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Default Extension="jpg" ContentType="image/jpg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Constantia"/>
                <a:cs typeface="Constantia"/>
              </a:defRPr>
            </a:lvl1pPr>
          </a:lstStyle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Constantia"/>
                <a:cs typeface="Constanti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Constantia"/>
                <a:cs typeface="Constantia"/>
              </a:defRPr>
            </a:lvl1pPr>
          </a:lstStyle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8739" y="1175359"/>
            <a:ext cx="3644265" cy="441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Constantia"/>
                <a:cs typeface="Constanti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Constantia"/>
                <a:cs typeface="Constantia"/>
              </a:defRPr>
            </a:lvl1pPr>
          </a:lstStyle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Constantia"/>
                <a:cs typeface="Constantia"/>
              </a:defRPr>
            </a:lvl1pPr>
          </a:lstStyle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45C75"/>
                </a:solidFill>
                <a:latin typeface="Constantia"/>
                <a:cs typeface="Constantia"/>
              </a:defRPr>
            </a:lvl1pPr>
          </a:lstStyle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4404" y="102819"/>
            <a:ext cx="1587500" cy="71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04607A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59153" y="1536166"/>
            <a:ext cx="5577840" cy="3355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Constantia"/>
                <a:cs typeface="Constanti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436609" y="6555667"/>
            <a:ext cx="290829" cy="178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45C75"/>
                </a:solidFill>
                <a:latin typeface="Constantia"/>
                <a:cs typeface="Constantia"/>
              </a:defRPr>
            </a:lvl1pPr>
          </a:lstStyle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9.jpg"/></Relationships>

</file>

<file path=ppt/slides/_rels/slide10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/Relationships>

</file>

<file path=ppt/slides/_rels/slide10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2.png"/></Relationships>

</file>

<file path=ppt/slides/_rels/slide10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
</file>

<file path=ppt/slides/_rels/slide1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2.png"/></Relationships>

</file>

<file path=ppt/slides/_rels/slide1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jpg"/></Relationships>

</file>

<file path=ppt/slides/_rels/slide1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jpg"/></Relationships>

</file>

<file path=ppt/slides/_rels/slide1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png"/><Relationship Id="rId3" Type="http://schemas.openxmlformats.org/officeDocument/2006/relationships/image" Target="../media/image49.png"/><Relationship Id="rId4" Type="http://schemas.openxmlformats.org/officeDocument/2006/relationships/image" Target="../media/image99.png"/></Relationships>

</file>

<file path=ppt/slides/_rels/slide1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0.png"/><Relationship Id="rId3" Type="http://schemas.openxmlformats.org/officeDocument/2006/relationships/image" Target="../media/image2.png"/></Relationships>

</file>

<file path=ppt/slides/_rels/slide1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g"/></Relationships>

</file>

<file path=ppt/slides/_rels/slide1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jpg"/></Relationships>

</file>

<file path=ppt/slides/_rels/slide1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1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24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.png"/><Relationship Id="rId4" Type="http://schemas.openxmlformats.org/officeDocument/2006/relationships/image" Target="../media/image26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29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1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33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2.png"/><Relationship Id="rId4" Type="http://schemas.openxmlformats.org/officeDocument/2006/relationships/image" Target="../media/image37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2.png"/><Relationship Id="rId4" Type="http://schemas.openxmlformats.org/officeDocument/2006/relationships/image" Target="../media/image38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2.png"/><Relationship Id="rId4" Type="http://schemas.openxmlformats.org/officeDocument/2006/relationships/image" Target="../media/image41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2.png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46.png"/><Relationship Id="rId5" Type="http://schemas.openxmlformats.org/officeDocument/2006/relationships/image" Target="../media/image47.jpg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Relationship Id="rId3" Type="http://schemas.openxmlformats.org/officeDocument/2006/relationships/image" Target="../media/image2.pn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2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/Relationships>

</file>

<file path=ppt/slides/_rels/slide6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
</file>

<file path=ppt/slides/_rels/slide6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61.png"/><Relationship Id="rId5" Type="http://schemas.openxmlformats.org/officeDocument/2006/relationships/image" Target="../media/image62.jpg"/></Relationships>

</file>

<file path=ppt/slides/_rels/slide6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7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jpg"/><Relationship Id="rId4" Type="http://schemas.openxmlformats.org/officeDocument/2006/relationships/image" Target="../media/image66.png"/><Relationship Id="rId5" Type="http://schemas.openxmlformats.org/officeDocument/2006/relationships/image" Target="../media/image67.jpg"/></Relationships>

</file>

<file path=ppt/slides/_rels/slide7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jpg"/></Relationships>

</file>

<file path=ppt/slides/_rels/slide7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/Relationships>

</file>

<file path=ppt/slides/_rels/slide7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png"/></Relationships>

</file>

<file path=ppt/slides/_rels/slide7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jpg"/></Relationships>

</file>

<file path=ppt/slides/_rels/slide7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
</file>

<file path=ppt/slides/_rels/slide7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
</file>

<file path=ppt/slides/_rels/slide7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
</file>

<file path=ppt/slides/_rels/slide7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
</file>

<file path=ppt/slides/_rels/slide7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/Relationships>

</file>

<file path=ppt/slides/_rels/slide8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82.png"/></Relationships>

</file>

<file path=ppt/slides/_rels/slide8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2.png"/></Relationships>

</file>

<file path=ppt/slides/_rels/slide8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2.png"/></Relationships>

</file>

<file path=ppt/slides/_rels/slide8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8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9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/Relationships>

</file>

<file path=ppt/slides/_rels/slide9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jpg"/></Relationships>

</file>

<file path=ppt/slides/_rels/slide9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png"/></Relationships>

</file>

<file path=ppt/slides/_rels/slide9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9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2.png"/></Relationships>

</file>

<file path=ppt/slides/_rels/slide9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g"/></Relationships>

</file>

<file path=ppt/slides/_rels/slide9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91.png"/></Relationships>

</file>

<file path=ppt/slides/_rels/slide9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3000" y="2514600"/>
            <a:ext cx="7251192" cy="6797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828" y="0"/>
            <a:ext cx="9145905" cy="6469380"/>
            <a:chOff x="-828" y="0"/>
            <a:chExt cx="9145905" cy="64693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28" y="0"/>
              <a:ext cx="9145590" cy="10289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399" y="762000"/>
              <a:ext cx="2667000" cy="570738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35940" y="1892554"/>
            <a:ext cx="3842385" cy="4068445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marL="286385" marR="12065" indent="-274320">
              <a:lnSpc>
                <a:spcPct val="90000"/>
              </a:lnSpc>
              <a:spcBef>
                <a:spcPts val="415"/>
              </a:spcBef>
            </a:pPr>
            <a:r>
              <a:rPr dirty="0" sz="2600">
                <a:latin typeface="Constantia"/>
                <a:cs typeface="Constantia"/>
              </a:rPr>
              <a:t>In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10">
                <a:latin typeface="Constantia"/>
                <a:cs typeface="Constantia"/>
              </a:rPr>
              <a:t>second </a:t>
            </a:r>
            <a:r>
              <a:rPr dirty="0" sz="2600" spc="-15">
                <a:latin typeface="Constantia"/>
                <a:cs typeface="Constantia"/>
              </a:rPr>
              <a:t>stage </a:t>
            </a:r>
            <a:r>
              <a:rPr dirty="0" sz="2600" spc="-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(meiosis), each </a:t>
            </a:r>
            <a:r>
              <a:rPr dirty="0" sz="2600" spc="-5">
                <a:latin typeface="Constantia"/>
                <a:cs typeface="Constantia"/>
              </a:rPr>
              <a:t>resulting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gamete </a:t>
            </a:r>
            <a:r>
              <a:rPr dirty="0" sz="2600" spc="-25">
                <a:latin typeface="Constantia"/>
                <a:cs typeface="Constantia"/>
              </a:rPr>
              <a:t>receives </a:t>
            </a:r>
            <a:r>
              <a:rPr dirty="0" sz="2600" spc="-10">
                <a:latin typeface="Constantia"/>
                <a:cs typeface="Constantia"/>
              </a:rPr>
              <a:t>only </a:t>
            </a:r>
            <a:r>
              <a:rPr dirty="0" sz="2600" spc="-20">
                <a:latin typeface="Constantia"/>
                <a:cs typeface="Constantia"/>
              </a:rPr>
              <a:t>23 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chromosomes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from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46-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ch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omos</a:t>
            </a:r>
            <a:r>
              <a:rPr dirty="0" sz="2600" spc="-10">
                <a:latin typeface="Constantia"/>
                <a:cs typeface="Constantia"/>
              </a:rPr>
              <a:t>o</a:t>
            </a:r>
            <a:r>
              <a:rPr dirty="0" sz="2600" spc="-5">
                <a:latin typeface="Constantia"/>
                <a:cs typeface="Constantia"/>
              </a:rPr>
              <a:t>m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60">
                <a:latin typeface="Constantia"/>
                <a:cs typeface="Constantia"/>
              </a:rPr>
              <a:t> </a:t>
            </a:r>
            <a:r>
              <a:rPr dirty="0" sz="2600" spc="-65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erm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ell.</a:t>
            </a:r>
            <a:endParaRPr sz="2600">
              <a:latin typeface="Constantia"/>
              <a:cs typeface="Constantia"/>
            </a:endParaRPr>
          </a:p>
          <a:p>
            <a:pPr marL="286385" marR="5080" indent="-274320">
              <a:lnSpc>
                <a:spcPct val="90000"/>
              </a:lnSpc>
              <a:spcBef>
                <a:spcPts val="625"/>
              </a:spcBef>
            </a:pPr>
            <a:r>
              <a:rPr dirty="0" sz="2600" spc="-5">
                <a:latin typeface="Constantia"/>
                <a:cs typeface="Constantia"/>
              </a:rPr>
              <a:t>Because </a:t>
            </a:r>
            <a:r>
              <a:rPr dirty="0" sz="2600">
                <a:latin typeface="Constantia"/>
                <a:cs typeface="Constantia"/>
              </a:rPr>
              <a:t>a sperm and 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ovulated </a:t>
            </a:r>
            <a:r>
              <a:rPr dirty="0" sz="2600">
                <a:latin typeface="Constantia"/>
                <a:cs typeface="Constantia"/>
              </a:rPr>
              <a:t>egg has </a:t>
            </a:r>
            <a:r>
              <a:rPr dirty="0" sz="2600" spc="-10">
                <a:latin typeface="Constantia"/>
                <a:cs typeface="Constantia"/>
              </a:rPr>
              <a:t>only </a:t>
            </a:r>
            <a:r>
              <a:rPr dirty="0" sz="2600" spc="-20">
                <a:latin typeface="Constantia"/>
                <a:cs typeface="Constantia"/>
              </a:rPr>
              <a:t>23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chromosomes, </a:t>
            </a:r>
            <a:r>
              <a:rPr dirty="0" sz="2600" spc="-5">
                <a:latin typeface="Constantia"/>
                <a:cs typeface="Constantia"/>
              </a:rPr>
              <a:t>their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union </a:t>
            </a:r>
            <a:r>
              <a:rPr dirty="0" sz="2600">
                <a:latin typeface="Constantia"/>
                <a:cs typeface="Constantia"/>
              </a:rPr>
              <a:t>at </a:t>
            </a:r>
            <a:r>
              <a:rPr dirty="0" sz="2600" spc="-5">
                <a:latin typeface="Constantia"/>
                <a:cs typeface="Constantia"/>
              </a:rPr>
              <a:t>fertilization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results </a:t>
            </a:r>
            <a:r>
              <a:rPr dirty="0" sz="2600" spc="-10">
                <a:latin typeface="Constantia"/>
                <a:cs typeface="Constantia"/>
              </a:rPr>
              <a:t>in </a:t>
            </a:r>
            <a:r>
              <a:rPr dirty="0" sz="2600">
                <a:latin typeface="Constantia"/>
                <a:cs typeface="Constantia"/>
              </a:rPr>
              <a:t>a full 46 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chromosomes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cell.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8300" y="43383"/>
            <a:ext cx="7026909" cy="275590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35"/>
              </a:spcBef>
            </a:pPr>
            <a:r>
              <a:rPr dirty="0" sz="4500">
                <a:solidFill>
                  <a:srgbClr val="04607A"/>
                </a:solidFill>
                <a:latin typeface="Times New Roman"/>
                <a:cs typeface="Times New Roman"/>
              </a:rPr>
              <a:t>Uterine changes are </a:t>
            </a:r>
            <a:r>
              <a:rPr dirty="0" sz="4500" spc="-5">
                <a:solidFill>
                  <a:srgbClr val="04607A"/>
                </a:solidFill>
                <a:latin typeface="Times New Roman"/>
                <a:cs typeface="Times New Roman"/>
              </a:rPr>
              <a:t>caused </a:t>
            </a:r>
            <a:r>
              <a:rPr dirty="0" sz="4500">
                <a:solidFill>
                  <a:srgbClr val="04607A"/>
                </a:solidFill>
                <a:latin typeface="Times New Roman"/>
                <a:cs typeface="Times New Roman"/>
              </a:rPr>
              <a:t>by </a:t>
            </a:r>
            <a:r>
              <a:rPr dirty="0" sz="4500" spc="-1110">
                <a:solidFill>
                  <a:srgbClr val="04607A"/>
                </a:solidFill>
                <a:latin typeface="Times New Roman"/>
                <a:cs typeface="Times New Roman"/>
              </a:rPr>
              <a:t> </a:t>
            </a:r>
            <a:r>
              <a:rPr dirty="0" sz="4500" spc="-5">
                <a:solidFill>
                  <a:srgbClr val="04607A"/>
                </a:solidFill>
                <a:latin typeface="Times New Roman"/>
                <a:cs typeface="Times New Roman"/>
              </a:rPr>
              <a:t>changes in</a:t>
            </a:r>
            <a:r>
              <a:rPr dirty="0" sz="4500">
                <a:solidFill>
                  <a:srgbClr val="04607A"/>
                </a:solidFill>
                <a:latin typeface="Times New Roman"/>
                <a:cs typeface="Times New Roman"/>
              </a:rPr>
              <a:t> </a:t>
            </a:r>
            <a:r>
              <a:rPr dirty="0" sz="4500" spc="-5">
                <a:solidFill>
                  <a:srgbClr val="04607A"/>
                </a:solidFill>
                <a:latin typeface="Times New Roman"/>
                <a:cs typeface="Times New Roman"/>
              </a:rPr>
              <a:t>the </a:t>
            </a:r>
            <a:r>
              <a:rPr dirty="0" sz="4500">
                <a:solidFill>
                  <a:srgbClr val="04607A"/>
                </a:solidFill>
                <a:latin typeface="Times New Roman"/>
                <a:cs typeface="Times New Roman"/>
              </a:rPr>
              <a:t>plasma </a:t>
            </a:r>
            <a:r>
              <a:rPr dirty="0" sz="4500" spc="5">
                <a:solidFill>
                  <a:srgbClr val="04607A"/>
                </a:solidFill>
                <a:latin typeface="Times New Roman"/>
                <a:cs typeface="Times New Roman"/>
              </a:rPr>
              <a:t> </a:t>
            </a:r>
            <a:r>
              <a:rPr dirty="0" sz="4500" spc="-5">
                <a:solidFill>
                  <a:srgbClr val="04607A"/>
                </a:solidFill>
                <a:latin typeface="Times New Roman"/>
                <a:cs typeface="Times New Roman"/>
              </a:rPr>
              <a:t>concentrations</a:t>
            </a:r>
            <a:r>
              <a:rPr dirty="0" sz="4500" spc="-10">
                <a:solidFill>
                  <a:srgbClr val="04607A"/>
                </a:solidFill>
                <a:latin typeface="Times New Roman"/>
                <a:cs typeface="Times New Roman"/>
              </a:rPr>
              <a:t> </a:t>
            </a:r>
            <a:r>
              <a:rPr dirty="0" sz="4500">
                <a:solidFill>
                  <a:srgbClr val="04607A"/>
                </a:solidFill>
                <a:latin typeface="Times New Roman"/>
                <a:cs typeface="Times New Roman"/>
              </a:rPr>
              <a:t>of</a:t>
            </a:r>
            <a:r>
              <a:rPr dirty="0" sz="4500" spc="-10">
                <a:solidFill>
                  <a:srgbClr val="04607A"/>
                </a:solidFill>
                <a:latin typeface="Times New Roman"/>
                <a:cs typeface="Times New Roman"/>
              </a:rPr>
              <a:t> </a:t>
            </a:r>
            <a:r>
              <a:rPr dirty="0" sz="4500">
                <a:solidFill>
                  <a:srgbClr val="04607A"/>
                </a:solidFill>
                <a:latin typeface="Times New Roman"/>
                <a:cs typeface="Times New Roman"/>
              </a:rPr>
              <a:t>estrogen</a:t>
            </a:r>
            <a:r>
              <a:rPr dirty="0" sz="4500" spc="-5">
                <a:solidFill>
                  <a:srgbClr val="04607A"/>
                </a:solidFill>
                <a:latin typeface="Times New Roman"/>
                <a:cs typeface="Times New Roman"/>
              </a:rPr>
              <a:t> </a:t>
            </a:r>
            <a:r>
              <a:rPr dirty="0" sz="4500">
                <a:solidFill>
                  <a:srgbClr val="04607A"/>
                </a:solidFill>
                <a:latin typeface="Times New Roman"/>
                <a:cs typeface="Times New Roman"/>
              </a:rPr>
              <a:t>and </a:t>
            </a:r>
            <a:r>
              <a:rPr dirty="0" sz="4500" spc="-1110">
                <a:solidFill>
                  <a:srgbClr val="04607A"/>
                </a:solidFill>
                <a:latin typeface="Times New Roman"/>
                <a:cs typeface="Times New Roman"/>
              </a:rPr>
              <a:t> </a:t>
            </a:r>
            <a:r>
              <a:rPr dirty="0" sz="4500">
                <a:solidFill>
                  <a:srgbClr val="04607A"/>
                </a:solidFill>
                <a:latin typeface="Times New Roman"/>
                <a:cs typeface="Times New Roman"/>
              </a:rPr>
              <a:t>progesterone.</a:t>
            </a:r>
            <a:endParaRPr sz="4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427990"/>
            <a:ext cx="36525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1">
                <a:latin typeface="Times New Roman"/>
                <a:cs typeface="Times New Roman"/>
              </a:rPr>
              <a:t>Menstrual</a:t>
            </a:r>
            <a:r>
              <a:rPr dirty="0" sz="4000" spc="-35" b="1">
                <a:latin typeface="Times New Roman"/>
                <a:cs typeface="Times New Roman"/>
              </a:rPr>
              <a:t> </a:t>
            </a:r>
            <a:r>
              <a:rPr dirty="0" sz="4000" spc="-5" b="1">
                <a:latin typeface="Times New Roman"/>
                <a:cs typeface="Times New Roman"/>
              </a:rPr>
              <a:t>phase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535940" y="1087882"/>
            <a:ext cx="7952105" cy="27209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Lasts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an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average</a:t>
            </a:r>
            <a:r>
              <a:rPr dirty="0" sz="2600" spc="-4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of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3-5days.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0AD0D9"/>
              </a:buClr>
              <a:buFont typeface="Segoe UI Symbol"/>
              <a:buChar char="⚫"/>
            </a:pPr>
            <a:endParaRPr sz="38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Endometrium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degenerates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resulting </a:t>
            </a:r>
            <a:r>
              <a:rPr dirty="0" sz="2600">
                <a:latin typeface="Times New Roman"/>
                <a:cs typeface="Times New Roman"/>
              </a:rPr>
              <a:t>in</a:t>
            </a:r>
            <a:r>
              <a:rPr dirty="0" sz="2600" spc="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the</a:t>
            </a:r>
            <a:r>
              <a:rPr dirty="0" sz="2600" spc="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menstrual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 spc="-35">
                <a:latin typeface="Times New Roman"/>
                <a:cs typeface="Times New Roman"/>
              </a:rPr>
              <a:t>flow.</a:t>
            </a:r>
            <a:endParaRPr sz="2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AD0D9"/>
              </a:buClr>
              <a:buFont typeface="Segoe UI Symbol"/>
              <a:buChar char="⚫"/>
            </a:pPr>
            <a:endParaRPr sz="3750">
              <a:latin typeface="Times New Roman"/>
              <a:cs typeface="Times New Roman"/>
            </a:endParaRPr>
          </a:p>
          <a:p>
            <a:pPr marL="286385" marR="790575" indent="-274320">
              <a:lnSpc>
                <a:spcPct val="100000"/>
              </a:lnSpc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After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the</a:t>
            </a:r>
            <a:r>
              <a:rPr dirty="0" sz="2600" spc="-5">
                <a:latin typeface="Times New Roman"/>
                <a:cs typeface="Times New Roman"/>
              </a:rPr>
              <a:t> menstrual </a:t>
            </a:r>
            <a:r>
              <a:rPr dirty="0" sz="2600">
                <a:latin typeface="Times New Roman"/>
                <a:cs typeface="Times New Roman"/>
              </a:rPr>
              <a:t>flow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the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endometrium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begins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to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thicken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due</a:t>
            </a:r>
            <a:r>
              <a:rPr dirty="0" sz="2600" spc="-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to </a:t>
            </a:r>
            <a:r>
              <a:rPr dirty="0" sz="2600" spc="-5">
                <a:latin typeface="Times New Roman"/>
                <a:cs typeface="Times New Roman"/>
              </a:rPr>
              <a:t>the</a:t>
            </a:r>
            <a:r>
              <a:rPr dirty="0" sz="2600">
                <a:latin typeface="Times New Roman"/>
                <a:cs typeface="Times New Roman"/>
              </a:rPr>
              <a:t> influence</a:t>
            </a:r>
            <a:r>
              <a:rPr dirty="0" sz="2600" spc="-4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of </a:t>
            </a:r>
            <a:r>
              <a:rPr dirty="0" sz="2600" spc="-5">
                <a:latin typeface="Times New Roman"/>
                <a:cs typeface="Times New Roman"/>
              </a:rPr>
              <a:t>estrogen.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98831"/>
            <a:ext cx="41192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 b="1">
                <a:latin typeface="Times New Roman"/>
                <a:cs typeface="Times New Roman"/>
              </a:rPr>
              <a:t>Proliferative</a:t>
            </a:r>
            <a:r>
              <a:rPr dirty="0" sz="4000" spc="-45" b="1">
                <a:latin typeface="Times New Roman"/>
                <a:cs typeface="Times New Roman"/>
              </a:rPr>
              <a:t> </a:t>
            </a:r>
            <a:r>
              <a:rPr dirty="0" sz="4000" spc="-5" b="1">
                <a:latin typeface="Times New Roman"/>
                <a:cs typeface="Times New Roman"/>
              </a:rPr>
              <a:t>phase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535940" y="925728"/>
            <a:ext cx="7992109" cy="420814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70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5">
                <a:latin typeface="Times New Roman"/>
                <a:cs typeface="Times New Roman"/>
              </a:rPr>
              <a:t>Lasts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approximately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10days.</a:t>
            </a:r>
            <a:endParaRPr sz="2800">
              <a:latin typeface="Times New Roman"/>
              <a:cs typeface="Times New Roman"/>
            </a:endParaRPr>
          </a:p>
          <a:p>
            <a:pPr marL="286385" marR="911860" indent="-274320">
              <a:lnSpc>
                <a:spcPct val="100000"/>
              </a:lnSpc>
              <a:spcBef>
                <a:spcPts val="675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5">
                <a:latin typeface="Times New Roman"/>
                <a:cs typeface="Times New Roman"/>
              </a:rPr>
              <a:t>Occurs between </a:t>
            </a:r>
            <a:r>
              <a:rPr dirty="0" sz="2800">
                <a:latin typeface="Times New Roman"/>
                <a:cs typeface="Times New Roman"/>
              </a:rPr>
              <a:t>the </a:t>
            </a:r>
            <a:r>
              <a:rPr dirty="0" sz="2800" spc="-5">
                <a:latin typeface="Times New Roman"/>
                <a:cs typeface="Times New Roman"/>
              </a:rPr>
              <a:t>end </a:t>
            </a:r>
            <a:r>
              <a:rPr dirty="0" sz="2800">
                <a:latin typeface="Times New Roman"/>
                <a:cs typeface="Times New Roman"/>
              </a:rPr>
              <a:t>of the </a:t>
            </a:r>
            <a:r>
              <a:rPr dirty="0" sz="2800" spc="-5">
                <a:latin typeface="Times New Roman"/>
                <a:cs typeface="Times New Roman"/>
              </a:rPr>
              <a:t>menstrual phase,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during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ovulation.</a:t>
            </a:r>
            <a:endParaRPr sz="2800">
              <a:latin typeface="Times New Roman"/>
              <a:cs typeface="Times New Roman"/>
            </a:endParaRPr>
          </a:p>
          <a:p>
            <a:pPr marL="286385" marR="5080" indent="-274320">
              <a:lnSpc>
                <a:spcPct val="100000"/>
              </a:lnSpc>
              <a:spcBef>
                <a:spcPts val="675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5">
                <a:latin typeface="Times New Roman"/>
                <a:cs typeface="Times New Roman"/>
              </a:rPr>
              <a:t>When</a:t>
            </a:r>
            <a:r>
              <a:rPr dirty="0" sz="2800">
                <a:latin typeface="Times New Roman"/>
                <a:cs typeface="Times New Roman"/>
              </a:rPr>
              <a:t> flow </a:t>
            </a:r>
            <a:r>
              <a:rPr dirty="0" sz="2800" spc="-10">
                <a:latin typeface="Times New Roman"/>
                <a:cs typeface="Times New Roman"/>
              </a:rPr>
              <a:t>ceases,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the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endometrium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begins to thicken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influenced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by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estrogen.</a:t>
            </a:r>
            <a:endParaRPr sz="2800">
              <a:latin typeface="Times New Roman"/>
              <a:cs typeface="Times New Roman"/>
            </a:endParaRPr>
          </a:p>
          <a:p>
            <a:pPr marL="286385" marR="315595" indent="-274320">
              <a:lnSpc>
                <a:spcPct val="100000"/>
              </a:lnSpc>
              <a:spcBef>
                <a:spcPts val="670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5">
                <a:latin typeface="Times New Roman"/>
                <a:cs typeface="Times New Roman"/>
              </a:rPr>
              <a:t>Estrogen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stimulates</a:t>
            </a:r>
            <a:r>
              <a:rPr dirty="0" sz="2800">
                <a:latin typeface="Times New Roman"/>
                <a:cs typeface="Times New Roman"/>
              </a:rPr>
              <a:t> growth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of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the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endometrium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and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uterine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smooth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muscle</a:t>
            </a:r>
            <a:r>
              <a:rPr dirty="0" sz="2800" spc="-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(myometrium)</a:t>
            </a:r>
            <a:r>
              <a:rPr dirty="0" sz="2800" spc="3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also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inducing </a:t>
            </a:r>
            <a:r>
              <a:rPr dirty="0" sz="2800">
                <a:latin typeface="Times New Roman"/>
                <a:cs typeface="Times New Roman"/>
              </a:rPr>
              <a:t>the </a:t>
            </a:r>
            <a:r>
              <a:rPr dirty="0" sz="2800" spc="-5">
                <a:latin typeface="Times New Roman"/>
                <a:cs typeface="Times New Roman"/>
              </a:rPr>
              <a:t>synthesis of progesterone receptors on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endometrial cells.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351790"/>
            <a:ext cx="35001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 b="1">
                <a:latin typeface="Times New Roman"/>
                <a:cs typeface="Times New Roman"/>
              </a:rPr>
              <a:t>Secretory</a:t>
            </a:r>
            <a:r>
              <a:rPr dirty="0" sz="4000" spc="-65" b="1">
                <a:latin typeface="Times New Roman"/>
                <a:cs typeface="Times New Roman"/>
              </a:rPr>
              <a:t> </a:t>
            </a:r>
            <a:r>
              <a:rPr dirty="0" sz="4000" spc="-5" b="1">
                <a:latin typeface="Times New Roman"/>
                <a:cs typeface="Times New Roman"/>
              </a:rPr>
              <a:t>Phase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535940" y="1011681"/>
            <a:ext cx="7978140" cy="48907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86385" marR="95885" indent="-274320">
              <a:lnSpc>
                <a:spcPct val="100000"/>
              </a:lnSpc>
              <a:spcBef>
                <a:spcPts val="95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5">
                <a:latin typeface="Times New Roman"/>
                <a:cs typeface="Times New Roman"/>
              </a:rPr>
              <a:t>After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ovulation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the </a:t>
            </a:r>
            <a:r>
              <a:rPr dirty="0" sz="2800" spc="-5">
                <a:latin typeface="Times New Roman"/>
                <a:cs typeface="Times New Roman"/>
              </a:rPr>
              <a:t>endometrium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increases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secretory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activity under </a:t>
            </a:r>
            <a:r>
              <a:rPr dirty="0" sz="2800">
                <a:latin typeface="Times New Roman"/>
                <a:cs typeface="Times New Roman"/>
              </a:rPr>
              <a:t>the influence </a:t>
            </a:r>
            <a:r>
              <a:rPr dirty="0" sz="2800" spc="-5">
                <a:latin typeface="Times New Roman"/>
                <a:cs typeface="Times New Roman"/>
              </a:rPr>
              <a:t>of progesterone and </a:t>
            </a:r>
            <a:r>
              <a:rPr dirty="0" sz="2800">
                <a:latin typeface="Times New Roman"/>
                <a:cs typeface="Times New Roman"/>
              </a:rPr>
              <a:t> estrogen, </a:t>
            </a:r>
            <a:r>
              <a:rPr dirty="0" sz="2800" spc="-5">
                <a:latin typeface="Times New Roman"/>
                <a:cs typeface="Times New Roman"/>
              </a:rPr>
              <a:t>the formation </a:t>
            </a:r>
            <a:r>
              <a:rPr dirty="0" sz="2800">
                <a:latin typeface="Times New Roman"/>
                <a:cs typeface="Times New Roman"/>
              </a:rPr>
              <a:t>of </a:t>
            </a:r>
            <a:r>
              <a:rPr dirty="0" sz="2800" spc="-5">
                <a:latin typeface="Times New Roman"/>
                <a:cs typeface="Times New Roman"/>
              </a:rPr>
              <a:t>the corpus luteum,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progesterone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10">
                <a:latin typeface="Times New Roman"/>
                <a:cs typeface="Times New Roman"/>
              </a:rPr>
              <a:t>acts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upon </a:t>
            </a:r>
            <a:r>
              <a:rPr dirty="0" sz="2800">
                <a:latin typeface="Times New Roman"/>
                <a:cs typeface="Times New Roman"/>
              </a:rPr>
              <a:t>the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endometrium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to</a:t>
            </a:r>
            <a:r>
              <a:rPr dirty="0" sz="2800" spc="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convert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it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to </a:t>
            </a:r>
            <a:r>
              <a:rPr dirty="0" sz="2800" spc="-10">
                <a:latin typeface="Times New Roman"/>
                <a:cs typeface="Times New Roman"/>
              </a:rPr>
              <a:t>an</a:t>
            </a:r>
            <a:r>
              <a:rPr dirty="0" sz="2800" spc="-5">
                <a:latin typeface="Times New Roman"/>
                <a:cs typeface="Times New Roman"/>
              </a:rPr>
              <a:t> actively secreting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tissue.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AD0D9"/>
              </a:buClr>
              <a:buFont typeface="Segoe UI Symbol"/>
              <a:buChar char="⚫"/>
            </a:pPr>
            <a:endParaRPr sz="4050">
              <a:latin typeface="Times New Roman"/>
              <a:cs typeface="Times New Roman"/>
            </a:endParaRPr>
          </a:p>
          <a:p>
            <a:pPr marL="286385" marR="5080" indent="-274320">
              <a:lnSpc>
                <a:spcPct val="100000"/>
              </a:lnSpc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5">
                <a:latin typeface="Times New Roman"/>
                <a:cs typeface="Times New Roman"/>
              </a:rPr>
              <a:t>The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endometrial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glands</a:t>
            </a:r>
            <a:r>
              <a:rPr dirty="0" sz="2800" spc="-2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become</a:t>
            </a:r>
            <a:r>
              <a:rPr dirty="0" sz="2800" spc="1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coiled and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filled with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glycogen, </a:t>
            </a:r>
            <a:r>
              <a:rPr dirty="0" sz="2800">
                <a:latin typeface="Times New Roman"/>
                <a:cs typeface="Times New Roman"/>
              </a:rPr>
              <a:t>the blood </a:t>
            </a:r>
            <a:r>
              <a:rPr dirty="0" sz="2800" spc="-5">
                <a:latin typeface="Times New Roman"/>
                <a:cs typeface="Times New Roman"/>
              </a:rPr>
              <a:t>vessels become more numerous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and enzymes accumulate in the glands and connective </a:t>
            </a:r>
            <a:r>
              <a:rPr dirty="0" sz="2800" spc="-685">
                <a:latin typeface="Times New Roman"/>
                <a:cs typeface="Times New Roman"/>
              </a:rPr>
              <a:t> </a:t>
            </a:r>
            <a:r>
              <a:rPr dirty="0" sz="2800">
                <a:latin typeface="Times New Roman"/>
                <a:cs typeface="Times New Roman"/>
              </a:rPr>
              <a:t>tissue. </a:t>
            </a:r>
            <a:r>
              <a:rPr dirty="0" sz="2800" spc="-5">
                <a:latin typeface="Times New Roman"/>
                <a:cs typeface="Times New Roman"/>
              </a:rPr>
              <a:t>These changes </a:t>
            </a:r>
            <a:r>
              <a:rPr dirty="0" sz="2800" spc="-10">
                <a:latin typeface="Times New Roman"/>
                <a:cs typeface="Times New Roman"/>
              </a:rPr>
              <a:t>are </a:t>
            </a:r>
            <a:r>
              <a:rPr dirty="0" sz="2800" spc="-5">
                <a:latin typeface="Times New Roman"/>
                <a:cs typeface="Times New Roman"/>
              </a:rPr>
              <a:t>necessary for implantation </a:t>
            </a:r>
            <a:r>
              <a:rPr dirty="0" sz="280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and nourishment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of</a:t>
            </a:r>
            <a:r>
              <a:rPr dirty="0" sz="2800" spc="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a</a:t>
            </a:r>
            <a:r>
              <a:rPr dirty="0" sz="2800" spc="-10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developing</a:t>
            </a:r>
            <a:r>
              <a:rPr dirty="0" sz="2800" spc="-2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embryo.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457200"/>
            <a:ext cx="5696711" cy="59908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98450" y="146050"/>
          <a:ext cx="8477250" cy="64884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5685"/>
                <a:gridCol w="7422515"/>
              </a:tblGrid>
              <a:tr h="457200"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2400" spc="-45" b="1">
                          <a:latin typeface="Times New Roman"/>
                          <a:cs typeface="Times New Roman"/>
                        </a:rPr>
                        <a:t>Table</a:t>
                      </a:r>
                      <a:r>
                        <a:rPr dirty="0" sz="2400" spc="-3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dirty="0" sz="2400" spc="-1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summary</a:t>
                      </a:r>
                      <a:r>
                        <a:rPr dirty="0" sz="2400" spc="-1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400" spc="-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menstrual</a:t>
                      </a:r>
                      <a:r>
                        <a:rPr dirty="0" sz="2400" spc="-1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b="1">
                          <a:latin typeface="Times New Roman"/>
                          <a:cs typeface="Times New Roman"/>
                        </a:rPr>
                        <a:t>cycle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5334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2400" spc="-5">
                          <a:latin typeface="Times New Roman"/>
                          <a:cs typeface="Times New Roman"/>
                        </a:rPr>
                        <a:t>Day(s)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Major</a:t>
                      </a:r>
                      <a:r>
                        <a:rPr dirty="0" sz="24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event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265176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1-5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8196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Estrogen</a:t>
                      </a:r>
                      <a:r>
                        <a:rPr dirty="0" sz="24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progesterone</a:t>
                      </a:r>
                      <a:r>
                        <a:rPr dirty="0" sz="24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are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low because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previous </a:t>
                      </a:r>
                      <a:r>
                        <a:rPr dirty="0" sz="2400" spc="-5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corpus</a:t>
                      </a:r>
                      <a:r>
                        <a:rPr dirty="0" sz="24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luteum</a:t>
                      </a:r>
                      <a:r>
                        <a:rPr dirty="0" sz="24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 regressing.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Therefore:</a:t>
                      </a:r>
                      <a:r>
                        <a:rPr dirty="0" sz="24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(a)</a:t>
                      </a:r>
                      <a:r>
                        <a:rPr dirty="0" sz="24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Endometrial</a:t>
                      </a:r>
                      <a:r>
                        <a:rPr dirty="0" sz="24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lining</a:t>
                      </a:r>
                      <a:r>
                        <a:rPr dirty="0" sz="24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sloughs.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91440" marR="461009" indent="13716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(b)Secretion</a:t>
                      </a:r>
                      <a:r>
                        <a:rPr dirty="0" sz="2400" spc="-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FSH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 and</a:t>
                      </a:r>
                      <a:r>
                        <a:rPr dirty="0" sz="24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LH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released</a:t>
                      </a:r>
                      <a:r>
                        <a:rPr dirty="0" sz="24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from </a:t>
                      </a:r>
                      <a:r>
                        <a:rPr dirty="0" sz="2400" spc="-5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inhibition,</a:t>
                      </a:r>
                      <a:r>
                        <a:rPr dirty="0" sz="24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and their</a:t>
                      </a:r>
                      <a:r>
                        <a:rPr dirty="0" sz="24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plasma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concentrations</a:t>
                      </a:r>
                      <a:r>
                        <a:rPr dirty="0" sz="24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increase.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2400" spc="-5">
                          <a:latin typeface="Times New Roman"/>
                          <a:cs typeface="Times New Roman"/>
                        </a:rPr>
                        <a:t>Several</a:t>
                      </a:r>
                      <a:r>
                        <a:rPr dirty="0" sz="24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follicles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are</a:t>
                      </a:r>
                      <a:r>
                        <a:rPr dirty="0" sz="24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stimulated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to mature.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82295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7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2400" spc="-5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z="2400" spc="-1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single</a:t>
                      </a:r>
                      <a:r>
                        <a:rPr dirty="0" sz="24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follicle</a:t>
                      </a:r>
                      <a:r>
                        <a:rPr dirty="0" sz="2400" spc="-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(usually)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becomes dominant.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20101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7-12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771525">
                        <a:lnSpc>
                          <a:spcPct val="115100"/>
                        </a:lnSpc>
                        <a:spcBef>
                          <a:spcPts val="15"/>
                        </a:spcBef>
                      </a:pPr>
                      <a:r>
                        <a:rPr dirty="0" sz="2400" spc="-5">
                          <a:latin typeface="Times New Roman"/>
                          <a:cs typeface="Times New Roman"/>
                        </a:rPr>
                        <a:t>Plasma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estrogen</a:t>
                      </a:r>
                      <a:r>
                        <a:rPr dirty="0" sz="24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increases</a:t>
                      </a:r>
                      <a:r>
                        <a:rPr dirty="0" sz="24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because</a:t>
                      </a:r>
                      <a:r>
                        <a:rPr dirty="0" sz="24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secretion</a:t>
                      </a:r>
                      <a:r>
                        <a:rPr dirty="0" sz="2400" spc="-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by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dirty="0" sz="2400" spc="-5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dominant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follicle.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Therefore: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Endometrium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stimulated</a:t>
                      </a:r>
                      <a:r>
                        <a:rPr dirty="0" sz="24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proliferate.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908050" y="222250"/>
          <a:ext cx="7258050" cy="6440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5850"/>
                <a:gridCol w="6153150"/>
              </a:tblGrid>
              <a:tr h="199059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2400" spc="-5">
                          <a:latin typeface="Times New Roman"/>
                          <a:cs typeface="Times New Roman"/>
                        </a:rPr>
                        <a:t>7-12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6502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LH and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FSH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decrease due to estrogen and 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inhibin negative feedback. Therefore: 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Degradation</a:t>
                      </a:r>
                      <a:r>
                        <a:rPr dirty="0" sz="24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4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nondominant</a:t>
                      </a:r>
                      <a:r>
                        <a:rPr dirty="0" sz="24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follicle</a:t>
                      </a:r>
                      <a:r>
                        <a:rPr dirty="0" sz="24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occurs.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294436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2400" spc="-5">
                          <a:latin typeface="Times New Roman"/>
                          <a:cs typeface="Times New Roman"/>
                        </a:rPr>
                        <a:t>12-13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LH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surge</a:t>
                      </a:r>
                      <a:r>
                        <a:rPr dirty="0" sz="24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induced</a:t>
                      </a:r>
                      <a:r>
                        <a:rPr dirty="0" sz="24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by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increasing</a:t>
                      </a:r>
                      <a:r>
                        <a:rPr dirty="0" sz="24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plasma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estrogen.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68580" marR="233679">
                        <a:lnSpc>
                          <a:spcPct val="114999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Therefore:</a:t>
                      </a:r>
                      <a:r>
                        <a:rPr dirty="0" sz="24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(a)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Oocyte</a:t>
                      </a:r>
                      <a:r>
                        <a:rPr dirty="0" sz="24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is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induced</a:t>
                      </a:r>
                      <a:r>
                        <a:rPr dirty="0" sz="24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 complete</a:t>
                      </a:r>
                      <a:r>
                        <a:rPr dirty="0" sz="24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its </a:t>
                      </a:r>
                      <a:r>
                        <a:rPr dirty="0" sz="2400" spc="-5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first meiotic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division and 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undergo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cytoplasmic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maturation.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68580" marR="486409" indent="1371600">
                        <a:lnSpc>
                          <a:spcPct val="114999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(b)</a:t>
                      </a:r>
                      <a:r>
                        <a:rPr dirty="0" sz="24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Follicle</a:t>
                      </a:r>
                      <a:r>
                        <a:rPr dirty="0" sz="24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stimulated</a:t>
                      </a:r>
                      <a:r>
                        <a:rPr dirty="0" sz="24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secrete </a:t>
                      </a:r>
                      <a:r>
                        <a:rPr dirty="0" sz="2400" spc="-5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digestive</a:t>
                      </a:r>
                      <a:r>
                        <a:rPr dirty="0" sz="24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enzymes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prostaglandins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07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14931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14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Ovulation</a:t>
                      </a:r>
                      <a:r>
                        <a:rPr dirty="0" sz="24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is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mediated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 by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 follicular</a:t>
                      </a:r>
                      <a:r>
                        <a:rPr dirty="0" sz="24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enzymes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 and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prostaglandins.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14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98450" y="222250"/>
          <a:ext cx="8477250" cy="6395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3320"/>
                <a:gridCol w="7295515"/>
              </a:tblGrid>
              <a:tr h="382219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dirty="0" sz="2400" spc="-5">
                          <a:latin typeface="Times New Roman"/>
                          <a:cs typeface="Times New Roman"/>
                        </a:rPr>
                        <a:t>15-25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49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 marR="399415">
                        <a:lnSpc>
                          <a:spcPct val="114999"/>
                        </a:lnSpc>
                        <a:spcBef>
                          <a:spcPts val="1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Corpus luteum degenerates and, under the influence of 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low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but adequate levels of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LH,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secretes estrogen and 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progesterone,</a:t>
                      </a:r>
                      <a:r>
                        <a:rPr dirty="0" sz="24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increasing</a:t>
                      </a:r>
                      <a:r>
                        <a:rPr dirty="0" sz="24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plasma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concentrations</a:t>
                      </a:r>
                      <a:r>
                        <a:rPr dirty="0" sz="24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of these </a:t>
                      </a:r>
                      <a:r>
                        <a:rPr dirty="0" sz="2400" spc="-5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hormones.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Therefore:</a:t>
                      </a:r>
                      <a:r>
                        <a:rPr dirty="0" sz="24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(a)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Secretory</a:t>
                      </a:r>
                      <a:r>
                        <a:rPr dirty="0" sz="24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endometrium</a:t>
                      </a:r>
                      <a:r>
                        <a:rPr dirty="0" sz="24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develops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91440" marR="522605" indent="1371600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(b) Secretion of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FSH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LH is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inhibited, 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lowering their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plasma concentrations. No new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follicles </a:t>
                      </a:r>
                      <a:r>
                        <a:rPr dirty="0" sz="2400" spc="-5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develop.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5603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25-28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55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125855">
                        <a:lnSpc>
                          <a:spcPct val="114999"/>
                        </a:lnSpc>
                        <a:spcBef>
                          <a:spcPts val="20"/>
                        </a:spcBef>
                      </a:pPr>
                      <a:r>
                        <a:rPr dirty="0" sz="2400" spc="-5">
                          <a:latin typeface="Times New Roman"/>
                          <a:cs typeface="Times New Roman"/>
                        </a:rPr>
                        <a:t>Corpus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luteum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degenerates</a:t>
                      </a:r>
                      <a:r>
                        <a:rPr dirty="0" sz="24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(if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implantation</a:t>
                      </a:r>
                      <a:r>
                        <a:rPr dirty="0" sz="24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of the </a:t>
                      </a:r>
                      <a:r>
                        <a:rPr dirty="0" sz="2400" spc="-5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conceptus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does not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occur).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91440" marR="102235">
                        <a:lnSpc>
                          <a:spcPct val="114999"/>
                        </a:lnSpc>
                      </a:pPr>
                      <a:r>
                        <a:rPr dirty="0" sz="2400">
                          <a:latin typeface="Times New Roman"/>
                          <a:cs typeface="Times New Roman"/>
                        </a:rPr>
                        <a:t>Therefore: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Plasma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estrogen and progesterone </a:t>
                      </a:r>
                      <a:r>
                        <a:rPr dirty="0" sz="24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concentrations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decrease.</a:t>
                      </a:r>
                      <a:r>
                        <a:rPr dirty="0" sz="24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Endometrium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begins to</a:t>
                      </a:r>
                      <a:r>
                        <a:rPr dirty="0" sz="24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slough</a:t>
                      </a:r>
                      <a:r>
                        <a:rPr dirty="0" sz="24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at </a:t>
                      </a:r>
                      <a:r>
                        <a:rPr dirty="0" sz="2400" spc="-58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conclusion</a:t>
                      </a:r>
                      <a:r>
                        <a:rPr dirty="0" sz="24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dirty="0" sz="24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28</a:t>
                      </a:r>
                      <a:r>
                        <a:rPr dirty="0" baseline="24305" sz="2400">
                          <a:latin typeface="Times New Roman"/>
                          <a:cs typeface="Times New Roman"/>
                        </a:rPr>
                        <a:t>th</a:t>
                      </a:r>
                      <a:r>
                        <a:rPr dirty="0" baseline="24305" sz="2400" spc="30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day and</a:t>
                      </a:r>
                      <a:r>
                        <a:rPr dirty="0" sz="24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dirty="0" sz="2400" spc="-5">
                          <a:latin typeface="Times New Roman"/>
                          <a:cs typeface="Times New Roman"/>
                        </a:rPr>
                        <a:t> new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 cycle</a:t>
                      </a:r>
                      <a:r>
                        <a:rPr dirty="0" sz="24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400">
                          <a:latin typeface="Times New Roman"/>
                          <a:cs typeface="Times New Roman"/>
                        </a:rPr>
                        <a:t>begins.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035761"/>
            <a:ext cx="4073525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10" b="1">
                <a:solidFill>
                  <a:srgbClr val="6600CC"/>
                </a:solidFill>
                <a:latin typeface="Times New Roman"/>
                <a:cs typeface="Times New Roman"/>
              </a:rPr>
              <a:t>Prostaglandins</a:t>
            </a:r>
            <a:endParaRPr sz="5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  <p:sp>
        <p:nvSpPr>
          <p:cNvPr id="5" name="object 5"/>
          <p:cNvSpPr txBox="1"/>
          <p:nvPr/>
        </p:nvSpPr>
        <p:spPr>
          <a:xfrm>
            <a:off x="535940" y="1956943"/>
            <a:ext cx="7875270" cy="2483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1066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Prostaglandins, are </a:t>
            </a:r>
            <a:r>
              <a:rPr dirty="0" sz="2600" spc="-5">
                <a:latin typeface="Times New Roman"/>
                <a:cs typeface="Times New Roman"/>
              </a:rPr>
              <a:t>like </a:t>
            </a:r>
            <a:r>
              <a:rPr dirty="0" sz="2600">
                <a:latin typeface="Times New Roman"/>
                <a:cs typeface="Times New Roman"/>
              </a:rPr>
              <a:t>hormones in that they </a:t>
            </a:r>
            <a:r>
              <a:rPr dirty="0" sz="2600" spc="-5">
                <a:latin typeface="Times New Roman"/>
                <a:cs typeface="Times New Roman"/>
              </a:rPr>
              <a:t>act </a:t>
            </a:r>
            <a:r>
              <a:rPr dirty="0" sz="2600" spc="-10">
                <a:latin typeface="Times New Roman"/>
                <a:cs typeface="Times New Roman"/>
              </a:rPr>
              <a:t>as </a:t>
            </a:r>
            <a:r>
              <a:rPr dirty="0" sz="2600" spc="-5">
                <a:latin typeface="Times New Roman"/>
                <a:cs typeface="Times New Roman"/>
              </a:rPr>
              <a:t> chemical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messengers,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5">
                <a:latin typeface="Times New Roman"/>
                <a:cs typeface="Times New Roman"/>
              </a:rPr>
              <a:t>but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do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 spc="5">
                <a:latin typeface="Times New Roman"/>
                <a:cs typeface="Times New Roman"/>
              </a:rPr>
              <a:t>not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move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to other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sites,</a:t>
            </a:r>
            <a:r>
              <a:rPr dirty="0" sz="2600" spc="5">
                <a:latin typeface="Times New Roman"/>
                <a:cs typeface="Times New Roman"/>
              </a:rPr>
              <a:t> but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work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right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within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the </a:t>
            </a:r>
            <a:r>
              <a:rPr dirty="0" sz="2600" spc="-5">
                <a:latin typeface="Times New Roman"/>
                <a:cs typeface="Times New Roman"/>
              </a:rPr>
              <a:t>cells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where</a:t>
            </a:r>
            <a:r>
              <a:rPr dirty="0" sz="2600" spc="-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they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are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synthesized.</a:t>
            </a:r>
            <a:endParaRPr sz="2600">
              <a:latin typeface="Times New Roman"/>
              <a:cs typeface="Times New Roman"/>
            </a:endParaRPr>
          </a:p>
          <a:p>
            <a:pPr algn="just" marL="286385" marR="5080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Prostaglandins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produced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by</a:t>
            </a:r>
            <a:r>
              <a:rPr dirty="0" sz="2600" spc="-4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the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endometrium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resulting </a:t>
            </a:r>
            <a:r>
              <a:rPr dirty="0" sz="2600">
                <a:latin typeface="Times New Roman"/>
                <a:cs typeface="Times New Roman"/>
              </a:rPr>
              <a:t>in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vasoconstriction </a:t>
            </a:r>
            <a:r>
              <a:rPr dirty="0" sz="2600">
                <a:latin typeface="Times New Roman"/>
                <a:cs typeface="Times New Roman"/>
              </a:rPr>
              <a:t>and </a:t>
            </a:r>
            <a:r>
              <a:rPr dirty="0" sz="2600" spc="-5">
                <a:latin typeface="Times New Roman"/>
                <a:cs typeface="Times New Roman"/>
              </a:rPr>
              <a:t>uterine </a:t>
            </a:r>
            <a:r>
              <a:rPr dirty="0" sz="2600">
                <a:latin typeface="Times New Roman"/>
                <a:cs typeface="Times New Roman"/>
              </a:rPr>
              <a:t>contractions in response in a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decrease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in plasma</a:t>
            </a:r>
            <a:r>
              <a:rPr dirty="0" sz="2600" spc="-5">
                <a:latin typeface="Times New Roman"/>
                <a:cs typeface="Times New Roman"/>
              </a:rPr>
              <a:t> estrogen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and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progesterone.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50850" y="450850"/>
          <a:ext cx="8096250" cy="5632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77200"/>
              </a:tblGrid>
              <a:tr h="4572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2000" spc="-35" b="1">
                          <a:latin typeface="Times New Roman"/>
                          <a:cs typeface="Times New Roman"/>
                        </a:rPr>
                        <a:t>Table</a:t>
                      </a:r>
                      <a:r>
                        <a:rPr dirty="0" sz="2000" spc="-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2 shows</a:t>
                      </a:r>
                      <a:r>
                        <a:rPr dirty="0" sz="2000" spc="-2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some</a:t>
                      </a:r>
                      <a:r>
                        <a:rPr dirty="0" sz="2000" spc="-3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effects</a:t>
                      </a:r>
                      <a:r>
                        <a:rPr dirty="0" sz="2000" spc="-3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000" spc="-1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female</a:t>
                      </a:r>
                      <a:r>
                        <a:rPr dirty="0" sz="2000" spc="-25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b="1">
                          <a:latin typeface="Times New Roman"/>
                          <a:cs typeface="Times New Roman"/>
                        </a:rPr>
                        <a:t>sex</a:t>
                      </a:r>
                      <a:r>
                        <a:rPr dirty="0" sz="2000" spc="-20" b="1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 b="1">
                          <a:latin typeface="Times New Roman"/>
                          <a:cs typeface="Times New Roman"/>
                        </a:rPr>
                        <a:t>steroids.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2000" spc="-5" b="1">
                          <a:latin typeface="Times New Roman"/>
                          <a:cs typeface="Times New Roman"/>
                        </a:rPr>
                        <a:t>Estrogen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1.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 Stimulates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growth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ovary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follicles.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2438400">
                <a:tc>
                  <a:txBody>
                    <a:bodyPr/>
                    <a:lstStyle/>
                    <a:p>
                      <a:pPr marL="345440" indent="-254635">
                        <a:lnSpc>
                          <a:spcPct val="100000"/>
                        </a:lnSpc>
                        <a:spcBef>
                          <a:spcPts val="295"/>
                        </a:spcBef>
                        <a:buAutoNum type="arabicPeriod" startAt="2"/>
                        <a:tabLst>
                          <a:tab pos="346075" algn="l"/>
                        </a:tabLst>
                      </a:pPr>
                      <a:r>
                        <a:rPr dirty="0" sz="2000" spc="-5">
                          <a:latin typeface="Times New Roman"/>
                          <a:cs typeface="Times New Roman"/>
                        </a:rPr>
                        <a:t>Stimulates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growth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 smooth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muscle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 and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 proliferation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epithelial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linings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reproductive</a:t>
                      </a:r>
                      <a:r>
                        <a:rPr dirty="0" sz="20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tract.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addition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lvl="1" marL="648970" indent="-241300">
                        <a:lnSpc>
                          <a:spcPct val="100000"/>
                        </a:lnSpc>
                        <a:buAutoNum type="alphaLcPeriod"/>
                        <a:tabLst>
                          <a:tab pos="649605" algn="l"/>
                        </a:tabLst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Fallopian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tubes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–increase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contractions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ciliary 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activity.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lvl="1" marL="91440" marR="300355" indent="316865">
                        <a:lnSpc>
                          <a:spcPct val="100000"/>
                        </a:lnSpc>
                        <a:buAutoNum type="alphaLcPeriod"/>
                        <a:tabLst>
                          <a:tab pos="664210" algn="l"/>
                        </a:tabLst>
                      </a:pPr>
                      <a:r>
                        <a:rPr dirty="0" sz="2000" spc="-5">
                          <a:latin typeface="Times New Roman"/>
                          <a:cs typeface="Times New Roman"/>
                        </a:rPr>
                        <a:t>Uterus-Increases myometrial contractions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responsiveness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oxytocin.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Stimulates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secretion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abundant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watery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cervical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mucus.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Prepares </a:t>
                      </a:r>
                      <a:r>
                        <a:rPr dirty="0" sz="2000" spc="-484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endometrium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progesterone’s</a:t>
                      </a:r>
                      <a:r>
                        <a:rPr dirty="0" sz="20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action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by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inducing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progesterone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receptors.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lvl="1" marL="644525" indent="-236854">
                        <a:lnSpc>
                          <a:spcPct val="100000"/>
                        </a:lnSpc>
                        <a:spcBef>
                          <a:spcPts val="5"/>
                        </a:spcBef>
                        <a:buAutoNum type="alphaLcPeriod"/>
                        <a:tabLst>
                          <a:tab pos="645160" algn="l"/>
                        </a:tabLst>
                      </a:pP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Vagina-Increases</a:t>
                      </a:r>
                      <a:r>
                        <a:rPr dirty="0" sz="2000" spc="-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layering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epithelial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cells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3.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Stimulates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external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genetailia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growth,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particularly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during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puberty.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894994">
                <a:tc>
                  <a:txBody>
                    <a:bodyPr/>
                    <a:lstStyle/>
                    <a:p>
                      <a:pPr marL="91440" marR="76708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4.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Stimulates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breast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growth,particularly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ducts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fat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deposition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during </a:t>
                      </a:r>
                      <a:r>
                        <a:rPr dirty="0" sz="2000" spc="-484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puberty.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9922" y="1031189"/>
            <a:ext cx="4803775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29335" algn="l"/>
              </a:tabLst>
            </a:pPr>
            <a:r>
              <a:rPr dirty="0" sz="5000" spc="-5"/>
              <a:t>S</a:t>
            </a:r>
            <a:r>
              <a:rPr dirty="0" sz="5000" spc="-80"/>
              <a:t>e</a:t>
            </a:r>
            <a:r>
              <a:rPr dirty="0" sz="5000"/>
              <a:t>x</a:t>
            </a:r>
            <a:r>
              <a:rPr dirty="0" sz="5000"/>
              <a:t>	</a:t>
            </a:r>
            <a:r>
              <a:rPr dirty="0" sz="5000" spc="-5"/>
              <a:t>D</a:t>
            </a:r>
            <a:r>
              <a:rPr dirty="0" sz="5000" spc="-45"/>
              <a:t>et</a:t>
            </a:r>
            <a:r>
              <a:rPr dirty="0" sz="5000"/>
              <a:t>e</a:t>
            </a:r>
            <a:r>
              <a:rPr dirty="0" sz="5000" spc="-15"/>
              <a:t>r</a:t>
            </a:r>
            <a:r>
              <a:rPr dirty="0" sz="5000"/>
              <a:t>min</a:t>
            </a:r>
            <a:r>
              <a:rPr dirty="0" sz="5000" spc="-50"/>
              <a:t>a</a:t>
            </a:r>
            <a:r>
              <a:rPr dirty="0" sz="5000"/>
              <a:t>tion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459740" y="1951685"/>
            <a:ext cx="3710940" cy="38487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95"/>
              </a:spcBef>
              <a:buClr>
                <a:srgbClr val="0AD0D9"/>
              </a:buClr>
              <a:buSzPct val="95454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>
                <a:latin typeface="Constantia"/>
                <a:cs typeface="Constantia"/>
              </a:rPr>
              <a:t>Gender</a:t>
            </a:r>
            <a:r>
              <a:rPr dirty="0" sz="2200" spc="-11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is</a:t>
            </a:r>
            <a:r>
              <a:rPr dirty="0" sz="2200" spc="-11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determined</a:t>
            </a:r>
            <a:r>
              <a:rPr dirty="0" sz="2200" spc="-4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by</a:t>
            </a:r>
            <a:r>
              <a:rPr dirty="0" sz="2200" spc="-8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35">
                <a:latin typeface="Constantia"/>
                <a:cs typeface="Constantia"/>
              </a:rPr>
              <a:t> </a:t>
            </a:r>
            <a:r>
              <a:rPr dirty="0" sz="2200" spc="-55">
                <a:latin typeface="Constantia"/>
                <a:cs typeface="Constantia"/>
              </a:rPr>
              <a:t>g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>
                <a:latin typeface="Constantia"/>
                <a:cs typeface="Constantia"/>
              </a:rPr>
              <a:t>n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>
                <a:latin typeface="Constantia"/>
                <a:cs typeface="Constantia"/>
              </a:rPr>
              <a:t>t</a:t>
            </a:r>
            <a:r>
              <a:rPr dirty="0" sz="2200" spc="-10">
                <a:latin typeface="Constantia"/>
                <a:cs typeface="Constantia"/>
              </a:rPr>
              <a:t>i</a:t>
            </a:r>
            <a:r>
              <a:rPr dirty="0" sz="2200" spc="-5">
                <a:latin typeface="Constantia"/>
                <a:cs typeface="Constantia"/>
              </a:rPr>
              <a:t>c</a:t>
            </a:r>
            <a:r>
              <a:rPr dirty="0" sz="2200" spc="-9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i</a:t>
            </a:r>
            <a:r>
              <a:rPr dirty="0" sz="2200">
                <a:latin typeface="Constantia"/>
                <a:cs typeface="Constantia"/>
              </a:rPr>
              <a:t>n</a:t>
            </a:r>
            <a:r>
              <a:rPr dirty="0" sz="2200" spc="-5">
                <a:latin typeface="Constantia"/>
                <a:cs typeface="Constantia"/>
              </a:rPr>
              <a:t>heri</a:t>
            </a:r>
            <a:r>
              <a:rPr dirty="0" sz="2200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a</a:t>
            </a:r>
            <a:r>
              <a:rPr dirty="0" sz="2200">
                <a:latin typeface="Constantia"/>
                <a:cs typeface="Constantia"/>
              </a:rPr>
              <a:t>n</a:t>
            </a:r>
            <a:r>
              <a:rPr dirty="0" sz="2200" spc="-60">
                <a:latin typeface="Constantia"/>
                <a:cs typeface="Constantia"/>
              </a:rPr>
              <a:t>c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14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</a:t>
            </a:r>
            <a:r>
              <a:rPr dirty="0" sz="2200" spc="2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</a:t>
            </a:r>
            <a:r>
              <a:rPr dirty="0" sz="2200" spc="-45">
                <a:latin typeface="Constantia"/>
                <a:cs typeface="Constantia"/>
              </a:rPr>
              <a:t>w</a:t>
            </a:r>
            <a:r>
              <a:rPr dirty="0" sz="2200" spc="-5">
                <a:latin typeface="Constantia"/>
                <a:cs typeface="Constantia"/>
              </a:rPr>
              <a:t>o  </a:t>
            </a:r>
            <a:r>
              <a:rPr dirty="0" sz="2200" spc="-10">
                <a:latin typeface="Constantia"/>
                <a:cs typeface="Constantia"/>
              </a:rPr>
              <a:t>chromosomes</a:t>
            </a:r>
            <a:r>
              <a:rPr dirty="0" sz="2200" spc="-12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called</a:t>
            </a:r>
            <a:r>
              <a:rPr dirty="0" sz="2200" spc="-4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60">
                <a:latin typeface="Constantia"/>
                <a:cs typeface="Constantia"/>
              </a:rPr>
              <a:t> </a:t>
            </a:r>
            <a:r>
              <a:rPr dirty="0" sz="2200" spc="-5" b="1">
                <a:latin typeface="Constantia"/>
                <a:cs typeface="Constantia"/>
              </a:rPr>
              <a:t>sex </a:t>
            </a:r>
            <a:r>
              <a:rPr dirty="0" sz="2200" spc="-509" b="1">
                <a:latin typeface="Constantia"/>
                <a:cs typeface="Constantia"/>
              </a:rPr>
              <a:t> </a:t>
            </a:r>
            <a:r>
              <a:rPr dirty="0" sz="2200" spc="-10" b="1">
                <a:latin typeface="Constantia"/>
                <a:cs typeface="Constantia"/>
              </a:rPr>
              <a:t>chromosomes,</a:t>
            </a:r>
            <a:r>
              <a:rPr dirty="0" sz="2200" spc="-75" b="1">
                <a:latin typeface="Constantia"/>
                <a:cs typeface="Constantia"/>
              </a:rPr>
              <a:t> </a:t>
            </a:r>
            <a:r>
              <a:rPr dirty="0" sz="2200" spc="-5" b="1">
                <a:latin typeface="Constantia"/>
                <a:cs typeface="Constantia"/>
              </a:rPr>
              <a:t>X</a:t>
            </a:r>
            <a:r>
              <a:rPr dirty="0" sz="2200" spc="-85" b="1">
                <a:latin typeface="Constantia"/>
                <a:cs typeface="Constantia"/>
              </a:rPr>
              <a:t> </a:t>
            </a:r>
            <a:r>
              <a:rPr dirty="0" sz="2200" spc="-5" b="1">
                <a:latin typeface="Constantia"/>
                <a:cs typeface="Constantia"/>
              </a:rPr>
              <a:t>and</a:t>
            </a:r>
            <a:r>
              <a:rPr dirty="0" sz="2200" spc="-55" b="1">
                <a:latin typeface="Constantia"/>
                <a:cs typeface="Constantia"/>
              </a:rPr>
              <a:t> </a:t>
            </a:r>
            <a:r>
              <a:rPr dirty="0" sz="2200" spc="-95" b="1">
                <a:latin typeface="Constantia"/>
                <a:cs typeface="Constantia"/>
              </a:rPr>
              <a:t>Y.</a:t>
            </a:r>
            <a:endParaRPr sz="2200">
              <a:latin typeface="Constantia"/>
              <a:cs typeface="Constantia"/>
            </a:endParaRPr>
          </a:p>
          <a:p>
            <a:pPr marL="286385" marR="264160" indent="-274320">
              <a:lnSpc>
                <a:spcPct val="100000"/>
              </a:lnSpc>
              <a:spcBef>
                <a:spcPts val="535"/>
              </a:spcBef>
              <a:buClr>
                <a:srgbClr val="0AD0D9"/>
              </a:buClr>
              <a:buSzPct val="95454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5">
                <a:latin typeface="Constantia"/>
                <a:cs typeface="Constantia"/>
              </a:rPr>
              <a:t>Males</a:t>
            </a:r>
            <a:r>
              <a:rPr dirty="0" sz="2200" spc="-114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posses</a:t>
            </a:r>
            <a:r>
              <a:rPr dirty="0" sz="2200" spc="-12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one</a:t>
            </a:r>
            <a:r>
              <a:rPr dirty="0" sz="2200" spc="-11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X</a:t>
            </a:r>
            <a:r>
              <a:rPr dirty="0" sz="2200" spc="-40">
                <a:latin typeface="Constantia"/>
                <a:cs typeface="Constantia"/>
              </a:rPr>
              <a:t> </a:t>
            </a:r>
            <a:r>
              <a:rPr dirty="0" sz="2200" spc="-20">
                <a:latin typeface="Constantia"/>
                <a:cs typeface="Constantia"/>
              </a:rPr>
              <a:t>(larger </a:t>
            </a:r>
            <a:r>
              <a:rPr dirty="0" sz="2200" spc="-53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chromosome) </a:t>
            </a:r>
            <a:r>
              <a:rPr dirty="0" sz="2200" spc="-5">
                <a:latin typeface="Constantia"/>
                <a:cs typeface="Constantia"/>
              </a:rPr>
              <a:t>and one Y </a:t>
            </a:r>
            <a:r>
              <a:rPr dirty="0" sz="220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chromosome. </a:t>
            </a:r>
            <a:r>
              <a:rPr dirty="0" sz="2200" spc="-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(heterogametic)</a:t>
            </a:r>
            <a:endParaRPr sz="2200">
              <a:latin typeface="Constantia"/>
              <a:cs typeface="Constantia"/>
            </a:endParaRPr>
          </a:p>
          <a:p>
            <a:pPr marL="286385" marR="854710" indent="-274320">
              <a:lnSpc>
                <a:spcPct val="100000"/>
              </a:lnSpc>
              <a:spcBef>
                <a:spcPts val="530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75">
                <a:latin typeface="Constantia"/>
                <a:cs typeface="Constantia"/>
              </a:rPr>
              <a:t>F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5">
                <a:latin typeface="Constantia"/>
                <a:cs typeface="Constantia"/>
              </a:rPr>
              <a:t>m</a:t>
            </a:r>
            <a:r>
              <a:rPr dirty="0" sz="2200" spc="-5">
                <a:latin typeface="Constantia"/>
                <a:cs typeface="Constantia"/>
              </a:rPr>
              <a:t>ales</a:t>
            </a:r>
            <a:r>
              <a:rPr dirty="0" sz="2200" spc="-11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po</a:t>
            </a:r>
            <a:r>
              <a:rPr dirty="0" sz="2200" spc="-15">
                <a:latin typeface="Constantia"/>
                <a:cs typeface="Constantia"/>
              </a:rPr>
              <a:t>s</a:t>
            </a:r>
            <a:r>
              <a:rPr dirty="0" sz="2200" spc="-5">
                <a:latin typeface="Constantia"/>
                <a:cs typeface="Constantia"/>
              </a:rPr>
              <a:t>ses</a:t>
            </a:r>
            <a:r>
              <a:rPr dirty="0" sz="2200" spc="-7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</a:t>
            </a:r>
            <a:r>
              <a:rPr dirty="0" sz="2200" spc="-45">
                <a:latin typeface="Constantia"/>
                <a:cs typeface="Constantia"/>
              </a:rPr>
              <a:t>w</a:t>
            </a:r>
            <a:r>
              <a:rPr dirty="0" sz="2200" spc="-5">
                <a:latin typeface="Constantia"/>
                <a:cs typeface="Constantia"/>
              </a:rPr>
              <a:t>o</a:t>
            </a:r>
            <a:r>
              <a:rPr dirty="0" sz="2200" spc="-11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X  </a:t>
            </a:r>
            <a:r>
              <a:rPr dirty="0" sz="2200" spc="-10">
                <a:latin typeface="Constantia"/>
                <a:cs typeface="Constantia"/>
              </a:rPr>
              <a:t>chromosomes. </a:t>
            </a:r>
            <a:r>
              <a:rPr dirty="0" sz="2200" spc="-5">
                <a:latin typeface="Constantia"/>
                <a:cs typeface="Constantia"/>
              </a:rPr>
              <a:t> (homogametic)</a:t>
            </a:r>
            <a:endParaRPr sz="2200">
              <a:latin typeface="Constantia"/>
              <a:cs typeface="Constant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6800" y="1981200"/>
            <a:ext cx="3523488" cy="4149852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98450" y="298450"/>
          <a:ext cx="8477250" cy="5315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58200"/>
              </a:tblGrid>
              <a:tr h="9144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5.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Stimulates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female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body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configuration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development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during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puberty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:narrow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shoulders,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broad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hips,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female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fat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 distribution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(deposition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hips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breast).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90805" marR="123571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6.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Stimulates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fluid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secretion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from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lipid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(sebum)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producing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skin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glands </a:t>
                      </a:r>
                      <a:r>
                        <a:rPr dirty="0" sz="2000" spc="-484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(sebaceous</a:t>
                      </a:r>
                      <a:r>
                        <a:rPr dirty="0" sz="2000" spc="-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glands)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90805" marR="1206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2000" spc="-5">
                          <a:latin typeface="Times New Roman"/>
                          <a:cs typeface="Times New Roman"/>
                        </a:rPr>
                        <a:t>7.Stimulates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bone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growth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 ultimate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cessation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bone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growth,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protects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against </a:t>
                      </a:r>
                      <a:r>
                        <a:rPr dirty="0" sz="2000" spc="-484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osteoporosis;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does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not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have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 anabolic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effect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skeletal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muscles.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65493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8.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Vascular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effects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(deficiencies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produce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‘hot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flashes’)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65481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9.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Has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feedback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effects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on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hypothalamas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anterior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pituitary.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90805" marR="12573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2000" spc="5">
                          <a:latin typeface="Times New Roman"/>
                          <a:cs typeface="Times New Roman"/>
                        </a:rPr>
                        <a:t>10.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Stimulates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prolactin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secretion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but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inhibits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prolactin’s</a:t>
                      </a:r>
                      <a:r>
                        <a:rPr dirty="0" sz="2000" spc="-5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milk-inducing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action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on </a:t>
                      </a:r>
                      <a:r>
                        <a:rPr dirty="0" sz="2000" spc="-484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breasts.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701065">
                <a:tc>
                  <a:txBody>
                    <a:bodyPr/>
                    <a:lstStyle/>
                    <a:p>
                      <a:pPr marL="90805" marR="85026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11.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Protects against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atherosclerosis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by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effects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on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plasma cholesterol,blood </a:t>
                      </a:r>
                      <a:r>
                        <a:rPr dirty="0" sz="2000" spc="-484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vessels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and blood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clotting.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98450" y="374650"/>
          <a:ext cx="8477250" cy="6108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58200"/>
              </a:tblGrid>
              <a:tr h="626745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dirty="0" sz="2000" spc="-5" b="1">
                          <a:latin typeface="Times New Roman"/>
                          <a:cs typeface="Times New Roman"/>
                        </a:rPr>
                        <a:t>Progesterone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68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108191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1.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Converts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estrogen-primed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endometrium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to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</a:t>
                      </a:r>
                      <a:r>
                        <a:rPr dirty="0" sz="2000" spc="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actively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secreting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tissue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suitable</a:t>
                      </a:r>
                      <a:r>
                        <a:rPr dirty="0" sz="20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for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implantation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embryo.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62674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2.Induces</a:t>
                      </a:r>
                      <a:r>
                        <a:rPr dirty="0" sz="20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thick,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sticky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cervical</a:t>
                      </a:r>
                      <a:r>
                        <a:rPr dirty="0" sz="20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mucus.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62674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3.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Decreases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contractons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fallopian</a:t>
                      </a:r>
                      <a:r>
                        <a:rPr dirty="0" sz="2000" spc="-4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tubes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myometrium.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62674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4. Decreases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proliferation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vaginal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epithelial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cells.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62674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dirty="0" sz="2000" spc="-5">
                          <a:latin typeface="Times New Roman"/>
                          <a:cs typeface="Times New Roman"/>
                        </a:rPr>
                        <a:t>5.Stimulates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breast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growth,particularly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glandular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tissue.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74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626872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6.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Inhibits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milk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 inducing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effects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prolactin.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  <a:tr h="62671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7.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Has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feedback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effects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 hypothalamus</a:t>
                      </a:r>
                      <a:r>
                        <a:rPr dirty="0" sz="2000" spc="-3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dirty="0" sz="2000" spc="-1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anterior</a:t>
                      </a:r>
                      <a:r>
                        <a:rPr dirty="0" sz="2000" spc="-2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15">
                          <a:latin typeface="Times New Roman"/>
                          <a:cs typeface="Times New Roman"/>
                        </a:rPr>
                        <a:t>pituitary.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CACA"/>
                    </a:solidFill>
                  </a:tcPr>
                </a:tc>
              </a:tr>
              <a:tr h="62677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dirty="0" sz="2000">
                          <a:latin typeface="Times New Roman"/>
                          <a:cs typeface="Times New Roman"/>
                        </a:rPr>
                        <a:t>8.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Increase</a:t>
                      </a:r>
                      <a:r>
                        <a:rPr dirty="0" sz="2000" spc="-4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>
                          <a:latin typeface="Times New Roman"/>
                          <a:cs typeface="Times New Roman"/>
                        </a:rPr>
                        <a:t>body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 temperature</a:t>
                      </a:r>
                      <a:r>
                        <a:rPr dirty="0" sz="2000" spc="-3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-5">
                          <a:latin typeface="Times New Roman"/>
                          <a:cs typeface="Times New Roman"/>
                        </a:rPr>
                        <a:t>approximately</a:t>
                      </a:r>
                      <a:r>
                        <a:rPr dirty="0" sz="2000" spc="-2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000" spc="5">
                          <a:latin typeface="Times New Roman"/>
                          <a:cs typeface="Times New Roman"/>
                        </a:rPr>
                        <a:t>0.5°C.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81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3161" y="26619"/>
            <a:ext cx="1580515" cy="711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phase)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  <p:sp>
        <p:nvSpPr>
          <p:cNvPr id="3" name="object 3"/>
          <p:cNvSpPr txBox="1"/>
          <p:nvPr/>
        </p:nvSpPr>
        <p:spPr>
          <a:xfrm>
            <a:off x="1514602" y="824229"/>
            <a:ext cx="7252334" cy="535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dirty="0" sz="2400">
                <a:latin typeface="Times New Roman"/>
                <a:cs typeface="Times New Roman"/>
              </a:rPr>
              <a:t>In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brain(the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hypothalamus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secretes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GnRH</a:t>
            </a:r>
            <a:r>
              <a:rPr dirty="0" sz="2400" spc="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  <a:p>
            <a:pPr marL="2573020">
              <a:lnSpc>
                <a:spcPts val="2735"/>
              </a:lnSpc>
            </a:pPr>
            <a:r>
              <a:rPr dirty="0" sz="2400">
                <a:latin typeface="Times New Roman"/>
                <a:cs typeface="Times New Roman"/>
              </a:rPr>
              <a:t>↓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35"/>
              </a:lnSpc>
              <a:spcBef>
                <a:spcPts val="285"/>
              </a:spcBef>
            </a:pPr>
            <a:r>
              <a:rPr dirty="0" sz="2400" spc="-5">
                <a:latin typeface="Times New Roman"/>
                <a:cs typeface="Times New Roman"/>
              </a:rPr>
              <a:t>GnRH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triggers</a:t>
            </a:r>
            <a:r>
              <a:rPr dirty="0" sz="2400" spc="-4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pituitary</a:t>
            </a:r>
            <a:r>
              <a:rPr dirty="0" sz="2400" spc="-5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gland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to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release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(FSH)</a:t>
            </a:r>
            <a:endParaRPr sz="2400">
              <a:latin typeface="Times New Roman"/>
              <a:cs typeface="Times New Roman"/>
            </a:endParaRPr>
          </a:p>
          <a:p>
            <a:pPr marL="2573020">
              <a:lnSpc>
                <a:spcPts val="2735"/>
              </a:lnSpc>
            </a:pPr>
            <a:r>
              <a:rPr dirty="0" sz="2400">
                <a:latin typeface="Times New Roman"/>
                <a:cs typeface="Times New Roman"/>
              </a:rPr>
              <a:t>↓</a:t>
            </a:r>
            <a:endParaRPr sz="2400">
              <a:latin typeface="Times New Roman"/>
              <a:cs typeface="Times New Roman"/>
            </a:endParaRPr>
          </a:p>
          <a:p>
            <a:pPr marL="287020" marR="5080" indent="-274320">
              <a:lnSpc>
                <a:spcPts val="2590"/>
              </a:lnSpc>
              <a:spcBef>
                <a:spcPts val="620"/>
              </a:spcBef>
            </a:pPr>
            <a:r>
              <a:rPr dirty="0" sz="2400" spc="-5">
                <a:latin typeface="Times New Roman"/>
                <a:cs typeface="Times New Roman"/>
              </a:rPr>
              <a:t>FSH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travels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to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ovaries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in bloodstream</a:t>
            </a:r>
            <a:r>
              <a:rPr dirty="0" sz="2400" spc="-4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&amp;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initiates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growth of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5">
                <a:latin typeface="Times New Roman"/>
                <a:cs typeface="Times New Roman"/>
              </a:rPr>
              <a:t> follicle.</a:t>
            </a:r>
            <a:endParaRPr sz="2400">
              <a:latin typeface="Times New Roman"/>
              <a:cs typeface="Times New Roman"/>
            </a:endParaRPr>
          </a:p>
          <a:p>
            <a:pPr marL="2573020">
              <a:lnSpc>
                <a:spcPts val="2555"/>
              </a:lnSpc>
            </a:pPr>
            <a:r>
              <a:rPr dirty="0" sz="2400">
                <a:latin typeface="Times New Roman"/>
                <a:cs typeface="Times New Roman"/>
              </a:rPr>
              <a:t>↓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735"/>
              </a:lnSpc>
              <a:spcBef>
                <a:spcPts val="290"/>
              </a:spcBef>
            </a:pPr>
            <a:r>
              <a:rPr dirty="0" sz="2400">
                <a:latin typeface="Times New Roman"/>
                <a:cs typeface="Times New Roman"/>
              </a:rPr>
              <a:t>A</a:t>
            </a:r>
            <a:r>
              <a:rPr dirty="0" sz="2400" spc="-14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developed</a:t>
            </a:r>
            <a:r>
              <a:rPr dirty="0" sz="2400" spc="-4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follicle</a:t>
            </a:r>
            <a:r>
              <a:rPr dirty="0" sz="2400" spc="-5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generates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estrogen.</a:t>
            </a:r>
            <a:endParaRPr sz="2400">
              <a:latin typeface="Times New Roman"/>
              <a:cs typeface="Times New Roman"/>
            </a:endParaRPr>
          </a:p>
          <a:p>
            <a:pPr marL="2573020">
              <a:lnSpc>
                <a:spcPts val="2735"/>
              </a:lnSpc>
            </a:pPr>
            <a:r>
              <a:rPr dirty="0" sz="2400">
                <a:latin typeface="Times New Roman"/>
                <a:cs typeface="Times New Roman"/>
              </a:rPr>
              <a:t>↓</a:t>
            </a:r>
            <a:endParaRPr sz="2400">
              <a:latin typeface="Times New Roman"/>
              <a:cs typeface="Times New Roman"/>
            </a:endParaRPr>
          </a:p>
          <a:p>
            <a:pPr marL="287020" marR="52705" indent="-274320">
              <a:lnSpc>
                <a:spcPts val="2590"/>
              </a:lnSpc>
              <a:spcBef>
                <a:spcPts val="615"/>
              </a:spcBef>
            </a:pPr>
            <a:r>
              <a:rPr dirty="0" sz="2400">
                <a:latin typeface="Times New Roman"/>
                <a:cs typeface="Times New Roman"/>
              </a:rPr>
              <a:t>Estrogen</a:t>
            </a:r>
            <a:r>
              <a:rPr dirty="0" sz="2400" spc="-3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levels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peak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approximately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1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day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before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ovulation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(typically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day13).</a:t>
            </a:r>
            <a:endParaRPr sz="2400">
              <a:latin typeface="Times New Roman"/>
              <a:cs typeface="Times New Roman"/>
            </a:endParaRPr>
          </a:p>
          <a:p>
            <a:pPr marL="2573020">
              <a:lnSpc>
                <a:spcPts val="2555"/>
              </a:lnSpc>
            </a:pPr>
            <a:r>
              <a:rPr dirty="0" sz="2400">
                <a:latin typeface="Times New Roman"/>
                <a:cs typeface="Times New Roman"/>
              </a:rPr>
              <a:t>↓</a:t>
            </a:r>
            <a:endParaRPr sz="2400">
              <a:latin typeface="Times New Roman"/>
              <a:cs typeface="Times New Roman"/>
            </a:endParaRPr>
          </a:p>
          <a:p>
            <a:pPr marL="287020" marR="274955" indent="-274320">
              <a:lnSpc>
                <a:spcPct val="89000"/>
              </a:lnSpc>
              <a:spcBef>
                <a:spcPts val="605"/>
              </a:spcBef>
            </a:pPr>
            <a:r>
              <a:rPr dirty="0" sz="2400">
                <a:latin typeface="Times New Roman"/>
                <a:cs typeface="Times New Roman"/>
              </a:rPr>
              <a:t>There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is </a:t>
            </a:r>
            <a:r>
              <a:rPr dirty="0" sz="2400">
                <a:latin typeface="Times New Roman"/>
                <a:cs typeface="Times New Roman"/>
              </a:rPr>
              <a:t>a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surge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of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LH</a:t>
            </a:r>
            <a:r>
              <a:rPr dirty="0" sz="2400" spc="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from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pituitary</a:t>
            </a:r>
            <a:r>
              <a:rPr dirty="0" sz="2400" spc="-4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gland.</a:t>
            </a:r>
            <a:r>
              <a:rPr dirty="0" sz="2400" spc="-6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This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acts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on the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ovarian</a:t>
            </a:r>
            <a:r>
              <a:rPr dirty="0" sz="2400" spc="-2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folli</a:t>
            </a:r>
            <a:r>
              <a:rPr dirty="0" sz="2400" spc="5">
                <a:latin typeface="Times New Roman"/>
                <a:cs typeface="Times New Roman"/>
              </a:rPr>
              <a:t>c</a:t>
            </a:r>
            <a:r>
              <a:rPr dirty="0" sz="2400">
                <a:latin typeface="Times New Roman"/>
                <a:cs typeface="Times New Roman"/>
              </a:rPr>
              <a:t>le.</a:t>
            </a:r>
            <a:r>
              <a:rPr dirty="0" sz="2400" spc="-17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A</a:t>
            </a:r>
            <a:r>
              <a:rPr dirty="0" sz="2400" spc="-13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m</a:t>
            </a:r>
            <a:r>
              <a:rPr dirty="0" sz="2400">
                <a:latin typeface="Times New Roman"/>
                <a:cs typeface="Times New Roman"/>
              </a:rPr>
              <a:t>atu</a:t>
            </a:r>
            <a:r>
              <a:rPr dirty="0" sz="2400" spc="5">
                <a:latin typeface="Times New Roman"/>
                <a:cs typeface="Times New Roman"/>
              </a:rPr>
              <a:t>r</a:t>
            </a:r>
            <a:r>
              <a:rPr dirty="0" sz="2400">
                <a:latin typeface="Times New Roman"/>
                <a:cs typeface="Times New Roman"/>
              </a:rPr>
              <a:t>e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egg </a:t>
            </a:r>
            <a:r>
              <a:rPr dirty="0" sz="2400" spc="-5">
                <a:latin typeface="Times New Roman"/>
                <a:cs typeface="Times New Roman"/>
              </a:rPr>
              <a:t>is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re</a:t>
            </a:r>
            <a:r>
              <a:rPr dirty="0" sz="2400" spc="5">
                <a:latin typeface="Times New Roman"/>
                <a:cs typeface="Times New Roman"/>
              </a:rPr>
              <a:t>l</a:t>
            </a:r>
            <a:r>
              <a:rPr dirty="0" sz="2400" spc="-5">
                <a:latin typeface="Times New Roman"/>
                <a:cs typeface="Times New Roman"/>
              </a:rPr>
              <a:t>ea</a:t>
            </a:r>
            <a:r>
              <a:rPr dirty="0" sz="2400">
                <a:latin typeface="Times New Roman"/>
                <a:cs typeface="Times New Roman"/>
              </a:rPr>
              <a:t>s</a:t>
            </a:r>
            <a:r>
              <a:rPr dirty="0" sz="2400">
                <a:latin typeface="Times New Roman"/>
                <a:cs typeface="Times New Roman"/>
              </a:rPr>
              <a:t>ed</a:t>
            </a:r>
            <a:r>
              <a:rPr dirty="0" sz="2400" spc="-3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in</a:t>
            </a:r>
            <a:r>
              <a:rPr dirty="0" sz="2400" spc="5">
                <a:latin typeface="Times New Roman"/>
                <a:cs typeface="Times New Roman"/>
              </a:rPr>
              <a:t>t</a:t>
            </a:r>
            <a:r>
              <a:rPr dirty="0" sz="2400">
                <a:latin typeface="Times New Roman"/>
                <a:cs typeface="Times New Roman"/>
              </a:rPr>
              <a:t>o  fallopian</a:t>
            </a:r>
            <a:r>
              <a:rPr dirty="0" sz="2400" spc="-4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tubes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leaving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behind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the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corpus</a:t>
            </a:r>
            <a:r>
              <a:rPr dirty="0" sz="2400" spc="-5">
                <a:latin typeface="Times New Roman"/>
                <a:cs typeface="Times New Roman"/>
              </a:rPr>
              <a:t> luteum.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504190"/>
            <a:ext cx="250761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1">
                <a:latin typeface="Times New Roman"/>
                <a:cs typeface="Times New Roman"/>
              </a:rPr>
              <a:t>Menopau</a:t>
            </a:r>
            <a:r>
              <a:rPr dirty="0" sz="4000" b="1">
                <a:latin typeface="Times New Roman"/>
                <a:cs typeface="Times New Roman"/>
              </a:rPr>
              <a:t>s</a:t>
            </a:r>
            <a:r>
              <a:rPr dirty="0" sz="4000" spc="-5" b="1">
                <a:latin typeface="Times New Roman"/>
                <a:cs typeface="Times New Roman"/>
              </a:rPr>
              <a:t>e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  <p:sp>
        <p:nvSpPr>
          <p:cNvPr id="5" name="object 5"/>
          <p:cNvSpPr txBox="1"/>
          <p:nvPr/>
        </p:nvSpPr>
        <p:spPr>
          <a:xfrm>
            <a:off x="535940" y="1085443"/>
            <a:ext cx="8065134" cy="3513454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Occurs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around</a:t>
            </a:r>
            <a:r>
              <a:rPr dirty="0" sz="2600" spc="-4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the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age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of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 spc="5">
                <a:latin typeface="Times New Roman"/>
                <a:cs typeface="Times New Roman"/>
              </a:rPr>
              <a:t>50.</a:t>
            </a:r>
            <a:endParaRPr sz="2600">
              <a:latin typeface="Times New Roman"/>
              <a:cs typeface="Times New Roman"/>
            </a:endParaRPr>
          </a:p>
          <a:p>
            <a:pPr marL="286385" marR="23114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It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is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where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menstrual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cycles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become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less </a:t>
            </a:r>
            <a:r>
              <a:rPr dirty="0" sz="2600">
                <a:latin typeface="Times New Roman"/>
                <a:cs typeface="Times New Roman"/>
              </a:rPr>
              <a:t>regular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and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will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eventually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cease.</a:t>
            </a:r>
            <a:endParaRPr sz="2600">
              <a:latin typeface="Times New Roman"/>
              <a:cs typeface="Times New Roman"/>
            </a:endParaRPr>
          </a:p>
          <a:p>
            <a:pPr marL="286385" marR="5080" indent="-274320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Perimenopause–</a:t>
            </a:r>
            <a:r>
              <a:rPr dirty="0" sz="2600" spc="-6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The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beginning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of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menstrual</a:t>
            </a:r>
            <a:r>
              <a:rPr dirty="0" sz="2600" spc="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irregularities,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involving</a:t>
            </a:r>
            <a:r>
              <a:rPr dirty="0" sz="2600" spc="-4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emotional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and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physical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changes.</a:t>
            </a:r>
            <a:endParaRPr sz="2600">
              <a:latin typeface="Times New Roman"/>
              <a:cs typeface="Times New Roman"/>
            </a:endParaRPr>
          </a:p>
          <a:p>
            <a:pPr marL="286385" marR="224154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Menopause is due to ovarian </a:t>
            </a:r>
            <a:r>
              <a:rPr dirty="0" sz="2600" spc="-5">
                <a:latin typeface="Times New Roman"/>
                <a:cs typeface="Times New Roman"/>
              </a:rPr>
              <a:t>failure. </a:t>
            </a:r>
            <a:r>
              <a:rPr dirty="0" sz="2600">
                <a:latin typeface="Times New Roman"/>
                <a:cs typeface="Times New Roman"/>
              </a:rPr>
              <a:t>Ovaries lose their 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ability </a:t>
            </a:r>
            <a:r>
              <a:rPr dirty="0" sz="2600">
                <a:latin typeface="Times New Roman"/>
                <a:cs typeface="Times New Roman"/>
              </a:rPr>
              <a:t>to respond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to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gonadotropins</a:t>
            </a:r>
            <a:r>
              <a:rPr dirty="0" sz="2600" spc="-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because</a:t>
            </a:r>
            <a:r>
              <a:rPr dirty="0" sz="2600" spc="-4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most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ovarian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follicles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and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eggs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have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disappeared.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7340" y="249123"/>
            <a:ext cx="8367395" cy="39109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70485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Times New Roman"/>
                <a:cs typeface="Times New Roman"/>
              </a:rPr>
              <a:t>After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menopause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there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is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usually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small</a:t>
            </a:r>
            <a:r>
              <a:rPr dirty="0" sz="2600" spc="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amount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of </a:t>
            </a:r>
            <a:r>
              <a:rPr dirty="0" sz="2600" spc="-5">
                <a:latin typeface="Times New Roman"/>
                <a:cs typeface="Times New Roman"/>
              </a:rPr>
              <a:t>estrogen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in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the </a:t>
            </a:r>
            <a:r>
              <a:rPr dirty="0" sz="2600" spc="-5">
                <a:latin typeface="Times New Roman"/>
                <a:cs typeface="Times New Roman"/>
              </a:rPr>
              <a:t>plasma.</a:t>
            </a:r>
            <a:endParaRPr sz="2600">
              <a:latin typeface="Times New Roman"/>
              <a:cs typeface="Times New Roman"/>
            </a:endParaRPr>
          </a:p>
          <a:p>
            <a:pPr marL="286385" marR="34353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The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breasts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and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genital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organs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gradually</a:t>
            </a:r>
            <a:r>
              <a:rPr dirty="0" sz="2600" spc="-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atrophy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to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15">
                <a:latin typeface="Times New Roman"/>
                <a:cs typeface="Times New Roman"/>
              </a:rPr>
              <a:t>large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degree.</a:t>
            </a:r>
            <a:endParaRPr sz="2600">
              <a:latin typeface="Times New Roman"/>
              <a:cs typeface="Times New Roman"/>
            </a:endParaRPr>
          </a:p>
          <a:p>
            <a:pPr marL="286385" marR="5080" indent="-274320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Estrogen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is needed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for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bone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growth,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with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little</a:t>
            </a:r>
            <a:r>
              <a:rPr dirty="0" sz="2600" spc="1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estrogen </a:t>
            </a:r>
            <a:r>
              <a:rPr dirty="0" sz="2600">
                <a:latin typeface="Times New Roman"/>
                <a:cs typeface="Times New Roman"/>
              </a:rPr>
              <a:t>bone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mass</a:t>
            </a:r>
            <a:r>
              <a:rPr dirty="0" sz="2600" spc="-5">
                <a:latin typeface="Times New Roman"/>
                <a:cs typeface="Times New Roman"/>
              </a:rPr>
              <a:t> decreases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(osteoporosis).</a:t>
            </a:r>
            <a:endParaRPr sz="2600">
              <a:latin typeface="Times New Roman"/>
              <a:cs typeface="Times New Roman"/>
            </a:endParaRPr>
          </a:p>
          <a:p>
            <a:pPr marL="287020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45">
                <a:latin typeface="Times New Roman"/>
                <a:cs typeface="Times New Roman"/>
              </a:rPr>
              <a:t>Women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experience</a:t>
            </a:r>
            <a:r>
              <a:rPr dirty="0" sz="2600" spc="-45">
                <a:latin typeface="Times New Roman"/>
                <a:cs typeface="Times New Roman"/>
              </a:rPr>
              <a:t> </a:t>
            </a:r>
            <a:r>
              <a:rPr dirty="0" sz="2600" spc="5">
                <a:latin typeface="Times New Roman"/>
                <a:cs typeface="Times New Roman"/>
              </a:rPr>
              <a:t>hot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flashes.</a:t>
            </a:r>
            <a:endParaRPr sz="2600">
              <a:latin typeface="Times New Roman"/>
              <a:cs typeface="Times New Roman"/>
            </a:endParaRPr>
          </a:p>
          <a:p>
            <a:pPr marL="286385" marR="19494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There</a:t>
            </a:r>
            <a:r>
              <a:rPr dirty="0" sz="2600" spc="-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is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the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increase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in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incidence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of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Cardiovascular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disease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and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coronary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artery</a:t>
            </a:r>
            <a:r>
              <a:rPr dirty="0" sz="2600" spc="-4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disease.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249123"/>
            <a:ext cx="8475980" cy="3831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80772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Times New Roman"/>
                <a:cs typeface="Times New Roman"/>
              </a:rPr>
              <a:t>Administering </a:t>
            </a:r>
            <a:r>
              <a:rPr dirty="0" sz="2600">
                <a:latin typeface="Times New Roman"/>
                <a:cs typeface="Times New Roman"/>
              </a:rPr>
              <a:t>estrogen </a:t>
            </a:r>
            <a:r>
              <a:rPr dirty="0" sz="2600" spc="-5">
                <a:latin typeface="Times New Roman"/>
                <a:cs typeface="Times New Roman"/>
              </a:rPr>
              <a:t>increases </a:t>
            </a:r>
            <a:r>
              <a:rPr dirty="0" sz="2600">
                <a:latin typeface="Times New Roman"/>
                <a:cs typeface="Times New Roman"/>
              </a:rPr>
              <a:t>the </a:t>
            </a:r>
            <a:r>
              <a:rPr dirty="0" sz="2600" spc="-5">
                <a:latin typeface="Times New Roman"/>
                <a:cs typeface="Times New Roman"/>
              </a:rPr>
              <a:t>risk </a:t>
            </a:r>
            <a:r>
              <a:rPr dirty="0" sz="2600" spc="5">
                <a:latin typeface="Times New Roman"/>
                <a:cs typeface="Times New Roman"/>
              </a:rPr>
              <a:t>of </a:t>
            </a:r>
            <a:r>
              <a:rPr dirty="0" sz="2600">
                <a:latin typeface="Times New Roman"/>
                <a:cs typeface="Times New Roman"/>
              </a:rPr>
              <a:t>developing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uterine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endometrial cancer</a:t>
            </a:r>
            <a:r>
              <a:rPr dirty="0" sz="2600" spc="-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and</a:t>
            </a:r>
            <a:r>
              <a:rPr dirty="0" sz="2600" spc="-5">
                <a:latin typeface="Times New Roman"/>
                <a:cs typeface="Times New Roman"/>
              </a:rPr>
              <a:t> breast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-25">
                <a:latin typeface="Times New Roman"/>
                <a:cs typeface="Times New Roman"/>
              </a:rPr>
              <a:t>cancer.</a:t>
            </a:r>
            <a:endParaRPr sz="2600">
              <a:latin typeface="Times New Roman"/>
              <a:cs typeface="Times New Roman"/>
            </a:endParaRPr>
          </a:p>
          <a:p>
            <a:pPr marL="286385" marR="65214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Times New Roman"/>
                <a:cs typeface="Times New Roman"/>
              </a:rPr>
              <a:t>Endometrial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cancer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can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be</a:t>
            </a:r>
            <a:r>
              <a:rPr dirty="0" sz="2600" spc="-1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treated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with progesterone</a:t>
            </a:r>
            <a:r>
              <a:rPr dirty="0" sz="2600" spc="-5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,not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breast </a:t>
            </a:r>
            <a:r>
              <a:rPr dirty="0" sz="2600" spc="-25">
                <a:latin typeface="Times New Roman"/>
                <a:cs typeface="Times New Roman"/>
              </a:rPr>
              <a:t>cancer.</a:t>
            </a:r>
            <a:endParaRPr sz="2600">
              <a:latin typeface="Times New Roman"/>
              <a:cs typeface="Times New Roman"/>
            </a:endParaRPr>
          </a:p>
          <a:p>
            <a:pPr marL="286385" marR="5080" indent="-274320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Drugs </a:t>
            </a:r>
            <a:r>
              <a:rPr dirty="0" sz="2600" spc="-5">
                <a:latin typeface="Times New Roman"/>
                <a:cs typeface="Times New Roman"/>
              </a:rPr>
              <a:t>called selective </a:t>
            </a:r>
            <a:r>
              <a:rPr dirty="0" sz="2600">
                <a:latin typeface="Times New Roman"/>
                <a:cs typeface="Times New Roman"/>
              </a:rPr>
              <a:t>estrogen </a:t>
            </a:r>
            <a:r>
              <a:rPr dirty="0" sz="2600" spc="-5">
                <a:latin typeface="Times New Roman"/>
                <a:cs typeface="Times New Roman"/>
              </a:rPr>
              <a:t>receptor </a:t>
            </a:r>
            <a:r>
              <a:rPr dirty="0" sz="2600">
                <a:latin typeface="Times New Roman"/>
                <a:cs typeface="Times New Roman"/>
              </a:rPr>
              <a:t>modulators (SERMs)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are being used as hormone </a:t>
            </a:r>
            <a:r>
              <a:rPr dirty="0" sz="2600" spc="-5">
                <a:latin typeface="Times New Roman"/>
                <a:cs typeface="Times New Roman"/>
              </a:rPr>
              <a:t>replacers. </a:t>
            </a:r>
            <a:r>
              <a:rPr dirty="0" sz="2600">
                <a:latin typeface="Times New Roman"/>
                <a:cs typeface="Times New Roman"/>
              </a:rPr>
              <a:t>They </a:t>
            </a:r>
            <a:r>
              <a:rPr dirty="0" sz="2600" spc="-5">
                <a:latin typeface="Times New Roman"/>
                <a:cs typeface="Times New Roman"/>
              </a:rPr>
              <a:t>activate estrogen </a:t>
            </a:r>
            <a:r>
              <a:rPr dirty="0" sz="260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receptor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in </a:t>
            </a:r>
            <a:r>
              <a:rPr dirty="0" u="heavy" sz="26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certain</a:t>
            </a:r>
            <a:r>
              <a:rPr dirty="0" sz="2600">
                <a:latin typeface="Times New Roman"/>
                <a:cs typeface="Times New Roman"/>
              </a:rPr>
              <a:t> tissues.</a:t>
            </a:r>
            <a:endParaRPr sz="2600">
              <a:latin typeface="Times New Roman"/>
              <a:cs typeface="Times New Roman"/>
            </a:endParaRPr>
          </a:p>
          <a:p>
            <a:pPr marL="286385" marR="42545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Times New Roman"/>
                <a:cs typeface="Times New Roman"/>
              </a:rPr>
              <a:t>SERMs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act </a:t>
            </a:r>
            <a:r>
              <a:rPr dirty="0" sz="2600">
                <a:latin typeface="Times New Roman"/>
                <a:cs typeface="Times New Roman"/>
              </a:rPr>
              <a:t>as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estrogen</a:t>
            </a:r>
            <a:r>
              <a:rPr dirty="0" sz="2600" spc="-2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antagonists,</a:t>
            </a:r>
            <a:r>
              <a:rPr dirty="0" sz="2600" spc="-10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therefore</a:t>
            </a:r>
            <a:r>
              <a:rPr dirty="0" sz="2600" spc="-3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it</a:t>
            </a:r>
            <a:r>
              <a:rPr dirty="0" sz="2600" spc="-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could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be </a:t>
            </a:r>
            <a:r>
              <a:rPr dirty="0" sz="2600" spc="-5">
                <a:latin typeface="Times New Roman"/>
                <a:cs typeface="Times New Roman"/>
              </a:rPr>
              <a:t>used </a:t>
            </a:r>
            <a:r>
              <a:rPr dirty="0" sz="2600" spc="-635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to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treat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osteoporosis,</a:t>
            </a:r>
            <a:r>
              <a:rPr dirty="0" sz="2600" spc="-20">
                <a:latin typeface="Times New Roman"/>
                <a:cs typeface="Times New Roman"/>
              </a:rPr>
              <a:t> </a:t>
            </a:r>
            <a:r>
              <a:rPr dirty="0" sz="2600">
                <a:latin typeface="Times New Roman"/>
                <a:cs typeface="Times New Roman"/>
              </a:rPr>
              <a:t>heart</a:t>
            </a:r>
            <a:r>
              <a:rPr dirty="0" sz="2600" spc="-5">
                <a:latin typeface="Times New Roman"/>
                <a:cs typeface="Times New Roman"/>
              </a:rPr>
              <a:t> attacks</a:t>
            </a:r>
            <a:r>
              <a:rPr dirty="0" sz="2600" spc="5">
                <a:latin typeface="Times New Roman"/>
                <a:cs typeface="Times New Roman"/>
              </a:rPr>
              <a:t> </a:t>
            </a:r>
            <a:r>
              <a:rPr dirty="0" sz="2600" spc="-5">
                <a:latin typeface="Times New Roman"/>
                <a:cs typeface="Times New Roman"/>
              </a:rPr>
              <a:t>and</a:t>
            </a:r>
            <a:r>
              <a:rPr dirty="0" sz="2600" spc="-150">
                <a:latin typeface="Times New Roman"/>
                <a:cs typeface="Times New Roman"/>
              </a:rPr>
              <a:t> </a:t>
            </a:r>
            <a:r>
              <a:rPr dirty="0" sz="2600" spc="-10">
                <a:latin typeface="Times New Roman"/>
                <a:cs typeface="Times New Roman"/>
              </a:rPr>
              <a:t>Alzheimer’s</a:t>
            </a:r>
            <a:r>
              <a:rPr dirty="0" sz="2600" spc="-5">
                <a:latin typeface="Times New Roman"/>
                <a:cs typeface="Times New Roman"/>
              </a:rPr>
              <a:t> disease.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2708910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/>
              <a:t>P</a:t>
            </a:r>
            <a:r>
              <a:rPr dirty="0" sz="5000" spc="-75"/>
              <a:t>r</a:t>
            </a:r>
            <a:r>
              <a:rPr dirty="0" sz="5000"/>
              <a:t>e</a:t>
            </a:r>
            <a:r>
              <a:rPr dirty="0" sz="5000" spc="-15"/>
              <a:t>g</a:t>
            </a:r>
            <a:r>
              <a:rPr dirty="0" sz="5000" spc="-5"/>
              <a:t>nancy</a:t>
            </a:r>
            <a:endParaRPr sz="5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447800"/>
            <a:ext cx="83820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609600"/>
            <a:ext cx="82296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10289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828" y="0"/>
              <a:ext cx="9145590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1800" y="1183589"/>
            <a:ext cx="7981315" cy="1860550"/>
          </a:xfrm>
          <a:prstGeom prst="rect"/>
        </p:spPr>
        <p:txBody>
          <a:bodyPr wrap="square" lIns="0" tIns="103505" rIns="0" bIns="0" rtlCol="0" vert="horz">
            <a:spAutoFit/>
          </a:bodyPr>
          <a:lstStyle/>
          <a:p>
            <a:pPr marL="390525" marR="17780" indent="-365760">
              <a:lnSpc>
                <a:spcPct val="88200"/>
              </a:lnSpc>
              <a:spcBef>
                <a:spcPts val="815"/>
              </a:spcBef>
            </a:pPr>
            <a:r>
              <a:rPr dirty="0" baseline="13333" sz="7500" spc="-1252">
                <a:solidFill>
                  <a:srgbClr val="7BC961"/>
                </a:solidFill>
              </a:rPr>
              <a:t>P</a:t>
            </a:r>
            <a:r>
              <a:rPr dirty="0" sz="3800" spc="-835">
                <a:solidFill>
                  <a:srgbClr val="0AD0D9"/>
                </a:solidFill>
                <a:latin typeface="Segoe UI Symbol"/>
                <a:cs typeface="Segoe UI Symbol"/>
              </a:rPr>
              <a:t>⚫</a:t>
            </a:r>
            <a:r>
              <a:rPr dirty="0" baseline="13333" sz="7500" spc="-1252">
                <a:solidFill>
                  <a:srgbClr val="7BC961"/>
                </a:solidFill>
              </a:rPr>
              <a:t>R</a:t>
            </a:r>
            <a:r>
              <a:rPr dirty="0" sz="4000" spc="-835">
                <a:solidFill>
                  <a:srgbClr val="000000"/>
                </a:solidFill>
                <a:latin typeface="Constantia"/>
                <a:cs typeface="Constantia"/>
              </a:rPr>
              <a:t>If</a:t>
            </a:r>
            <a:r>
              <a:rPr dirty="0" baseline="13333" sz="7500" spc="-1252">
                <a:solidFill>
                  <a:srgbClr val="7BC961"/>
                </a:solidFill>
              </a:rPr>
              <a:t>E</a:t>
            </a:r>
            <a:r>
              <a:rPr dirty="0" sz="4000" spc="-835">
                <a:solidFill>
                  <a:srgbClr val="000000"/>
                </a:solidFill>
                <a:latin typeface="Constantia"/>
                <a:cs typeface="Constantia"/>
              </a:rPr>
              <a:t>o</a:t>
            </a:r>
            <a:r>
              <a:rPr dirty="0" baseline="13333" sz="7500" spc="-1252">
                <a:solidFill>
                  <a:srgbClr val="7BC961"/>
                </a:solidFill>
              </a:rPr>
              <a:t>G</a:t>
            </a:r>
            <a:r>
              <a:rPr dirty="0" sz="4000" spc="-835">
                <a:solidFill>
                  <a:srgbClr val="000000"/>
                </a:solidFill>
                <a:latin typeface="Constantia"/>
                <a:cs typeface="Constantia"/>
              </a:rPr>
              <a:t>vu</a:t>
            </a:r>
            <a:r>
              <a:rPr dirty="0" baseline="13333" sz="7500" spc="-1252">
                <a:solidFill>
                  <a:srgbClr val="7BC961"/>
                </a:solidFill>
              </a:rPr>
              <a:t>N</a:t>
            </a:r>
            <a:r>
              <a:rPr dirty="0" sz="4000" spc="-835">
                <a:solidFill>
                  <a:srgbClr val="000000"/>
                </a:solidFill>
                <a:latin typeface="Constantia"/>
                <a:cs typeface="Constantia"/>
              </a:rPr>
              <a:t>m</a:t>
            </a:r>
            <a:r>
              <a:rPr dirty="0" baseline="13333" sz="7500" spc="-1252">
                <a:solidFill>
                  <a:srgbClr val="7BC961"/>
                </a:solidFill>
              </a:rPr>
              <a:t>AN</a:t>
            </a:r>
            <a:r>
              <a:rPr dirty="0" sz="4000" spc="-835">
                <a:solidFill>
                  <a:srgbClr val="000000"/>
                </a:solidFill>
                <a:latin typeface="Constantia"/>
                <a:cs typeface="Constantia"/>
              </a:rPr>
              <a:t>is</a:t>
            </a:r>
            <a:r>
              <a:rPr dirty="0" baseline="13333" sz="7500" spc="-1252">
                <a:solidFill>
                  <a:srgbClr val="7BC961"/>
                </a:solidFill>
              </a:rPr>
              <a:t>C</a:t>
            </a:r>
            <a:r>
              <a:rPr dirty="0" sz="4000" spc="-835">
                <a:solidFill>
                  <a:srgbClr val="000000"/>
                </a:solidFill>
                <a:latin typeface="Constantia"/>
                <a:cs typeface="Constantia"/>
              </a:rPr>
              <a:t>fe</a:t>
            </a:r>
            <a:r>
              <a:rPr dirty="0" baseline="13333" sz="7500" spc="-1252">
                <a:solidFill>
                  <a:srgbClr val="7BC961"/>
                </a:solidFill>
              </a:rPr>
              <a:t>Y</a:t>
            </a:r>
            <a:r>
              <a:rPr dirty="0" sz="4000" spc="-835">
                <a:solidFill>
                  <a:srgbClr val="000000"/>
                </a:solidFill>
                <a:latin typeface="Constantia"/>
                <a:cs typeface="Constantia"/>
              </a:rPr>
              <a:t>rtilized</a:t>
            </a:r>
            <a:r>
              <a:rPr dirty="0" sz="4000" spc="-83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4000" spc="-15">
                <a:solidFill>
                  <a:srgbClr val="000000"/>
                </a:solidFill>
                <a:latin typeface="Constantia"/>
                <a:cs typeface="Constantia"/>
              </a:rPr>
              <a:t>by </a:t>
            </a:r>
            <a:r>
              <a:rPr dirty="0" sz="4000" spc="-5">
                <a:solidFill>
                  <a:srgbClr val="000000"/>
                </a:solidFill>
                <a:latin typeface="Constantia"/>
                <a:cs typeface="Constantia"/>
              </a:rPr>
              <a:t>a </a:t>
            </a:r>
            <a:r>
              <a:rPr dirty="0" sz="4000">
                <a:solidFill>
                  <a:srgbClr val="000000"/>
                </a:solidFill>
                <a:latin typeface="Constantia"/>
                <a:cs typeface="Constantia"/>
              </a:rPr>
              <a:t>sperm </a:t>
            </a:r>
            <a:r>
              <a:rPr dirty="0" sz="4000" spc="-10">
                <a:solidFill>
                  <a:srgbClr val="000000"/>
                </a:solidFill>
                <a:latin typeface="Constantia"/>
                <a:cs typeface="Constantia"/>
              </a:rPr>
              <a:t>the </a:t>
            </a:r>
            <a:r>
              <a:rPr dirty="0" sz="4000" spc="-99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4000" spc="-10">
                <a:solidFill>
                  <a:srgbClr val="000000"/>
                </a:solidFill>
                <a:latin typeface="Constantia"/>
                <a:cs typeface="Constantia"/>
              </a:rPr>
              <a:t>fertilized </a:t>
            </a:r>
            <a:r>
              <a:rPr dirty="0" sz="4000" spc="-20">
                <a:solidFill>
                  <a:srgbClr val="000000"/>
                </a:solidFill>
                <a:latin typeface="Constantia"/>
                <a:cs typeface="Constantia"/>
              </a:rPr>
              <a:t>ovum </a:t>
            </a:r>
            <a:r>
              <a:rPr dirty="0" sz="4000" spc="-5">
                <a:solidFill>
                  <a:srgbClr val="000000"/>
                </a:solidFill>
                <a:latin typeface="Constantia"/>
                <a:cs typeface="Constantia"/>
              </a:rPr>
              <a:t>begins </a:t>
            </a:r>
            <a:r>
              <a:rPr dirty="0" sz="4000" spc="-35">
                <a:solidFill>
                  <a:srgbClr val="000000"/>
                </a:solidFill>
                <a:latin typeface="Constantia"/>
                <a:cs typeface="Constantia"/>
              </a:rPr>
              <a:t>to </a:t>
            </a:r>
            <a:r>
              <a:rPr dirty="0" sz="4000" spc="-10">
                <a:solidFill>
                  <a:srgbClr val="000000"/>
                </a:solidFill>
                <a:latin typeface="Constantia"/>
                <a:cs typeface="Constantia"/>
              </a:rPr>
              <a:t>divide </a:t>
            </a:r>
            <a:r>
              <a:rPr dirty="0" sz="4000" spc="-5">
                <a:solidFill>
                  <a:srgbClr val="000000"/>
                </a:solidFill>
                <a:latin typeface="Constantia"/>
                <a:cs typeface="Constantia"/>
              </a:rPr>
              <a:t> and</a:t>
            </a:r>
            <a:r>
              <a:rPr dirty="0" sz="400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4000" spc="-10">
                <a:solidFill>
                  <a:srgbClr val="000000"/>
                </a:solidFill>
                <a:latin typeface="Constantia"/>
                <a:cs typeface="Constantia"/>
              </a:rPr>
              <a:t>becomes</a:t>
            </a:r>
            <a:r>
              <a:rPr dirty="0" sz="4000" spc="-180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4000" spc="-5">
                <a:solidFill>
                  <a:srgbClr val="000000"/>
                </a:solidFill>
                <a:latin typeface="Constantia"/>
                <a:cs typeface="Constantia"/>
              </a:rPr>
              <a:t>a</a:t>
            </a:r>
            <a:r>
              <a:rPr dirty="0" sz="4000" spc="-114">
                <a:solidFill>
                  <a:srgbClr val="000000"/>
                </a:solidFill>
                <a:latin typeface="Constantia"/>
                <a:cs typeface="Constantia"/>
              </a:rPr>
              <a:t> </a:t>
            </a:r>
            <a:r>
              <a:rPr dirty="0" sz="4000" spc="-15">
                <a:solidFill>
                  <a:srgbClr val="000000"/>
                </a:solidFill>
                <a:latin typeface="Constantia"/>
                <a:cs typeface="Constantia"/>
              </a:rPr>
              <a:t>fetus.</a:t>
            </a:r>
            <a:endParaRPr sz="4000">
              <a:latin typeface="Constantia"/>
              <a:cs typeface="Constant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3079826"/>
            <a:ext cx="7249159" cy="3074035"/>
          </a:xfrm>
          <a:prstGeom prst="rect">
            <a:avLst/>
          </a:prstGeom>
        </p:spPr>
        <p:txBody>
          <a:bodyPr wrap="square" lIns="0" tIns="81280" rIns="0" bIns="0" rtlCol="0" vert="horz">
            <a:spAutoFit/>
          </a:bodyPr>
          <a:lstStyle/>
          <a:p>
            <a:pPr marL="286385" marR="5080" indent="-274320">
              <a:lnSpc>
                <a:spcPts val="4320"/>
              </a:lnSpc>
              <a:spcBef>
                <a:spcPts val="640"/>
              </a:spcBef>
              <a:buClr>
                <a:srgbClr val="0AD0D9"/>
              </a:buClr>
              <a:buSzPct val="92500"/>
              <a:buFont typeface="Segoe UI Symbol"/>
              <a:buChar char="⚫"/>
              <a:tabLst>
                <a:tab pos="287020" algn="l"/>
              </a:tabLst>
            </a:pPr>
            <a:r>
              <a:rPr dirty="0" sz="4000" spc="-5">
                <a:latin typeface="Constantia"/>
                <a:cs typeface="Constantia"/>
              </a:rPr>
              <a:t>This</a:t>
            </a:r>
            <a:r>
              <a:rPr dirty="0" sz="4000" spc="-135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period</a:t>
            </a:r>
            <a:r>
              <a:rPr dirty="0" sz="4000" spc="-75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of</a:t>
            </a:r>
            <a:r>
              <a:rPr dirty="0" sz="4000" spc="40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the</a:t>
            </a:r>
            <a:r>
              <a:rPr dirty="0" sz="4000" spc="-125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fetus</a:t>
            </a:r>
            <a:r>
              <a:rPr dirty="0" sz="4000" spc="-105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is</a:t>
            </a:r>
            <a:r>
              <a:rPr dirty="0" sz="4000" spc="-170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called </a:t>
            </a:r>
            <a:r>
              <a:rPr dirty="0" sz="4000" spc="-990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pregnancy</a:t>
            </a:r>
            <a:r>
              <a:rPr dirty="0" sz="4000" spc="-185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or</a:t>
            </a:r>
            <a:r>
              <a:rPr dirty="0" sz="4000" spc="-240">
                <a:latin typeface="Constantia"/>
                <a:cs typeface="Constantia"/>
              </a:rPr>
              <a:t> </a:t>
            </a:r>
            <a:r>
              <a:rPr dirty="0" sz="4000" spc="-15">
                <a:latin typeface="Constantia"/>
                <a:cs typeface="Constantia"/>
              </a:rPr>
              <a:t>gestation.</a:t>
            </a:r>
            <a:endParaRPr sz="40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420"/>
              </a:spcBef>
              <a:buClr>
                <a:srgbClr val="0AD0D9"/>
              </a:buClr>
              <a:buSzPct val="92500"/>
              <a:buFont typeface="Segoe UI Symbol"/>
              <a:buChar char="⚫"/>
              <a:tabLst>
                <a:tab pos="287020" algn="l"/>
              </a:tabLst>
            </a:pPr>
            <a:r>
              <a:rPr dirty="0" sz="4000" spc="10">
                <a:latin typeface="Constantia"/>
                <a:cs typeface="Constantia"/>
              </a:rPr>
              <a:t>Lasts</a:t>
            </a:r>
            <a:r>
              <a:rPr dirty="0" sz="4000" spc="-165">
                <a:latin typeface="Constantia"/>
                <a:cs typeface="Constantia"/>
              </a:rPr>
              <a:t> </a:t>
            </a:r>
            <a:r>
              <a:rPr dirty="0" sz="4000" spc="-35">
                <a:latin typeface="Constantia"/>
                <a:cs typeface="Constantia"/>
              </a:rPr>
              <a:t>approx</a:t>
            </a:r>
            <a:r>
              <a:rPr dirty="0" sz="4000" spc="-75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40</a:t>
            </a:r>
            <a:r>
              <a:rPr dirty="0" sz="4000" spc="-120">
                <a:latin typeface="Constantia"/>
                <a:cs typeface="Constantia"/>
              </a:rPr>
              <a:t> </a:t>
            </a:r>
            <a:r>
              <a:rPr dirty="0" sz="4000" spc="-20">
                <a:latin typeface="Constantia"/>
                <a:cs typeface="Constantia"/>
              </a:rPr>
              <a:t>weeks</a:t>
            </a:r>
            <a:endParaRPr sz="4000">
              <a:latin typeface="Constantia"/>
              <a:cs typeface="Constantia"/>
            </a:endParaRPr>
          </a:p>
          <a:p>
            <a:pPr marL="286385" marR="393065" indent="-274320">
              <a:lnSpc>
                <a:spcPts val="4320"/>
              </a:lnSpc>
              <a:spcBef>
                <a:spcPts val="1025"/>
              </a:spcBef>
              <a:buClr>
                <a:srgbClr val="0AD0D9"/>
              </a:buClr>
              <a:buSzPct val="92500"/>
              <a:buFont typeface="Segoe UI Symbol"/>
              <a:buChar char="⚫"/>
              <a:tabLst>
                <a:tab pos="287020" algn="l"/>
              </a:tabLst>
            </a:pPr>
            <a:r>
              <a:rPr dirty="0" sz="4000" spc="-10">
                <a:latin typeface="Constantia"/>
                <a:cs typeface="Constantia"/>
              </a:rPr>
              <a:t>Levels </a:t>
            </a:r>
            <a:r>
              <a:rPr dirty="0" sz="4000" spc="-5">
                <a:latin typeface="Constantia"/>
                <a:cs typeface="Constantia"/>
              </a:rPr>
              <a:t>of </a:t>
            </a:r>
            <a:r>
              <a:rPr dirty="0" sz="4000" spc="-20">
                <a:latin typeface="Constantia"/>
                <a:cs typeface="Constantia"/>
              </a:rPr>
              <a:t>estrogen </a:t>
            </a:r>
            <a:r>
              <a:rPr dirty="0" sz="4000" spc="-5">
                <a:latin typeface="Constantia"/>
                <a:cs typeface="Constantia"/>
              </a:rPr>
              <a:t>and </a:t>
            </a:r>
            <a:r>
              <a:rPr dirty="0" sz="4000">
                <a:latin typeface="Constantia"/>
                <a:cs typeface="Constantia"/>
              </a:rPr>
              <a:t> </a:t>
            </a:r>
            <a:r>
              <a:rPr dirty="0" sz="4000" spc="-25">
                <a:latin typeface="Constantia"/>
                <a:cs typeface="Constantia"/>
              </a:rPr>
              <a:t>progesterone</a:t>
            </a:r>
            <a:r>
              <a:rPr dirty="0" sz="4000" spc="-120">
                <a:latin typeface="Constantia"/>
                <a:cs typeface="Constantia"/>
              </a:rPr>
              <a:t> </a:t>
            </a:r>
            <a:r>
              <a:rPr dirty="0" sz="4000" spc="-10">
                <a:latin typeface="Constantia"/>
                <a:cs typeface="Constantia"/>
              </a:rPr>
              <a:t>increase</a:t>
            </a:r>
            <a:r>
              <a:rPr dirty="0" sz="4000" spc="-180">
                <a:latin typeface="Constantia"/>
                <a:cs typeface="Constantia"/>
              </a:rPr>
              <a:t> </a:t>
            </a:r>
            <a:r>
              <a:rPr dirty="0" sz="4000" spc="-15">
                <a:latin typeface="Constantia"/>
                <a:cs typeface="Constantia"/>
              </a:rPr>
              <a:t>steadily</a:t>
            </a:r>
            <a:endParaRPr sz="40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146" y="1031189"/>
            <a:ext cx="6552565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29335" algn="l"/>
              </a:tabLst>
            </a:pPr>
            <a:r>
              <a:rPr dirty="0" sz="5000" spc="-30"/>
              <a:t>Sex	</a:t>
            </a:r>
            <a:r>
              <a:rPr dirty="0" sz="5000" spc="-10"/>
              <a:t>Determination</a:t>
            </a:r>
            <a:r>
              <a:rPr dirty="0" sz="5000" spc="-114"/>
              <a:t> </a:t>
            </a:r>
            <a:r>
              <a:rPr dirty="0" sz="5000" spc="-45"/>
              <a:t>cont’d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535940" y="1947799"/>
            <a:ext cx="8058784" cy="32759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42672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10">
                <a:latin typeface="Constantia"/>
                <a:cs typeface="Constantia"/>
              </a:rPr>
              <a:t>ovum </a:t>
            </a:r>
            <a:r>
              <a:rPr dirty="0" sz="2600" spc="-5">
                <a:latin typeface="Constantia"/>
                <a:cs typeface="Constantia"/>
              </a:rPr>
              <a:t>can </a:t>
            </a:r>
            <a:r>
              <a:rPr dirty="0" sz="2600" spc="-15">
                <a:latin typeface="Constantia"/>
                <a:cs typeface="Constantia"/>
              </a:rPr>
              <a:t>contribute </a:t>
            </a:r>
            <a:r>
              <a:rPr dirty="0" sz="2600" spc="-10">
                <a:latin typeface="Constantia"/>
                <a:cs typeface="Constantia"/>
              </a:rPr>
              <a:t>only </a:t>
            </a:r>
            <a:r>
              <a:rPr dirty="0" sz="2600">
                <a:latin typeface="Constantia"/>
                <a:cs typeface="Constantia"/>
              </a:rPr>
              <a:t>an X </a:t>
            </a:r>
            <a:r>
              <a:rPr dirty="0" sz="2600" spc="-5">
                <a:latin typeface="Constantia"/>
                <a:cs typeface="Constantia"/>
              </a:rPr>
              <a:t>chromosome </a:t>
            </a:r>
            <a:r>
              <a:rPr dirty="0" sz="2600">
                <a:latin typeface="Constantia"/>
                <a:cs typeface="Constantia"/>
              </a:rPr>
              <a:t>, 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where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as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half</a:t>
            </a:r>
            <a:r>
              <a:rPr dirty="0" sz="2600" spc="-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sperm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produced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during</a:t>
            </a:r>
            <a:r>
              <a:rPr dirty="0" sz="2600" spc="-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meiosis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are </a:t>
            </a:r>
            <a:r>
              <a:rPr dirty="0" sz="2600">
                <a:latin typeface="Constantia"/>
                <a:cs typeface="Constantia"/>
              </a:rPr>
              <a:t>X and half </a:t>
            </a:r>
            <a:r>
              <a:rPr dirty="0" sz="2600" spc="-15">
                <a:latin typeface="Constantia"/>
                <a:cs typeface="Constantia"/>
              </a:rPr>
              <a:t>are </a:t>
            </a:r>
            <a:r>
              <a:rPr dirty="0" sz="2600" spc="-110">
                <a:latin typeface="Constantia"/>
                <a:cs typeface="Constantia"/>
              </a:rPr>
              <a:t>Y. </a:t>
            </a:r>
            <a:r>
              <a:rPr dirty="0" sz="2600">
                <a:latin typeface="Constantia"/>
                <a:cs typeface="Constantia"/>
              </a:rPr>
              <a:t>When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>
                <a:latin typeface="Constantia"/>
                <a:cs typeface="Constantia"/>
              </a:rPr>
              <a:t>sperm and egg </a:t>
            </a:r>
            <a:r>
              <a:rPr dirty="0" sz="2600" spc="-5">
                <a:latin typeface="Constantia"/>
                <a:cs typeface="Constantia"/>
              </a:rPr>
              <a:t>join,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50%should</a:t>
            </a:r>
            <a:r>
              <a:rPr dirty="0" sz="2600" spc="-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h</a:t>
            </a:r>
            <a:r>
              <a:rPr dirty="0" sz="2600" spc="-60">
                <a:latin typeface="Constantia"/>
                <a:cs typeface="Constantia"/>
              </a:rPr>
              <a:t>av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X</a:t>
            </a:r>
            <a:r>
              <a:rPr dirty="0" sz="2600">
                <a:latin typeface="Constantia"/>
                <a:cs typeface="Constantia"/>
              </a:rPr>
              <a:t>X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50%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should</a:t>
            </a:r>
            <a:r>
              <a:rPr dirty="0" sz="2600" spc="-2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h</a:t>
            </a:r>
            <a:r>
              <a:rPr dirty="0" sz="2600" spc="-60">
                <a:latin typeface="Constantia"/>
                <a:cs typeface="Constantia"/>
              </a:rPr>
              <a:t>av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X</a:t>
            </a:r>
            <a:r>
              <a:rPr dirty="0" sz="2600" spc="-210">
                <a:latin typeface="Constantia"/>
                <a:cs typeface="Constantia"/>
              </a:rPr>
              <a:t>Y</a:t>
            </a:r>
            <a:r>
              <a:rPr dirty="0" sz="2600">
                <a:latin typeface="Constantia"/>
                <a:cs typeface="Constantia"/>
              </a:rPr>
              <a:t>.</a:t>
            </a:r>
            <a:endParaRPr sz="26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5">
                <a:latin typeface="Constantia"/>
                <a:cs typeface="Constantia"/>
              </a:rPr>
              <a:t>How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60">
                <a:latin typeface="Constantia"/>
                <a:cs typeface="Constantia"/>
              </a:rPr>
              <a:t>v</a:t>
            </a:r>
            <a:r>
              <a:rPr dirty="0" sz="2600">
                <a:latin typeface="Constantia"/>
                <a:cs typeface="Constantia"/>
              </a:rPr>
              <a:t>er</a:t>
            </a:r>
            <a:r>
              <a:rPr dirty="0" sz="2600" spc="-16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sex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atios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at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birt</a:t>
            </a:r>
            <a:r>
              <a:rPr dirty="0" sz="2600">
                <a:latin typeface="Constantia"/>
                <a:cs typeface="Constantia"/>
              </a:rPr>
              <a:t>h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ot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30">
                <a:latin typeface="Constantia"/>
                <a:cs typeface="Constantia"/>
              </a:rPr>
              <a:t>x</a:t>
            </a:r>
            <a:r>
              <a:rPr dirty="0" sz="2600">
                <a:latin typeface="Constantia"/>
                <a:cs typeface="Constantia"/>
              </a:rPr>
              <a:t>act</a:t>
            </a:r>
            <a:r>
              <a:rPr dirty="0" sz="2600" spc="-25">
                <a:latin typeface="Constantia"/>
                <a:cs typeface="Constantia"/>
              </a:rPr>
              <a:t>l</a:t>
            </a:r>
            <a:r>
              <a:rPr dirty="0" sz="2600">
                <a:latin typeface="Constantia"/>
                <a:cs typeface="Constantia"/>
              </a:rPr>
              <a:t>y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1:1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3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e  </a:t>
            </a:r>
            <a:r>
              <a:rPr dirty="0" sz="2600" spc="-10">
                <a:latin typeface="Constantia"/>
                <a:cs typeface="Constantia"/>
              </a:rPr>
              <a:t>tends </a:t>
            </a:r>
            <a:r>
              <a:rPr dirty="0" sz="2600" spc="-20">
                <a:latin typeface="Constantia"/>
                <a:cs typeface="Constantia"/>
              </a:rPr>
              <a:t>to </a:t>
            </a:r>
            <a:r>
              <a:rPr dirty="0" sz="2600" spc="-5">
                <a:latin typeface="Constantia"/>
                <a:cs typeface="Constantia"/>
              </a:rPr>
              <a:t>be </a:t>
            </a:r>
            <a:r>
              <a:rPr dirty="0" sz="2600">
                <a:latin typeface="Constantia"/>
                <a:cs typeface="Constantia"/>
              </a:rPr>
              <a:t>a </a:t>
            </a:r>
            <a:r>
              <a:rPr dirty="0" sz="2600" spc="-5">
                <a:latin typeface="Constantia"/>
                <a:cs typeface="Constantia"/>
              </a:rPr>
              <a:t>slight </a:t>
            </a:r>
            <a:r>
              <a:rPr dirty="0" sz="2600" spc="-10">
                <a:latin typeface="Constantia"/>
                <a:cs typeface="Constantia"/>
              </a:rPr>
              <a:t>predominance </a:t>
            </a:r>
            <a:r>
              <a:rPr dirty="0" sz="2600">
                <a:latin typeface="Constantia"/>
                <a:cs typeface="Constantia"/>
              </a:rPr>
              <a:t>of </a:t>
            </a:r>
            <a:r>
              <a:rPr dirty="0" sz="2600" spc="-5">
                <a:latin typeface="Constantia"/>
                <a:cs typeface="Constantia"/>
              </a:rPr>
              <a:t>male births due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functional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differences</a:t>
            </a:r>
            <a:r>
              <a:rPr dirty="0" sz="2600" spc="-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in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sperm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carrying</a:t>
            </a:r>
            <a:r>
              <a:rPr dirty="0" sz="2600" spc="-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X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vs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Y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chromosome.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83540"/>
            <a:ext cx="7195820" cy="4171315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dirty="0" sz="4000" spc="-10">
                <a:latin typeface="Constantia"/>
                <a:cs typeface="Constantia"/>
              </a:rPr>
              <a:t>Their</a:t>
            </a:r>
            <a:r>
              <a:rPr dirty="0" sz="4000" spc="-175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function</a:t>
            </a:r>
            <a:r>
              <a:rPr dirty="0" sz="4000" spc="-165">
                <a:latin typeface="Constantia"/>
                <a:cs typeface="Constantia"/>
              </a:rPr>
              <a:t> </a:t>
            </a:r>
            <a:r>
              <a:rPr dirty="0" sz="4000" spc="-25">
                <a:latin typeface="Constantia"/>
                <a:cs typeface="Constantia"/>
              </a:rPr>
              <a:t>are</a:t>
            </a:r>
            <a:r>
              <a:rPr dirty="0" sz="4000" spc="-145">
                <a:latin typeface="Constantia"/>
                <a:cs typeface="Constantia"/>
              </a:rPr>
              <a:t> </a:t>
            </a:r>
            <a:r>
              <a:rPr dirty="0" sz="4000" spc="-25">
                <a:latin typeface="Constantia"/>
                <a:cs typeface="Constantia"/>
              </a:rPr>
              <a:t>to:</a:t>
            </a:r>
            <a:endParaRPr sz="4000">
              <a:latin typeface="Constantia"/>
              <a:cs typeface="Constantia"/>
            </a:endParaRPr>
          </a:p>
          <a:p>
            <a:pPr marL="443230" indent="-431165">
              <a:lnSpc>
                <a:spcPct val="100000"/>
              </a:lnSpc>
              <a:spcBef>
                <a:spcPts val="960"/>
              </a:spcBef>
              <a:buClr>
                <a:srgbClr val="0AD0D9"/>
              </a:buClr>
              <a:buSzPct val="92500"/>
              <a:buFont typeface="Wingdings"/>
              <a:buChar char=""/>
              <a:tabLst>
                <a:tab pos="443865" algn="l"/>
              </a:tabLst>
            </a:pPr>
            <a:r>
              <a:rPr dirty="0" sz="4000" spc="-10">
                <a:latin typeface="Constantia"/>
                <a:cs typeface="Constantia"/>
              </a:rPr>
              <a:t>Maintain</a:t>
            </a:r>
            <a:r>
              <a:rPr dirty="0" sz="4000" spc="-75">
                <a:latin typeface="Constantia"/>
                <a:cs typeface="Constantia"/>
              </a:rPr>
              <a:t> </a:t>
            </a:r>
            <a:r>
              <a:rPr dirty="0" sz="4000" spc="-10">
                <a:latin typeface="Constantia"/>
                <a:cs typeface="Constantia"/>
              </a:rPr>
              <a:t>the</a:t>
            </a:r>
            <a:r>
              <a:rPr dirty="0" sz="4000" spc="-200">
                <a:latin typeface="Constantia"/>
                <a:cs typeface="Constantia"/>
              </a:rPr>
              <a:t> </a:t>
            </a:r>
            <a:r>
              <a:rPr dirty="0" sz="4000" spc="-10">
                <a:latin typeface="Constantia"/>
                <a:cs typeface="Constantia"/>
              </a:rPr>
              <a:t>endometerium</a:t>
            </a:r>
            <a:endParaRPr sz="4000">
              <a:latin typeface="Constantia"/>
              <a:cs typeface="Constantia"/>
            </a:endParaRPr>
          </a:p>
          <a:p>
            <a:pPr marL="286385" marR="826135" indent="-274320">
              <a:lnSpc>
                <a:spcPct val="100000"/>
              </a:lnSpc>
              <a:spcBef>
                <a:spcPts val="960"/>
              </a:spcBef>
              <a:buClr>
                <a:srgbClr val="0AD0D9"/>
              </a:buClr>
              <a:buSzPct val="92500"/>
              <a:buFont typeface="Wingdings"/>
              <a:buChar char=""/>
              <a:tabLst>
                <a:tab pos="443865" algn="l"/>
              </a:tabLst>
            </a:pPr>
            <a:r>
              <a:rPr dirty="0" sz="4000" spc="-15">
                <a:latin typeface="Constantia"/>
                <a:cs typeface="Constantia"/>
              </a:rPr>
              <a:t>Development</a:t>
            </a:r>
            <a:r>
              <a:rPr dirty="0" sz="4000" spc="-210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of</a:t>
            </a:r>
            <a:r>
              <a:rPr dirty="0" sz="4000" spc="80">
                <a:latin typeface="Constantia"/>
                <a:cs typeface="Constantia"/>
              </a:rPr>
              <a:t> </a:t>
            </a:r>
            <a:r>
              <a:rPr dirty="0" sz="4000" spc="-10">
                <a:latin typeface="Constantia"/>
                <a:cs typeface="Constantia"/>
              </a:rPr>
              <a:t>breasts</a:t>
            </a:r>
            <a:r>
              <a:rPr dirty="0" sz="4000" spc="-110">
                <a:latin typeface="Constantia"/>
                <a:cs typeface="Constantia"/>
              </a:rPr>
              <a:t> </a:t>
            </a:r>
            <a:r>
              <a:rPr dirty="0" sz="4000" spc="-15">
                <a:latin typeface="Constantia"/>
                <a:cs typeface="Constantia"/>
              </a:rPr>
              <a:t>for </a:t>
            </a:r>
            <a:r>
              <a:rPr dirty="0" sz="4000" spc="-990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lactation</a:t>
            </a:r>
            <a:endParaRPr sz="40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960"/>
              </a:spcBef>
              <a:buClr>
                <a:srgbClr val="0AD0D9"/>
              </a:buClr>
              <a:buSzPct val="92500"/>
              <a:buFont typeface="Wingdings"/>
              <a:buChar char=""/>
              <a:tabLst>
                <a:tab pos="444500" algn="l"/>
                <a:tab pos="1429385" algn="l"/>
              </a:tabLst>
            </a:pPr>
            <a:r>
              <a:rPr dirty="0" sz="4000" spc="-10">
                <a:latin typeface="Constantia"/>
                <a:cs typeface="Constantia"/>
              </a:rPr>
              <a:t>Suppression</a:t>
            </a:r>
            <a:r>
              <a:rPr dirty="0" sz="4000" spc="-160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of</a:t>
            </a:r>
            <a:r>
              <a:rPr dirty="0" sz="4000" spc="-30">
                <a:latin typeface="Constantia"/>
                <a:cs typeface="Constantia"/>
              </a:rPr>
              <a:t> </a:t>
            </a:r>
            <a:r>
              <a:rPr dirty="0" sz="4000" spc="-10">
                <a:latin typeface="Constantia"/>
                <a:cs typeface="Constantia"/>
              </a:rPr>
              <a:t>development</a:t>
            </a:r>
            <a:r>
              <a:rPr dirty="0" sz="4000" spc="-220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of </a:t>
            </a:r>
            <a:r>
              <a:rPr dirty="0" sz="4000" spc="-990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new	</a:t>
            </a:r>
            <a:r>
              <a:rPr dirty="0" sz="4000" spc="-20">
                <a:latin typeface="Constantia"/>
                <a:cs typeface="Constantia"/>
              </a:rPr>
              <a:t>ovarian</a:t>
            </a:r>
            <a:r>
              <a:rPr dirty="0" sz="4000" spc="-60">
                <a:latin typeface="Constantia"/>
                <a:cs typeface="Constantia"/>
              </a:rPr>
              <a:t> </a:t>
            </a:r>
            <a:r>
              <a:rPr dirty="0" sz="4000" spc="-10">
                <a:latin typeface="Constantia"/>
                <a:cs typeface="Constantia"/>
              </a:rPr>
              <a:t>follicles.</a:t>
            </a:r>
            <a:endParaRPr sz="40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83540"/>
            <a:ext cx="8007984" cy="557403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u="heavy" sz="4000" spc="-20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EVENTS</a:t>
            </a:r>
            <a:r>
              <a:rPr dirty="0" u="heavy" sz="4000" spc="5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 </a:t>
            </a:r>
            <a:r>
              <a:rPr dirty="0" u="heavy" sz="4000" spc="-10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OF </a:t>
            </a:r>
            <a:r>
              <a:rPr dirty="0" u="heavy" sz="4000" spc="-65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EARLY</a:t>
            </a:r>
            <a:r>
              <a:rPr dirty="0" u="heavy" sz="4000" spc="-105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 </a:t>
            </a:r>
            <a:r>
              <a:rPr dirty="0" u="heavy" sz="4000" spc="-20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PREGNANCY</a:t>
            </a:r>
            <a:endParaRPr sz="40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480"/>
              </a:spcBef>
              <a:buClr>
                <a:srgbClr val="0AD0D9"/>
              </a:buClr>
              <a:buSzPct val="92500"/>
              <a:buFont typeface="Segoe UI Symbol"/>
              <a:buChar char="⚫"/>
              <a:tabLst>
                <a:tab pos="287020" algn="l"/>
              </a:tabLst>
            </a:pPr>
            <a:r>
              <a:rPr dirty="0" u="heavy" sz="4000" spc="-15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Fertilization</a:t>
            </a:r>
            <a:endParaRPr sz="4000">
              <a:latin typeface="Constantia"/>
              <a:cs typeface="Constantia"/>
            </a:endParaRPr>
          </a:p>
          <a:p>
            <a:pPr marL="286385" marR="2095500" indent="-274320">
              <a:lnSpc>
                <a:spcPts val="4320"/>
              </a:lnSpc>
              <a:spcBef>
                <a:spcPts val="1025"/>
              </a:spcBef>
              <a:buClr>
                <a:srgbClr val="0AD0D9"/>
              </a:buClr>
              <a:buSzPct val="92500"/>
              <a:buFont typeface="Segoe UI Symbol"/>
              <a:buChar char="⚫"/>
              <a:tabLst>
                <a:tab pos="287020" algn="l"/>
              </a:tabLst>
            </a:pPr>
            <a:r>
              <a:rPr dirty="0" sz="4000" spc="-75">
                <a:latin typeface="Constantia"/>
                <a:cs typeface="Constantia"/>
              </a:rPr>
              <a:t>Takes</a:t>
            </a:r>
            <a:r>
              <a:rPr dirty="0" sz="4000" spc="-145">
                <a:latin typeface="Constantia"/>
                <a:cs typeface="Constantia"/>
              </a:rPr>
              <a:t> </a:t>
            </a:r>
            <a:r>
              <a:rPr dirty="0" sz="4000" spc="-15">
                <a:latin typeface="Constantia"/>
                <a:cs typeface="Constantia"/>
              </a:rPr>
              <a:t>place</a:t>
            </a:r>
            <a:r>
              <a:rPr dirty="0" sz="4000" spc="-105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24</a:t>
            </a:r>
            <a:r>
              <a:rPr dirty="0" sz="4000" spc="-25">
                <a:latin typeface="Constantia"/>
                <a:cs typeface="Constantia"/>
              </a:rPr>
              <a:t> </a:t>
            </a:r>
            <a:r>
              <a:rPr dirty="0" sz="4000">
                <a:latin typeface="Constantia"/>
                <a:cs typeface="Constantia"/>
              </a:rPr>
              <a:t>hours</a:t>
            </a:r>
            <a:r>
              <a:rPr dirty="0" sz="4000" spc="-190">
                <a:latin typeface="Constantia"/>
                <a:cs typeface="Constantia"/>
              </a:rPr>
              <a:t> </a:t>
            </a:r>
            <a:r>
              <a:rPr dirty="0" sz="4000" spc="-15">
                <a:latin typeface="Constantia"/>
                <a:cs typeface="Constantia"/>
              </a:rPr>
              <a:t>after </a:t>
            </a:r>
            <a:r>
              <a:rPr dirty="0" sz="4000" spc="-985">
                <a:latin typeface="Constantia"/>
                <a:cs typeface="Constantia"/>
              </a:rPr>
              <a:t> </a:t>
            </a:r>
            <a:r>
              <a:rPr dirty="0" sz="4000" spc="-10">
                <a:latin typeface="Constantia"/>
                <a:cs typeface="Constantia"/>
              </a:rPr>
              <a:t>ovulation.</a:t>
            </a:r>
            <a:endParaRPr sz="4000">
              <a:latin typeface="Constantia"/>
              <a:cs typeface="Constantia"/>
            </a:endParaRPr>
          </a:p>
          <a:p>
            <a:pPr marL="286385" marR="2425065" indent="-274320">
              <a:lnSpc>
                <a:spcPts val="4320"/>
              </a:lnSpc>
              <a:spcBef>
                <a:spcPts val="960"/>
              </a:spcBef>
              <a:buClr>
                <a:srgbClr val="0AD0D9"/>
              </a:buClr>
              <a:buSzPct val="92500"/>
              <a:buFont typeface="Segoe UI Symbol"/>
              <a:buChar char="⚫"/>
              <a:tabLst>
                <a:tab pos="287020" algn="l"/>
              </a:tabLst>
            </a:pPr>
            <a:r>
              <a:rPr dirty="0" sz="4000" spc="-5">
                <a:latin typeface="Constantia"/>
                <a:cs typeface="Constantia"/>
              </a:rPr>
              <a:t>In</a:t>
            </a:r>
            <a:r>
              <a:rPr dirty="0" sz="4000" spc="-160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a</a:t>
            </a:r>
            <a:r>
              <a:rPr dirty="0" sz="4000" spc="-210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distal</a:t>
            </a:r>
            <a:r>
              <a:rPr dirty="0" sz="4000" spc="-40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portion</a:t>
            </a:r>
            <a:r>
              <a:rPr dirty="0" sz="4000" spc="-140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of</a:t>
            </a:r>
            <a:r>
              <a:rPr dirty="0" sz="4000" spc="30">
                <a:latin typeface="Constantia"/>
                <a:cs typeface="Constantia"/>
              </a:rPr>
              <a:t> </a:t>
            </a:r>
            <a:r>
              <a:rPr dirty="0" sz="4000" spc="-10">
                <a:latin typeface="Constantia"/>
                <a:cs typeface="Constantia"/>
              </a:rPr>
              <a:t>the </a:t>
            </a:r>
            <a:r>
              <a:rPr dirty="0" sz="4000" spc="-990">
                <a:latin typeface="Constantia"/>
                <a:cs typeface="Constantia"/>
              </a:rPr>
              <a:t> </a:t>
            </a:r>
            <a:r>
              <a:rPr dirty="0" sz="4000" spc="-5">
                <a:latin typeface="Constantia"/>
                <a:cs typeface="Constantia"/>
              </a:rPr>
              <a:t>oviduct(ampulla).</a:t>
            </a:r>
            <a:endParaRPr sz="4000">
              <a:latin typeface="Constantia"/>
              <a:cs typeface="Constantia"/>
            </a:endParaRPr>
          </a:p>
          <a:p>
            <a:pPr marL="286385" marR="5080" indent="-274320">
              <a:lnSpc>
                <a:spcPct val="90000"/>
              </a:lnSpc>
              <a:spcBef>
                <a:spcPts val="900"/>
              </a:spcBef>
              <a:buClr>
                <a:srgbClr val="0AD0D9"/>
              </a:buClr>
              <a:buSzPct val="92500"/>
              <a:buFont typeface="Segoe UI Symbol"/>
              <a:buChar char="⚫"/>
              <a:tabLst>
                <a:tab pos="287020" algn="l"/>
              </a:tabLst>
            </a:pPr>
            <a:r>
              <a:rPr dirty="0" sz="4000" spc="-5">
                <a:latin typeface="Constantia"/>
                <a:cs typeface="Constantia"/>
              </a:rPr>
              <a:t>4</a:t>
            </a:r>
            <a:r>
              <a:rPr dirty="0" sz="4000" spc="-105">
                <a:latin typeface="Constantia"/>
                <a:cs typeface="Constantia"/>
              </a:rPr>
              <a:t> </a:t>
            </a:r>
            <a:r>
              <a:rPr dirty="0" sz="4000" spc="-35">
                <a:latin typeface="Constantia"/>
                <a:cs typeface="Constantia"/>
              </a:rPr>
              <a:t>days</a:t>
            </a:r>
            <a:r>
              <a:rPr dirty="0" sz="4000" spc="-160">
                <a:latin typeface="Constantia"/>
                <a:cs typeface="Constantia"/>
              </a:rPr>
              <a:t> </a:t>
            </a:r>
            <a:r>
              <a:rPr dirty="0" sz="4000" spc="-15">
                <a:latin typeface="Constantia"/>
                <a:cs typeface="Constantia"/>
              </a:rPr>
              <a:t>after</a:t>
            </a:r>
            <a:r>
              <a:rPr dirty="0" sz="4000" spc="-225">
                <a:latin typeface="Constantia"/>
                <a:cs typeface="Constantia"/>
              </a:rPr>
              <a:t> </a:t>
            </a:r>
            <a:r>
              <a:rPr dirty="0" sz="4000" spc="-10">
                <a:latin typeface="Constantia"/>
                <a:cs typeface="Constantia"/>
              </a:rPr>
              <a:t>ovulation,</a:t>
            </a:r>
            <a:r>
              <a:rPr dirty="0" sz="4000" spc="-40">
                <a:latin typeface="Constantia"/>
                <a:cs typeface="Constantia"/>
              </a:rPr>
              <a:t> </a:t>
            </a:r>
            <a:r>
              <a:rPr dirty="0" sz="4000" spc="-10">
                <a:latin typeface="Constantia"/>
                <a:cs typeface="Constantia"/>
              </a:rPr>
              <a:t>the</a:t>
            </a:r>
            <a:r>
              <a:rPr dirty="0" sz="4000" spc="-114">
                <a:latin typeface="Constantia"/>
                <a:cs typeface="Constantia"/>
              </a:rPr>
              <a:t> </a:t>
            </a:r>
            <a:r>
              <a:rPr dirty="0" sz="4000" spc="-10">
                <a:latin typeface="Constantia"/>
                <a:cs typeface="Constantia"/>
              </a:rPr>
              <a:t>fertilized </a:t>
            </a:r>
            <a:r>
              <a:rPr dirty="0" sz="4000" spc="-990">
                <a:latin typeface="Constantia"/>
                <a:cs typeface="Constantia"/>
              </a:rPr>
              <a:t> </a:t>
            </a:r>
            <a:r>
              <a:rPr dirty="0" sz="4000" spc="-20">
                <a:latin typeface="Constantia"/>
                <a:cs typeface="Constantia"/>
              </a:rPr>
              <a:t>ovum </a:t>
            </a:r>
            <a:r>
              <a:rPr dirty="0" sz="4000" spc="-10">
                <a:latin typeface="Constantia"/>
                <a:cs typeface="Constantia"/>
              </a:rPr>
              <a:t>(blastocyst) </a:t>
            </a:r>
            <a:r>
              <a:rPr dirty="0" sz="4000" spc="-20">
                <a:latin typeface="Constantia"/>
                <a:cs typeface="Constantia"/>
              </a:rPr>
              <a:t>arrives </a:t>
            </a:r>
            <a:r>
              <a:rPr dirty="0" sz="4000" spc="-5">
                <a:latin typeface="Constantia"/>
                <a:cs typeface="Constantia"/>
              </a:rPr>
              <a:t>in </a:t>
            </a:r>
            <a:r>
              <a:rPr dirty="0" sz="4000" spc="-10">
                <a:latin typeface="Constantia"/>
                <a:cs typeface="Constantia"/>
              </a:rPr>
              <a:t>the </a:t>
            </a:r>
            <a:r>
              <a:rPr dirty="0" sz="4000" spc="-5">
                <a:latin typeface="Constantia"/>
                <a:cs typeface="Constantia"/>
              </a:rPr>
              <a:t> </a:t>
            </a:r>
            <a:r>
              <a:rPr dirty="0" sz="4000" spc="-10">
                <a:latin typeface="Constantia"/>
                <a:cs typeface="Constantia"/>
              </a:rPr>
              <a:t>uterine</a:t>
            </a:r>
            <a:r>
              <a:rPr dirty="0" sz="4000" spc="-210">
                <a:latin typeface="Constantia"/>
                <a:cs typeface="Constantia"/>
              </a:rPr>
              <a:t> </a:t>
            </a:r>
            <a:r>
              <a:rPr dirty="0" sz="4000" spc="-20">
                <a:latin typeface="Constantia"/>
                <a:cs typeface="Constantia"/>
              </a:rPr>
              <a:t>cavity</a:t>
            </a:r>
            <a:endParaRPr sz="40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0"/>
            <a:ext cx="7644130" cy="494030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dirty="0" u="heavy" sz="2600" spc="-5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Implantation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blastocyst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35">
                <a:latin typeface="Constantia"/>
                <a:cs typeface="Constantia"/>
              </a:rPr>
              <a:t>floats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the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cavity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for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1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80">
                <a:latin typeface="Constantia"/>
                <a:cs typeface="Constantia"/>
              </a:rPr>
              <a:t>day.</a:t>
            </a:r>
            <a:endParaRPr sz="2600">
              <a:latin typeface="Constantia"/>
              <a:cs typeface="Constantia"/>
            </a:endParaRPr>
          </a:p>
          <a:p>
            <a:pPr marL="286385" marR="66484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Then</a:t>
            </a:r>
            <a:r>
              <a:rPr dirty="0" sz="2600" spc="-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implants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endometrium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5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25">
                <a:latin typeface="Constantia"/>
                <a:cs typeface="Constantia"/>
              </a:rPr>
              <a:t>days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after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ovulation.</a:t>
            </a:r>
            <a:endParaRPr sz="26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  <a:tab pos="5263515" algn="l"/>
              </a:tabLst>
            </a:pP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2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low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estrogen/progesterone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ratio	</a:t>
            </a:r>
            <a:r>
              <a:rPr dirty="0" sz="2600" spc="-5">
                <a:latin typeface="Constantia"/>
                <a:cs typeface="Constantia"/>
              </a:rPr>
              <a:t>is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needed</a:t>
            </a:r>
            <a:r>
              <a:rPr dirty="0" sz="2600" spc="-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for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endometrium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receptive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fertilized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ovum.</a:t>
            </a:r>
            <a:endParaRPr sz="2600">
              <a:latin typeface="Constantia"/>
              <a:cs typeface="Constantia"/>
            </a:endParaRPr>
          </a:p>
          <a:p>
            <a:pPr marL="286385" marR="22796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At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implantation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blastocyst</a:t>
            </a:r>
            <a:r>
              <a:rPr dirty="0" sz="2600" spc="-16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consists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-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inner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mass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-15">
                <a:latin typeface="Constantia"/>
                <a:cs typeface="Constantia"/>
              </a:rPr>
              <a:t> cells.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This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is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fetus.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5">
                <a:latin typeface="Constantia"/>
                <a:cs typeface="Constantia"/>
              </a:rPr>
              <a:t>u</a:t>
            </a:r>
            <a:r>
              <a:rPr dirty="0" sz="2600" spc="-30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er</a:t>
            </a:r>
            <a:r>
              <a:rPr dirty="0" sz="2600" spc="-1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ri</a:t>
            </a:r>
            <a:r>
              <a:rPr dirty="0" sz="2600">
                <a:latin typeface="Constantia"/>
                <a:cs typeface="Constantia"/>
              </a:rPr>
              <a:t>m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-30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ells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calle</a:t>
            </a:r>
            <a:r>
              <a:rPr dirty="0" sz="2600">
                <a:latin typeface="Constantia"/>
                <a:cs typeface="Constantia"/>
              </a:rPr>
              <a:t>d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</a:t>
            </a:r>
            <a:r>
              <a:rPr dirty="0" sz="2600" spc="-3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p</a:t>
            </a:r>
            <a:r>
              <a:rPr dirty="0" sz="2600">
                <a:latin typeface="Constantia"/>
                <a:cs typeface="Constantia"/>
              </a:rPr>
              <a:t>hoblas</a:t>
            </a:r>
            <a:r>
              <a:rPr dirty="0" sz="2600" spc="-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.</a:t>
            </a:r>
            <a:endParaRPr sz="2600">
              <a:latin typeface="Constantia"/>
              <a:cs typeface="Constantia"/>
            </a:endParaRPr>
          </a:p>
          <a:p>
            <a:pPr marL="286385" marR="64706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60">
                <a:latin typeface="Constantia"/>
                <a:cs typeface="Constantia"/>
              </a:rPr>
              <a:t>T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p</a:t>
            </a:r>
            <a:r>
              <a:rPr dirty="0" sz="2600">
                <a:latin typeface="Constantia"/>
                <a:cs typeface="Constantia"/>
              </a:rPr>
              <a:t>hoblast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 spc="-5">
                <a:latin typeface="Constantia"/>
                <a:cs typeface="Constantia"/>
              </a:rPr>
              <a:t>tribu</a:t>
            </a:r>
            <a:r>
              <a:rPr dirty="0" sz="2600" spc="-40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es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25">
                <a:latin typeface="Constantia"/>
                <a:cs typeface="Constantia"/>
              </a:rPr>
              <a:t>f</a:t>
            </a:r>
            <a:r>
              <a:rPr dirty="0" sz="2600">
                <a:latin typeface="Constantia"/>
                <a:cs typeface="Constantia"/>
              </a:rPr>
              <a:t>etal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</a:t>
            </a:r>
            <a:r>
              <a:rPr dirty="0" sz="2600" spc="-10">
                <a:latin typeface="Constantia"/>
                <a:cs typeface="Constantia"/>
              </a:rPr>
              <a:t>o</a:t>
            </a:r>
            <a:r>
              <a:rPr dirty="0" sz="2600" spc="-5">
                <a:latin typeface="Constantia"/>
                <a:cs typeface="Constantia"/>
              </a:rPr>
              <a:t>rtio</a:t>
            </a:r>
            <a:r>
              <a:rPr dirty="0" sz="2600">
                <a:latin typeface="Constantia"/>
                <a:cs typeface="Constantia"/>
              </a:rPr>
              <a:t>n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  </a:t>
            </a:r>
            <a:r>
              <a:rPr dirty="0" sz="2600" spc="-10">
                <a:latin typeface="Constantia"/>
                <a:cs typeface="Constantia"/>
              </a:rPr>
              <a:t>placenta.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5940" y="1947799"/>
            <a:ext cx="8006715" cy="1690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158750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60">
                <a:latin typeface="Constantia"/>
                <a:cs typeface="Constantia"/>
              </a:rPr>
              <a:t>T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p</a:t>
            </a:r>
            <a:r>
              <a:rPr dirty="0" sz="2600">
                <a:latin typeface="Constantia"/>
                <a:cs typeface="Constantia"/>
              </a:rPr>
              <a:t>hoblastic</a:t>
            </a:r>
            <a:r>
              <a:rPr dirty="0" sz="2600" spc="-160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ells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ol</a:t>
            </a:r>
            <a:r>
              <a:rPr dirty="0" sz="2600" spc="-10">
                <a:latin typeface="Constantia"/>
                <a:cs typeface="Constantia"/>
              </a:rPr>
              <a:t>i</a:t>
            </a:r>
            <a:r>
              <a:rPr dirty="0" sz="2600" spc="-25">
                <a:latin typeface="Constantia"/>
                <a:cs typeface="Constantia"/>
              </a:rPr>
              <a:t>f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5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25">
                <a:latin typeface="Constantia"/>
                <a:cs typeface="Constantia"/>
              </a:rPr>
              <a:t> </a:t>
            </a:r>
            <a:r>
              <a:rPr dirty="0" sz="2600" spc="-25">
                <a:latin typeface="Constantia"/>
                <a:cs typeface="Constantia"/>
              </a:rPr>
              <a:t>f</a:t>
            </a:r>
            <a:r>
              <a:rPr dirty="0" sz="2600">
                <a:latin typeface="Constantia"/>
                <a:cs typeface="Constantia"/>
              </a:rPr>
              <a:t>orm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  </a:t>
            </a:r>
            <a:r>
              <a:rPr dirty="0" sz="2600" spc="-5">
                <a:latin typeface="Constantia"/>
                <a:cs typeface="Constantia"/>
              </a:rPr>
              <a:t>syncytiotrophoblast.</a:t>
            </a:r>
            <a:endParaRPr sz="26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60">
                <a:latin typeface="Constantia"/>
                <a:cs typeface="Constantia"/>
              </a:rPr>
              <a:t>I</a:t>
            </a:r>
            <a:r>
              <a:rPr dirty="0" sz="2600" spc="-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function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all</a:t>
            </a:r>
            <a:r>
              <a:rPr dirty="0" sz="2600" spc="-55">
                <a:latin typeface="Constantia"/>
                <a:cs typeface="Constantia"/>
              </a:rPr>
              <a:t>o</a:t>
            </a:r>
            <a:r>
              <a:rPr dirty="0" sz="2600">
                <a:latin typeface="Constantia"/>
                <a:cs typeface="Constantia"/>
              </a:rPr>
              <a:t>w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blas</a:t>
            </a:r>
            <a:r>
              <a:rPr dirty="0" sz="2600" spc="-30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15">
                <a:latin typeface="Constantia"/>
                <a:cs typeface="Constantia"/>
              </a:rPr>
              <a:t>c</a:t>
            </a:r>
            <a:r>
              <a:rPr dirty="0" sz="2600" spc="-30">
                <a:latin typeface="Constantia"/>
                <a:cs typeface="Constantia"/>
              </a:rPr>
              <a:t>y</a:t>
            </a:r>
            <a:r>
              <a:rPr dirty="0" sz="2600">
                <a:latin typeface="Constantia"/>
                <a:cs typeface="Constantia"/>
              </a:rPr>
              <a:t>st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pe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et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deep  </a:t>
            </a:r>
            <a:r>
              <a:rPr dirty="0" sz="2600" spc="-15">
                <a:latin typeface="Constantia"/>
                <a:cs typeface="Constantia"/>
              </a:rPr>
              <a:t>into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endometrium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5940" y="206451"/>
            <a:ext cx="3550920" cy="5892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heavy" sz="3700" spc="-1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Secretion</a:t>
            </a:r>
            <a:r>
              <a:rPr dirty="0" u="heavy" sz="3700" spc="-17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 </a:t>
            </a:r>
            <a:r>
              <a:rPr dirty="0" u="heavy" sz="3700" spc="-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of</a:t>
            </a:r>
            <a:r>
              <a:rPr dirty="0" u="heavy" sz="3700" spc="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 </a:t>
            </a:r>
            <a:r>
              <a:rPr dirty="0" u="heavy" sz="3700" spc="-4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HCG</a:t>
            </a:r>
            <a:endParaRPr sz="3700">
              <a:latin typeface="Constantia"/>
              <a:cs typeface="Constant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772413"/>
            <a:ext cx="7988300" cy="48590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3200" spc="-25">
                <a:latin typeface="Constantia"/>
                <a:cs typeface="Constantia"/>
              </a:rPr>
              <a:t>Trophoblast</a:t>
            </a:r>
            <a:r>
              <a:rPr dirty="0" sz="3200" spc="-120">
                <a:latin typeface="Constantia"/>
                <a:cs typeface="Constantia"/>
              </a:rPr>
              <a:t> </a:t>
            </a:r>
            <a:r>
              <a:rPr dirty="0" sz="3200" spc="-10">
                <a:latin typeface="Constantia"/>
                <a:cs typeface="Constantia"/>
              </a:rPr>
              <a:t>becomes</a:t>
            </a:r>
            <a:r>
              <a:rPr dirty="0" sz="3200" spc="-95">
                <a:latin typeface="Constantia"/>
                <a:cs typeface="Constantia"/>
              </a:rPr>
              <a:t> </a:t>
            </a:r>
            <a:r>
              <a:rPr dirty="0" sz="3200" spc="-5">
                <a:latin typeface="Constantia"/>
                <a:cs typeface="Constantia"/>
              </a:rPr>
              <a:t>the</a:t>
            </a:r>
            <a:r>
              <a:rPr dirty="0" sz="3200" spc="-145">
                <a:latin typeface="Constantia"/>
                <a:cs typeface="Constantia"/>
              </a:rPr>
              <a:t> </a:t>
            </a:r>
            <a:r>
              <a:rPr dirty="0" sz="3200" spc="-10">
                <a:latin typeface="Constantia"/>
                <a:cs typeface="Constantia"/>
              </a:rPr>
              <a:t>placenta.</a:t>
            </a:r>
            <a:endParaRPr sz="3200">
              <a:latin typeface="Constantia"/>
              <a:cs typeface="Constantia"/>
            </a:endParaRPr>
          </a:p>
          <a:p>
            <a:pPr marL="286385" marR="1713230" indent="-274320">
              <a:lnSpc>
                <a:spcPts val="3070"/>
              </a:lnSpc>
              <a:spcBef>
                <a:spcPts val="74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3200" spc="-5">
                <a:latin typeface="Constantia"/>
                <a:cs typeface="Constantia"/>
              </a:rPr>
              <a:t>Begins</a:t>
            </a:r>
            <a:r>
              <a:rPr dirty="0" sz="3200" spc="-130">
                <a:latin typeface="Constantia"/>
                <a:cs typeface="Constantia"/>
              </a:rPr>
              <a:t> </a:t>
            </a:r>
            <a:r>
              <a:rPr dirty="0" sz="3200" spc="-5">
                <a:latin typeface="Constantia"/>
                <a:cs typeface="Constantia"/>
              </a:rPr>
              <a:t>secreting</a:t>
            </a:r>
            <a:r>
              <a:rPr dirty="0" sz="3200">
                <a:latin typeface="Constantia"/>
                <a:cs typeface="Constantia"/>
              </a:rPr>
              <a:t> </a:t>
            </a:r>
            <a:r>
              <a:rPr dirty="0" sz="3200" spc="-45">
                <a:latin typeface="Constantia"/>
                <a:cs typeface="Constantia"/>
              </a:rPr>
              <a:t>HCG,</a:t>
            </a:r>
            <a:r>
              <a:rPr dirty="0" sz="3200" spc="-20">
                <a:latin typeface="Constantia"/>
                <a:cs typeface="Constantia"/>
              </a:rPr>
              <a:t> </a:t>
            </a:r>
            <a:r>
              <a:rPr dirty="0" sz="3200">
                <a:latin typeface="Constantia"/>
                <a:cs typeface="Constantia"/>
              </a:rPr>
              <a:t>8</a:t>
            </a:r>
            <a:r>
              <a:rPr dirty="0" sz="3200" spc="-90">
                <a:latin typeface="Constantia"/>
                <a:cs typeface="Constantia"/>
              </a:rPr>
              <a:t> </a:t>
            </a:r>
            <a:r>
              <a:rPr dirty="0" sz="3200" spc="-30">
                <a:latin typeface="Constantia"/>
                <a:cs typeface="Constantia"/>
              </a:rPr>
              <a:t>days</a:t>
            </a:r>
            <a:r>
              <a:rPr dirty="0" sz="3200" spc="-145">
                <a:latin typeface="Constantia"/>
                <a:cs typeface="Constantia"/>
              </a:rPr>
              <a:t> </a:t>
            </a:r>
            <a:r>
              <a:rPr dirty="0" sz="3200" spc="-10">
                <a:latin typeface="Constantia"/>
                <a:cs typeface="Constantia"/>
              </a:rPr>
              <a:t>after </a:t>
            </a:r>
            <a:r>
              <a:rPr dirty="0" sz="3200" spc="-790">
                <a:latin typeface="Constantia"/>
                <a:cs typeface="Constantia"/>
              </a:rPr>
              <a:t> </a:t>
            </a:r>
            <a:r>
              <a:rPr dirty="0" sz="3200" spc="-5">
                <a:latin typeface="Constantia"/>
                <a:cs typeface="Constantia"/>
              </a:rPr>
              <a:t>ovulation.</a:t>
            </a:r>
            <a:endParaRPr sz="3200">
              <a:latin typeface="Constantia"/>
              <a:cs typeface="Constantia"/>
            </a:endParaRPr>
          </a:p>
          <a:p>
            <a:pPr marL="286385" marR="973455" indent="-274320">
              <a:lnSpc>
                <a:spcPts val="3070"/>
              </a:lnSpc>
              <a:spcBef>
                <a:spcPts val="7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3200" spc="-35">
                <a:latin typeface="Constantia"/>
                <a:cs typeface="Constantia"/>
              </a:rPr>
              <a:t>HCG</a:t>
            </a:r>
            <a:r>
              <a:rPr dirty="0" sz="3200" spc="-15">
                <a:latin typeface="Constantia"/>
                <a:cs typeface="Constantia"/>
              </a:rPr>
              <a:t> </a:t>
            </a:r>
            <a:r>
              <a:rPr dirty="0" sz="3200" spc="-5">
                <a:latin typeface="Constantia"/>
                <a:cs typeface="Constantia"/>
              </a:rPr>
              <a:t>“informs”</a:t>
            </a:r>
            <a:r>
              <a:rPr dirty="0" sz="3200" spc="-45">
                <a:latin typeface="Constantia"/>
                <a:cs typeface="Constantia"/>
              </a:rPr>
              <a:t> </a:t>
            </a:r>
            <a:r>
              <a:rPr dirty="0" sz="3200" spc="-5">
                <a:latin typeface="Constantia"/>
                <a:cs typeface="Constantia"/>
              </a:rPr>
              <a:t>the</a:t>
            </a:r>
            <a:r>
              <a:rPr dirty="0" sz="3200" spc="-170">
                <a:latin typeface="Constantia"/>
                <a:cs typeface="Constantia"/>
              </a:rPr>
              <a:t> </a:t>
            </a:r>
            <a:r>
              <a:rPr dirty="0" sz="3200" spc="-15">
                <a:latin typeface="Constantia"/>
                <a:cs typeface="Constantia"/>
              </a:rPr>
              <a:t>corpus</a:t>
            </a:r>
            <a:r>
              <a:rPr dirty="0" sz="3200" spc="-110">
                <a:latin typeface="Constantia"/>
                <a:cs typeface="Constantia"/>
              </a:rPr>
              <a:t> </a:t>
            </a:r>
            <a:r>
              <a:rPr dirty="0" sz="3200" spc="-10">
                <a:latin typeface="Constantia"/>
                <a:cs typeface="Constantia"/>
              </a:rPr>
              <a:t>luteum</a:t>
            </a:r>
            <a:r>
              <a:rPr dirty="0" sz="3200" spc="-80">
                <a:latin typeface="Constantia"/>
                <a:cs typeface="Constantia"/>
              </a:rPr>
              <a:t> </a:t>
            </a:r>
            <a:r>
              <a:rPr dirty="0" sz="3200" spc="-5">
                <a:latin typeface="Constantia"/>
                <a:cs typeface="Constantia"/>
              </a:rPr>
              <a:t>that </a:t>
            </a:r>
            <a:r>
              <a:rPr dirty="0" sz="3200" spc="-790">
                <a:latin typeface="Constantia"/>
                <a:cs typeface="Constantia"/>
              </a:rPr>
              <a:t> </a:t>
            </a:r>
            <a:r>
              <a:rPr dirty="0" sz="3200">
                <a:latin typeface="Constantia"/>
                <a:cs typeface="Constantia"/>
              </a:rPr>
              <a:t>fertilization</a:t>
            </a:r>
            <a:r>
              <a:rPr dirty="0" sz="3200" spc="-70">
                <a:latin typeface="Constantia"/>
                <a:cs typeface="Constantia"/>
              </a:rPr>
              <a:t> </a:t>
            </a:r>
            <a:r>
              <a:rPr dirty="0" sz="3200">
                <a:latin typeface="Constantia"/>
                <a:cs typeface="Constantia"/>
              </a:rPr>
              <a:t>has</a:t>
            </a:r>
            <a:r>
              <a:rPr dirty="0" sz="3200" spc="-145">
                <a:latin typeface="Constantia"/>
                <a:cs typeface="Constantia"/>
              </a:rPr>
              <a:t> </a:t>
            </a:r>
            <a:r>
              <a:rPr dirty="0" sz="3200" spc="-15">
                <a:latin typeface="Constantia"/>
                <a:cs typeface="Constantia"/>
              </a:rPr>
              <a:t>occurred.</a:t>
            </a:r>
            <a:endParaRPr sz="3200">
              <a:latin typeface="Constantia"/>
              <a:cs typeface="Constantia"/>
            </a:endParaRPr>
          </a:p>
          <a:p>
            <a:pPr marL="286385" marR="134620" indent="-274320">
              <a:lnSpc>
                <a:spcPct val="80000"/>
              </a:lnSpc>
              <a:spcBef>
                <a:spcPts val="80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3200" spc="-10">
                <a:latin typeface="Constantia"/>
                <a:cs typeface="Constantia"/>
              </a:rPr>
              <a:t>Corpus luteum </a:t>
            </a:r>
            <a:r>
              <a:rPr dirty="0" sz="3200" spc="-5">
                <a:latin typeface="Constantia"/>
                <a:cs typeface="Constantia"/>
              </a:rPr>
              <a:t>synthesizes </a:t>
            </a:r>
            <a:r>
              <a:rPr dirty="0" sz="3200" spc="-20">
                <a:latin typeface="Constantia"/>
                <a:cs typeface="Constantia"/>
              </a:rPr>
              <a:t>progesterone </a:t>
            </a:r>
            <a:r>
              <a:rPr dirty="0" sz="3200" spc="-15">
                <a:latin typeface="Constantia"/>
                <a:cs typeface="Constantia"/>
              </a:rPr>
              <a:t> </a:t>
            </a:r>
            <a:r>
              <a:rPr dirty="0" sz="3200">
                <a:latin typeface="Constantia"/>
                <a:cs typeface="Constantia"/>
              </a:rPr>
              <a:t>and</a:t>
            </a:r>
            <a:r>
              <a:rPr dirty="0" sz="3200" spc="-80">
                <a:latin typeface="Constantia"/>
                <a:cs typeface="Constantia"/>
              </a:rPr>
              <a:t> </a:t>
            </a:r>
            <a:r>
              <a:rPr dirty="0" sz="3200">
                <a:latin typeface="Constantia"/>
                <a:cs typeface="Constantia"/>
              </a:rPr>
              <a:t>est</a:t>
            </a:r>
            <a:r>
              <a:rPr dirty="0" sz="3200" spc="-55">
                <a:latin typeface="Constantia"/>
                <a:cs typeface="Constantia"/>
              </a:rPr>
              <a:t>r</a:t>
            </a:r>
            <a:r>
              <a:rPr dirty="0" sz="3200">
                <a:latin typeface="Constantia"/>
                <a:cs typeface="Constantia"/>
              </a:rPr>
              <a:t>o</a:t>
            </a:r>
            <a:r>
              <a:rPr dirty="0" sz="3200" spc="-70">
                <a:latin typeface="Constantia"/>
                <a:cs typeface="Constantia"/>
              </a:rPr>
              <a:t>g</a:t>
            </a:r>
            <a:r>
              <a:rPr dirty="0" sz="3200">
                <a:latin typeface="Constantia"/>
                <a:cs typeface="Constantia"/>
              </a:rPr>
              <a:t>en</a:t>
            </a:r>
            <a:r>
              <a:rPr dirty="0" sz="3200" spc="-95">
                <a:latin typeface="Constantia"/>
                <a:cs typeface="Constantia"/>
              </a:rPr>
              <a:t> </a:t>
            </a:r>
            <a:r>
              <a:rPr dirty="0" sz="3200" spc="-55">
                <a:latin typeface="Constantia"/>
                <a:cs typeface="Constantia"/>
              </a:rPr>
              <a:t>t</a:t>
            </a:r>
            <a:r>
              <a:rPr dirty="0" sz="3200">
                <a:latin typeface="Constantia"/>
                <a:cs typeface="Constantia"/>
              </a:rPr>
              <a:t>o</a:t>
            </a:r>
            <a:r>
              <a:rPr dirty="0" sz="3200" spc="-90">
                <a:latin typeface="Constantia"/>
                <a:cs typeface="Constantia"/>
              </a:rPr>
              <a:t> </a:t>
            </a:r>
            <a:r>
              <a:rPr dirty="0" sz="3200" spc="-5">
                <a:latin typeface="Constantia"/>
                <a:cs typeface="Constantia"/>
              </a:rPr>
              <a:t>maintai</a:t>
            </a:r>
            <a:r>
              <a:rPr dirty="0" sz="3200">
                <a:latin typeface="Constantia"/>
                <a:cs typeface="Constantia"/>
              </a:rPr>
              <a:t>n</a:t>
            </a:r>
            <a:r>
              <a:rPr dirty="0" sz="3200" spc="-80">
                <a:latin typeface="Constantia"/>
                <a:cs typeface="Constantia"/>
              </a:rPr>
              <a:t> </a:t>
            </a:r>
            <a:r>
              <a:rPr dirty="0" sz="3200" spc="-5">
                <a:latin typeface="Constantia"/>
                <a:cs typeface="Constantia"/>
              </a:rPr>
              <a:t>th</a:t>
            </a:r>
            <a:r>
              <a:rPr dirty="0" sz="3200">
                <a:latin typeface="Constantia"/>
                <a:cs typeface="Constantia"/>
              </a:rPr>
              <a:t>e</a:t>
            </a:r>
            <a:r>
              <a:rPr dirty="0" sz="3200" spc="-210">
                <a:latin typeface="Constantia"/>
                <a:cs typeface="Constantia"/>
              </a:rPr>
              <a:t> </a:t>
            </a:r>
            <a:r>
              <a:rPr dirty="0" sz="3200">
                <a:latin typeface="Constantia"/>
                <a:cs typeface="Constantia"/>
              </a:rPr>
              <a:t>en</a:t>
            </a:r>
            <a:r>
              <a:rPr dirty="0" sz="3200" spc="-15">
                <a:latin typeface="Constantia"/>
                <a:cs typeface="Constantia"/>
              </a:rPr>
              <a:t>d</a:t>
            </a:r>
            <a:r>
              <a:rPr dirty="0" sz="3200">
                <a:latin typeface="Constantia"/>
                <a:cs typeface="Constantia"/>
              </a:rPr>
              <a:t>o</a:t>
            </a:r>
            <a:r>
              <a:rPr dirty="0" sz="3200" spc="-10">
                <a:latin typeface="Constantia"/>
                <a:cs typeface="Constantia"/>
              </a:rPr>
              <a:t>m</a:t>
            </a:r>
            <a:r>
              <a:rPr dirty="0" sz="3200">
                <a:latin typeface="Constantia"/>
                <a:cs typeface="Constantia"/>
              </a:rPr>
              <a:t>etrium  </a:t>
            </a:r>
            <a:r>
              <a:rPr dirty="0" sz="3200" spc="-10">
                <a:latin typeface="Constantia"/>
                <a:cs typeface="Constantia"/>
              </a:rPr>
              <a:t>for</a:t>
            </a:r>
            <a:r>
              <a:rPr dirty="0" sz="3200" spc="-135">
                <a:latin typeface="Constantia"/>
                <a:cs typeface="Constantia"/>
              </a:rPr>
              <a:t> </a:t>
            </a:r>
            <a:r>
              <a:rPr dirty="0" sz="3200" spc="-5">
                <a:latin typeface="Constantia"/>
                <a:cs typeface="Constantia"/>
              </a:rPr>
              <a:t>implantation.</a:t>
            </a:r>
            <a:endParaRPr sz="3200">
              <a:latin typeface="Constantia"/>
              <a:cs typeface="Constantia"/>
            </a:endParaRPr>
          </a:p>
          <a:p>
            <a:pPr marL="286385" marR="657225" indent="-274320">
              <a:lnSpc>
                <a:spcPct val="80000"/>
              </a:lnSpc>
              <a:spcBef>
                <a:spcPts val="60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High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levels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-15">
                <a:latin typeface="Constantia"/>
                <a:cs typeface="Constantia"/>
              </a:rPr>
              <a:t> estrogen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progesterone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suppress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development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1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next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cohort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-2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ovarian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follicles.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ts val="2595"/>
              </a:lnSpc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pregnancy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test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is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based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on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excretion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55">
                <a:latin typeface="Constantia"/>
                <a:cs typeface="Constantia"/>
              </a:rPr>
              <a:t> </a:t>
            </a:r>
            <a:r>
              <a:rPr dirty="0" sz="2400" spc="-30">
                <a:latin typeface="Constantia"/>
                <a:cs typeface="Constantia"/>
              </a:rPr>
              <a:t>HCG</a:t>
            </a:r>
            <a:r>
              <a:rPr dirty="0" sz="2400" spc="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endParaRPr sz="2400">
              <a:latin typeface="Constantia"/>
              <a:cs typeface="Constantia"/>
            </a:endParaRPr>
          </a:p>
          <a:p>
            <a:pPr marL="286385">
              <a:lnSpc>
                <a:spcPts val="2595"/>
              </a:lnSpc>
            </a:pPr>
            <a:r>
              <a:rPr dirty="0" sz="2400" spc="-5">
                <a:latin typeface="Constantia"/>
                <a:cs typeface="Constantia"/>
              </a:rPr>
              <a:t>urine.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98601"/>
            <a:ext cx="7505065" cy="62268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2729230">
              <a:lnSpc>
                <a:spcPct val="110000"/>
              </a:lnSpc>
              <a:spcBef>
                <a:spcPts val="105"/>
              </a:spcBef>
            </a:pPr>
            <a:r>
              <a:rPr dirty="0" u="heavy" sz="3600" spc="-15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Hormones</a:t>
            </a:r>
            <a:r>
              <a:rPr dirty="0" u="heavy" sz="3600" spc="-175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 </a:t>
            </a:r>
            <a:r>
              <a:rPr dirty="0" u="heavy" sz="3600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of</a:t>
            </a:r>
            <a:r>
              <a:rPr dirty="0" u="heavy" sz="3600" spc="5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 </a:t>
            </a:r>
            <a:r>
              <a:rPr dirty="0" u="heavy" sz="3600" spc="-5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pregnancy </a:t>
            </a:r>
            <a:r>
              <a:rPr dirty="0" sz="3600" spc="-885">
                <a:latin typeface="Constantia"/>
                <a:cs typeface="Constantia"/>
              </a:rPr>
              <a:t> </a:t>
            </a:r>
            <a:r>
              <a:rPr dirty="0" sz="3600" spc="-5">
                <a:latin typeface="Constantia"/>
                <a:cs typeface="Constantia"/>
              </a:rPr>
              <a:t>The</a:t>
            </a:r>
            <a:r>
              <a:rPr dirty="0" sz="3600" spc="-90">
                <a:latin typeface="Constantia"/>
                <a:cs typeface="Constantia"/>
              </a:rPr>
              <a:t> </a:t>
            </a:r>
            <a:r>
              <a:rPr dirty="0" sz="3600" spc="-15">
                <a:latin typeface="Constantia"/>
                <a:cs typeface="Constantia"/>
              </a:rPr>
              <a:t>First</a:t>
            </a:r>
            <a:r>
              <a:rPr dirty="0" sz="3600" spc="-170">
                <a:latin typeface="Constantia"/>
                <a:cs typeface="Constantia"/>
              </a:rPr>
              <a:t> </a:t>
            </a:r>
            <a:r>
              <a:rPr dirty="0" sz="3600" spc="-30">
                <a:latin typeface="Constantia"/>
                <a:cs typeface="Constantia"/>
              </a:rPr>
              <a:t>Tri-mester</a:t>
            </a:r>
            <a:endParaRPr sz="3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430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</a:tabLst>
            </a:pPr>
            <a:r>
              <a:rPr dirty="0" sz="3600" spc="-45">
                <a:latin typeface="Constantia"/>
                <a:cs typeface="Constantia"/>
              </a:rPr>
              <a:t>HCG</a:t>
            </a:r>
            <a:r>
              <a:rPr dirty="0" sz="3600" spc="-10">
                <a:latin typeface="Constantia"/>
                <a:cs typeface="Constantia"/>
              </a:rPr>
              <a:t> </a:t>
            </a:r>
            <a:r>
              <a:rPr dirty="0" sz="3600" spc="-5">
                <a:latin typeface="Constantia"/>
                <a:cs typeface="Constantia"/>
              </a:rPr>
              <a:t>is</a:t>
            </a:r>
            <a:r>
              <a:rPr dirty="0" sz="3600" spc="-110">
                <a:latin typeface="Constantia"/>
                <a:cs typeface="Constantia"/>
              </a:rPr>
              <a:t> </a:t>
            </a:r>
            <a:r>
              <a:rPr dirty="0" sz="3600" spc="-15">
                <a:latin typeface="Constantia"/>
                <a:cs typeface="Constantia"/>
              </a:rPr>
              <a:t>produced</a:t>
            </a:r>
            <a:r>
              <a:rPr dirty="0" sz="3600" spc="-25">
                <a:latin typeface="Constantia"/>
                <a:cs typeface="Constantia"/>
              </a:rPr>
              <a:t> </a:t>
            </a:r>
            <a:r>
              <a:rPr dirty="0" sz="3600" spc="-20">
                <a:latin typeface="Constantia"/>
                <a:cs typeface="Constantia"/>
              </a:rPr>
              <a:t>by</a:t>
            </a:r>
            <a:r>
              <a:rPr dirty="0" sz="3600" spc="-135">
                <a:latin typeface="Constantia"/>
                <a:cs typeface="Constantia"/>
              </a:rPr>
              <a:t> </a:t>
            </a:r>
            <a:r>
              <a:rPr dirty="0" sz="3600" spc="-5">
                <a:latin typeface="Constantia"/>
                <a:cs typeface="Constantia"/>
              </a:rPr>
              <a:t>the</a:t>
            </a:r>
            <a:r>
              <a:rPr dirty="0" sz="3600" spc="-165">
                <a:latin typeface="Constantia"/>
                <a:cs typeface="Constantia"/>
              </a:rPr>
              <a:t> </a:t>
            </a:r>
            <a:r>
              <a:rPr dirty="0" sz="3600" spc="-10">
                <a:latin typeface="Constantia"/>
                <a:cs typeface="Constantia"/>
              </a:rPr>
              <a:t>trophoblast.</a:t>
            </a:r>
            <a:endParaRPr sz="3600">
              <a:latin typeface="Constantia"/>
              <a:cs typeface="Constantia"/>
            </a:endParaRPr>
          </a:p>
          <a:p>
            <a:pPr marL="286385" marR="586740" indent="-274320">
              <a:lnSpc>
                <a:spcPts val="3890"/>
              </a:lnSpc>
              <a:spcBef>
                <a:spcPts val="925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</a:tabLst>
            </a:pPr>
            <a:r>
              <a:rPr dirty="0" sz="3600" spc="-45">
                <a:latin typeface="Constantia"/>
                <a:cs typeface="Constantia"/>
              </a:rPr>
              <a:t>HCG</a:t>
            </a:r>
            <a:r>
              <a:rPr dirty="0" sz="3600" spc="-95">
                <a:latin typeface="Constantia"/>
                <a:cs typeface="Constantia"/>
              </a:rPr>
              <a:t> </a:t>
            </a:r>
            <a:r>
              <a:rPr dirty="0" sz="3600">
                <a:latin typeface="Constantia"/>
                <a:cs typeface="Constantia"/>
              </a:rPr>
              <a:t>also</a:t>
            </a:r>
            <a:r>
              <a:rPr dirty="0" sz="3600" spc="-170">
                <a:latin typeface="Constantia"/>
                <a:cs typeface="Constantia"/>
              </a:rPr>
              <a:t> </a:t>
            </a:r>
            <a:r>
              <a:rPr dirty="0" sz="3600" spc="-5">
                <a:latin typeface="Constantia"/>
                <a:cs typeface="Constantia"/>
              </a:rPr>
              <a:t>stimulates</a:t>
            </a:r>
            <a:r>
              <a:rPr dirty="0" sz="3600" spc="-155">
                <a:latin typeface="Constantia"/>
                <a:cs typeface="Constantia"/>
              </a:rPr>
              <a:t> </a:t>
            </a:r>
            <a:r>
              <a:rPr dirty="0" sz="3600" spc="-15">
                <a:latin typeface="Constantia"/>
                <a:cs typeface="Constantia"/>
              </a:rPr>
              <a:t>corpus</a:t>
            </a:r>
            <a:r>
              <a:rPr dirty="0" sz="3600" spc="-114">
                <a:latin typeface="Constantia"/>
                <a:cs typeface="Constantia"/>
              </a:rPr>
              <a:t> </a:t>
            </a:r>
            <a:r>
              <a:rPr dirty="0" sz="3600" spc="-10">
                <a:latin typeface="Constantia"/>
                <a:cs typeface="Constantia"/>
              </a:rPr>
              <a:t>luteal </a:t>
            </a:r>
            <a:r>
              <a:rPr dirty="0" sz="3600" spc="-890">
                <a:latin typeface="Constantia"/>
                <a:cs typeface="Constantia"/>
              </a:rPr>
              <a:t> </a:t>
            </a:r>
            <a:r>
              <a:rPr dirty="0" sz="3600" spc="-5">
                <a:latin typeface="Constantia"/>
                <a:cs typeface="Constantia"/>
              </a:rPr>
              <a:t>production </a:t>
            </a:r>
            <a:r>
              <a:rPr dirty="0" sz="3600">
                <a:latin typeface="Constantia"/>
                <a:cs typeface="Constantia"/>
              </a:rPr>
              <a:t>of </a:t>
            </a:r>
            <a:r>
              <a:rPr dirty="0" sz="3600" spc="-20">
                <a:latin typeface="Constantia"/>
                <a:cs typeface="Constantia"/>
              </a:rPr>
              <a:t>progesterone </a:t>
            </a:r>
            <a:r>
              <a:rPr dirty="0" sz="3600">
                <a:latin typeface="Constantia"/>
                <a:cs typeface="Constantia"/>
              </a:rPr>
              <a:t>and </a:t>
            </a:r>
            <a:r>
              <a:rPr dirty="0" sz="3600" spc="5">
                <a:latin typeface="Constantia"/>
                <a:cs typeface="Constantia"/>
              </a:rPr>
              <a:t> </a:t>
            </a:r>
            <a:r>
              <a:rPr dirty="0" sz="3600" spc="-15">
                <a:latin typeface="Constantia"/>
                <a:cs typeface="Constantia"/>
              </a:rPr>
              <a:t>estrogen.</a:t>
            </a:r>
            <a:endParaRPr sz="36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dirty="0" sz="3600" spc="-15">
                <a:latin typeface="Constantia"/>
                <a:cs typeface="Constantia"/>
              </a:rPr>
              <a:t>Second</a:t>
            </a:r>
            <a:r>
              <a:rPr dirty="0" sz="3600" spc="-95">
                <a:latin typeface="Constantia"/>
                <a:cs typeface="Constantia"/>
              </a:rPr>
              <a:t> </a:t>
            </a:r>
            <a:r>
              <a:rPr dirty="0" sz="3600">
                <a:latin typeface="Constantia"/>
                <a:cs typeface="Constantia"/>
              </a:rPr>
              <a:t>and</a:t>
            </a:r>
            <a:r>
              <a:rPr dirty="0" sz="3600" spc="-80">
                <a:latin typeface="Constantia"/>
                <a:cs typeface="Constantia"/>
              </a:rPr>
              <a:t> </a:t>
            </a:r>
            <a:r>
              <a:rPr dirty="0" sz="3600" spc="-15">
                <a:latin typeface="Constantia"/>
                <a:cs typeface="Constantia"/>
              </a:rPr>
              <a:t>Third</a:t>
            </a:r>
            <a:r>
              <a:rPr dirty="0" sz="3600" spc="-90">
                <a:latin typeface="Constantia"/>
                <a:cs typeface="Constantia"/>
              </a:rPr>
              <a:t> </a:t>
            </a:r>
            <a:r>
              <a:rPr dirty="0" sz="3600" spc="-30">
                <a:latin typeface="Constantia"/>
                <a:cs typeface="Constantia"/>
              </a:rPr>
              <a:t>Tri-mesters</a:t>
            </a:r>
            <a:endParaRPr sz="3600">
              <a:latin typeface="Constantia"/>
              <a:cs typeface="Constantia"/>
            </a:endParaRPr>
          </a:p>
          <a:p>
            <a:pPr marL="286385" marR="903605" indent="-274320">
              <a:lnSpc>
                <a:spcPts val="3890"/>
              </a:lnSpc>
              <a:spcBef>
                <a:spcPts val="919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</a:tabLst>
            </a:pPr>
            <a:r>
              <a:rPr dirty="0" sz="3600" spc="-20">
                <a:latin typeface="Constantia"/>
                <a:cs typeface="Constantia"/>
              </a:rPr>
              <a:t>Progesterone</a:t>
            </a:r>
            <a:r>
              <a:rPr dirty="0" sz="3600" spc="-105">
                <a:latin typeface="Constantia"/>
                <a:cs typeface="Constantia"/>
              </a:rPr>
              <a:t> </a:t>
            </a:r>
            <a:r>
              <a:rPr dirty="0" sz="3600" spc="-5">
                <a:latin typeface="Constantia"/>
                <a:cs typeface="Constantia"/>
              </a:rPr>
              <a:t>is</a:t>
            </a:r>
            <a:r>
              <a:rPr dirty="0" sz="3600" spc="-135">
                <a:latin typeface="Constantia"/>
                <a:cs typeface="Constantia"/>
              </a:rPr>
              <a:t> </a:t>
            </a:r>
            <a:r>
              <a:rPr dirty="0" sz="3600" spc="-15">
                <a:latin typeface="Constantia"/>
                <a:cs typeface="Constantia"/>
              </a:rPr>
              <a:t>produced</a:t>
            </a:r>
            <a:r>
              <a:rPr dirty="0" sz="3600" spc="-20">
                <a:latin typeface="Constantia"/>
                <a:cs typeface="Constantia"/>
              </a:rPr>
              <a:t> </a:t>
            </a:r>
            <a:r>
              <a:rPr dirty="0" sz="3600" spc="-25">
                <a:latin typeface="Constantia"/>
                <a:cs typeface="Constantia"/>
              </a:rPr>
              <a:t>by</a:t>
            </a:r>
            <a:r>
              <a:rPr dirty="0" sz="3600" spc="-145">
                <a:latin typeface="Constantia"/>
                <a:cs typeface="Constantia"/>
              </a:rPr>
              <a:t> </a:t>
            </a:r>
            <a:r>
              <a:rPr dirty="0" sz="3600" spc="-5">
                <a:latin typeface="Constantia"/>
                <a:cs typeface="Constantia"/>
              </a:rPr>
              <a:t>the </a:t>
            </a:r>
            <a:r>
              <a:rPr dirty="0" sz="3600" spc="-890">
                <a:latin typeface="Constantia"/>
                <a:cs typeface="Constantia"/>
              </a:rPr>
              <a:t> </a:t>
            </a:r>
            <a:r>
              <a:rPr dirty="0" sz="3600" spc="-10">
                <a:latin typeface="Constantia"/>
                <a:cs typeface="Constantia"/>
              </a:rPr>
              <a:t>placenta.</a:t>
            </a:r>
            <a:endParaRPr sz="3600">
              <a:latin typeface="Constantia"/>
              <a:cs typeface="Constantia"/>
            </a:endParaRPr>
          </a:p>
          <a:p>
            <a:pPr marL="286385" marR="217170" indent="-274320">
              <a:lnSpc>
                <a:spcPts val="3890"/>
              </a:lnSpc>
              <a:spcBef>
                <a:spcPts val="860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020" algn="l"/>
              </a:tabLst>
            </a:pPr>
            <a:r>
              <a:rPr dirty="0" sz="3600">
                <a:latin typeface="Constantia"/>
                <a:cs typeface="Constantia"/>
              </a:rPr>
              <a:t>Estriol</a:t>
            </a:r>
            <a:r>
              <a:rPr dirty="0" sz="3600" spc="-10">
                <a:latin typeface="Constantia"/>
                <a:cs typeface="Constantia"/>
              </a:rPr>
              <a:t> </a:t>
            </a:r>
            <a:r>
              <a:rPr dirty="0" sz="3600">
                <a:latin typeface="Constantia"/>
                <a:cs typeface="Constantia"/>
              </a:rPr>
              <a:t>(a</a:t>
            </a:r>
            <a:r>
              <a:rPr dirty="0" sz="3600" spc="-105">
                <a:latin typeface="Constantia"/>
                <a:cs typeface="Constantia"/>
              </a:rPr>
              <a:t> </a:t>
            </a:r>
            <a:r>
              <a:rPr dirty="0" sz="3600" spc="-5">
                <a:latin typeface="Constantia"/>
                <a:cs typeface="Constantia"/>
              </a:rPr>
              <a:t>major</a:t>
            </a:r>
            <a:r>
              <a:rPr dirty="0" sz="3600" spc="-175">
                <a:latin typeface="Constantia"/>
                <a:cs typeface="Constantia"/>
              </a:rPr>
              <a:t> </a:t>
            </a:r>
            <a:r>
              <a:rPr dirty="0" sz="3600" spc="-10">
                <a:latin typeface="Constantia"/>
                <a:cs typeface="Constantia"/>
              </a:rPr>
              <a:t>form</a:t>
            </a:r>
            <a:r>
              <a:rPr dirty="0" sz="3600" spc="-155">
                <a:latin typeface="Constantia"/>
                <a:cs typeface="Constantia"/>
              </a:rPr>
              <a:t> </a:t>
            </a:r>
            <a:r>
              <a:rPr dirty="0" sz="3600">
                <a:latin typeface="Constantia"/>
                <a:cs typeface="Constantia"/>
              </a:rPr>
              <a:t>of</a:t>
            </a:r>
            <a:r>
              <a:rPr dirty="0" sz="3600" spc="-20">
                <a:latin typeface="Constantia"/>
                <a:cs typeface="Constantia"/>
              </a:rPr>
              <a:t> estrogen)</a:t>
            </a:r>
            <a:r>
              <a:rPr dirty="0" sz="3600" spc="-15">
                <a:latin typeface="Constantia"/>
                <a:cs typeface="Constantia"/>
              </a:rPr>
              <a:t> </a:t>
            </a:r>
            <a:r>
              <a:rPr dirty="0" sz="3600" spc="-5">
                <a:latin typeface="Constantia"/>
                <a:cs typeface="Constantia"/>
              </a:rPr>
              <a:t>is </a:t>
            </a:r>
            <a:r>
              <a:rPr dirty="0" sz="3600" spc="-890">
                <a:latin typeface="Constantia"/>
                <a:cs typeface="Constantia"/>
              </a:rPr>
              <a:t> </a:t>
            </a:r>
            <a:r>
              <a:rPr dirty="0" sz="3600">
                <a:latin typeface="Constantia"/>
                <a:cs typeface="Constantia"/>
              </a:rPr>
              <a:t>also</a:t>
            </a:r>
            <a:r>
              <a:rPr dirty="0" sz="3600" spc="-140">
                <a:latin typeface="Constantia"/>
                <a:cs typeface="Constantia"/>
              </a:rPr>
              <a:t> </a:t>
            </a:r>
            <a:r>
              <a:rPr dirty="0" sz="3600" spc="-15">
                <a:latin typeface="Constantia"/>
                <a:cs typeface="Constantia"/>
              </a:rPr>
              <a:t>produced.</a:t>
            </a:r>
            <a:endParaRPr sz="3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0"/>
            <a:ext cx="73914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14299"/>
            <a:ext cx="7727950" cy="4622800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u="heavy" sz="2600" spc="-30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PARTURITION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0">
                <a:latin typeface="Constantia"/>
                <a:cs typeface="Constantia"/>
              </a:rPr>
              <a:t>Delivery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fetus.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following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events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may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contribute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parturition: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5">
                <a:latin typeface="Constantia"/>
                <a:cs typeface="Constantia"/>
              </a:rPr>
              <a:t>Fetus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reaches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critical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size.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Thus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distention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uterus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increases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its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30">
                <a:latin typeface="Constantia"/>
                <a:cs typeface="Constantia"/>
              </a:rPr>
              <a:t>contractility.</a:t>
            </a:r>
            <a:endParaRPr sz="26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B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ax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Hicks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 spc="-5">
                <a:latin typeface="Constantia"/>
                <a:cs typeface="Constantia"/>
              </a:rPr>
              <a:t>t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actio</a:t>
            </a:r>
            <a:r>
              <a:rPr dirty="0" sz="2600" spc="-15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begi</a:t>
            </a:r>
            <a:r>
              <a:rPr dirty="0" sz="2600">
                <a:latin typeface="Constantia"/>
                <a:cs typeface="Constantia"/>
              </a:rPr>
              <a:t>n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10">
                <a:latin typeface="Constantia"/>
                <a:cs typeface="Constantia"/>
              </a:rPr>
              <a:t>p</a:t>
            </a:r>
            <a:r>
              <a:rPr dirty="0" sz="2600">
                <a:latin typeface="Constantia"/>
                <a:cs typeface="Constantia"/>
              </a:rPr>
              <a:t>p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 spc="-75">
                <a:latin typeface="Constantia"/>
                <a:cs typeface="Constantia"/>
              </a:rPr>
              <a:t>o</a:t>
            </a:r>
            <a:r>
              <a:rPr dirty="0" sz="2600" spc="-5">
                <a:latin typeface="Constantia"/>
                <a:cs typeface="Constantia"/>
              </a:rPr>
              <a:t>xima</a:t>
            </a:r>
            <a:r>
              <a:rPr dirty="0" sz="2600" spc="-40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25">
                <a:latin typeface="Constantia"/>
                <a:cs typeface="Constantia"/>
              </a:rPr>
              <a:t>l</a:t>
            </a:r>
            <a:r>
              <a:rPr dirty="0" sz="2600">
                <a:latin typeface="Constantia"/>
                <a:cs typeface="Constantia"/>
              </a:rPr>
              <a:t>y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e  </a:t>
            </a:r>
            <a:r>
              <a:rPr dirty="0" sz="2600" spc="-5">
                <a:latin typeface="Constantia"/>
                <a:cs typeface="Constantia"/>
              </a:rPr>
              <a:t>month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before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parturition.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Cortisol</a:t>
            </a:r>
            <a:r>
              <a:rPr dirty="0" sz="2600" spc="-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increases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estrogen/progesterone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25">
                <a:latin typeface="Constantia"/>
                <a:cs typeface="Constantia"/>
              </a:rPr>
              <a:t>ratio.</a:t>
            </a:r>
            <a:endParaRPr sz="2600">
              <a:latin typeface="Constantia"/>
              <a:cs typeface="Constantia"/>
            </a:endParaRPr>
          </a:p>
          <a:p>
            <a:pPr marL="286385" marR="113919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This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increases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sensitivity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uterus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contractile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stimuli.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390499"/>
            <a:ext cx="7920990" cy="3195955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5">
                <a:latin typeface="Constantia"/>
                <a:cs typeface="Constantia"/>
              </a:rPr>
              <a:t>Estrogen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stimulates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production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prostaglandins.</a:t>
            </a:r>
            <a:endParaRPr sz="2600">
              <a:latin typeface="Constantia"/>
              <a:cs typeface="Constantia"/>
            </a:endParaRPr>
          </a:p>
          <a:p>
            <a:pPr marL="286385" marR="61087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Prostaglandins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increase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intra-cellular</a:t>
            </a:r>
            <a:r>
              <a:rPr dirty="0" sz="2600" spc="-1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calcium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concentration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uterine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smooth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muscle.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This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thereby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increases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30">
                <a:latin typeface="Constantia"/>
                <a:cs typeface="Constantia"/>
              </a:rPr>
              <a:t>contractility.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0">
                <a:latin typeface="Constantia"/>
                <a:cs typeface="Constantia"/>
              </a:rPr>
              <a:t>Oxytocin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is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used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induce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35">
                <a:latin typeface="Constantia"/>
                <a:cs typeface="Constantia"/>
              </a:rPr>
              <a:t>labour.</a:t>
            </a:r>
            <a:endParaRPr sz="2600">
              <a:latin typeface="Constantia"/>
              <a:cs typeface="Constantia"/>
            </a:endParaRPr>
          </a:p>
          <a:p>
            <a:pPr marL="286385" marR="125031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dilation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cervix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stimulates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oxytocin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secretion.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1074"/>
            <a:ext cx="7962265" cy="494030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dirty="0" u="heavy" sz="2600" spc="-35">
                <a:uFill>
                  <a:solidFill>
                    <a:srgbClr val="000000"/>
                  </a:solidFill>
                </a:uFill>
                <a:latin typeface="Constantia"/>
                <a:cs typeface="Constantia"/>
              </a:rPr>
              <a:t>LACTATION</a:t>
            </a:r>
            <a:endParaRPr sz="2600">
              <a:latin typeface="Constantia"/>
              <a:cs typeface="Constantia"/>
            </a:endParaRPr>
          </a:p>
          <a:p>
            <a:pPr marL="286385" marR="24066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5">
                <a:latin typeface="Constantia"/>
                <a:cs typeface="Constantia"/>
              </a:rPr>
              <a:t>Estrogen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4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progesterone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stimulate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growth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de</a:t>
            </a:r>
            <a:r>
              <a:rPr dirty="0" sz="2600" spc="-60">
                <a:latin typeface="Constantia"/>
                <a:cs typeface="Constantia"/>
              </a:rPr>
              <a:t>v</a:t>
            </a:r>
            <a:r>
              <a:rPr dirty="0" sz="2600">
                <a:latin typeface="Constantia"/>
                <a:cs typeface="Constantia"/>
              </a:rPr>
              <a:t>elo</a:t>
            </a:r>
            <a:r>
              <a:rPr dirty="0" sz="2600" spc="-15">
                <a:latin typeface="Constantia"/>
                <a:cs typeface="Constantia"/>
              </a:rPr>
              <a:t>p</a:t>
            </a:r>
            <a:r>
              <a:rPr dirty="0" sz="2600" spc="-5">
                <a:latin typeface="Constantia"/>
                <a:cs typeface="Constantia"/>
              </a:rPr>
              <a:t>men</a:t>
            </a:r>
            <a:r>
              <a:rPr dirty="0" sz="2600">
                <a:latin typeface="Constantia"/>
                <a:cs typeface="Constantia"/>
              </a:rPr>
              <a:t>t</a:t>
            </a:r>
            <a:r>
              <a:rPr dirty="0" sz="2600" spc="-1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east</a:t>
            </a:r>
            <a:r>
              <a:rPr dirty="0" sz="2600" spc="-30">
                <a:latin typeface="Constantia"/>
                <a:cs typeface="Constantia"/>
              </a:rPr>
              <a:t>s</a:t>
            </a:r>
            <a:r>
              <a:rPr dirty="0" sz="2600">
                <a:latin typeface="Constantia"/>
                <a:cs typeface="Constantia"/>
              </a:rPr>
              <a:t>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20">
                <a:latin typeface="Constantia"/>
                <a:cs typeface="Constantia"/>
              </a:rPr>
              <a:t>Hence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preparing </a:t>
            </a:r>
            <a:r>
              <a:rPr dirty="0" sz="2600" spc="-5">
                <a:latin typeface="Constantia"/>
                <a:cs typeface="Constantia"/>
              </a:rPr>
              <a:t>them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for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lactation.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5">
                <a:latin typeface="Constantia"/>
                <a:cs typeface="Constantia"/>
              </a:rPr>
              <a:t>Estrogen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stimulates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prolactin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secretion.</a:t>
            </a:r>
            <a:endParaRPr sz="2600">
              <a:latin typeface="Constantia"/>
              <a:cs typeface="Constantia"/>
            </a:endParaRPr>
          </a:p>
          <a:p>
            <a:pPr marL="286385" marR="351155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Prolactin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is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very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high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during</a:t>
            </a:r>
            <a:r>
              <a:rPr dirty="0" sz="2600" spc="-3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pregnanc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but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lactation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does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not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 spc="-50">
                <a:latin typeface="Constantia"/>
                <a:cs typeface="Constantia"/>
              </a:rPr>
              <a:t>occur.</a:t>
            </a:r>
            <a:endParaRPr sz="2600">
              <a:latin typeface="Constantia"/>
              <a:cs typeface="Constantia"/>
            </a:endParaRPr>
          </a:p>
          <a:p>
            <a:pPr marL="286385" marR="24384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This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is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due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because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progesterone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estrogen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block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action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prolactin.</a:t>
            </a:r>
            <a:endParaRPr sz="26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0">
                <a:latin typeface="Constantia"/>
                <a:cs typeface="Constantia"/>
              </a:rPr>
              <a:t>After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parturition,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estrogen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4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progesterone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levels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fall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therefore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they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no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longer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block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prolactin.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304" y="1031189"/>
            <a:ext cx="7345045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5"/>
              <a:t>Method</a:t>
            </a:r>
            <a:r>
              <a:rPr dirty="0" sz="5000" spc="-35"/>
              <a:t> </a:t>
            </a:r>
            <a:r>
              <a:rPr dirty="0" sz="5000" spc="-40"/>
              <a:t>for</a:t>
            </a:r>
            <a:r>
              <a:rPr dirty="0" sz="5000" spc="-10"/>
              <a:t> Determining</a:t>
            </a:r>
            <a:r>
              <a:rPr dirty="0" sz="5000" spc="-55"/>
              <a:t> </a:t>
            </a:r>
            <a:r>
              <a:rPr dirty="0" sz="5000" spc="-30"/>
              <a:t>Sex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535940" y="1869160"/>
            <a:ext cx="7952105" cy="3037205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female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pattern;</a:t>
            </a:r>
            <a:endParaRPr sz="2600">
              <a:latin typeface="Constantia"/>
              <a:cs typeface="Constantia"/>
            </a:endParaRPr>
          </a:p>
          <a:p>
            <a:pPr marL="286385" marR="74993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When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</a:t>
            </a:r>
            <a:r>
              <a:rPr dirty="0" sz="2600" spc="-55">
                <a:latin typeface="Constantia"/>
                <a:cs typeface="Constantia"/>
              </a:rPr>
              <a:t>w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X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ch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omos</a:t>
            </a:r>
            <a:r>
              <a:rPr dirty="0" sz="2600" spc="-10">
                <a:latin typeface="Constantia"/>
                <a:cs typeface="Constantia"/>
              </a:rPr>
              <a:t>o</a:t>
            </a:r>
            <a:r>
              <a:rPr dirty="0" sz="2600" spc="-5">
                <a:latin typeface="Constantia"/>
                <a:cs typeface="Constantia"/>
              </a:rPr>
              <a:t>me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esent,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 spc="-25">
                <a:latin typeface="Constantia"/>
                <a:cs typeface="Constantia"/>
              </a:rPr>
              <a:t>l</a:t>
            </a:r>
            <a:r>
              <a:rPr dirty="0" sz="2600">
                <a:latin typeface="Constantia"/>
                <a:cs typeface="Constantia"/>
              </a:rPr>
              <a:t>y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e  </a:t>
            </a:r>
            <a:r>
              <a:rPr dirty="0" sz="2600">
                <a:latin typeface="Constantia"/>
                <a:cs typeface="Constantia"/>
              </a:rPr>
              <a:t>functions</a:t>
            </a:r>
            <a:r>
              <a:rPr dirty="0" sz="2600" spc="-16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non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functional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X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chromosome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condenses </a:t>
            </a:r>
            <a:r>
              <a:rPr dirty="0" sz="2600" spc="-15">
                <a:latin typeface="Constantia"/>
                <a:cs typeface="Constantia"/>
              </a:rPr>
              <a:t>to </a:t>
            </a:r>
            <a:r>
              <a:rPr dirty="0" sz="2600" spc="-10">
                <a:latin typeface="Constantia"/>
                <a:cs typeface="Constantia"/>
              </a:rPr>
              <a:t>form </a:t>
            </a:r>
            <a:r>
              <a:rPr dirty="0" sz="2600">
                <a:latin typeface="Constantia"/>
                <a:cs typeface="Constantia"/>
              </a:rPr>
              <a:t>a </a:t>
            </a:r>
            <a:r>
              <a:rPr dirty="0" sz="2600" spc="-5">
                <a:latin typeface="Constantia"/>
                <a:cs typeface="Constantia"/>
              </a:rPr>
              <a:t>nuclear mass termed </a:t>
            </a:r>
            <a:r>
              <a:rPr dirty="0" sz="2600">
                <a:latin typeface="Constantia"/>
                <a:cs typeface="Constantia"/>
              </a:rPr>
              <a:t>sex 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chromatin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(Barr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Body).</a:t>
            </a:r>
            <a:endParaRPr sz="26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  <a:tab pos="5183505" algn="l"/>
              </a:tabLst>
            </a:pPr>
            <a:r>
              <a:rPr dirty="0" sz="2600">
                <a:latin typeface="Constantia"/>
                <a:cs typeface="Constantia"/>
              </a:rPr>
              <a:t>Sc</a:t>
            </a:r>
            <a:r>
              <a:rPr dirty="0" sz="2600" spc="-5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10">
                <a:latin typeface="Constantia"/>
                <a:cs typeface="Constantia"/>
              </a:rPr>
              <a:t>p</a:t>
            </a:r>
            <a:r>
              <a:rPr dirty="0" sz="2600" spc="-5">
                <a:latin typeface="Constantia"/>
                <a:cs typeface="Constantia"/>
              </a:rPr>
              <a:t>i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gs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f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om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chee</a:t>
            </a:r>
            <a:r>
              <a:rPr dirty="0" sz="2600">
                <a:latin typeface="Constantia"/>
                <a:cs typeface="Constantia"/>
              </a:rPr>
              <a:t>k</a:t>
            </a:r>
            <a:r>
              <a:rPr dirty="0" sz="2600" spc="-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mu</a:t>
            </a:r>
            <a:r>
              <a:rPr dirty="0" sz="2600" spc="-4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osa</a:t>
            </a:r>
            <a:r>
              <a:rPr dirty="0" sz="2600">
                <a:latin typeface="Constantia"/>
                <a:cs typeface="Constantia"/>
              </a:rPr>
              <a:t>	</a:t>
            </a:r>
            <a:r>
              <a:rPr dirty="0" sz="2600">
                <a:latin typeface="Constantia"/>
                <a:cs typeface="Constantia"/>
              </a:rPr>
              <a:t>or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 spc="-25">
                <a:latin typeface="Constantia"/>
                <a:cs typeface="Constantia"/>
              </a:rPr>
              <a:t>w</a:t>
            </a:r>
            <a:r>
              <a:rPr dirty="0" sz="2600">
                <a:latin typeface="Constantia"/>
                <a:cs typeface="Constantia"/>
              </a:rPr>
              <a:t>hi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bloo</a:t>
            </a:r>
            <a:r>
              <a:rPr dirty="0" sz="2600">
                <a:latin typeface="Constantia"/>
                <a:cs typeface="Constantia"/>
              </a:rPr>
              <a:t>d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ells  a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60">
                <a:latin typeface="Constantia"/>
                <a:cs typeface="Constantia"/>
              </a:rPr>
              <a:t>nv</a:t>
            </a:r>
            <a:r>
              <a:rPr dirty="0" sz="2600">
                <a:latin typeface="Constantia"/>
                <a:cs typeface="Constantia"/>
              </a:rPr>
              <a:t>enie</a:t>
            </a:r>
            <a:r>
              <a:rPr dirty="0" sz="2600" spc="-15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t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ells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30">
                <a:latin typeface="Constantia"/>
                <a:cs typeface="Constantia"/>
              </a:rPr>
              <a:t>x</a:t>
            </a:r>
            <a:r>
              <a:rPr dirty="0" sz="2600">
                <a:latin typeface="Constantia"/>
                <a:cs typeface="Constantia"/>
              </a:rPr>
              <a:t>amined.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1074"/>
            <a:ext cx="7644130" cy="3672204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20">
                <a:latin typeface="Constantia"/>
                <a:cs typeface="Constantia"/>
              </a:rPr>
              <a:t>Hence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lactation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can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now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proceed.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5">
                <a:latin typeface="Constantia"/>
                <a:cs typeface="Constantia"/>
              </a:rPr>
              <a:t>Lactation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is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maintained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by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suckling.</a:t>
            </a:r>
            <a:endParaRPr sz="2600">
              <a:latin typeface="Constantia"/>
              <a:cs typeface="Constantia"/>
            </a:endParaRPr>
          </a:p>
          <a:p>
            <a:pPr marL="286385" marR="1021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This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stimulates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secretion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-15">
                <a:latin typeface="Constantia"/>
                <a:cs typeface="Constantia"/>
              </a:rPr>
              <a:t> oxytocin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prolactin.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During</a:t>
            </a:r>
            <a:r>
              <a:rPr dirty="0" sz="2600" spc="-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lactation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there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is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suppression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-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ovulation.</a:t>
            </a:r>
            <a:endParaRPr sz="2600">
              <a:latin typeface="Constantia"/>
              <a:cs typeface="Constantia"/>
            </a:endParaRPr>
          </a:p>
          <a:p>
            <a:pPr marL="286385" marR="1569085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Prolactin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inhibits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GnRH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secretion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by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hypothalamus.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FSH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LH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secretion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by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anterior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pituitary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" y="0"/>
            <a:ext cx="693420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59153" y="0"/>
            <a:ext cx="6271895" cy="7068184"/>
          </a:xfrm>
          <a:prstGeom prst="rect">
            <a:avLst/>
          </a:prstGeom>
        </p:spPr>
        <p:txBody>
          <a:bodyPr wrap="square" lIns="0" tIns="1047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dirty="0" sz="3000" spc="-40" b="1">
                <a:solidFill>
                  <a:srgbClr val="7BC961"/>
                </a:solidFill>
                <a:latin typeface="Constantia"/>
                <a:cs typeface="Constantia"/>
              </a:rPr>
              <a:t>MENOPAUSE</a:t>
            </a:r>
            <a:endParaRPr sz="3000">
              <a:latin typeface="Constantia"/>
              <a:cs typeface="Constantia"/>
            </a:endParaRPr>
          </a:p>
          <a:p>
            <a:pPr marL="12700" marR="768350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1666"/>
              <a:buFont typeface="Arial MT"/>
              <a:buChar char="•"/>
              <a:tabLst>
                <a:tab pos="140335" algn="l"/>
                <a:tab pos="5097780" algn="l"/>
              </a:tabLst>
            </a:pP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O</a:t>
            </a:r>
            <a:r>
              <a:rPr dirty="0" sz="3000" spc="-65" b="1">
                <a:solidFill>
                  <a:srgbClr val="FFFFFF"/>
                </a:solidFill>
                <a:latin typeface="Constantia"/>
                <a:cs typeface="Constantia"/>
              </a:rPr>
              <a:t>c</a:t>
            </a:r>
            <a:r>
              <a:rPr dirty="0" sz="3000" spc="-5" b="1">
                <a:solidFill>
                  <a:srgbClr val="FFFFFF"/>
                </a:solidFill>
                <a:latin typeface="Constantia"/>
                <a:cs typeface="Constantia"/>
              </a:rPr>
              <a:t>cu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rs</a:t>
            </a:r>
            <a:r>
              <a:rPr dirty="0" sz="3000" spc="-16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at</a:t>
            </a:r>
            <a:r>
              <a:rPr dirty="0" sz="3000" spc="-13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app</a:t>
            </a:r>
            <a:r>
              <a:rPr dirty="0" sz="3000" spc="-35" b="1">
                <a:solidFill>
                  <a:srgbClr val="FFFFFF"/>
                </a:solidFill>
                <a:latin typeface="Constantia"/>
                <a:cs typeface="Constantia"/>
              </a:rPr>
              <a:t>r</a:t>
            </a:r>
            <a:r>
              <a:rPr dirty="0" sz="3000" spc="-80" b="1">
                <a:solidFill>
                  <a:srgbClr val="FFFFFF"/>
                </a:solidFill>
                <a:latin typeface="Constantia"/>
                <a:cs typeface="Constantia"/>
              </a:rPr>
              <a:t>o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xima</a:t>
            </a:r>
            <a:r>
              <a:rPr dirty="0" sz="3000" spc="-60" b="1">
                <a:solidFill>
                  <a:srgbClr val="FFFFFF"/>
                </a:solidFill>
                <a:latin typeface="Constantia"/>
                <a:cs typeface="Constantia"/>
              </a:rPr>
              <a:t>t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e</a:t>
            </a:r>
            <a:r>
              <a:rPr dirty="0" sz="3000" spc="-35" b="1">
                <a:solidFill>
                  <a:srgbClr val="FFFFFF"/>
                </a:solidFill>
                <a:latin typeface="Constantia"/>
                <a:cs typeface="Constantia"/>
              </a:rPr>
              <a:t>l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y</a:t>
            </a:r>
            <a:r>
              <a:rPr dirty="0" sz="3000" spc="-12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at	</a:t>
            </a:r>
            <a:r>
              <a:rPr dirty="0" sz="3000" spc="-5" b="1">
                <a:solidFill>
                  <a:srgbClr val="FFFFFF"/>
                </a:solidFill>
                <a:latin typeface="Constantia"/>
                <a:cs typeface="Constantia"/>
              </a:rPr>
              <a:t>50  </a:t>
            </a:r>
            <a:r>
              <a:rPr dirty="0" sz="3000" spc="-15" b="1">
                <a:solidFill>
                  <a:srgbClr val="FFFFFF"/>
                </a:solidFill>
                <a:latin typeface="Constantia"/>
                <a:cs typeface="Constantia"/>
              </a:rPr>
              <a:t>years</a:t>
            </a:r>
            <a:endParaRPr sz="3000">
              <a:latin typeface="Constantia"/>
              <a:cs typeface="Constantia"/>
            </a:endParaRPr>
          </a:p>
          <a:p>
            <a:pPr marL="12700" marR="254635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1666"/>
              <a:buFont typeface="Arial MT"/>
              <a:buChar char="•"/>
              <a:tabLst>
                <a:tab pos="140970" algn="l"/>
              </a:tabLst>
            </a:pPr>
            <a:r>
              <a:rPr dirty="0" sz="3000" spc="-20" b="1">
                <a:solidFill>
                  <a:srgbClr val="FFFFFF"/>
                </a:solidFill>
                <a:latin typeface="Constantia"/>
                <a:cs typeface="Constantia"/>
              </a:rPr>
              <a:t>Several </a:t>
            </a:r>
            <a:r>
              <a:rPr dirty="0" sz="3000" spc="-15" b="1">
                <a:solidFill>
                  <a:srgbClr val="FFFFFF"/>
                </a:solidFill>
                <a:latin typeface="Constantia"/>
                <a:cs typeface="Constantia"/>
              </a:rPr>
              <a:t>years preceding </a:t>
            </a:r>
            <a:r>
              <a:rPr dirty="0" sz="3000" spc="-1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5" b="1">
                <a:solidFill>
                  <a:srgbClr val="FFFFFF"/>
                </a:solidFill>
                <a:latin typeface="Constantia"/>
                <a:cs typeface="Constantia"/>
              </a:rPr>
              <a:t>menopause</a:t>
            </a:r>
            <a:r>
              <a:rPr dirty="0" sz="3000" spc="-15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Constantia"/>
                <a:cs typeface="Constantia"/>
              </a:rPr>
              <a:t>anovulatory</a:t>
            </a:r>
            <a:r>
              <a:rPr dirty="0" sz="3000" spc="-6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15" b="1">
                <a:solidFill>
                  <a:srgbClr val="FFFFFF"/>
                </a:solidFill>
                <a:latin typeface="Constantia"/>
                <a:cs typeface="Constantia"/>
              </a:rPr>
              <a:t>becomes </a:t>
            </a:r>
            <a:r>
              <a:rPr dirty="0" sz="3000" spc="-70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15" b="1">
                <a:solidFill>
                  <a:srgbClr val="FFFFFF"/>
                </a:solidFill>
                <a:latin typeface="Constantia"/>
                <a:cs typeface="Constantia"/>
              </a:rPr>
              <a:t>common</a:t>
            </a:r>
            <a:endParaRPr sz="3000">
              <a:latin typeface="Constantia"/>
              <a:cs typeface="Constantia"/>
            </a:endParaRPr>
          </a:p>
          <a:p>
            <a:pPr marL="12700" marR="524510">
              <a:lnSpc>
                <a:spcPct val="100000"/>
              </a:lnSpc>
              <a:spcBef>
                <a:spcPts val="725"/>
              </a:spcBef>
              <a:buClr>
                <a:srgbClr val="0AD0D9"/>
              </a:buClr>
              <a:buSzPct val="91666"/>
              <a:buFont typeface="Arial MT"/>
              <a:buChar char="•"/>
              <a:tabLst>
                <a:tab pos="140335" algn="l"/>
              </a:tabLst>
            </a:pPr>
            <a:r>
              <a:rPr dirty="0" sz="3000" spc="-5" b="1">
                <a:solidFill>
                  <a:srgbClr val="FFFFFF"/>
                </a:solidFill>
                <a:latin typeface="Constantia"/>
                <a:cs typeface="Constantia"/>
              </a:rPr>
              <a:t>Th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e</a:t>
            </a:r>
            <a:r>
              <a:rPr dirty="0" sz="3000" spc="-9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number</a:t>
            </a:r>
            <a:r>
              <a:rPr dirty="0" sz="3000" spc="-17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of</a:t>
            </a:r>
            <a:r>
              <a:rPr dirty="0" sz="3000" spc="-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45" b="1">
                <a:solidFill>
                  <a:srgbClr val="FFFFFF"/>
                </a:solidFill>
                <a:latin typeface="Constantia"/>
                <a:cs typeface="Constantia"/>
              </a:rPr>
              <a:t>o</a:t>
            </a:r>
            <a:r>
              <a:rPr dirty="0" sz="3000" spc="-20" b="1">
                <a:solidFill>
                  <a:srgbClr val="FFFFFF"/>
                </a:solidFill>
                <a:latin typeface="Constantia"/>
                <a:cs typeface="Constantia"/>
              </a:rPr>
              <a:t>v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arian</a:t>
            </a:r>
            <a:r>
              <a:rPr dirty="0" sz="3000" spc="-6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20" b="1">
                <a:solidFill>
                  <a:srgbClr val="FFFFFF"/>
                </a:solidFill>
                <a:latin typeface="Constantia"/>
                <a:cs typeface="Constantia"/>
              </a:rPr>
              <a:t>f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ollicl</a:t>
            </a:r>
            <a:r>
              <a:rPr dirty="0" sz="3000" spc="-15" b="1">
                <a:solidFill>
                  <a:srgbClr val="FFFFFF"/>
                </a:solidFill>
                <a:latin typeface="Constantia"/>
                <a:cs typeface="Constantia"/>
              </a:rPr>
              <a:t>e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s  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also</a:t>
            </a:r>
            <a:r>
              <a:rPr dirty="0" sz="3000" spc="-14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Constantia"/>
                <a:cs typeface="Constantia"/>
              </a:rPr>
              <a:t>decreases</a:t>
            </a:r>
            <a:endParaRPr sz="30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100">
              <a:latin typeface="Constantia"/>
              <a:cs typeface="Constantia"/>
            </a:endParaRPr>
          </a:p>
          <a:p>
            <a:pPr marL="12700" marR="5080">
              <a:lnSpc>
                <a:spcPct val="100000"/>
              </a:lnSpc>
              <a:buClr>
                <a:srgbClr val="0AD0D9"/>
              </a:buClr>
              <a:buSzPct val="91666"/>
              <a:buFont typeface="Wingdings"/>
              <a:buChar char=""/>
              <a:tabLst>
                <a:tab pos="336550" algn="l"/>
              </a:tabLst>
            </a:pPr>
            <a:r>
              <a:rPr dirty="0" sz="3000" spc="-20" b="1">
                <a:solidFill>
                  <a:srgbClr val="FFFFFF"/>
                </a:solidFill>
                <a:latin typeface="Constantia"/>
                <a:cs typeface="Constantia"/>
              </a:rPr>
              <a:t>Estrogen</a:t>
            </a:r>
            <a:r>
              <a:rPr dirty="0" sz="3000" spc="-12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Constantia"/>
                <a:cs typeface="Constantia"/>
              </a:rPr>
              <a:t>secretion</a:t>
            </a:r>
            <a:r>
              <a:rPr dirty="0" sz="3000" spc="-10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Constantia"/>
                <a:cs typeface="Constantia"/>
              </a:rPr>
              <a:t>decreases</a:t>
            </a:r>
            <a:r>
              <a:rPr dirty="0" sz="3000" spc="-14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and </a:t>
            </a:r>
            <a:r>
              <a:rPr dirty="0" sz="3000" spc="-70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15" b="1">
                <a:solidFill>
                  <a:srgbClr val="FFFFFF"/>
                </a:solidFill>
                <a:latin typeface="Constantia"/>
                <a:cs typeface="Constantia"/>
              </a:rPr>
              <a:t>eventually</a:t>
            </a:r>
            <a:r>
              <a:rPr dirty="0" sz="3000" spc="-14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5" b="1">
                <a:solidFill>
                  <a:srgbClr val="FFFFFF"/>
                </a:solidFill>
                <a:latin typeface="Constantia"/>
                <a:cs typeface="Constantia"/>
              </a:rPr>
              <a:t>declines</a:t>
            </a:r>
            <a:endParaRPr sz="3000">
              <a:latin typeface="Constantia"/>
              <a:cs typeface="Constantia"/>
            </a:endParaRPr>
          </a:p>
          <a:p>
            <a:pPr marL="12700" marR="26670">
              <a:lnSpc>
                <a:spcPct val="100000"/>
              </a:lnSpc>
              <a:spcBef>
                <a:spcPts val="725"/>
              </a:spcBef>
              <a:buClr>
                <a:srgbClr val="0AD0D9"/>
              </a:buClr>
              <a:buSzPct val="91666"/>
              <a:buFont typeface="Wingdings"/>
              <a:buChar char=""/>
              <a:tabLst>
                <a:tab pos="336550" algn="l"/>
              </a:tabLst>
            </a:pP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Due</a:t>
            </a:r>
            <a:r>
              <a:rPr dirty="0" sz="3000" spc="-14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30" b="1">
                <a:solidFill>
                  <a:srgbClr val="FFFFFF"/>
                </a:solidFill>
                <a:latin typeface="Constantia"/>
                <a:cs typeface="Constantia"/>
              </a:rPr>
              <a:t>to</a:t>
            </a:r>
            <a:r>
              <a:rPr dirty="0" sz="3000" spc="-10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5" b="1">
                <a:solidFill>
                  <a:srgbClr val="FFFFFF"/>
                </a:solidFill>
                <a:latin typeface="Constantia"/>
                <a:cs typeface="Constantia"/>
              </a:rPr>
              <a:t>the</a:t>
            </a:r>
            <a:r>
              <a:rPr dirty="0" sz="3000" spc="-13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10" b="1">
                <a:solidFill>
                  <a:srgbClr val="FFFFFF"/>
                </a:solidFill>
                <a:latin typeface="Constantia"/>
                <a:cs typeface="Constantia"/>
              </a:rPr>
              <a:t>decreased </a:t>
            </a:r>
            <a:r>
              <a:rPr dirty="0" sz="3000" spc="-15" b="1">
                <a:solidFill>
                  <a:srgbClr val="FFFFFF"/>
                </a:solidFill>
                <a:latin typeface="Constantia"/>
                <a:cs typeface="Constantia"/>
              </a:rPr>
              <a:t>levels</a:t>
            </a:r>
            <a:r>
              <a:rPr dirty="0" sz="3000" spc="-10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spc="-15" b="1">
                <a:solidFill>
                  <a:srgbClr val="FFFFFF"/>
                </a:solidFill>
                <a:latin typeface="Constantia"/>
                <a:cs typeface="Constantia"/>
              </a:rPr>
              <a:t>there </a:t>
            </a:r>
            <a:r>
              <a:rPr dirty="0" sz="3000" spc="-70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is a </a:t>
            </a:r>
            <a:r>
              <a:rPr dirty="0" sz="3000" spc="-15" b="1">
                <a:solidFill>
                  <a:srgbClr val="FFFFFF"/>
                </a:solidFill>
                <a:latin typeface="Constantia"/>
                <a:cs typeface="Constantia"/>
              </a:rPr>
              <a:t>negative </a:t>
            </a:r>
            <a:r>
              <a:rPr dirty="0" sz="3000" spc="-10" b="1">
                <a:solidFill>
                  <a:srgbClr val="FFFFFF"/>
                </a:solidFill>
                <a:latin typeface="Constantia"/>
                <a:cs typeface="Constantia"/>
              </a:rPr>
              <a:t>feedback 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on </a:t>
            </a:r>
            <a:r>
              <a:rPr dirty="0" sz="3000" spc="-10" b="1">
                <a:solidFill>
                  <a:srgbClr val="FFFFFF"/>
                </a:solidFill>
                <a:latin typeface="Constantia"/>
                <a:cs typeface="Constantia"/>
              </a:rPr>
              <a:t>anterior </a:t>
            </a:r>
            <a:r>
              <a:rPr dirty="0" sz="3000" spc="-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3000" b="1">
                <a:solidFill>
                  <a:srgbClr val="FFFFFF"/>
                </a:solidFill>
                <a:latin typeface="Constantia"/>
                <a:cs typeface="Constantia"/>
              </a:rPr>
              <a:t>pituitary</a:t>
            </a:r>
            <a:endParaRPr sz="30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59153" y="306069"/>
            <a:ext cx="6031230" cy="12446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 spc="-20" b="1">
                <a:solidFill>
                  <a:srgbClr val="7BC961"/>
                </a:solidFill>
                <a:latin typeface="Constantia"/>
                <a:cs typeface="Constantia"/>
              </a:rPr>
              <a:t>Symptoms</a:t>
            </a:r>
            <a:r>
              <a:rPr dirty="0" sz="4000" spc="-175" b="1">
                <a:solidFill>
                  <a:srgbClr val="7BC961"/>
                </a:solidFill>
                <a:latin typeface="Constantia"/>
                <a:cs typeface="Constantia"/>
              </a:rPr>
              <a:t> </a:t>
            </a:r>
            <a:r>
              <a:rPr dirty="0" sz="4000" spc="-5" b="1">
                <a:solidFill>
                  <a:srgbClr val="7BC961"/>
                </a:solidFill>
                <a:latin typeface="Constantia"/>
                <a:cs typeface="Constantia"/>
              </a:rPr>
              <a:t>of</a:t>
            </a:r>
            <a:r>
              <a:rPr dirty="0" sz="4000" spc="45" b="1">
                <a:solidFill>
                  <a:srgbClr val="7BC961"/>
                </a:solidFill>
                <a:latin typeface="Constantia"/>
                <a:cs typeface="Constantia"/>
              </a:rPr>
              <a:t> </a:t>
            </a:r>
            <a:r>
              <a:rPr dirty="0" sz="4000" spc="-10" b="1">
                <a:solidFill>
                  <a:srgbClr val="7BC961"/>
                </a:solidFill>
                <a:latin typeface="Constantia"/>
                <a:cs typeface="Constantia"/>
              </a:rPr>
              <a:t>menopause </a:t>
            </a:r>
            <a:r>
              <a:rPr dirty="0" sz="4000" spc="-940" b="1">
                <a:solidFill>
                  <a:srgbClr val="7BC961"/>
                </a:solidFill>
                <a:latin typeface="Constantia"/>
                <a:cs typeface="Constantia"/>
              </a:rPr>
              <a:t> </a:t>
            </a:r>
            <a:r>
              <a:rPr dirty="0" sz="4000" spc="-25" b="1">
                <a:solidFill>
                  <a:srgbClr val="7BC961"/>
                </a:solidFill>
                <a:latin typeface="Constantia"/>
                <a:cs typeface="Constantia"/>
              </a:rPr>
              <a:t>are</a:t>
            </a:r>
            <a:r>
              <a:rPr dirty="0" sz="4000" spc="-195" b="1">
                <a:solidFill>
                  <a:srgbClr val="7BC961"/>
                </a:solidFill>
                <a:latin typeface="Constantia"/>
                <a:cs typeface="Constantia"/>
              </a:rPr>
              <a:t> </a:t>
            </a:r>
            <a:r>
              <a:rPr dirty="0" sz="4000" spc="-10" b="1">
                <a:solidFill>
                  <a:srgbClr val="7BC961"/>
                </a:solidFill>
                <a:latin typeface="Constantia"/>
                <a:cs typeface="Constantia"/>
              </a:rPr>
              <a:t>caused</a:t>
            </a:r>
            <a:r>
              <a:rPr dirty="0" sz="4000" spc="30" b="1">
                <a:solidFill>
                  <a:srgbClr val="7BC961"/>
                </a:solidFill>
                <a:latin typeface="Constantia"/>
                <a:cs typeface="Constantia"/>
              </a:rPr>
              <a:t> </a:t>
            </a:r>
            <a:r>
              <a:rPr dirty="0" sz="4000" spc="-20" b="1">
                <a:solidFill>
                  <a:srgbClr val="7BC961"/>
                </a:solidFill>
                <a:latin typeface="Constantia"/>
                <a:cs typeface="Constantia"/>
              </a:rPr>
              <a:t>by:</a:t>
            </a:r>
            <a:endParaRPr sz="4000">
              <a:latin typeface="Constantia"/>
              <a:cs typeface="Constant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92075" rIns="0" bIns="0" rtlCol="0" vert="horz">
            <a:spAutoFit/>
          </a:bodyPr>
          <a:lstStyle/>
          <a:p>
            <a:pPr marL="123189" indent="-111125">
              <a:lnSpc>
                <a:spcPct val="100000"/>
              </a:lnSpc>
              <a:spcBef>
                <a:spcPts val="725"/>
              </a:spcBef>
              <a:buClr>
                <a:srgbClr val="0AD0D9"/>
              </a:buClr>
              <a:buSzPct val="90384"/>
              <a:buFont typeface="Arial MT"/>
              <a:buChar char="•"/>
              <a:tabLst>
                <a:tab pos="123825" algn="l"/>
              </a:tabLst>
            </a:pPr>
            <a:r>
              <a:rPr dirty="0" spc="30"/>
              <a:t>L</a:t>
            </a:r>
            <a:r>
              <a:rPr dirty="0"/>
              <a:t>oss</a:t>
            </a:r>
            <a:r>
              <a:rPr dirty="0" spc="-125"/>
              <a:t> </a:t>
            </a:r>
            <a:r>
              <a:rPr dirty="0"/>
              <a:t>of</a:t>
            </a:r>
            <a:r>
              <a:rPr dirty="0" spc="10"/>
              <a:t> </a:t>
            </a:r>
            <a:r>
              <a:rPr dirty="0" spc="-40"/>
              <a:t>o</a:t>
            </a:r>
            <a:r>
              <a:rPr dirty="0" spc="-30"/>
              <a:t>v</a:t>
            </a:r>
            <a:r>
              <a:rPr dirty="0"/>
              <a:t>ari</a:t>
            </a:r>
            <a:r>
              <a:rPr dirty="0" spc="-10"/>
              <a:t>a</a:t>
            </a:r>
            <a:r>
              <a:rPr dirty="0"/>
              <a:t>n</a:t>
            </a:r>
            <a:r>
              <a:rPr dirty="0" spc="-105"/>
              <a:t> </a:t>
            </a:r>
            <a:r>
              <a:rPr dirty="0"/>
              <a:t>sou</a:t>
            </a:r>
            <a:r>
              <a:rPr dirty="0" spc="-45"/>
              <a:t>r</a:t>
            </a:r>
            <a:r>
              <a:rPr dirty="0" spc="-55"/>
              <a:t>c</a:t>
            </a:r>
            <a:r>
              <a:rPr dirty="0"/>
              <a:t>e</a:t>
            </a:r>
            <a:r>
              <a:rPr dirty="0" spc="-140"/>
              <a:t> </a:t>
            </a:r>
            <a:r>
              <a:rPr dirty="0"/>
              <a:t>of</a:t>
            </a:r>
            <a:r>
              <a:rPr dirty="0" spc="25"/>
              <a:t> </a:t>
            </a:r>
            <a:r>
              <a:rPr dirty="0"/>
              <a:t>est</a:t>
            </a:r>
            <a:r>
              <a:rPr dirty="0" spc="-35"/>
              <a:t>r</a:t>
            </a:r>
            <a:r>
              <a:rPr dirty="0"/>
              <a:t>o</a:t>
            </a:r>
            <a:r>
              <a:rPr dirty="0" spc="-65"/>
              <a:t>g</a:t>
            </a:r>
            <a:r>
              <a:rPr dirty="0"/>
              <a:t>ens</a:t>
            </a:r>
          </a:p>
          <a:p>
            <a:pPr marL="123189" indent="-11112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0384"/>
              <a:buFont typeface="Arial MT"/>
              <a:buChar char="•"/>
              <a:tabLst>
                <a:tab pos="123825" algn="l"/>
              </a:tabLst>
            </a:pPr>
            <a:r>
              <a:rPr dirty="0" spc="-5"/>
              <a:t>Thinning</a:t>
            </a:r>
            <a:r>
              <a:rPr dirty="0" spc="-95"/>
              <a:t> </a:t>
            </a:r>
            <a:r>
              <a:rPr dirty="0"/>
              <a:t>of</a:t>
            </a:r>
            <a:r>
              <a:rPr dirty="0" spc="25"/>
              <a:t> </a:t>
            </a:r>
            <a:r>
              <a:rPr dirty="0"/>
              <a:t>the</a:t>
            </a:r>
            <a:r>
              <a:rPr dirty="0" spc="-130"/>
              <a:t> </a:t>
            </a:r>
            <a:r>
              <a:rPr dirty="0" spc="-5"/>
              <a:t>vaginal</a:t>
            </a:r>
            <a:r>
              <a:rPr dirty="0" spc="-100"/>
              <a:t> </a:t>
            </a:r>
            <a:r>
              <a:rPr dirty="0"/>
              <a:t>epithelium</a:t>
            </a:r>
          </a:p>
          <a:p>
            <a:pPr marL="123189" indent="-11112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0384"/>
              <a:buFont typeface="Arial MT"/>
              <a:buChar char="•"/>
              <a:tabLst>
                <a:tab pos="123825" algn="l"/>
              </a:tabLst>
            </a:pPr>
            <a:r>
              <a:rPr dirty="0" spc="-5"/>
              <a:t>Decreased</a:t>
            </a:r>
            <a:r>
              <a:rPr dirty="0" spc="-110"/>
              <a:t> </a:t>
            </a:r>
            <a:r>
              <a:rPr dirty="0" spc="-5"/>
              <a:t>vaginal</a:t>
            </a:r>
            <a:r>
              <a:rPr dirty="0" spc="-85"/>
              <a:t> </a:t>
            </a:r>
            <a:r>
              <a:rPr dirty="0" spc="-5"/>
              <a:t>secretions</a:t>
            </a:r>
          </a:p>
          <a:p>
            <a:pPr marL="123189" indent="-11112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0384"/>
              <a:buFont typeface="Arial MT"/>
              <a:buChar char="•"/>
              <a:tabLst>
                <a:tab pos="123825" algn="l"/>
              </a:tabLst>
            </a:pPr>
            <a:r>
              <a:rPr dirty="0" spc="-5"/>
              <a:t>Decreased</a:t>
            </a:r>
            <a:r>
              <a:rPr dirty="0" spc="-40"/>
              <a:t> </a:t>
            </a:r>
            <a:r>
              <a:rPr dirty="0" spc="-5"/>
              <a:t>breast</a:t>
            </a:r>
            <a:r>
              <a:rPr dirty="0" spc="-95"/>
              <a:t> </a:t>
            </a:r>
            <a:r>
              <a:rPr dirty="0" spc="-5"/>
              <a:t>mass</a:t>
            </a:r>
          </a:p>
          <a:p>
            <a:pPr marL="123189" indent="-11112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0384"/>
              <a:buFont typeface="Arial MT"/>
              <a:buChar char="•"/>
              <a:tabLst>
                <a:tab pos="123825" algn="l"/>
              </a:tabLst>
            </a:pPr>
            <a:r>
              <a:rPr dirty="0" spc="-20"/>
              <a:t>Accelerated</a:t>
            </a:r>
            <a:r>
              <a:rPr dirty="0" spc="-60"/>
              <a:t> </a:t>
            </a:r>
            <a:r>
              <a:rPr dirty="0"/>
              <a:t>bone</a:t>
            </a:r>
            <a:r>
              <a:rPr dirty="0" spc="-80"/>
              <a:t> </a:t>
            </a:r>
            <a:r>
              <a:rPr dirty="0" spc="-5"/>
              <a:t>loss</a:t>
            </a:r>
          </a:p>
          <a:p>
            <a:pPr marL="123189" indent="-11112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0384"/>
              <a:buFont typeface="Arial MT"/>
              <a:buChar char="•"/>
              <a:tabLst>
                <a:tab pos="123825" algn="l"/>
              </a:tabLst>
            </a:pPr>
            <a:r>
              <a:rPr dirty="0" spc="-25"/>
              <a:t>Vascular</a:t>
            </a:r>
            <a:r>
              <a:rPr dirty="0" spc="-130"/>
              <a:t> </a:t>
            </a:r>
            <a:r>
              <a:rPr dirty="0"/>
              <a:t>instability</a:t>
            </a:r>
            <a:r>
              <a:rPr dirty="0" spc="-90"/>
              <a:t> </a:t>
            </a:r>
            <a:r>
              <a:rPr dirty="0"/>
              <a:t>(*hot</a:t>
            </a:r>
            <a:r>
              <a:rPr dirty="0" spc="-85"/>
              <a:t> </a:t>
            </a:r>
            <a:r>
              <a:rPr dirty="0" spc="20"/>
              <a:t>flashes*)</a:t>
            </a:r>
          </a:p>
          <a:p>
            <a:pPr marL="201295" indent="-18923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0384"/>
              <a:buFont typeface="Arial MT"/>
              <a:buChar char="•"/>
              <a:tabLst>
                <a:tab pos="201930" algn="l"/>
              </a:tabLst>
            </a:pPr>
            <a:r>
              <a:rPr dirty="0" spc="-5"/>
              <a:t>Emotional</a:t>
            </a:r>
            <a:r>
              <a:rPr dirty="0" spc="-30"/>
              <a:t> </a:t>
            </a:r>
            <a:r>
              <a:rPr dirty="0" spc="-5"/>
              <a:t>liability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59153" y="0"/>
            <a:ext cx="6334125" cy="4860925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dirty="0" sz="2600" spc="-5" b="1">
                <a:solidFill>
                  <a:srgbClr val="FFFFFF"/>
                </a:solidFill>
                <a:latin typeface="Constantia"/>
                <a:cs typeface="Constantia"/>
              </a:rPr>
              <a:t>NB//</a:t>
            </a:r>
            <a:endParaRPr sz="2600">
              <a:latin typeface="Constantia"/>
              <a:cs typeface="Constantia"/>
            </a:endParaRPr>
          </a:p>
          <a:p>
            <a:pPr marL="12700" marR="29209">
              <a:lnSpc>
                <a:spcPct val="100000"/>
              </a:lnSpc>
              <a:spcBef>
                <a:spcPts val="625"/>
              </a:spcBef>
            </a:pPr>
            <a:r>
              <a:rPr dirty="0" sz="2600" spc="-15" b="1">
                <a:solidFill>
                  <a:srgbClr val="FFFFFF"/>
                </a:solidFill>
                <a:latin typeface="Constantia"/>
                <a:cs typeface="Constantia"/>
              </a:rPr>
              <a:t>estrogen </a:t>
            </a:r>
            <a:r>
              <a:rPr dirty="0" sz="2600" spc="-5" b="1">
                <a:solidFill>
                  <a:srgbClr val="FFFFFF"/>
                </a:solidFill>
                <a:latin typeface="Constantia"/>
                <a:cs typeface="Constantia"/>
              </a:rPr>
              <a:t>can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be </a:t>
            </a:r>
            <a:r>
              <a:rPr dirty="0" sz="2600" spc="-10" b="1">
                <a:solidFill>
                  <a:srgbClr val="FFFFFF"/>
                </a:solidFill>
                <a:latin typeface="Constantia"/>
                <a:cs typeface="Constantia"/>
              </a:rPr>
              <a:t>produced from </a:t>
            </a:r>
            <a:r>
              <a:rPr dirty="0" sz="2600" spc="-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onstantia"/>
                <a:cs typeface="Constantia"/>
              </a:rPr>
              <a:t>androgenic</a:t>
            </a:r>
            <a:r>
              <a:rPr dirty="0" sz="2600" spc="-13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5" b="1">
                <a:solidFill>
                  <a:srgbClr val="FFFFFF"/>
                </a:solidFill>
                <a:latin typeface="Constantia"/>
                <a:cs typeface="Constantia"/>
              </a:rPr>
              <a:t>precursors</a:t>
            </a:r>
            <a:r>
              <a:rPr dirty="0" sz="2600" spc="-9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in</a:t>
            </a:r>
            <a:r>
              <a:rPr dirty="0" sz="2600" spc="-11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adipose</a:t>
            </a:r>
            <a:r>
              <a:rPr dirty="0" sz="2600" spc="-10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tissue. </a:t>
            </a:r>
            <a:r>
              <a:rPr dirty="0" sz="2600" spc="-60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Obese</a:t>
            </a:r>
            <a:r>
              <a:rPr dirty="0" sz="2600" spc="-14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onstantia"/>
                <a:cs typeface="Constantia"/>
              </a:rPr>
              <a:t>woman</a:t>
            </a:r>
            <a:r>
              <a:rPr dirty="0" sz="2600" spc="-7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onstantia"/>
                <a:cs typeface="Constantia"/>
              </a:rPr>
              <a:t>tend</a:t>
            </a:r>
            <a:r>
              <a:rPr dirty="0" sz="2600" spc="-4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20" b="1">
                <a:solidFill>
                  <a:srgbClr val="FFFFFF"/>
                </a:solidFill>
                <a:latin typeface="Constantia"/>
                <a:cs typeface="Constantia"/>
              </a:rPr>
              <a:t>to</a:t>
            </a:r>
            <a:r>
              <a:rPr dirty="0" sz="2600" spc="-7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be</a:t>
            </a:r>
            <a:r>
              <a:rPr dirty="0" sz="2600" spc="-6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5" b="1">
                <a:solidFill>
                  <a:srgbClr val="FFFFFF"/>
                </a:solidFill>
                <a:latin typeface="Constantia"/>
                <a:cs typeface="Constantia"/>
              </a:rPr>
              <a:t>less</a:t>
            </a:r>
            <a:r>
              <a:rPr dirty="0" sz="2600" spc="-10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5" b="1">
                <a:solidFill>
                  <a:srgbClr val="FFFFFF"/>
                </a:solidFill>
                <a:latin typeface="Constantia"/>
                <a:cs typeface="Constantia"/>
              </a:rPr>
              <a:t>symptomic </a:t>
            </a:r>
            <a:r>
              <a:rPr dirty="0" sz="2600" spc="-61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than</a:t>
            </a:r>
            <a:r>
              <a:rPr dirty="0" sz="2600" spc="-6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non</a:t>
            </a:r>
            <a:r>
              <a:rPr dirty="0" sz="2600" spc="-11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obese</a:t>
            </a:r>
            <a:r>
              <a:rPr dirty="0" sz="2600" spc="-13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onstantia"/>
                <a:cs typeface="Constantia"/>
              </a:rPr>
              <a:t>women.</a:t>
            </a:r>
            <a:endParaRPr sz="2600">
              <a:latin typeface="Constantia"/>
              <a:cs typeface="Constantia"/>
            </a:endParaRPr>
          </a:p>
          <a:p>
            <a:pPr>
              <a:lnSpc>
                <a:spcPct val="100000"/>
              </a:lnSpc>
            </a:pPr>
            <a:endParaRPr sz="2600">
              <a:latin typeface="Constantia"/>
              <a:cs typeface="Constantia"/>
            </a:endParaRPr>
          </a:p>
          <a:p>
            <a:pPr>
              <a:lnSpc>
                <a:spcPct val="100000"/>
              </a:lnSpc>
            </a:pPr>
            <a:endParaRPr sz="26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1764"/>
              </a:spcBef>
            </a:pPr>
            <a:r>
              <a:rPr dirty="0" sz="2600" spc="-5" b="1">
                <a:solidFill>
                  <a:srgbClr val="7BC961"/>
                </a:solidFill>
                <a:latin typeface="Constantia"/>
                <a:cs typeface="Constantia"/>
              </a:rPr>
              <a:t>E</a:t>
            </a:r>
            <a:r>
              <a:rPr dirty="0" sz="2600" spc="-25" b="1">
                <a:solidFill>
                  <a:srgbClr val="7BC961"/>
                </a:solidFill>
                <a:latin typeface="Constantia"/>
                <a:cs typeface="Constantia"/>
              </a:rPr>
              <a:t>S</a:t>
            </a:r>
            <a:r>
              <a:rPr dirty="0" sz="2600" spc="-5" b="1">
                <a:solidFill>
                  <a:srgbClr val="7BC961"/>
                </a:solidFill>
                <a:latin typeface="Constantia"/>
                <a:cs typeface="Constantia"/>
              </a:rPr>
              <a:t>T</a:t>
            </a:r>
            <a:r>
              <a:rPr dirty="0" sz="2600" spc="-70" b="1">
                <a:solidFill>
                  <a:srgbClr val="7BC961"/>
                </a:solidFill>
                <a:latin typeface="Constantia"/>
                <a:cs typeface="Constantia"/>
              </a:rPr>
              <a:t>R</a:t>
            </a:r>
            <a:r>
              <a:rPr dirty="0" sz="2600" b="1">
                <a:solidFill>
                  <a:srgbClr val="7BC961"/>
                </a:solidFill>
                <a:latin typeface="Constantia"/>
                <a:cs typeface="Constantia"/>
              </a:rPr>
              <a:t>OG</a:t>
            </a:r>
            <a:r>
              <a:rPr dirty="0" sz="2600" spc="5" b="1">
                <a:solidFill>
                  <a:srgbClr val="7BC961"/>
                </a:solidFill>
                <a:latin typeface="Constantia"/>
                <a:cs typeface="Constantia"/>
              </a:rPr>
              <a:t>E</a:t>
            </a:r>
            <a:r>
              <a:rPr dirty="0" sz="2600" b="1">
                <a:solidFill>
                  <a:srgbClr val="7BC961"/>
                </a:solidFill>
                <a:latin typeface="Constantia"/>
                <a:cs typeface="Constantia"/>
              </a:rPr>
              <a:t>N</a:t>
            </a:r>
            <a:r>
              <a:rPr dirty="0" sz="2600" spc="-50" b="1">
                <a:solidFill>
                  <a:srgbClr val="7BC961"/>
                </a:solidFill>
                <a:latin typeface="Constantia"/>
                <a:cs typeface="Constantia"/>
              </a:rPr>
              <a:t> </a:t>
            </a:r>
            <a:r>
              <a:rPr dirty="0" sz="2600" spc="-5" b="1">
                <a:solidFill>
                  <a:srgbClr val="7BC961"/>
                </a:solidFill>
                <a:latin typeface="Constantia"/>
                <a:cs typeface="Constantia"/>
              </a:rPr>
              <a:t>RE</a:t>
            </a:r>
            <a:r>
              <a:rPr dirty="0" sz="2600" spc="-50" b="1">
                <a:solidFill>
                  <a:srgbClr val="7BC961"/>
                </a:solidFill>
                <a:latin typeface="Constantia"/>
                <a:cs typeface="Constantia"/>
              </a:rPr>
              <a:t>P</a:t>
            </a:r>
            <a:r>
              <a:rPr dirty="0" sz="2600" spc="55" b="1">
                <a:solidFill>
                  <a:srgbClr val="7BC961"/>
                </a:solidFill>
                <a:latin typeface="Constantia"/>
                <a:cs typeface="Constantia"/>
              </a:rPr>
              <a:t>L</a:t>
            </a:r>
            <a:r>
              <a:rPr dirty="0" sz="2600" spc="-75" b="1">
                <a:solidFill>
                  <a:srgbClr val="7BC961"/>
                </a:solidFill>
                <a:latin typeface="Constantia"/>
                <a:cs typeface="Constantia"/>
              </a:rPr>
              <a:t>A</a:t>
            </a:r>
            <a:r>
              <a:rPr dirty="0" sz="2600" b="1">
                <a:solidFill>
                  <a:srgbClr val="7BC961"/>
                </a:solidFill>
                <a:latin typeface="Constantia"/>
                <a:cs typeface="Constantia"/>
              </a:rPr>
              <a:t>CEME</a:t>
            </a:r>
            <a:r>
              <a:rPr dirty="0" sz="2600" spc="-20" b="1">
                <a:solidFill>
                  <a:srgbClr val="7BC961"/>
                </a:solidFill>
                <a:latin typeface="Constantia"/>
                <a:cs typeface="Constantia"/>
              </a:rPr>
              <a:t>N</a:t>
            </a:r>
            <a:r>
              <a:rPr dirty="0" sz="2600" b="1">
                <a:solidFill>
                  <a:srgbClr val="7BC961"/>
                </a:solidFill>
                <a:latin typeface="Constantia"/>
                <a:cs typeface="Constantia"/>
              </a:rPr>
              <a:t>T</a:t>
            </a:r>
            <a:r>
              <a:rPr dirty="0" sz="2600" spc="-145" b="1">
                <a:solidFill>
                  <a:srgbClr val="7BC961"/>
                </a:solidFill>
                <a:latin typeface="Constantia"/>
                <a:cs typeface="Constantia"/>
              </a:rPr>
              <a:t> </a:t>
            </a:r>
            <a:r>
              <a:rPr dirty="0" sz="2600" spc="-5" b="1">
                <a:solidFill>
                  <a:srgbClr val="7BC961"/>
                </a:solidFill>
                <a:latin typeface="Constantia"/>
                <a:cs typeface="Constantia"/>
              </a:rPr>
              <a:t>TH</a:t>
            </a:r>
            <a:r>
              <a:rPr dirty="0" sz="2600" spc="5" b="1">
                <a:solidFill>
                  <a:srgbClr val="7BC961"/>
                </a:solidFill>
                <a:latin typeface="Constantia"/>
                <a:cs typeface="Constantia"/>
              </a:rPr>
              <a:t>E</a:t>
            </a:r>
            <a:r>
              <a:rPr dirty="0" sz="2600" spc="-5" b="1">
                <a:solidFill>
                  <a:srgbClr val="7BC961"/>
                </a:solidFill>
                <a:latin typeface="Constantia"/>
                <a:cs typeface="Constantia"/>
              </a:rPr>
              <a:t>RAPY</a:t>
            </a:r>
            <a:endParaRPr sz="2600">
              <a:latin typeface="Constantia"/>
              <a:cs typeface="Constantia"/>
            </a:endParaRPr>
          </a:p>
          <a:p>
            <a:pPr marL="12700" marR="5080">
              <a:lnSpc>
                <a:spcPct val="100000"/>
              </a:lnSpc>
              <a:spcBef>
                <a:spcPts val="630"/>
              </a:spcBef>
            </a:pPr>
            <a:r>
              <a:rPr dirty="0" sz="2600" spc="-5" b="1">
                <a:solidFill>
                  <a:srgbClr val="FFFFFF"/>
                </a:solidFill>
                <a:latin typeface="Constantia"/>
                <a:cs typeface="Constantia"/>
              </a:rPr>
              <a:t>Aim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s</a:t>
            </a:r>
            <a:r>
              <a:rPr dirty="0" sz="2600" spc="-13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at</a:t>
            </a:r>
            <a:r>
              <a:rPr dirty="0" sz="2600" spc="-11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40" b="1">
                <a:solidFill>
                  <a:srgbClr val="FFFFFF"/>
                </a:solidFill>
                <a:latin typeface="Constantia"/>
                <a:cs typeface="Constantia"/>
              </a:rPr>
              <a:t>r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e</a:t>
            </a:r>
            <a:r>
              <a:rPr dirty="0" sz="2600" spc="5" b="1">
                <a:solidFill>
                  <a:srgbClr val="FFFFFF"/>
                </a:solidFill>
                <a:latin typeface="Constantia"/>
                <a:cs typeface="Constantia"/>
              </a:rPr>
              <a:t>p</a:t>
            </a:r>
            <a:r>
              <a:rPr dirty="0" sz="2600" spc="-5" b="1">
                <a:solidFill>
                  <a:srgbClr val="FFFFFF"/>
                </a:solidFill>
                <a:latin typeface="Constantia"/>
                <a:cs typeface="Constantia"/>
              </a:rPr>
              <a:t>l</a:t>
            </a:r>
            <a:r>
              <a:rPr dirty="0" sz="2600" spc="-10" b="1">
                <a:solidFill>
                  <a:srgbClr val="FFFFFF"/>
                </a:solidFill>
                <a:latin typeface="Constantia"/>
                <a:cs typeface="Constantia"/>
              </a:rPr>
              <a:t>a</a:t>
            </a:r>
            <a:r>
              <a:rPr dirty="0" sz="2600" spc="-5" b="1">
                <a:solidFill>
                  <a:srgbClr val="FFFFFF"/>
                </a:solidFill>
                <a:latin typeface="Constantia"/>
                <a:cs typeface="Constantia"/>
              </a:rPr>
              <a:t>cin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g</a:t>
            </a:r>
            <a:r>
              <a:rPr dirty="0" sz="2600" spc="-6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the</a:t>
            </a:r>
            <a:r>
              <a:rPr dirty="0" sz="2600" spc="-12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40" b="1">
                <a:solidFill>
                  <a:srgbClr val="FFFFFF"/>
                </a:solidFill>
                <a:latin typeface="Constantia"/>
                <a:cs typeface="Constantia"/>
              </a:rPr>
              <a:t>o</a:t>
            </a:r>
            <a:r>
              <a:rPr dirty="0" sz="2600" spc="-30" b="1">
                <a:solidFill>
                  <a:srgbClr val="FFFFFF"/>
                </a:solidFill>
                <a:latin typeface="Constantia"/>
                <a:cs typeface="Constantia"/>
              </a:rPr>
              <a:t>v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ari</a:t>
            </a:r>
            <a:r>
              <a:rPr dirty="0" sz="2600" spc="-10" b="1">
                <a:solidFill>
                  <a:srgbClr val="FFFFFF"/>
                </a:solidFill>
                <a:latin typeface="Constantia"/>
                <a:cs typeface="Constantia"/>
              </a:rPr>
              <a:t>a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n</a:t>
            </a:r>
            <a:r>
              <a:rPr dirty="0" sz="2600" spc="-9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sou</a:t>
            </a:r>
            <a:r>
              <a:rPr dirty="0" sz="2600" spc="-45" b="1">
                <a:solidFill>
                  <a:srgbClr val="FFFFFF"/>
                </a:solidFill>
                <a:latin typeface="Constantia"/>
                <a:cs typeface="Constantia"/>
              </a:rPr>
              <a:t>r</a:t>
            </a:r>
            <a:r>
              <a:rPr dirty="0" sz="2600" spc="-55" b="1">
                <a:solidFill>
                  <a:srgbClr val="FFFFFF"/>
                </a:solidFill>
                <a:latin typeface="Constantia"/>
                <a:cs typeface="Constantia"/>
              </a:rPr>
              <a:t>c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e</a:t>
            </a:r>
            <a:r>
              <a:rPr dirty="0" sz="2600" spc="-14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of  </a:t>
            </a:r>
            <a:r>
              <a:rPr dirty="0" sz="2600" spc="-10" b="1">
                <a:solidFill>
                  <a:srgbClr val="FFFFFF"/>
                </a:solidFill>
                <a:latin typeface="Constantia"/>
                <a:cs typeface="Constantia"/>
              </a:rPr>
              <a:t>estrogen,</a:t>
            </a:r>
            <a:r>
              <a:rPr dirty="0" sz="2600" spc="-5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thus</a:t>
            </a:r>
            <a:r>
              <a:rPr dirty="0" sz="2600" spc="-5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5" b="1">
                <a:solidFill>
                  <a:srgbClr val="FFFFFF"/>
                </a:solidFill>
                <a:latin typeface="Constantia"/>
                <a:cs typeface="Constantia"/>
              </a:rPr>
              <a:t>minimizing</a:t>
            </a:r>
            <a:r>
              <a:rPr dirty="0" sz="2600" spc="-6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or</a:t>
            </a:r>
            <a:r>
              <a:rPr dirty="0" sz="2600" spc="-12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10" b="1">
                <a:solidFill>
                  <a:srgbClr val="FFFFFF"/>
                </a:solidFill>
                <a:latin typeface="Constantia"/>
                <a:cs typeface="Constantia"/>
              </a:rPr>
              <a:t>preventing </a:t>
            </a:r>
            <a:r>
              <a:rPr dirty="0" sz="2600" spc="-60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the</a:t>
            </a:r>
            <a:r>
              <a:rPr dirty="0" sz="2600" spc="-120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5" b="1">
                <a:solidFill>
                  <a:srgbClr val="FFFFFF"/>
                </a:solidFill>
                <a:latin typeface="Constantia"/>
                <a:cs typeface="Constantia"/>
              </a:rPr>
              <a:t>symptoms</a:t>
            </a:r>
            <a:r>
              <a:rPr dirty="0" sz="2600" spc="-12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of</a:t>
            </a:r>
            <a:r>
              <a:rPr dirty="0" sz="2600" spc="65" b="1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b="1">
                <a:solidFill>
                  <a:srgbClr val="FFFFFF"/>
                </a:solidFill>
                <a:latin typeface="Constantia"/>
                <a:cs typeface="Constantia"/>
              </a:rPr>
              <a:t>menopause.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3604895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/>
              <a:t>AND</a:t>
            </a:r>
            <a:r>
              <a:rPr dirty="0" sz="5000" spc="-60"/>
              <a:t>R</a:t>
            </a:r>
            <a:r>
              <a:rPr dirty="0" sz="5000" spc="-5"/>
              <a:t>O</a:t>
            </a:r>
            <a:r>
              <a:rPr dirty="0" sz="5000" spc="-385"/>
              <a:t>P</a:t>
            </a:r>
            <a:r>
              <a:rPr dirty="0" sz="5000" spc="-80"/>
              <a:t>A</a:t>
            </a:r>
            <a:r>
              <a:rPr dirty="0" sz="5000"/>
              <a:t>USE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535940" y="1947799"/>
            <a:ext cx="5019675" cy="1690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600" spc="-5" b="1">
                <a:latin typeface="Constantia"/>
                <a:cs typeface="Constantia"/>
              </a:rPr>
              <a:t>Andropause</a:t>
            </a:r>
            <a:r>
              <a:rPr dirty="0" sz="2600" spc="-95" b="1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or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 b="1">
                <a:latin typeface="Constantia"/>
                <a:cs typeface="Constantia"/>
              </a:rPr>
              <a:t>male</a:t>
            </a:r>
            <a:r>
              <a:rPr dirty="0" sz="2600" spc="-90" b="1">
                <a:latin typeface="Constantia"/>
                <a:cs typeface="Constantia"/>
              </a:rPr>
              <a:t> </a:t>
            </a:r>
            <a:r>
              <a:rPr dirty="0" sz="2600" b="1">
                <a:latin typeface="Constantia"/>
                <a:cs typeface="Constantia"/>
              </a:rPr>
              <a:t>menopause</a:t>
            </a:r>
            <a:endParaRPr sz="26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Constantia"/>
              <a:cs typeface="Constantia"/>
            </a:endParaRPr>
          </a:p>
          <a:p>
            <a:pPr marL="12700" marR="831850">
              <a:lnSpc>
                <a:spcPct val="120000"/>
              </a:lnSpc>
            </a:pPr>
            <a:r>
              <a:rPr dirty="0" sz="2600">
                <a:latin typeface="Constantia"/>
                <a:cs typeface="Constantia"/>
              </a:rPr>
              <a:t>sometimes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oll</a:t>
            </a:r>
            <a:r>
              <a:rPr dirty="0" sz="2600" spc="-10">
                <a:latin typeface="Constantia"/>
                <a:cs typeface="Constantia"/>
              </a:rPr>
              <a:t>o</a:t>
            </a:r>
            <a:r>
              <a:rPr dirty="0" sz="2600" spc="-5">
                <a:latin typeface="Constantia"/>
                <a:cs typeface="Constantia"/>
              </a:rPr>
              <a:t>quial</a:t>
            </a:r>
            <a:r>
              <a:rPr dirty="0" sz="2600" spc="-40">
                <a:latin typeface="Constantia"/>
                <a:cs typeface="Constantia"/>
              </a:rPr>
              <a:t>l</a:t>
            </a:r>
            <a:r>
              <a:rPr dirty="0" sz="2600">
                <a:latin typeface="Constantia"/>
                <a:cs typeface="Constantia"/>
              </a:rPr>
              <a:t>y</a:t>
            </a:r>
            <a:r>
              <a:rPr dirty="0" sz="2600" spc="-1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called  </a:t>
            </a:r>
            <a:r>
              <a:rPr dirty="0" sz="2600" spc="-5">
                <a:latin typeface="Constantia"/>
                <a:cs typeface="Constantia"/>
              </a:rPr>
              <a:t>"man-opause"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947799"/>
            <a:ext cx="7945755" cy="2483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51943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  <a:tab pos="4140200" algn="l"/>
              </a:tabLst>
            </a:pPr>
            <a:r>
              <a:rPr dirty="0" sz="2600" spc="-5">
                <a:latin typeface="Constantia"/>
                <a:cs typeface="Constantia"/>
              </a:rPr>
              <a:t>This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relates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slow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but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steady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reduction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production </a:t>
            </a:r>
            <a:r>
              <a:rPr dirty="0" sz="2600">
                <a:latin typeface="Constantia"/>
                <a:cs typeface="Constantia"/>
              </a:rPr>
              <a:t>of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>
                <a:latin typeface="Constantia"/>
                <a:cs typeface="Constantia"/>
              </a:rPr>
              <a:t>hormones </a:t>
            </a:r>
            <a:r>
              <a:rPr dirty="0" sz="2600" spc="-15">
                <a:latin typeface="Constantia"/>
                <a:cs typeface="Constantia"/>
              </a:rPr>
              <a:t>testoerone </a:t>
            </a:r>
            <a:r>
              <a:rPr dirty="0" sz="2600">
                <a:latin typeface="Constantia"/>
                <a:cs typeface="Constantia"/>
              </a:rPr>
              <a:t>and 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dehydroepiandrosteronen	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middle-aged</a:t>
            </a:r>
            <a:r>
              <a:rPr dirty="0" sz="2600" spc="-5">
                <a:latin typeface="Constantia"/>
                <a:cs typeface="Constantia"/>
              </a:rPr>
              <a:t> men</a:t>
            </a:r>
            <a:endParaRPr sz="2600">
              <a:latin typeface="Constantia"/>
              <a:cs typeface="Constantia"/>
            </a:endParaRPr>
          </a:p>
          <a:p>
            <a:pPr algn="just" marL="286385" marR="5080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25">
                <a:latin typeface="Constantia"/>
                <a:cs typeface="Constantia"/>
              </a:rPr>
              <a:t>Unlike </a:t>
            </a:r>
            <a:r>
              <a:rPr dirty="0" sz="2600" spc="-10">
                <a:latin typeface="Constantia"/>
                <a:cs typeface="Constantia"/>
              </a:rPr>
              <a:t>women, middle-aged </a:t>
            </a:r>
            <a:r>
              <a:rPr dirty="0" sz="2600">
                <a:latin typeface="Constantia"/>
                <a:cs typeface="Constantia"/>
              </a:rPr>
              <a:t>men do </a:t>
            </a:r>
            <a:r>
              <a:rPr dirty="0" sz="2600" spc="-5">
                <a:latin typeface="Constantia"/>
                <a:cs typeface="Constantia"/>
              </a:rPr>
              <a:t>not </a:t>
            </a:r>
            <a:r>
              <a:rPr dirty="0" sz="2600" spc="-10">
                <a:latin typeface="Constantia"/>
                <a:cs typeface="Constantia"/>
              </a:rPr>
              <a:t>experience </a:t>
            </a:r>
            <a:r>
              <a:rPr dirty="0" sz="2600">
                <a:latin typeface="Constantia"/>
                <a:cs typeface="Constantia"/>
              </a:rPr>
              <a:t>a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complete</a:t>
            </a:r>
            <a:r>
              <a:rPr dirty="0" sz="2600" spc="-16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permanent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physiological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shutting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down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ep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oduct</a:t>
            </a:r>
            <a:r>
              <a:rPr dirty="0" sz="2600" spc="-25">
                <a:latin typeface="Constantia"/>
                <a:cs typeface="Constantia"/>
              </a:rPr>
              <a:t>i</a:t>
            </a:r>
            <a:r>
              <a:rPr dirty="0" sz="2600" spc="-60">
                <a:latin typeface="Constantia"/>
                <a:cs typeface="Constantia"/>
              </a:rPr>
              <a:t>v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30">
                <a:latin typeface="Constantia"/>
                <a:cs typeface="Constantia"/>
              </a:rPr>
              <a:t>y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30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em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947799"/>
            <a:ext cx="8039100" cy="29584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This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drop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testosterone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levels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considered</a:t>
            </a:r>
            <a:r>
              <a:rPr dirty="0" sz="2600" spc="-3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lead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some </a:t>
            </a:r>
            <a:r>
              <a:rPr dirty="0" sz="2600" spc="-5">
                <a:latin typeface="Constantia"/>
                <a:cs typeface="Constantia"/>
              </a:rPr>
              <a:t>cases </a:t>
            </a:r>
            <a:r>
              <a:rPr dirty="0" sz="2600" spc="-20">
                <a:latin typeface="Constantia"/>
                <a:cs typeface="Constantia"/>
              </a:rPr>
              <a:t>to </a:t>
            </a:r>
            <a:r>
              <a:rPr dirty="0" sz="2600">
                <a:latin typeface="Constantia"/>
                <a:cs typeface="Constantia"/>
              </a:rPr>
              <a:t>loss of energy and </a:t>
            </a:r>
            <a:r>
              <a:rPr dirty="0" sz="2600" spc="-15">
                <a:latin typeface="Constantia"/>
                <a:cs typeface="Constantia"/>
              </a:rPr>
              <a:t>concentration, </a:t>
            </a:r>
            <a:r>
              <a:rPr dirty="0" sz="2600" spc="-10">
                <a:latin typeface="Constantia"/>
                <a:cs typeface="Constantia"/>
              </a:rPr>
              <a:t> depression,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mood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swings.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5">
                <a:latin typeface="Constantia"/>
                <a:cs typeface="Constantia"/>
              </a:rPr>
              <a:t>Many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experience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bouts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2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impotence</a:t>
            </a:r>
            <a:endParaRPr sz="2600">
              <a:latin typeface="Constantia"/>
              <a:cs typeface="Constantia"/>
            </a:endParaRPr>
          </a:p>
          <a:p>
            <a:pPr marL="286385" marR="731520" indent="-274320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0">
                <a:latin typeface="Constantia"/>
                <a:cs typeface="Constantia"/>
              </a:rPr>
              <a:t>Premature </a:t>
            </a:r>
            <a:r>
              <a:rPr dirty="0" sz="2600" spc="-5">
                <a:latin typeface="Constantia"/>
                <a:cs typeface="Constantia"/>
              </a:rPr>
              <a:t>andropause can </a:t>
            </a:r>
            <a:r>
              <a:rPr dirty="0" sz="2600" spc="-15">
                <a:latin typeface="Constantia"/>
                <a:cs typeface="Constantia"/>
              </a:rPr>
              <a:t>occur </a:t>
            </a:r>
            <a:r>
              <a:rPr dirty="0" sz="2600" spc="-5">
                <a:latin typeface="Constantia"/>
                <a:cs typeface="Constantia"/>
              </a:rPr>
              <a:t>in males </a:t>
            </a:r>
            <a:r>
              <a:rPr dirty="0" sz="2600" spc="-10">
                <a:latin typeface="Constantia"/>
                <a:cs typeface="Constantia"/>
              </a:rPr>
              <a:t>who </a:t>
            </a:r>
            <a:r>
              <a:rPr dirty="0" sz="2600" spc="-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experience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25">
                <a:latin typeface="Constantia"/>
                <a:cs typeface="Constantia"/>
              </a:rPr>
              <a:t>excessive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female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hormone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stimulation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 spc="-3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ou</a:t>
            </a:r>
            <a:r>
              <a:rPr dirty="0" sz="2600" spc="-25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h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w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3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kpl</a:t>
            </a:r>
            <a:r>
              <a:rPr dirty="0" sz="2600" spc="-10">
                <a:latin typeface="Constantia"/>
                <a:cs typeface="Constantia"/>
              </a:rPr>
              <a:t>a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6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30">
                <a:latin typeface="Constantia"/>
                <a:cs typeface="Constantia"/>
              </a:rPr>
              <a:t>x</a:t>
            </a:r>
            <a:r>
              <a:rPr dirty="0" sz="2600">
                <a:latin typeface="Constantia"/>
                <a:cs typeface="Constantia"/>
              </a:rPr>
              <a:t>p</a:t>
            </a:r>
            <a:r>
              <a:rPr dirty="0" sz="2600" spc="-10">
                <a:latin typeface="Constantia"/>
                <a:cs typeface="Constantia"/>
              </a:rPr>
              <a:t>o</a:t>
            </a:r>
            <a:r>
              <a:rPr dirty="0" sz="2600">
                <a:latin typeface="Constantia"/>
                <a:cs typeface="Constantia"/>
              </a:rPr>
              <a:t>su</a:t>
            </a:r>
            <a:r>
              <a:rPr dirty="0" sz="2600" spc="-3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est</a:t>
            </a:r>
            <a:r>
              <a:rPr dirty="0" sz="2600" spc="-3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70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en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947799"/>
            <a:ext cx="8054975" cy="26416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1238885" indent="-274320">
              <a:lnSpc>
                <a:spcPct val="100000"/>
              </a:lnSpc>
              <a:spcBef>
                <a:spcPts val="105"/>
              </a:spcBef>
            </a:pP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following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treatments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30">
                <a:latin typeface="Constantia"/>
                <a:cs typeface="Constantia"/>
              </a:rPr>
              <a:t>have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been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found</a:t>
            </a:r>
            <a:r>
              <a:rPr dirty="0" sz="2600" spc="-4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effective.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These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include: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0">
                <a:latin typeface="Constantia"/>
                <a:cs typeface="Constantia"/>
              </a:rPr>
              <a:t>Hormone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replacement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therapy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5">
                <a:latin typeface="Constantia"/>
                <a:cs typeface="Constantia"/>
              </a:rPr>
              <a:t>Exercise,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dietary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changes,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stress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reduction</a:t>
            </a:r>
            <a:endParaRPr sz="26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0">
                <a:latin typeface="Constantia"/>
                <a:cs typeface="Constantia"/>
              </a:rPr>
              <a:t>Selective</a:t>
            </a:r>
            <a:r>
              <a:rPr dirty="0" sz="2600" spc="-16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androgen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receptor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modulators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30">
                <a:latin typeface="Constantia"/>
                <a:cs typeface="Constantia"/>
              </a:rPr>
              <a:t>have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also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been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proposed.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9922" y="1031189"/>
            <a:ext cx="4803775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29335" algn="l"/>
              </a:tabLst>
            </a:pPr>
            <a:r>
              <a:rPr dirty="0" sz="5000" spc="-30"/>
              <a:t>Sex	</a:t>
            </a:r>
            <a:r>
              <a:rPr dirty="0" sz="5000" spc="-25"/>
              <a:t>Differentiation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535940" y="1947799"/>
            <a:ext cx="7981950" cy="33553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368935" algn="l"/>
                <a:tab pos="369570" algn="l"/>
                <a:tab pos="3669665" algn="l"/>
              </a:tabLst>
            </a:pPr>
            <a:r>
              <a:rPr dirty="0"/>
              <a:t>	</a:t>
            </a:r>
            <a:r>
              <a:rPr dirty="0" sz="2600" spc="-30">
                <a:latin typeface="Constantia"/>
                <a:cs typeface="Constantia"/>
              </a:rPr>
              <a:t>Even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though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gender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is	determined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at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conception,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the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fetus </a:t>
            </a:r>
            <a:r>
              <a:rPr dirty="0" sz="2600" spc="-30">
                <a:latin typeface="Constantia"/>
                <a:cs typeface="Constantia"/>
              </a:rPr>
              <a:t>doesn’t </a:t>
            </a:r>
            <a:r>
              <a:rPr dirty="0" sz="2600" spc="-10">
                <a:latin typeface="Constantia"/>
                <a:cs typeface="Constantia"/>
              </a:rPr>
              <a:t>develop </a:t>
            </a:r>
            <a:r>
              <a:rPr dirty="0" sz="2600" spc="-5">
                <a:latin typeface="Constantia"/>
                <a:cs typeface="Constantia"/>
              </a:rPr>
              <a:t>its external </a:t>
            </a:r>
            <a:r>
              <a:rPr dirty="0" sz="2600">
                <a:latin typeface="Constantia"/>
                <a:cs typeface="Constantia"/>
              </a:rPr>
              <a:t>sexual </a:t>
            </a:r>
            <a:r>
              <a:rPr dirty="0" sz="2600" spc="-10">
                <a:latin typeface="Constantia"/>
                <a:cs typeface="Constantia"/>
              </a:rPr>
              <a:t>organs </a:t>
            </a:r>
            <a:r>
              <a:rPr dirty="0" sz="2600" spc="-5">
                <a:latin typeface="Constantia"/>
                <a:cs typeface="Constantia"/>
              </a:rPr>
              <a:t>until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fourth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month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0">
                <a:latin typeface="Constantia"/>
                <a:cs typeface="Constantia"/>
              </a:rPr>
              <a:t> </a:t>
            </a:r>
            <a:r>
              <a:rPr dirty="0" sz="2600" spc="-30">
                <a:latin typeface="Constantia"/>
                <a:cs typeface="Constantia"/>
              </a:rPr>
              <a:t>pregnancy.</a:t>
            </a:r>
            <a:endParaRPr sz="2600">
              <a:latin typeface="Constantia"/>
              <a:cs typeface="Constantia"/>
            </a:endParaRPr>
          </a:p>
          <a:p>
            <a:pPr marL="286385" marR="631190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Sex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differentiation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may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be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5">
                <a:latin typeface="Constantia"/>
                <a:cs typeface="Constantia"/>
              </a:rPr>
              <a:t>defined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as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multiple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esses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</a:t>
            </a:r>
            <a:r>
              <a:rPr dirty="0" sz="2600" spc="-60">
                <a:latin typeface="Constantia"/>
                <a:cs typeface="Constantia"/>
              </a:rPr>
              <a:t>nv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30">
                <a:latin typeface="Constantia"/>
                <a:cs typeface="Constantia"/>
              </a:rPr>
              <a:t>l</a:t>
            </a:r>
            <a:r>
              <a:rPr dirty="0" sz="2600" spc="-60">
                <a:latin typeface="Constantia"/>
                <a:cs typeface="Constantia"/>
              </a:rPr>
              <a:t>v</a:t>
            </a:r>
            <a:r>
              <a:rPr dirty="0" sz="2600">
                <a:latin typeface="Constantia"/>
                <a:cs typeface="Constantia"/>
              </a:rPr>
              <a:t>ed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</a:t>
            </a:r>
            <a:r>
              <a:rPr dirty="0" sz="2600">
                <a:latin typeface="Constantia"/>
                <a:cs typeface="Constantia"/>
              </a:rPr>
              <a:t>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de</a:t>
            </a:r>
            <a:r>
              <a:rPr dirty="0" sz="2600" spc="-60">
                <a:latin typeface="Constantia"/>
                <a:cs typeface="Constantia"/>
              </a:rPr>
              <a:t>v</a:t>
            </a:r>
            <a:r>
              <a:rPr dirty="0" sz="2600">
                <a:latin typeface="Constantia"/>
                <a:cs typeface="Constantia"/>
              </a:rPr>
              <a:t>elo</a:t>
            </a:r>
            <a:r>
              <a:rPr dirty="0" sz="2600" spc="-15">
                <a:latin typeface="Constantia"/>
                <a:cs typeface="Constantia"/>
              </a:rPr>
              <a:t>p</a:t>
            </a:r>
            <a:r>
              <a:rPr dirty="0" sz="2600" spc="-5">
                <a:latin typeface="Constantia"/>
                <a:cs typeface="Constantia"/>
              </a:rPr>
              <a:t>men</a:t>
            </a:r>
            <a:r>
              <a:rPr dirty="0" sz="2600">
                <a:latin typeface="Constantia"/>
                <a:cs typeface="Constantia"/>
              </a:rPr>
              <a:t>t</a:t>
            </a:r>
            <a:r>
              <a:rPr dirty="0" sz="2600" spc="-1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  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ep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oduct</a:t>
            </a:r>
            <a:r>
              <a:rPr dirty="0" sz="2600" spc="-25">
                <a:latin typeface="Constantia"/>
                <a:cs typeface="Constantia"/>
              </a:rPr>
              <a:t>i</a:t>
            </a:r>
            <a:r>
              <a:rPr dirty="0" sz="2600" spc="-60">
                <a:latin typeface="Constantia"/>
                <a:cs typeface="Constantia"/>
              </a:rPr>
              <a:t>v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30">
                <a:latin typeface="Constantia"/>
                <a:cs typeface="Constantia"/>
              </a:rPr>
              <a:t>y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30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em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</a:t>
            </a:r>
            <a:r>
              <a:rPr dirty="0" sz="2600">
                <a:latin typeface="Constantia"/>
                <a:cs typeface="Constantia"/>
              </a:rPr>
              <a:t>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25">
                <a:latin typeface="Constantia"/>
                <a:cs typeface="Constantia"/>
              </a:rPr>
              <a:t>f</a:t>
            </a:r>
            <a:r>
              <a:rPr dirty="0" sz="2600">
                <a:latin typeface="Constantia"/>
                <a:cs typeface="Constantia"/>
              </a:rPr>
              <a:t>et</a:t>
            </a:r>
            <a:r>
              <a:rPr dirty="0" sz="2600" spc="10">
                <a:latin typeface="Constantia"/>
                <a:cs typeface="Constantia"/>
              </a:rPr>
              <a:t>u</a:t>
            </a:r>
            <a:r>
              <a:rPr dirty="0" sz="2600" spc="-35">
                <a:latin typeface="Constantia"/>
                <a:cs typeface="Constantia"/>
              </a:rPr>
              <a:t>s</a:t>
            </a:r>
            <a:r>
              <a:rPr dirty="0" sz="2600">
                <a:latin typeface="Constantia"/>
                <a:cs typeface="Constantia"/>
              </a:rPr>
              <a:t>.</a:t>
            </a:r>
            <a:endParaRPr sz="2600">
              <a:latin typeface="Constantia"/>
              <a:cs typeface="Constantia"/>
            </a:endParaRPr>
          </a:p>
          <a:p>
            <a:pPr marL="286385" marR="8445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In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some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cases,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individuals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with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atypical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chromosomal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combinations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manifest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atypical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sexual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development.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6551295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29335" algn="l"/>
              </a:tabLst>
            </a:pPr>
            <a:r>
              <a:rPr dirty="0" sz="5000" spc="-30"/>
              <a:t>Sex	</a:t>
            </a:r>
            <a:r>
              <a:rPr dirty="0" sz="5000" spc="-25"/>
              <a:t>Differentiation</a:t>
            </a:r>
            <a:r>
              <a:rPr dirty="0" sz="5000" spc="-95"/>
              <a:t> </a:t>
            </a:r>
            <a:r>
              <a:rPr dirty="0" sz="5000" spc="-45"/>
              <a:t>cont’d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535940" y="1947799"/>
            <a:ext cx="7983220" cy="24834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In other </a:t>
            </a:r>
            <a:r>
              <a:rPr dirty="0" sz="2600" spc="-10">
                <a:latin typeface="Constantia"/>
                <a:cs typeface="Constantia"/>
              </a:rPr>
              <a:t>cases, </a:t>
            </a:r>
            <a:r>
              <a:rPr dirty="0" sz="2600" spc="-5">
                <a:latin typeface="Constantia"/>
                <a:cs typeface="Constantia"/>
              </a:rPr>
              <a:t>individuals </a:t>
            </a:r>
            <a:r>
              <a:rPr dirty="0" sz="2600" spc="-25">
                <a:latin typeface="Constantia"/>
                <a:cs typeface="Constantia"/>
              </a:rPr>
              <a:t>were </a:t>
            </a:r>
            <a:r>
              <a:rPr dirty="0" sz="2600" spc="-5">
                <a:latin typeface="Constantia"/>
                <a:cs typeface="Constantia"/>
              </a:rPr>
              <a:t>found </a:t>
            </a:r>
            <a:r>
              <a:rPr dirty="0" sz="2600" spc="-20">
                <a:latin typeface="Constantia"/>
                <a:cs typeface="Constantia"/>
              </a:rPr>
              <a:t>to </a:t>
            </a:r>
            <a:r>
              <a:rPr dirty="0" sz="2600" spc="-30">
                <a:latin typeface="Constantia"/>
                <a:cs typeface="Constantia"/>
              </a:rPr>
              <a:t>have </a:t>
            </a:r>
            <a:r>
              <a:rPr dirty="0" sz="2600" spc="-5">
                <a:latin typeface="Constantia"/>
                <a:cs typeface="Constantia"/>
              </a:rPr>
              <a:t>normal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chromosomal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combinations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but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abnormal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appearance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function(phenotype).</a:t>
            </a:r>
            <a:endParaRPr sz="2600">
              <a:latin typeface="Constantia"/>
              <a:cs typeface="Constantia"/>
            </a:endParaRPr>
          </a:p>
          <a:p>
            <a:pPr marL="286385" marR="239395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In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these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people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sex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differentiation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has</a:t>
            </a:r>
            <a:r>
              <a:rPr dirty="0" sz="2600" spc="-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been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atypical-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their phenotype </a:t>
            </a:r>
            <a:r>
              <a:rPr dirty="0" sz="2600" spc="-20">
                <a:latin typeface="Constantia"/>
                <a:cs typeface="Constantia"/>
              </a:rPr>
              <a:t>may </a:t>
            </a:r>
            <a:r>
              <a:rPr dirty="0" sz="2600" spc="-5">
                <a:latin typeface="Constantia"/>
                <a:cs typeface="Constantia"/>
              </a:rPr>
              <a:t>not </a:t>
            </a:r>
            <a:r>
              <a:rPr dirty="0" sz="2600" spc="-10">
                <a:latin typeface="Constantia"/>
                <a:cs typeface="Constantia"/>
              </a:rPr>
              <a:t>correspond </a:t>
            </a:r>
            <a:r>
              <a:rPr dirty="0" sz="2600">
                <a:latin typeface="Constantia"/>
                <a:cs typeface="Constantia"/>
              </a:rPr>
              <a:t>with </a:t>
            </a:r>
            <a:r>
              <a:rPr dirty="0" sz="2600" spc="-5">
                <a:latin typeface="Constantia"/>
                <a:cs typeface="Constantia"/>
              </a:rPr>
              <a:t>their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genotype.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7562850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25"/>
              <a:t>Differentiation</a:t>
            </a:r>
            <a:r>
              <a:rPr dirty="0" sz="5000" spc="-45"/>
              <a:t> </a:t>
            </a:r>
            <a:r>
              <a:rPr dirty="0" sz="5000"/>
              <a:t>of</a:t>
            </a:r>
            <a:r>
              <a:rPr dirty="0" sz="5000" spc="-25"/>
              <a:t> </a:t>
            </a:r>
            <a:r>
              <a:rPr dirty="0" sz="5000"/>
              <a:t>the</a:t>
            </a:r>
            <a:r>
              <a:rPr dirty="0" sz="5000" spc="-10"/>
              <a:t> </a:t>
            </a:r>
            <a:r>
              <a:rPr dirty="0" sz="5000"/>
              <a:t>Gonads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535940" y="1947799"/>
            <a:ext cx="8063230" cy="42271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720725" indent="-274320">
              <a:lnSpc>
                <a:spcPct val="100000"/>
              </a:lnSpc>
              <a:spcBef>
                <a:spcPts val="105"/>
              </a:spcBef>
            </a:pP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male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5">
                <a:latin typeface="Constantia"/>
                <a:cs typeface="Constantia"/>
              </a:rPr>
              <a:t> female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gonads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derive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embryologically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from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same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site-</a:t>
            </a:r>
            <a:r>
              <a:rPr dirty="0" sz="2600" spc="-20">
                <a:latin typeface="Constantia"/>
                <a:cs typeface="Constantia"/>
              </a:rPr>
              <a:t> </a:t>
            </a:r>
            <a:r>
              <a:rPr dirty="0" sz="2600" b="1">
                <a:latin typeface="Constantia"/>
                <a:cs typeface="Constantia"/>
              </a:rPr>
              <a:t>the</a:t>
            </a:r>
            <a:r>
              <a:rPr dirty="0" sz="2600" spc="-105" b="1">
                <a:latin typeface="Constantia"/>
                <a:cs typeface="Constantia"/>
              </a:rPr>
              <a:t> </a:t>
            </a:r>
            <a:r>
              <a:rPr dirty="0" sz="2600" spc="-10" b="1">
                <a:latin typeface="Constantia"/>
                <a:cs typeface="Constantia"/>
              </a:rPr>
              <a:t>urogenetial</a:t>
            </a:r>
            <a:r>
              <a:rPr dirty="0" sz="2600" spc="-95" b="1">
                <a:latin typeface="Constantia"/>
                <a:cs typeface="Constantia"/>
              </a:rPr>
              <a:t> </a:t>
            </a:r>
            <a:r>
              <a:rPr dirty="0" sz="2600" spc="-15" b="1">
                <a:latin typeface="Constantia"/>
                <a:cs typeface="Constantia"/>
              </a:rPr>
              <a:t>ridge.</a:t>
            </a:r>
            <a:endParaRPr sz="2600">
              <a:latin typeface="Constantia"/>
              <a:cs typeface="Constantia"/>
            </a:endParaRPr>
          </a:p>
          <a:p>
            <a:pPr marL="286385" marR="105410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In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genetic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male,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testes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begin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develop</a:t>
            </a:r>
            <a:r>
              <a:rPr dirty="0" sz="2600" spc="-1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during</a:t>
            </a:r>
            <a:r>
              <a:rPr dirty="0" sz="2600" spc="-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seventh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week.</a:t>
            </a:r>
            <a:endParaRPr sz="26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  <a:tab pos="7510780" algn="l"/>
              </a:tabLst>
            </a:pP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65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ene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on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Y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ch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omos</a:t>
            </a:r>
            <a:r>
              <a:rPr dirty="0" sz="2600" spc="-10">
                <a:latin typeface="Constantia"/>
                <a:cs typeface="Constantia"/>
              </a:rPr>
              <a:t>o</a:t>
            </a:r>
            <a:r>
              <a:rPr dirty="0" sz="2600" spc="-5">
                <a:latin typeface="Constantia"/>
                <a:cs typeface="Constantia"/>
              </a:rPr>
              <a:t>m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(the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9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Y</a:t>
            </a:r>
            <a:r>
              <a:rPr dirty="0" sz="2600" spc="-160">
                <a:latin typeface="Constantia"/>
                <a:cs typeface="Constantia"/>
              </a:rPr>
              <a:t> </a:t>
            </a:r>
            <a:r>
              <a:rPr dirty="0" sz="2600" spc="-65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ene)</a:t>
            </a:r>
            <a:r>
              <a:rPr dirty="0" sz="2600" spc="-10">
                <a:latin typeface="Constantia"/>
                <a:cs typeface="Constantia"/>
              </a:rPr>
              <a:t>i</a:t>
            </a:r>
            <a:r>
              <a:rPr dirty="0" sz="2600">
                <a:latin typeface="Constantia"/>
                <a:cs typeface="Constantia"/>
              </a:rPr>
              <a:t>s  e</a:t>
            </a:r>
            <a:r>
              <a:rPr dirty="0" sz="2600" spc="-30">
                <a:latin typeface="Constantia"/>
                <a:cs typeface="Constantia"/>
              </a:rPr>
              <a:t>x</a:t>
            </a:r>
            <a:r>
              <a:rPr dirty="0" sz="2600">
                <a:latin typeface="Constantia"/>
                <a:cs typeface="Constantia"/>
              </a:rPr>
              <a:t>p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essed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at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thi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tim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on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u</a:t>
            </a:r>
            <a:r>
              <a:rPr dirty="0" sz="2600" spc="-3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70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enital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rid</a:t>
            </a:r>
            <a:r>
              <a:rPr dirty="0" sz="2600" spc="-75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ells</a:t>
            </a:r>
            <a:r>
              <a:rPr dirty="0" sz="2600">
                <a:latin typeface="Constantia"/>
                <a:cs typeface="Constantia"/>
              </a:rPr>
              <a:t>	</a:t>
            </a:r>
            <a:r>
              <a:rPr dirty="0" sz="2600">
                <a:latin typeface="Constantia"/>
                <a:cs typeface="Constantia"/>
              </a:rPr>
              <a:t>and  </a:t>
            </a:r>
            <a:r>
              <a:rPr dirty="0" sz="2600" spc="-10">
                <a:latin typeface="Constantia"/>
                <a:cs typeface="Constantia"/>
              </a:rPr>
              <a:t>triggers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this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development.</a:t>
            </a:r>
            <a:endParaRPr sz="2600">
              <a:latin typeface="Constantia"/>
              <a:cs typeface="Constantia"/>
            </a:endParaRPr>
          </a:p>
          <a:p>
            <a:pPr marL="286385" marR="255904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In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10">
                <a:latin typeface="Constantia"/>
                <a:cs typeface="Constantia"/>
              </a:rPr>
              <a:t>absence </a:t>
            </a:r>
            <a:r>
              <a:rPr dirty="0" sz="2600">
                <a:latin typeface="Constantia"/>
                <a:cs typeface="Constantia"/>
              </a:rPr>
              <a:t>of a Y </a:t>
            </a:r>
            <a:r>
              <a:rPr dirty="0" sz="2600" spc="-5">
                <a:latin typeface="Constantia"/>
                <a:cs typeface="Constantia"/>
              </a:rPr>
              <a:t>chromosome </a:t>
            </a:r>
            <a:r>
              <a:rPr dirty="0" sz="2600">
                <a:latin typeface="Constantia"/>
                <a:cs typeface="Constantia"/>
              </a:rPr>
              <a:t>, </a:t>
            </a:r>
            <a:r>
              <a:rPr dirty="0" sz="2600" spc="-10">
                <a:latin typeface="Constantia"/>
                <a:cs typeface="Constantia"/>
              </a:rPr>
              <a:t>testes </a:t>
            </a:r>
            <a:r>
              <a:rPr dirty="0" sz="2600">
                <a:latin typeface="Constantia"/>
                <a:cs typeface="Constantia"/>
              </a:rPr>
              <a:t>do </a:t>
            </a:r>
            <a:r>
              <a:rPr dirty="0" sz="2600" spc="-5">
                <a:latin typeface="Constantia"/>
                <a:cs typeface="Constantia"/>
              </a:rPr>
              <a:t>not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de</a:t>
            </a:r>
            <a:r>
              <a:rPr dirty="0" sz="2600" spc="-60">
                <a:latin typeface="Constantia"/>
                <a:cs typeface="Constantia"/>
              </a:rPr>
              <a:t>v</a:t>
            </a:r>
            <a:r>
              <a:rPr dirty="0" sz="2600">
                <a:latin typeface="Constantia"/>
                <a:cs typeface="Constantia"/>
              </a:rPr>
              <a:t>elo</a:t>
            </a:r>
            <a:r>
              <a:rPr dirty="0" sz="2600" spc="-95">
                <a:latin typeface="Constantia"/>
                <a:cs typeface="Constantia"/>
              </a:rPr>
              <a:t>p</a:t>
            </a:r>
            <a:r>
              <a:rPr dirty="0" sz="2600">
                <a:latin typeface="Constantia"/>
                <a:cs typeface="Constantia"/>
              </a:rPr>
              <a:t>.</a:t>
            </a:r>
            <a:r>
              <a:rPr dirty="0" sz="2600" spc="-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Ins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ead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45">
                <a:latin typeface="Constantia"/>
                <a:cs typeface="Constantia"/>
              </a:rPr>
              <a:t>o</a:t>
            </a:r>
            <a:r>
              <a:rPr dirty="0" sz="2600" spc="-25">
                <a:latin typeface="Constantia"/>
                <a:cs typeface="Constantia"/>
              </a:rPr>
              <a:t>v</a:t>
            </a:r>
            <a:r>
              <a:rPr dirty="0" sz="2600">
                <a:latin typeface="Constantia"/>
                <a:cs typeface="Constantia"/>
              </a:rPr>
              <a:t>ar</a:t>
            </a:r>
            <a:r>
              <a:rPr dirty="0" sz="2600" spc="-10">
                <a:latin typeface="Constantia"/>
                <a:cs typeface="Constantia"/>
              </a:rPr>
              <a:t>i</a:t>
            </a:r>
            <a:r>
              <a:rPr dirty="0" sz="2600">
                <a:latin typeface="Constantia"/>
                <a:cs typeface="Constantia"/>
              </a:rPr>
              <a:t>es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begi</a:t>
            </a:r>
            <a:r>
              <a:rPr dirty="0" sz="2600">
                <a:latin typeface="Constantia"/>
                <a:cs typeface="Constantia"/>
              </a:rPr>
              <a:t>n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de</a:t>
            </a:r>
            <a:r>
              <a:rPr dirty="0" sz="2600" spc="-60">
                <a:latin typeface="Constantia"/>
                <a:cs typeface="Constantia"/>
              </a:rPr>
              <a:t>v</a:t>
            </a:r>
            <a:r>
              <a:rPr dirty="0" sz="2600">
                <a:latin typeface="Constantia"/>
                <a:cs typeface="Constantia"/>
              </a:rPr>
              <a:t>elop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</a:t>
            </a:r>
            <a:r>
              <a:rPr dirty="0" sz="2600">
                <a:latin typeface="Constantia"/>
                <a:cs typeface="Constantia"/>
              </a:rPr>
              <a:t>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same  </a:t>
            </a:r>
            <a:r>
              <a:rPr dirty="0" sz="2600" spc="-10">
                <a:latin typeface="Constantia"/>
                <a:cs typeface="Constantia"/>
              </a:rPr>
              <a:t>area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at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about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11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weeks.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6784" y="426465"/>
            <a:ext cx="7051675" cy="1397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516380" marR="5080" indent="-1504315">
              <a:lnSpc>
                <a:spcPct val="100000"/>
              </a:lnSpc>
              <a:spcBef>
                <a:spcPts val="100"/>
              </a:spcBef>
              <a:tabLst>
                <a:tab pos="3527425" algn="l"/>
              </a:tabLst>
            </a:pPr>
            <a:r>
              <a:rPr dirty="0" spc="-20"/>
              <a:t>Differentiation	</a:t>
            </a:r>
            <a:r>
              <a:rPr dirty="0" spc="-5"/>
              <a:t>of</a:t>
            </a:r>
            <a:r>
              <a:rPr dirty="0" spc="-45"/>
              <a:t> </a:t>
            </a:r>
            <a:r>
              <a:rPr dirty="0" spc="-10"/>
              <a:t>External</a:t>
            </a:r>
            <a:r>
              <a:rPr dirty="0" spc="-25"/>
              <a:t> </a:t>
            </a:r>
            <a:r>
              <a:rPr dirty="0" spc="-5"/>
              <a:t>and </a:t>
            </a:r>
            <a:r>
              <a:rPr dirty="0" spc="-1005"/>
              <a:t> </a:t>
            </a:r>
            <a:r>
              <a:rPr dirty="0" spc="-10"/>
              <a:t>Internal</a:t>
            </a:r>
            <a:r>
              <a:rPr dirty="0" spc="-5"/>
              <a:t> </a:t>
            </a:r>
            <a:r>
              <a:rPr dirty="0" spc="-10"/>
              <a:t>Genitalia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947799"/>
            <a:ext cx="7806055" cy="2007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5">
                <a:latin typeface="Constantia"/>
                <a:cs typeface="Constantia"/>
              </a:rPr>
              <a:t>Before </a:t>
            </a:r>
            <a:r>
              <a:rPr dirty="0" sz="2600" spc="-5">
                <a:latin typeface="Constantia"/>
                <a:cs typeface="Constantia"/>
              </a:rPr>
              <a:t>the functioning </a:t>
            </a:r>
            <a:r>
              <a:rPr dirty="0" sz="2600">
                <a:latin typeface="Constantia"/>
                <a:cs typeface="Constantia"/>
              </a:rPr>
              <a:t>of </a:t>
            </a:r>
            <a:r>
              <a:rPr dirty="0" sz="2600" spc="-5">
                <a:latin typeface="Constantia"/>
                <a:cs typeface="Constantia"/>
              </a:rPr>
              <a:t>the fetal </a:t>
            </a:r>
            <a:r>
              <a:rPr dirty="0" sz="2600" spc="-15">
                <a:latin typeface="Constantia"/>
                <a:cs typeface="Constantia"/>
              </a:rPr>
              <a:t>gonads,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primitive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reproductive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tract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includes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double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genital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duct </a:t>
            </a:r>
            <a:r>
              <a:rPr dirty="0" sz="2600" spc="-15">
                <a:latin typeface="Constantia"/>
                <a:cs typeface="Constantia"/>
              </a:rPr>
              <a:t>system—</a:t>
            </a:r>
            <a:r>
              <a:rPr dirty="0" sz="2600" spc="-15" b="1">
                <a:latin typeface="Constantia"/>
                <a:cs typeface="Constantia"/>
              </a:rPr>
              <a:t>Wolffian </a:t>
            </a:r>
            <a:r>
              <a:rPr dirty="0" sz="2600" spc="-5" b="1">
                <a:latin typeface="Constantia"/>
                <a:cs typeface="Constantia"/>
              </a:rPr>
              <a:t>ducts </a:t>
            </a:r>
            <a:r>
              <a:rPr dirty="0" sz="2600" b="1">
                <a:latin typeface="Constantia"/>
                <a:cs typeface="Constantia"/>
              </a:rPr>
              <a:t>and </a:t>
            </a:r>
            <a:r>
              <a:rPr dirty="0" sz="2600" spc="-10" b="1">
                <a:latin typeface="Constantia"/>
                <a:cs typeface="Constantia"/>
              </a:rPr>
              <a:t>Müllerian </a:t>
            </a:r>
            <a:r>
              <a:rPr dirty="0" sz="2600" spc="-5" b="1">
                <a:latin typeface="Constantia"/>
                <a:cs typeface="Constantia"/>
              </a:rPr>
              <a:t> </a:t>
            </a:r>
            <a:r>
              <a:rPr dirty="0" sz="2600" spc="5" b="1">
                <a:latin typeface="Constantia"/>
                <a:cs typeface="Constantia"/>
              </a:rPr>
              <a:t>ducts—</a:t>
            </a:r>
            <a:r>
              <a:rPr dirty="0" sz="2600" spc="5">
                <a:latin typeface="Constantia"/>
                <a:cs typeface="Constantia"/>
              </a:rPr>
              <a:t>and </a:t>
            </a:r>
            <a:r>
              <a:rPr dirty="0" sz="2600">
                <a:latin typeface="Constantia"/>
                <a:cs typeface="Constantia"/>
              </a:rPr>
              <a:t>a </a:t>
            </a:r>
            <a:r>
              <a:rPr dirty="0" sz="2600" spc="-10">
                <a:latin typeface="Constantia"/>
                <a:cs typeface="Constantia"/>
              </a:rPr>
              <a:t>common </a:t>
            </a:r>
            <a:r>
              <a:rPr dirty="0" sz="2600" spc="-5">
                <a:latin typeface="Constantia"/>
                <a:cs typeface="Constantia"/>
              </a:rPr>
              <a:t>opening </a:t>
            </a:r>
            <a:r>
              <a:rPr dirty="0" sz="2600" spc="-10">
                <a:latin typeface="Constantia"/>
                <a:cs typeface="Constantia"/>
              </a:rPr>
              <a:t>for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10">
                <a:latin typeface="Constantia"/>
                <a:cs typeface="Constantia"/>
              </a:rPr>
              <a:t>genital </a:t>
            </a:r>
            <a:r>
              <a:rPr dirty="0" sz="2600" spc="-5">
                <a:latin typeface="Constantia"/>
                <a:cs typeface="Constantia"/>
              </a:rPr>
              <a:t>duct </a:t>
            </a:r>
            <a:r>
              <a:rPr dirty="0" sz="2600">
                <a:latin typeface="Constantia"/>
                <a:cs typeface="Constantia"/>
              </a:rPr>
              <a:t> and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urinary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system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outside.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947799"/>
            <a:ext cx="7727950" cy="367220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36195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If</a:t>
            </a:r>
            <a:r>
              <a:rPr dirty="0" sz="2600" spc="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embryo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is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female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(XX),</a:t>
            </a:r>
            <a:r>
              <a:rPr dirty="0" sz="2600" spc="-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then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no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testosterone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is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made. The </a:t>
            </a:r>
            <a:r>
              <a:rPr dirty="0" sz="2600" spc="-20">
                <a:latin typeface="Constantia"/>
                <a:cs typeface="Constantia"/>
              </a:rPr>
              <a:t>Wolffian </a:t>
            </a:r>
            <a:r>
              <a:rPr dirty="0" sz="2600" spc="-5">
                <a:latin typeface="Constantia"/>
                <a:cs typeface="Constantia"/>
              </a:rPr>
              <a:t>duct </a:t>
            </a:r>
            <a:r>
              <a:rPr dirty="0" sz="2600">
                <a:latin typeface="Constantia"/>
                <a:cs typeface="Constantia"/>
              </a:rPr>
              <a:t>will </a:t>
            </a:r>
            <a:r>
              <a:rPr dirty="0" sz="2600" spc="-10">
                <a:latin typeface="Constantia"/>
                <a:cs typeface="Constantia"/>
              </a:rPr>
              <a:t>degrade, </a:t>
            </a:r>
            <a:r>
              <a:rPr dirty="0" sz="2600">
                <a:latin typeface="Constantia"/>
                <a:cs typeface="Constantia"/>
              </a:rPr>
              <a:t>and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Mullerian </a:t>
            </a:r>
            <a:r>
              <a:rPr dirty="0" sz="2600" spc="-5">
                <a:latin typeface="Constantia"/>
                <a:cs typeface="Constantia"/>
              </a:rPr>
              <a:t>duct </a:t>
            </a:r>
            <a:r>
              <a:rPr dirty="0" sz="2600">
                <a:latin typeface="Constantia"/>
                <a:cs typeface="Constantia"/>
              </a:rPr>
              <a:t>will </a:t>
            </a:r>
            <a:r>
              <a:rPr dirty="0" sz="2600" spc="-10">
                <a:latin typeface="Constantia"/>
                <a:cs typeface="Constantia"/>
              </a:rPr>
              <a:t>develop </a:t>
            </a:r>
            <a:r>
              <a:rPr dirty="0" sz="2600" spc="-15">
                <a:latin typeface="Constantia"/>
                <a:cs typeface="Constantia"/>
              </a:rPr>
              <a:t>into </a:t>
            </a:r>
            <a:r>
              <a:rPr dirty="0" sz="2600" spc="-5">
                <a:latin typeface="Constantia"/>
                <a:cs typeface="Constantia"/>
              </a:rPr>
              <a:t>female </a:t>
            </a:r>
            <a:r>
              <a:rPr dirty="0" sz="2600">
                <a:latin typeface="Constantia"/>
                <a:cs typeface="Constantia"/>
              </a:rPr>
              <a:t>sex </a:t>
            </a:r>
            <a:r>
              <a:rPr dirty="0" sz="2600" spc="-15">
                <a:latin typeface="Constantia"/>
                <a:cs typeface="Constantia"/>
              </a:rPr>
              <a:t>organs. </a:t>
            </a:r>
            <a:r>
              <a:rPr dirty="0" sz="2600" spc="-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 female </a:t>
            </a:r>
            <a:r>
              <a:rPr dirty="0" sz="2600" spc="-10">
                <a:latin typeface="Constantia"/>
                <a:cs typeface="Constantia"/>
              </a:rPr>
              <a:t>clitoris </a:t>
            </a:r>
            <a:r>
              <a:rPr dirty="0" sz="2600" spc="-5">
                <a:latin typeface="Constantia"/>
                <a:cs typeface="Constantia"/>
              </a:rPr>
              <a:t>is the remnants </a:t>
            </a:r>
            <a:r>
              <a:rPr dirty="0" sz="2600">
                <a:latin typeface="Constantia"/>
                <a:cs typeface="Constantia"/>
              </a:rPr>
              <a:t>of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20">
                <a:latin typeface="Constantia"/>
                <a:cs typeface="Constantia"/>
              </a:rPr>
              <a:t>Wolffian 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duct.</a:t>
            </a:r>
            <a:endParaRPr sz="26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If </a:t>
            </a:r>
            <a:r>
              <a:rPr dirty="0" sz="2600" spc="-5">
                <a:latin typeface="Constantia"/>
                <a:cs typeface="Constantia"/>
              </a:rPr>
              <a:t>the embryo is </a:t>
            </a:r>
            <a:r>
              <a:rPr dirty="0" sz="2600">
                <a:latin typeface="Constantia"/>
                <a:cs typeface="Constantia"/>
              </a:rPr>
              <a:t>a </a:t>
            </a:r>
            <a:r>
              <a:rPr dirty="0" sz="2600" spc="-5">
                <a:latin typeface="Constantia"/>
                <a:cs typeface="Constantia"/>
              </a:rPr>
              <a:t>male </a:t>
            </a:r>
            <a:r>
              <a:rPr dirty="0" sz="2600">
                <a:latin typeface="Constantia"/>
                <a:cs typeface="Constantia"/>
              </a:rPr>
              <a:t>(XY </a:t>
            </a:r>
            <a:r>
              <a:rPr dirty="0" sz="2600" spc="-5">
                <a:latin typeface="Constantia"/>
                <a:cs typeface="Constantia"/>
              </a:rPr>
              <a:t>chromosomes), then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testosterone </a:t>
            </a:r>
            <a:r>
              <a:rPr dirty="0" sz="2600">
                <a:latin typeface="Constantia"/>
                <a:cs typeface="Constantia"/>
              </a:rPr>
              <a:t>will </a:t>
            </a:r>
            <a:r>
              <a:rPr dirty="0" sz="2600" spc="-5">
                <a:latin typeface="Constantia"/>
                <a:cs typeface="Constantia"/>
              </a:rPr>
              <a:t>stimulate the </a:t>
            </a:r>
            <a:r>
              <a:rPr dirty="0" sz="2600" spc="-20">
                <a:latin typeface="Constantia"/>
                <a:cs typeface="Constantia"/>
              </a:rPr>
              <a:t>Wolffian </a:t>
            </a:r>
            <a:r>
              <a:rPr dirty="0" sz="2600" spc="-5">
                <a:latin typeface="Constantia"/>
                <a:cs typeface="Constantia"/>
              </a:rPr>
              <a:t>duct </a:t>
            </a:r>
            <a:r>
              <a:rPr dirty="0" sz="2600" spc="-20">
                <a:latin typeface="Constantia"/>
                <a:cs typeface="Constantia"/>
              </a:rPr>
              <a:t>to 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develop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male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sex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organs,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Mullerian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duct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will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degrade.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3000" y="2514600"/>
            <a:ext cx="7251192" cy="6797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808603" y="3162401"/>
            <a:ext cx="4530725" cy="976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13690">
              <a:lnSpc>
                <a:spcPct val="120000"/>
              </a:lnSpc>
              <a:spcBef>
                <a:spcPts val="100"/>
              </a:spcBef>
            </a:pPr>
            <a:r>
              <a:rPr dirty="0" sz="2600" spc="-30">
                <a:solidFill>
                  <a:srgbClr val="FFFFFF"/>
                </a:solidFill>
                <a:latin typeface="Constantia"/>
                <a:cs typeface="Constantia"/>
              </a:rPr>
              <a:t>M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ale</a:t>
            </a:r>
            <a:r>
              <a:rPr dirty="0" sz="2600" spc="-105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40">
                <a:solidFill>
                  <a:srgbClr val="FFFFFF"/>
                </a:solidFill>
                <a:latin typeface="Constantia"/>
                <a:cs typeface="Constantia"/>
              </a:rPr>
              <a:t>r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ep</a:t>
            </a:r>
            <a:r>
              <a:rPr dirty="0" sz="2600" spc="-45">
                <a:solidFill>
                  <a:srgbClr val="FFFFFF"/>
                </a:solidFill>
                <a:latin typeface="Constantia"/>
                <a:cs typeface="Constantia"/>
              </a:rPr>
              <a:t>r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oduct</a:t>
            </a:r>
            <a:r>
              <a:rPr dirty="0" sz="2600" spc="-25">
                <a:solidFill>
                  <a:srgbClr val="FFFFFF"/>
                </a:solidFill>
                <a:latin typeface="Constantia"/>
                <a:cs typeface="Constantia"/>
              </a:rPr>
              <a:t>i</a:t>
            </a:r>
            <a:r>
              <a:rPr dirty="0" sz="2600" spc="-60">
                <a:solidFill>
                  <a:srgbClr val="FFFFFF"/>
                </a:solidFill>
                <a:latin typeface="Constantia"/>
                <a:cs typeface="Constantia"/>
              </a:rPr>
              <a:t>v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e</a:t>
            </a:r>
            <a:r>
              <a:rPr dirty="0" sz="2600" spc="-14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p</a:t>
            </a:r>
            <a:r>
              <a:rPr dirty="0" sz="2600" spc="-45">
                <a:solidFill>
                  <a:srgbClr val="FFFFFF"/>
                </a:solidFill>
                <a:latin typeface="Constantia"/>
                <a:cs typeface="Constantia"/>
              </a:rPr>
              <a:t>h</a:t>
            </a:r>
            <a:r>
              <a:rPr dirty="0" sz="2600" spc="-30">
                <a:solidFill>
                  <a:srgbClr val="FFFFFF"/>
                </a:solidFill>
                <a:latin typeface="Constantia"/>
                <a:cs typeface="Constantia"/>
              </a:rPr>
              <a:t>y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si</a:t>
            </a:r>
            <a:r>
              <a:rPr dirty="0" sz="2600" spc="-10">
                <a:solidFill>
                  <a:srgbClr val="FFFFFF"/>
                </a:solidFill>
                <a:latin typeface="Constantia"/>
                <a:cs typeface="Constantia"/>
              </a:rPr>
              <a:t>o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lo</a:t>
            </a:r>
            <a:r>
              <a:rPr dirty="0" sz="2600" spc="35">
                <a:solidFill>
                  <a:srgbClr val="FFFFFF"/>
                </a:solidFill>
                <a:latin typeface="Constantia"/>
                <a:cs typeface="Constantia"/>
              </a:rPr>
              <a:t>g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y  </a:t>
            </a:r>
            <a:r>
              <a:rPr dirty="0" sz="2600" spc="-85">
                <a:solidFill>
                  <a:srgbClr val="FFFFFF"/>
                </a:solidFill>
                <a:latin typeface="Constantia"/>
                <a:cs typeface="Constantia"/>
              </a:rPr>
              <a:t>F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emale</a:t>
            </a:r>
            <a:r>
              <a:rPr dirty="0" sz="2600" spc="-125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 spc="-40">
                <a:solidFill>
                  <a:srgbClr val="FFFFFF"/>
                </a:solidFill>
                <a:latin typeface="Constantia"/>
                <a:cs typeface="Constantia"/>
              </a:rPr>
              <a:t>r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ep</a:t>
            </a:r>
            <a:r>
              <a:rPr dirty="0" sz="2600" spc="-45">
                <a:solidFill>
                  <a:srgbClr val="FFFFFF"/>
                </a:solidFill>
                <a:latin typeface="Constantia"/>
                <a:cs typeface="Constantia"/>
              </a:rPr>
              <a:t>r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oduct</a:t>
            </a:r>
            <a:r>
              <a:rPr dirty="0" sz="2600" spc="-25">
                <a:solidFill>
                  <a:srgbClr val="FFFFFF"/>
                </a:solidFill>
                <a:latin typeface="Constantia"/>
                <a:cs typeface="Constantia"/>
              </a:rPr>
              <a:t>i</a:t>
            </a:r>
            <a:r>
              <a:rPr dirty="0" sz="2600" spc="-60">
                <a:solidFill>
                  <a:srgbClr val="FFFFFF"/>
                </a:solidFill>
                <a:latin typeface="Constantia"/>
                <a:cs typeface="Constantia"/>
              </a:rPr>
              <a:t>v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e</a:t>
            </a:r>
            <a:r>
              <a:rPr dirty="0" sz="2600" spc="-14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p</a:t>
            </a:r>
            <a:r>
              <a:rPr dirty="0" sz="2600" spc="-45">
                <a:solidFill>
                  <a:srgbClr val="FFFFFF"/>
                </a:solidFill>
                <a:latin typeface="Constantia"/>
                <a:cs typeface="Constantia"/>
              </a:rPr>
              <a:t>h</a:t>
            </a:r>
            <a:r>
              <a:rPr dirty="0" sz="2600" spc="-30">
                <a:solidFill>
                  <a:srgbClr val="FFFFFF"/>
                </a:solidFill>
                <a:latin typeface="Constantia"/>
                <a:cs typeface="Constantia"/>
              </a:rPr>
              <a:t>y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si</a:t>
            </a:r>
            <a:r>
              <a:rPr dirty="0" sz="2600" spc="-10">
                <a:solidFill>
                  <a:srgbClr val="FFFFFF"/>
                </a:solidFill>
                <a:latin typeface="Constantia"/>
                <a:cs typeface="Constantia"/>
              </a:rPr>
              <a:t>o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lo</a:t>
            </a:r>
            <a:r>
              <a:rPr dirty="0" sz="2600" spc="35">
                <a:solidFill>
                  <a:srgbClr val="FFFFFF"/>
                </a:solidFill>
                <a:latin typeface="Constantia"/>
                <a:cs typeface="Constantia"/>
              </a:rPr>
              <a:t>g</a:t>
            </a:r>
            <a:r>
              <a:rPr dirty="0" sz="2600">
                <a:solidFill>
                  <a:srgbClr val="FFFFFF"/>
                </a:solidFill>
                <a:latin typeface="Constantia"/>
                <a:cs typeface="Constantia"/>
              </a:rPr>
              <a:t>y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1173" y="796797"/>
            <a:ext cx="4886325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20"/>
              <a:t>GAMETOGENESIS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840739" y="2062098"/>
            <a:ext cx="7498715" cy="3098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7020" marR="367665" indent="-274955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655" algn="l"/>
              </a:tabLst>
            </a:pPr>
            <a:r>
              <a:rPr dirty="0" sz="3600" spc="-10">
                <a:latin typeface="Constantia"/>
                <a:cs typeface="Constantia"/>
              </a:rPr>
              <a:t>Reproduction</a:t>
            </a:r>
            <a:r>
              <a:rPr dirty="0" sz="3600" spc="-150">
                <a:latin typeface="Constantia"/>
                <a:cs typeface="Constantia"/>
              </a:rPr>
              <a:t> </a:t>
            </a:r>
            <a:r>
              <a:rPr dirty="0" sz="3600" spc="-20">
                <a:latin typeface="Constantia"/>
                <a:cs typeface="Constantia"/>
              </a:rPr>
              <a:t>control</a:t>
            </a:r>
            <a:r>
              <a:rPr dirty="0" sz="3600" spc="-5">
                <a:latin typeface="Constantia"/>
                <a:cs typeface="Constantia"/>
              </a:rPr>
              <a:t> in</a:t>
            </a:r>
            <a:r>
              <a:rPr dirty="0" sz="3600" spc="-60">
                <a:latin typeface="Constantia"/>
                <a:cs typeface="Constantia"/>
              </a:rPr>
              <a:t> </a:t>
            </a:r>
            <a:r>
              <a:rPr dirty="0" sz="3600" spc="-5">
                <a:latin typeface="Constantia"/>
                <a:cs typeface="Constantia"/>
              </a:rPr>
              <a:t>males</a:t>
            </a:r>
            <a:r>
              <a:rPr dirty="0" sz="3600" spc="-195">
                <a:latin typeface="Constantia"/>
                <a:cs typeface="Constantia"/>
              </a:rPr>
              <a:t> </a:t>
            </a:r>
            <a:r>
              <a:rPr dirty="0" sz="3600">
                <a:latin typeface="Constantia"/>
                <a:cs typeface="Constantia"/>
              </a:rPr>
              <a:t>and </a:t>
            </a:r>
            <a:r>
              <a:rPr dirty="0" sz="3600" spc="-890">
                <a:latin typeface="Constantia"/>
                <a:cs typeface="Constantia"/>
              </a:rPr>
              <a:t> </a:t>
            </a:r>
            <a:r>
              <a:rPr dirty="0" sz="3600" spc="-5">
                <a:latin typeface="Constantia"/>
                <a:cs typeface="Constantia"/>
              </a:rPr>
              <a:t>females</a:t>
            </a:r>
            <a:endParaRPr sz="3600">
              <a:latin typeface="Constantia"/>
              <a:cs typeface="Constantia"/>
            </a:endParaRPr>
          </a:p>
          <a:p>
            <a:pPr marL="287020" indent="-274955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655" algn="l"/>
              </a:tabLst>
            </a:pPr>
            <a:r>
              <a:rPr dirty="0" sz="3600" spc="-10">
                <a:latin typeface="Constantia"/>
                <a:cs typeface="Constantia"/>
              </a:rPr>
              <a:t>General</a:t>
            </a:r>
            <a:r>
              <a:rPr dirty="0" sz="3600" spc="-95">
                <a:latin typeface="Constantia"/>
                <a:cs typeface="Constantia"/>
              </a:rPr>
              <a:t> </a:t>
            </a:r>
            <a:r>
              <a:rPr dirty="0" sz="3600">
                <a:latin typeface="Constantia"/>
                <a:cs typeface="Constantia"/>
              </a:rPr>
              <a:t>principles</a:t>
            </a:r>
            <a:r>
              <a:rPr dirty="0" sz="3600" spc="-180">
                <a:latin typeface="Constantia"/>
                <a:cs typeface="Constantia"/>
              </a:rPr>
              <a:t> </a:t>
            </a:r>
            <a:r>
              <a:rPr dirty="0" sz="3600">
                <a:latin typeface="Constantia"/>
                <a:cs typeface="Constantia"/>
              </a:rPr>
              <a:t>of</a:t>
            </a:r>
            <a:r>
              <a:rPr dirty="0" sz="3600" spc="50">
                <a:latin typeface="Constantia"/>
                <a:cs typeface="Constantia"/>
              </a:rPr>
              <a:t> </a:t>
            </a:r>
            <a:r>
              <a:rPr dirty="0" sz="3600" spc="-10">
                <a:latin typeface="Constantia"/>
                <a:cs typeface="Constantia"/>
              </a:rPr>
              <a:t>Gametogenesis</a:t>
            </a:r>
            <a:endParaRPr sz="3600">
              <a:latin typeface="Constantia"/>
              <a:cs typeface="Constantia"/>
            </a:endParaRPr>
          </a:p>
          <a:p>
            <a:pPr marL="287020" indent="-274955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655" algn="l"/>
              </a:tabLst>
            </a:pPr>
            <a:r>
              <a:rPr dirty="0" sz="3600">
                <a:latin typeface="Constantia"/>
                <a:cs typeface="Constantia"/>
              </a:rPr>
              <a:t>Sex</a:t>
            </a:r>
            <a:r>
              <a:rPr dirty="0" sz="3600" spc="-170">
                <a:latin typeface="Constantia"/>
                <a:cs typeface="Constantia"/>
              </a:rPr>
              <a:t> </a:t>
            </a:r>
            <a:r>
              <a:rPr dirty="0" sz="3600" spc="-5">
                <a:latin typeface="Constantia"/>
                <a:cs typeface="Constantia"/>
              </a:rPr>
              <a:t>de</a:t>
            </a:r>
            <a:r>
              <a:rPr dirty="0" sz="3600" spc="-45">
                <a:latin typeface="Constantia"/>
                <a:cs typeface="Constantia"/>
              </a:rPr>
              <a:t>t</a:t>
            </a:r>
            <a:r>
              <a:rPr dirty="0" sz="3600">
                <a:latin typeface="Constantia"/>
                <a:cs typeface="Constantia"/>
              </a:rPr>
              <a:t>ermi</a:t>
            </a:r>
            <a:r>
              <a:rPr dirty="0" sz="3600" spc="10">
                <a:latin typeface="Constantia"/>
                <a:cs typeface="Constantia"/>
              </a:rPr>
              <a:t>n</a:t>
            </a:r>
            <a:r>
              <a:rPr dirty="0" sz="3600">
                <a:latin typeface="Constantia"/>
                <a:cs typeface="Constantia"/>
              </a:rPr>
              <a:t>ation</a:t>
            </a:r>
            <a:endParaRPr sz="3600">
              <a:latin typeface="Constantia"/>
              <a:cs typeface="Constantia"/>
            </a:endParaRPr>
          </a:p>
          <a:p>
            <a:pPr marL="287020" indent="-274955">
              <a:lnSpc>
                <a:spcPct val="100000"/>
              </a:lnSpc>
              <a:spcBef>
                <a:spcPts val="865"/>
              </a:spcBef>
              <a:buClr>
                <a:srgbClr val="0AD0D9"/>
              </a:buClr>
              <a:buSzPct val="94444"/>
              <a:buFont typeface="Segoe UI Symbol"/>
              <a:buChar char="⚫"/>
              <a:tabLst>
                <a:tab pos="287655" algn="l"/>
              </a:tabLst>
            </a:pPr>
            <a:r>
              <a:rPr dirty="0" sz="3600">
                <a:latin typeface="Constantia"/>
                <a:cs typeface="Constantia"/>
              </a:rPr>
              <a:t>Sex</a:t>
            </a:r>
            <a:r>
              <a:rPr dirty="0" sz="3600" spc="-210">
                <a:latin typeface="Constantia"/>
                <a:cs typeface="Constantia"/>
              </a:rPr>
              <a:t> </a:t>
            </a:r>
            <a:r>
              <a:rPr dirty="0" sz="3600" spc="-10">
                <a:latin typeface="Constantia"/>
                <a:cs typeface="Constantia"/>
              </a:rPr>
              <a:t>differentiation</a:t>
            </a:r>
            <a:endParaRPr sz="3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933001" y="768095"/>
            <a:ext cx="5723255" cy="4843780"/>
            <a:chOff x="2933001" y="768095"/>
            <a:chExt cx="5723255" cy="48437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4180" y="768095"/>
              <a:ext cx="5667756" cy="48432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4589" y="803020"/>
              <a:ext cx="5720080" cy="4706620"/>
            </a:xfrm>
            <a:custGeom>
              <a:avLst/>
              <a:gdLst/>
              <a:ahLst/>
              <a:cxnLst/>
              <a:rect l="l" t="t" r="r" b="b"/>
              <a:pathLst>
                <a:path w="5720080" h="4706620">
                  <a:moveTo>
                    <a:pt x="501523" y="0"/>
                  </a:moveTo>
                  <a:lnTo>
                    <a:pt x="0" y="4084192"/>
                  </a:lnTo>
                  <a:lnTo>
                    <a:pt x="5069713" y="4706620"/>
                  </a:lnTo>
                  <a:lnTo>
                    <a:pt x="5236971" y="4575937"/>
                  </a:lnTo>
                  <a:lnTo>
                    <a:pt x="5720080" y="640714"/>
                  </a:lnTo>
                  <a:lnTo>
                    <a:pt x="501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934589" y="803020"/>
              <a:ext cx="5720080" cy="4706620"/>
            </a:xfrm>
            <a:custGeom>
              <a:avLst/>
              <a:gdLst/>
              <a:ahLst/>
              <a:cxnLst/>
              <a:rect l="l" t="t" r="r" b="b"/>
              <a:pathLst>
                <a:path w="5720080" h="4706620">
                  <a:moveTo>
                    <a:pt x="0" y="4084192"/>
                  </a:moveTo>
                  <a:lnTo>
                    <a:pt x="5069713" y="4706620"/>
                  </a:lnTo>
                  <a:lnTo>
                    <a:pt x="5236971" y="4575937"/>
                  </a:lnTo>
                  <a:lnTo>
                    <a:pt x="5720080" y="640714"/>
                  </a:lnTo>
                  <a:lnTo>
                    <a:pt x="501523" y="0"/>
                  </a:lnTo>
                  <a:lnTo>
                    <a:pt x="0" y="4084192"/>
                  </a:lnTo>
                  <a:close/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62900" y="5320284"/>
              <a:ext cx="225551" cy="2072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88935" y="5344541"/>
              <a:ext cx="185928" cy="16700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5824219"/>
            <a:ext cx="9144000" cy="103378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42619" y="2380233"/>
            <a:ext cx="6724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40" b="1">
                <a:latin typeface="Calibri"/>
                <a:cs typeface="Calibri"/>
              </a:rPr>
              <a:t>Testes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63391" y="932814"/>
            <a:ext cx="5062486" cy="446534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60908" y="2851785"/>
            <a:ext cx="2072639" cy="1846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92405">
              <a:lnSpc>
                <a:spcPct val="100000"/>
              </a:lnSpc>
              <a:spcBef>
                <a:spcPts val="95"/>
              </a:spcBef>
            </a:pPr>
            <a:r>
              <a:rPr dirty="0" sz="1300" spc="-10">
                <a:latin typeface="Constantia"/>
                <a:cs typeface="Constantia"/>
              </a:rPr>
              <a:t>The</a:t>
            </a:r>
            <a:r>
              <a:rPr dirty="0" sz="1300" spc="-45">
                <a:latin typeface="Constantia"/>
                <a:cs typeface="Constantia"/>
              </a:rPr>
              <a:t> </a:t>
            </a:r>
            <a:r>
              <a:rPr dirty="0" sz="1300" spc="-5">
                <a:latin typeface="Constantia"/>
                <a:cs typeface="Constantia"/>
              </a:rPr>
              <a:t>functions</a:t>
            </a:r>
            <a:r>
              <a:rPr dirty="0" sz="1300" spc="-45">
                <a:latin typeface="Constantia"/>
                <a:cs typeface="Constantia"/>
              </a:rPr>
              <a:t> </a:t>
            </a:r>
            <a:r>
              <a:rPr dirty="0" sz="1300" spc="-5">
                <a:latin typeface="Constantia"/>
                <a:cs typeface="Constantia"/>
              </a:rPr>
              <a:t>of</a:t>
            </a:r>
            <a:r>
              <a:rPr dirty="0" sz="1300" spc="10">
                <a:latin typeface="Constantia"/>
                <a:cs typeface="Constantia"/>
              </a:rPr>
              <a:t> </a:t>
            </a:r>
            <a:r>
              <a:rPr dirty="0" sz="1300" spc="-15">
                <a:latin typeface="Constantia"/>
                <a:cs typeface="Constantia"/>
              </a:rPr>
              <a:t>testes</a:t>
            </a:r>
            <a:r>
              <a:rPr dirty="0" sz="1300" spc="-55">
                <a:latin typeface="Constantia"/>
                <a:cs typeface="Constantia"/>
              </a:rPr>
              <a:t> </a:t>
            </a:r>
            <a:r>
              <a:rPr dirty="0" sz="1300" spc="-15">
                <a:latin typeface="Constantia"/>
                <a:cs typeface="Constantia"/>
              </a:rPr>
              <a:t>are </a:t>
            </a:r>
            <a:r>
              <a:rPr dirty="0" sz="1300" spc="-310">
                <a:latin typeface="Constantia"/>
                <a:cs typeface="Constantia"/>
              </a:rPr>
              <a:t> </a:t>
            </a:r>
            <a:r>
              <a:rPr dirty="0" sz="1300" spc="-10">
                <a:latin typeface="Constantia"/>
                <a:cs typeface="Constantia"/>
              </a:rPr>
              <a:t>spermatogenisis </a:t>
            </a:r>
            <a:r>
              <a:rPr dirty="0" sz="1300" spc="-5">
                <a:latin typeface="Constantia"/>
                <a:cs typeface="Constantia"/>
              </a:rPr>
              <a:t>and </a:t>
            </a:r>
            <a:r>
              <a:rPr dirty="0" sz="1300">
                <a:latin typeface="Constantia"/>
                <a:cs typeface="Constantia"/>
              </a:rPr>
              <a:t> </a:t>
            </a:r>
            <a:r>
              <a:rPr dirty="0" sz="1300" spc="-10">
                <a:latin typeface="Constantia"/>
                <a:cs typeface="Constantia"/>
              </a:rPr>
              <a:t>secretion</a:t>
            </a:r>
            <a:r>
              <a:rPr dirty="0" sz="1300" spc="-40">
                <a:latin typeface="Constantia"/>
                <a:cs typeface="Constantia"/>
              </a:rPr>
              <a:t> </a:t>
            </a:r>
            <a:r>
              <a:rPr dirty="0" sz="1300" spc="-5">
                <a:latin typeface="Constantia"/>
                <a:cs typeface="Constantia"/>
              </a:rPr>
              <a:t>of</a:t>
            </a:r>
            <a:r>
              <a:rPr dirty="0" sz="1300" spc="25">
                <a:latin typeface="Constantia"/>
                <a:cs typeface="Constantia"/>
              </a:rPr>
              <a:t> </a:t>
            </a:r>
            <a:r>
              <a:rPr dirty="0" sz="1300" spc="-15">
                <a:latin typeface="Constantia"/>
                <a:cs typeface="Constantia"/>
              </a:rPr>
              <a:t>testosterone.</a:t>
            </a:r>
            <a:endParaRPr sz="1300">
              <a:latin typeface="Constantia"/>
              <a:cs typeface="Constantia"/>
            </a:endParaRPr>
          </a:p>
          <a:p>
            <a:pPr marL="12700" marR="5080">
              <a:lnSpc>
                <a:spcPct val="100000"/>
              </a:lnSpc>
              <a:spcBef>
                <a:spcPts val="300"/>
              </a:spcBef>
            </a:pPr>
            <a:r>
              <a:rPr dirty="0" sz="1300" spc="-40">
                <a:latin typeface="Constantia"/>
                <a:cs typeface="Constantia"/>
              </a:rPr>
              <a:t>I</a:t>
            </a:r>
            <a:r>
              <a:rPr dirty="0" sz="1300" spc="-5">
                <a:latin typeface="Constantia"/>
                <a:cs typeface="Constantia"/>
              </a:rPr>
              <a:t>t</a:t>
            </a:r>
            <a:r>
              <a:rPr dirty="0" sz="1300" spc="-65">
                <a:latin typeface="Constantia"/>
                <a:cs typeface="Constantia"/>
              </a:rPr>
              <a:t> </a:t>
            </a:r>
            <a:r>
              <a:rPr dirty="0" sz="1300" spc="-10">
                <a:latin typeface="Constantia"/>
                <a:cs typeface="Constantia"/>
              </a:rPr>
              <a:t>o</a:t>
            </a:r>
            <a:r>
              <a:rPr dirty="0" sz="1300" spc="-30">
                <a:latin typeface="Constantia"/>
                <a:cs typeface="Constantia"/>
              </a:rPr>
              <a:t>c</a:t>
            </a:r>
            <a:r>
              <a:rPr dirty="0" sz="1300" spc="-10">
                <a:latin typeface="Constantia"/>
                <a:cs typeface="Constantia"/>
              </a:rPr>
              <a:t>cu</a:t>
            </a:r>
            <a:r>
              <a:rPr dirty="0" sz="1300" spc="-15">
                <a:latin typeface="Constantia"/>
                <a:cs typeface="Constantia"/>
              </a:rPr>
              <a:t>p</a:t>
            </a:r>
            <a:r>
              <a:rPr dirty="0" sz="1300" spc="-10">
                <a:latin typeface="Constantia"/>
                <a:cs typeface="Constantia"/>
              </a:rPr>
              <a:t>p</a:t>
            </a:r>
            <a:r>
              <a:rPr dirty="0" sz="1300" spc="-5">
                <a:latin typeface="Constantia"/>
                <a:cs typeface="Constantia"/>
              </a:rPr>
              <a:t>ies</a:t>
            </a:r>
            <a:r>
              <a:rPr dirty="0" sz="1300" spc="-15">
                <a:latin typeface="Constantia"/>
                <a:cs typeface="Constantia"/>
              </a:rPr>
              <a:t> </a:t>
            </a:r>
            <a:r>
              <a:rPr dirty="0" sz="1300" spc="-5">
                <a:latin typeface="Constantia"/>
                <a:cs typeface="Constantia"/>
              </a:rPr>
              <a:t>the</a:t>
            </a:r>
            <a:r>
              <a:rPr dirty="0" sz="1300" spc="-60">
                <a:latin typeface="Constantia"/>
                <a:cs typeface="Constantia"/>
              </a:rPr>
              <a:t> </a:t>
            </a:r>
            <a:r>
              <a:rPr dirty="0" sz="1300" spc="-5">
                <a:latin typeface="Constantia"/>
                <a:cs typeface="Constantia"/>
              </a:rPr>
              <a:t>sc</a:t>
            </a:r>
            <a:r>
              <a:rPr dirty="0" sz="1300" spc="-35">
                <a:latin typeface="Constantia"/>
                <a:cs typeface="Constantia"/>
              </a:rPr>
              <a:t>r</a:t>
            </a:r>
            <a:r>
              <a:rPr dirty="0" sz="1300" spc="-10">
                <a:latin typeface="Constantia"/>
                <a:cs typeface="Constantia"/>
              </a:rPr>
              <a:t>o</a:t>
            </a:r>
            <a:r>
              <a:rPr dirty="0" sz="1300" spc="-5">
                <a:latin typeface="Constantia"/>
                <a:cs typeface="Constantia"/>
              </a:rPr>
              <a:t>t</a:t>
            </a:r>
            <a:r>
              <a:rPr dirty="0" sz="1300" spc="-15">
                <a:latin typeface="Constantia"/>
                <a:cs typeface="Constantia"/>
              </a:rPr>
              <a:t>u</a:t>
            </a:r>
            <a:r>
              <a:rPr dirty="0" sz="1300" spc="-5">
                <a:latin typeface="Constantia"/>
                <a:cs typeface="Constantia"/>
              </a:rPr>
              <a:t>m</a:t>
            </a:r>
            <a:r>
              <a:rPr dirty="0" sz="1300" spc="-20">
                <a:latin typeface="Constantia"/>
                <a:cs typeface="Constantia"/>
              </a:rPr>
              <a:t> </a:t>
            </a:r>
            <a:r>
              <a:rPr dirty="0" sz="1300" spc="-5">
                <a:latin typeface="Constantia"/>
                <a:cs typeface="Constantia"/>
              </a:rPr>
              <a:t>and  </a:t>
            </a:r>
            <a:r>
              <a:rPr dirty="0" sz="1300" spc="-5">
                <a:latin typeface="Constantia"/>
                <a:cs typeface="Constantia"/>
              </a:rPr>
              <a:t>lies outside the </a:t>
            </a:r>
            <a:r>
              <a:rPr dirty="0" sz="1300" spc="-10">
                <a:latin typeface="Constantia"/>
                <a:cs typeface="Constantia"/>
              </a:rPr>
              <a:t>body </a:t>
            </a:r>
            <a:r>
              <a:rPr dirty="0" sz="1300" spc="-30">
                <a:latin typeface="Constantia"/>
                <a:cs typeface="Constantia"/>
              </a:rPr>
              <a:t>cavity. </a:t>
            </a:r>
            <a:r>
              <a:rPr dirty="0" sz="1300" spc="-25">
                <a:latin typeface="Constantia"/>
                <a:cs typeface="Constantia"/>
              </a:rPr>
              <a:t> </a:t>
            </a:r>
            <a:r>
              <a:rPr dirty="0" sz="1300" spc="-10">
                <a:latin typeface="Constantia"/>
                <a:cs typeface="Constantia"/>
              </a:rPr>
              <a:t>T</a:t>
            </a:r>
            <a:r>
              <a:rPr dirty="0" sz="1300" spc="-5">
                <a:latin typeface="Constantia"/>
                <a:cs typeface="Constantia"/>
              </a:rPr>
              <a:t>h</a:t>
            </a:r>
            <a:r>
              <a:rPr dirty="0" sz="1300">
                <a:latin typeface="Constantia"/>
                <a:cs typeface="Constantia"/>
              </a:rPr>
              <a:t>i</a:t>
            </a:r>
            <a:r>
              <a:rPr dirty="0" sz="1300" spc="-5">
                <a:latin typeface="Constantia"/>
                <a:cs typeface="Constantia"/>
              </a:rPr>
              <a:t>s</a:t>
            </a:r>
            <a:r>
              <a:rPr dirty="0" sz="1300" spc="-40">
                <a:latin typeface="Constantia"/>
                <a:cs typeface="Constantia"/>
              </a:rPr>
              <a:t> </a:t>
            </a:r>
            <a:r>
              <a:rPr dirty="0" sz="1300" spc="-5">
                <a:latin typeface="Constantia"/>
                <a:cs typeface="Constantia"/>
              </a:rPr>
              <a:t>is</a:t>
            </a:r>
            <a:r>
              <a:rPr dirty="0" sz="1300" spc="-75">
                <a:latin typeface="Constantia"/>
                <a:cs typeface="Constantia"/>
              </a:rPr>
              <a:t> </a:t>
            </a:r>
            <a:r>
              <a:rPr dirty="0" sz="1300" spc="-5">
                <a:latin typeface="Constantia"/>
                <a:cs typeface="Constantia"/>
              </a:rPr>
              <a:t>esse</a:t>
            </a:r>
            <a:r>
              <a:rPr dirty="0" sz="1300" spc="-10">
                <a:latin typeface="Constantia"/>
                <a:cs typeface="Constantia"/>
              </a:rPr>
              <a:t>ntia</a:t>
            </a:r>
            <a:r>
              <a:rPr dirty="0" sz="1300" spc="-5">
                <a:latin typeface="Constantia"/>
                <a:cs typeface="Constantia"/>
              </a:rPr>
              <a:t>l</a:t>
            </a:r>
            <a:r>
              <a:rPr dirty="0" sz="1300" spc="-30">
                <a:latin typeface="Constantia"/>
                <a:cs typeface="Constantia"/>
              </a:rPr>
              <a:t> </a:t>
            </a:r>
            <a:r>
              <a:rPr dirty="0" sz="1300" spc="-5">
                <a:latin typeface="Constantia"/>
                <a:cs typeface="Constantia"/>
              </a:rPr>
              <a:t>as</a:t>
            </a:r>
            <a:r>
              <a:rPr dirty="0" sz="1300" spc="-25">
                <a:latin typeface="Constantia"/>
                <a:cs typeface="Constantia"/>
              </a:rPr>
              <a:t> </a:t>
            </a:r>
            <a:r>
              <a:rPr dirty="0" sz="1300" spc="-10">
                <a:latin typeface="Constantia"/>
                <a:cs typeface="Constantia"/>
              </a:rPr>
              <a:t>it  </a:t>
            </a:r>
            <a:r>
              <a:rPr dirty="0" sz="1300" spc="-5">
                <a:latin typeface="Constantia"/>
                <a:cs typeface="Constantia"/>
              </a:rPr>
              <a:t>maintains a 1 </a:t>
            </a:r>
            <a:r>
              <a:rPr dirty="0" sz="1300" spc="-10">
                <a:latin typeface="Constantia"/>
                <a:cs typeface="Constantia"/>
              </a:rPr>
              <a:t>degree </a:t>
            </a:r>
            <a:r>
              <a:rPr dirty="0" sz="1300" spc="-20">
                <a:latin typeface="Constantia"/>
                <a:cs typeface="Constantia"/>
              </a:rPr>
              <a:t>to </a:t>
            </a:r>
            <a:r>
              <a:rPr dirty="0" sz="1300" spc="-5">
                <a:latin typeface="Constantia"/>
                <a:cs typeface="Constantia"/>
              </a:rPr>
              <a:t>2 </a:t>
            </a:r>
            <a:r>
              <a:rPr dirty="0" sz="1300">
                <a:latin typeface="Constantia"/>
                <a:cs typeface="Constantia"/>
              </a:rPr>
              <a:t> </a:t>
            </a:r>
            <a:r>
              <a:rPr dirty="0" sz="1300" spc="-10">
                <a:latin typeface="Constantia"/>
                <a:cs typeface="Constantia"/>
              </a:rPr>
              <a:t>degree for </a:t>
            </a:r>
            <a:r>
              <a:rPr dirty="0" sz="1300" spc="-5">
                <a:latin typeface="Constantia"/>
                <a:cs typeface="Constantia"/>
              </a:rPr>
              <a:t>normal </a:t>
            </a:r>
            <a:r>
              <a:rPr dirty="0" sz="1300">
                <a:latin typeface="Constantia"/>
                <a:cs typeface="Constantia"/>
              </a:rPr>
              <a:t> </a:t>
            </a:r>
            <a:r>
              <a:rPr dirty="0" sz="1300" spc="-10">
                <a:latin typeface="Constantia"/>
                <a:cs typeface="Constantia"/>
              </a:rPr>
              <a:t>spermatogenisis.</a:t>
            </a:r>
            <a:endParaRPr sz="13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400" y="1524000"/>
            <a:ext cx="3200400" cy="378104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0700" y="179578"/>
            <a:ext cx="604520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Male</a:t>
            </a:r>
            <a:r>
              <a:rPr dirty="0" spc="-40"/>
              <a:t> </a:t>
            </a:r>
            <a:r>
              <a:rPr dirty="0" spc="-20"/>
              <a:t>reproductive</a:t>
            </a:r>
            <a:r>
              <a:rPr dirty="0" spc="-30"/>
              <a:t> </a:t>
            </a:r>
            <a:r>
              <a:rPr dirty="0" spc="-35"/>
              <a:t>system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991260"/>
            <a:ext cx="4575175" cy="523240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434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5">
                <a:latin typeface="Constantia"/>
                <a:cs typeface="Constantia"/>
              </a:rPr>
              <a:t>Divided</a:t>
            </a:r>
            <a:r>
              <a:rPr dirty="0" sz="2800" spc="-40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into</a:t>
            </a:r>
            <a:r>
              <a:rPr dirty="0" sz="2800" spc="-130">
                <a:latin typeface="Constantia"/>
                <a:cs typeface="Constantia"/>
              </a:rPr>
              <a:t> </a:t>
            </a:r>
            <a:r>
              <a:rPr dirty="0" sz="2800" spc="-30">
                <a:latin typeface="Constantia"/>
                <a:cs typeface="Constantia"/>
              </a:rPr>
              <a:t>two</a:t>
            </a:r>
            <a:r>
              <a:rPr dirty="0" sz="2800" spc="-14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groups</a:t>
            </a:r>
            <a:endParaRPr sz="2800">
              <a:latin typeface="Constantia"/>
              <a:cs typeface="Constantia"/>
            </a:endParaRPr>
          </a:p>
          <a:p>
            <a:pPr lvl="1" marL="652780" indent="-247650">
              <a:lnSpc>
                <a:spcPct val="100000"/>
              </a:lnSpc>
              <a:spcBef>
                <a:spcPts val="335"/>
              </a:spcBef>
              <a:buClr>
                <a:srgbClr val="0E6EC5"/>
              </a:buClr>
              <a:buSzPct val="83928"/>
              <a:buFont typeface="Segoe UI Symbol"/>
              <a:buChar char="⚫"/>
              <a:tabLst>
                <a:tab pos="653415" algn="l"/>
              </a:tabLst>
            </a:pPr>
            <a:r>
              <a:rPr dirty="0" sz="2800">
                <a:latin typeface="Constantia"/>
                <a:cs typeface="Constantia"/>
              </a:rPr>
              <a:t>Primary</a:t>
            </a:r>
            <a:r>
              <a:rPr dirty="0" sz="2800" spc="-85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Organs</a:t>
            </a:r>
            <a:endParaRPr sz="2800">
              <a:latin typeface="Constantia"/>
              <a:cs typeface="Constantia"/>
            </a:endParaRPr>
          </a:p>
          <a:p>
            <a:pPr lvl="2" marL="927100" indent="-247650">
              <a:lnSpc>
                <a:spcPct val="100000"/>
              </a:lnSpc>
              <a:spcBef>
                <a:spcPts val="340"/>
              </a:spcBef>
              <a:buClr>
                <a:srgbClr val="009DD9"/>
              </a:buClr>
              <a:buSzPct val="69642"/>
              <a:buFont typeface="Segoe UI Symbol"/>
              <a:buChar char="⚫"/>
              <a:tabLst>
                <a:tab pos="927735" algn="l"/>
              </a:tabLst>
            </a:pPr>
            <a:r>
              <a:rPr dirty="0" sz="2800" spc="-10" b="1">
                <a:latin typeface="Constantia"/>
                <a:cs typeface="Constantia"/>
              </a:rPr>
              <a:t>Gonads</a:t>
            </a:r>
            <a:r>
              <a:rPr dirty="0" sz="2800" spc="-35" b="1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or</a:t>
            </a:r>
            <a:r>
              <a:rPr dirty="0" sz="2800" spc="-15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sex</a:t>
            </a:r>
            <a:r>
              <a:rPr dirty="0" sz="2800" spc="-14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glands</a:t>
            </a:r>
            <a:endParaRPr sz="2800">
              <a:latin typeface="Constantia"/>
              <a:cs typeface="Constantia"/>
            </a:endParaRPr>
          </a:p>
          <a:p>
            <a:pPr lvl="2" marL="927100" marR="196215" indent="-247015">
              <a:lnSpc>
                <a:spcPts val="3020"/>
              </a:lnSpc>
              <a:spcBef>
                <a:spcPts val="720"/>
              </a:spcBef>
              <a:buClr>
                <a:srgbClr val="009DD9"/>
              </a:buClr>
              <a:buSzPct val="69642"/>
              <a:buFont typeface="Segoe UI Symbol"/>
              <a:buChar char="⚫"/>
              <a:tabLst>
                <a:tab pos="927735" algn="l"/>
              </a:tabLst>
            </a:pPr>
            <a:r>
              <a:rPr dirty="0" sz="2800" spc="-15">
                <a:latin typeface="Constantia"/>
                <a:cs typeface="Constantia"/>
              </a:rPr>
              <a:t>Produce</a:t>
            </a:r>
            <a:r>
              <a:rPr dirty="0" sz="2800" spc="-12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the</a:t>
            </a:r>
            <a:r>
              <a:rPr dirty="0" sz="2800" spc="-160">
                <a:latin typeface="Constantia"/>
                <a:cs typeface="Constantia"/>
              </a:rPr>
              <a:t> </a:t>
            </a:r>
            <a:r>
              <a:rPr dirty="0" sz="2800" spc="-25">
                <a:latin typeface="Constantia"/>
                <a:cs typeface="Constantia"/>
              </a:rPr>
              <a:t>germ</a:t>
            </a:r>
            <a:r>
              <a:rPr dirty="0" sz="2800" spc="-120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cells </a:t>
            </a:r>
            <a:r>
              <a:rPr dirty="0" sz="2800" spc="-68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and </a:t>
            </a:r>
            <a:r>
              <a:rPr dirty="0" sz="2800" spc="-10">
                <a:latin typeface="Constantia"/>
                <a:cs typeface="Constantia"/>
              </a:rPr>
              <a:t>manufacture </a:t>
            </a:r>
            <a:r>
              <a:rPr dirty="0" sz="2800" spc="-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hormones</a:t>
            </a:r>
            <a:endParaRPr sz="2800">
              <a:latin typeface="Constantia"/>
              <a:cs typeface="Constantia"/>
            </a:endParaRPr>
          </a:p>
          <a:p>
            <a:pPr lvl="2" marL="927100" indent="-247650">
              <a:lnSpc>
                <a:spcPct val="100000"/>
              </a:lnSpc>
              <a:spcBef>
                <a:spcPts val="300"/>
              </a:spcBef>
              <a:buClr>
                <a:srgbClr val="009DD9"/>
              </a:buClr>
              <a:buSzPct val="69642"/>
              <a:buFont typeface="Segoe UI Symbol"/>
              <a:buChar char="⚫"/>
              <a:tabLst>
                <a:tab pos="927735" algn="l"/>
              </a:tabLst>
            </a:pPr>
            <a:r>
              <a:rPr dirty="0" sz="2800" spc="-10">
                <a:latin typeface="Constantia"/>
                <a:cs typeface="Constantia"/>
              </a:rPr>
              <a:t>Male</a:t>
            </a:r>
            <a:r>
              <a:rPr dirty="0" sz="2800" spc="-135">
                <a:latin typeface="Constantia"/>
                <a:cs typeface="Constantia"/>
              </a:rPr>
              <a:t> </a:t>
            </a:r>
            <a:r>
              <a:rPr dirty="0" sz="2800" spc="-20">
                <a:latin typeface="Constantia"/>
                <a:cs typeface="Constantia"/>
              </a:rPr>
              <a:t>gonad</a:t>
            </a:r>
            <a:r>
              <a:rPr dirty="0" sz="2800" spc="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is</a:t>
            </a:r>
            <a:r>
              <a:rPr dirty="0" sz="2800" spc="-9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the</a:t>
            </a:r>
            <a:r>
              <a:rPr dirty="0" sz="2800" spc="-140">
                <a:latin typeface="Constantia"/>
                <a:cs typeface="Constantia"/>
              </a:rPr>
              <a:t> </a:t>
            </a:r>
            <a:r>
              <a:rPr dirty="0" sz="2800" spc="-45">
                <a:latin typeface="Constantia"/>
                <a:cs typeface="Constantia"/>
              </a:rPr>
              <a:t>Testis</a:t>
            </a:r>
            <a:endParaRPr sz="2800">
              <a:latin typeface="Constantia"/>
              <a:cs typeface="Constantia"/>
            </a:endParaRPr>
          </a:p>
          <a:p>
            <a:pPr lvl="1" marL="652780" indent="-247650">
              <a:lnSpc>
                <a:spcPct val="100000"/>
              </a:lnSpc>
              <a:spcBef>
                <a:spcPts val="340"/>
              </a:spcBef>
              <a:buClr>
                <a:srgbClr val="0E6EC5"/>
              </a:buClr>
              <a:buSzPct val="83928"/>
              <a:buFont typeface="Segoe UI Symbol"/>
              <a:buChar char="⚫"/>
              <a:tabLst>
                <a:tab pos="653415" algn="l"/>
              </a:tabLst>
            </a:pPr>
            <a:r>
              <a:rPr dirty="0" sz="2800" spc="-15">
                <a:latin typeface="Constantia"/>
                <a:cs typeface="Constantia"/>
              </a:rPr>
              <a:t>Accessory</a:t>
            </a:r>
            <a:r>
              <a:rPr dirty="0" sz="2800" spc="-80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Organs</a:t>
            </a:r>
            <a:endParaRPr sz="2800">
              <a:latin typeface="Constantia"/>
              <a:cs typeface="Constantia"/>
            </a:endParaRPr>
          </a:p>
          <a:p>
            <a:pPr lvl="2" marL="927100" marR="27305" indent="-247015">
              <a:lnSpc>
                <a:spcPct val="90000"/>
              </a:lnSpc>
              <a:spcBef>
                <a:spcPts val="670"/>
              </a:spcBef>
              <a:buClr>
                <a:srgbClr val="009DD9"/>
              </a:buClr>
              <a:buSzPct val="69642"/>
              <a:buFont typeface="Segoe UI Symbol"/>
              <a:buChar char="⚫"/>
              <a:tabLst>
                <a:tab pos="927735" algn="l"/>
              </a:tabLst>
            </a:pPr>
            <a:r>
              <a:rPr dirty="0" sz="2800" spc="-5">
                <a:latin typeface="Constantia"/>
                <a:cs typeface="Constantia"/>
              </a:rPr>
              <a:t>Series of ducts that </a:t>
            </a:r>
            <a:r>
              <a:rPr dirty="0" sz="2800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transport</a:t>
            </a:r>
            <a:r>
              <a:rPr dirty="0" sz="2800" spc="-9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the</a:t>
            </a:r>
            <a:r>
              <a:rPr dirty="0" sz="2800" spc="-145">
                <a:latin typeface="Constantia"/>
                <a:cs typeface="Constantia"/>
              </a:rPr>
              <a:t> </a:t>
            </a:r>
            <a:r>
              <a:rPr dirty="0" sz="2800" spc="-25">
                <a:latin typeface="Constantia"/>
                <a:cs typeface="Constantia"/>
              </a:rPr>
              <a:t>germ</a:t>
            </a:r>
            <a:r>
              <a:rPr dirty="0" sz="2800" spc="-100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cells </a:t>
            </a:r>
            <a:r>
              <a:rPr dirty="0" sz="2800" spc="-69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as </a:t>
            </a:r>
            <a:r>
              <a:rPr dirty="0" sz="2800" spc="-20">
                <a:latin typeface="Constantia"/>
                <a:cs typeface="Constantia"/>
              </a:rPr>
              <a:t>well </a:t>
            </a:r>
            <a:r>
              <a:rPr dirty="0" sz="2800" spc="-5">
                <a:latin typeface="Constantia"/>
                <a:cs typeface="Constantia"/>
              </a:rPr>
              <a:t>as various </a:t>
            </a:r>
            <a:r>
              <a:rPr dirty="0" sz="280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exocrine</a:t>
            </a:r>
            <a:r>
              <a:rPr dirty="0" sz="2800" spc="-15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glands</a:t>
            </a:r>
            <a:endParaRPr sz="28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5512435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20"/>
              <a:t>Seminiferous</a:t>
            </a:r>
            <a:r>
              <a:rPr dirty="0" sz="5000" spc="-70"/>
              <a:t> </a:t>
            </a:r>
            <a:r>
              <a:rPr dirty="0" sz="5000" spc="-50"/>
              <a:t>Tubules</a:t>
            </a:r>
            <a:endParaRPr sz="5000"/>
          </a:p>
        </p:txBody>
      </p:sp>
      <p:sp>
        <p:nvSpPr>
          <p:cNvPr id="5" name="object 5"/>
          <p:cNvSpPr txBox="1"/>
          <p:nvPr/>
        </p:nvSpPr>
        <p:spPr>
          <a:xfrm>
            <a:off x="535940" y="1947799"/>
            <a:ext cx="7980680" cy="39103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38862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  <a:tab pos="2245995" algn="l"/>
              </a:tabLst>
            </a:pPr>
            <a:r>
              <a:rPr dirty="0" sz="2600">
                <a:latin typeface="Constantia"/>
                <a:cs typeface="Constantia"/>
              </a:rPr>
              <a:t>80%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-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adult	</a:t>
            </a:r>
            <a:r>
              <a:rPr dirty="0" sz="2600" spc="-5">
                <a:latin typeface="Constantia"/>
                <a:cs typeface="Constantia"/>
              </a:rPr>
              <a:t>testis </a:t>
            </a:r>
            <a:r>
              <a:rPr dirty="0" sz="2600" spc="-15">
                <a:latin typeface="Constantia"/>
                <a:cs typeface="Constantia"/>
              </a:rPr>
              <a:t>are </a:t>
            </a:r>
            <a:r>
              <a:rPr dirty="0" sz="2600" spc="-10">
                <a:latin typeface="Constantia"/>
                <a:cs typeface="Constantia"/>
              </a:rPr>
              <a:t>composed </a:t>
            </a:r>
            <a:r>
              <a:rPr dirty="0" sz="2600">
                <a:latin typeface="Constantia"/>
                <a:cs typeface="Constantia"/>
              </a:rPr>
              <a:t>of </a:t>
            </a:r>
            <a:r>
              <a:rPr dirty="0" sz="2600" spc="-5">
                <a:latin typeface="Constantia"/>
                <a:cs typeface="Constantia"/>
              </a:rPr>
              <a:t>seminiferous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tubules</a:t>
            </a:r>
            <a:r>
              <a:rPr dirty="0" sz="2600" spc="-1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which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are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25">
                <a:latin typeface="Constantia"/>
                <a:cs typeface="Constantia"/>
              </a:rPr>
              <a:t>convoluted</a:t>
            </a:r>
            <a:r>
              <a:rPr dirty="0" sz="2600" spc="-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loops,120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300µm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diameter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this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is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surrounded</a:t>
            </a:r>
            <a:r>
              <a:rPr dirty="0" sz="2600" spc="-2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by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connective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tissue.</a:t>
            </a:r>
            <a:endParaRPr sz="2600">
              <a:latin typeface="Constantia"/>
              <a:cs typeface="Constantia"/>
            </a:endParaRPr>
          </a:p>
          <a:p>
            <a:pPr marL="286385" marR="365125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0">
                <a:latin typeface="Constantia"/>
                <a:cs typeface="Constantia"/>
              </a:rPr>
              <a:t>p</a:t>
            </a:r>
            <a:r>
              <a:rPr dirty="0" sz="2600" spc="-5">
                <a:latin typeface="Constantia"/>
                <a:cs typeface="Constantia"/>
              </a:rPr>
              <a:t>ithel</a:t>
            </a:r>
            <a:r>
              <a:rPr dirty="0" sz="2600" spc="-10">
                <a:latin typeface="Constantia"/>
                <a:cs typeface="Constantia"/>
              </a:rPr>
              <a:t>i</a:t>
            </a:r>
            <a:r>
              <a:rPr dirty="0" sz="2600" spc="-5">
                <a:latin typeface="Constantia"/>
                <a:cs typeface="Constantia"/>
              </a:rPr>
              <a:t>u</a:t>
            </a:r>
            <a:r>
              <a:rPr dirty="0" sz="2600" spc="5">
                <a:latin typeface="Constantia"/>
                <a:cs typeface="Constantia"/>
              </a:rPr>
              <a:t>m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li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 spc="-5">
                <a:latin typeface="Constantia"/>
                <a:cs typeface="Constantia"/>
              </a:rPr>
              <a:t>i</a:t>
            </a:r>
            <a:r>
              <a:rPr dirty="0" sz="2600" spc="-15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g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-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semi</a:t>
            </a:r>
            <a:r>
              <a:rPr dirty="0" sz="2600" spc="-15">
                <a:latin typeface="Constantia"/>
                <a:cs typeface="Constantia"/>
              </a:rPr>
              <a:t>n</a:t>
            </a:r>
            <a:r>
              <a:rPr dirty="0" sz="2600" spc="-5">
                <a:latin typeface="Constantia"/>
                <a:cs typeface="Constantia"/>
              </a:rPr>
              <a:t>i</a:t>
            </a:r>
            <a:r>
              <a:rPr dirty="0" sz="2600" spc="-35">
                <a:latin typeface="Constantia"/>
                <a:cs typeface="Constantia"/>
              </a:rPr>
              <a:t>f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ous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</a:t>
            </a:r>
            <a:r>
              <a:rPr dirty="0" sz="2600" spc="5">
                <a:latin typeface="Constantia"/>
                <a:cs typeface="Constantia"/>
              </a:rPr>
              <a:t>u</a:t>
            </a:r>
            <a:r>
              <a:rPr dirty="0" sz="2600" spc="-5">
                <a:latin typeface="Constantia"/>
                <a:cs typeface="Constantia"/>
              </a:rPr>
              <a:t>bule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170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sist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  </a:t>
            </a:r>
            <a:r>
              <a:rPr dirty="0" sz="2600" spc="-10">
                <a:latin typeface="Constantia"/>
                <a:cs typeface="Constantia"/>
              </a:rPr>
              <a:t>three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types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-3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cells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Sperma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70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 spc="-5">
                <a:latin typeface="Constantia"/>
                <a:cs typeface="Constantia"/>
              </a:rPr>
              <a:t>ia;s</a:t>
            </a:r>
            <a:r>
              <a:rPr dirty="0" sz="2600" spc="-4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em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ells</a:t>
            </a:r>
            <a:endParaRPr sz="26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Spermatocytes;these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are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cells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that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are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process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become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sperm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Sertoli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cells:support</a:t>
            </a:r>
            <a:r>
              <a:rPr dirty="0" sz="2600" spc="-16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development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-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sperm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933001" y="768095"/>
            <a:ext cx="5723255" cy="4843780"/>
            <a:chOff x="2933001" y="768095"/>
            <a:chExt cx="5723255" cy="48437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4180" y="768095"/>
              <a:ext cx="5667756" cy="48432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4589" y="803020"/>
              <a:ext cx="5720080" cy="4706620"/>
            </a:xfrm>
            <a:custGeom>
              <a:avLst/>
              <a:gdLst/>
              <a:ahLst/>
              <a:cxnLst/>
              <a:rect l="l" t="t" r="r" b="b"/>
              <a:pathLst>
                <a:path w="5720080" h="4706620">
                  <a:moveTo>
                    <a:pt x="501523" y="0"/>
                  </a:moveTo>
                  <a:lnTo>
                    <a:pt x="0" y="4084192"/>
                  </a:lnTo>
                  <a:lnTo>
                    <a:pt x="5069713" y="4706620"/>
                  </a:lnTo>
                  <a:lnTo>
                    <a:pt x="5236971" y="4575937"/>
                  </a:lnTo>
                  <a:lnTo>
                    <a:pt x="5720080" y="640714"/>
                  </a:lnTo>
                  <a:lnTo>
                    <a:pt x="501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934589" y="803020"/>
              <a:ext cx="5720080" cy="4706620"/>
            </a:xfrm>
            <a:custGeom>
              <a:avLst/>
              <a:gdLst/>
              <a:ahLst/>
              <a:cxnLst/>
              <a:rect l="l" t="t" r="r" b="b"/>
              <a:pathLst>
                <a:path w="5720080" h="4706620">
                  <a:moveTo>
                    <a:pt x="0" y="4084192"/>
                  </a:moveTo>
                  <a:lnTo>
                    <a:pt x="5069713" y="4706620"/>
                  </a:lnTo>
                  <a:lnTo>
                    <a:pt x="5236971" y="4575937"/>
                  </a:lnTo>
                  <a:lnTo>
                    <a:pt x="5720080" y="640714"/>
                  </a:lnTo>
                  <a:lnTo>
                    <a:pt x="501523" y="0"/>
                  </a:lnTo>
                  <a:lnTo>
                    <a:pt x="0" y="4084192"/>
                  </a:lnTo>
                  <a:close/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62900" y="5320284"/>
              <a:ext cx="225551" cy="2072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88935" y="5344541"/>
              <a:ext cx="185928" cy="16700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5824219"/>
            <a:ext cx="9144000" cy="103378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63391" y="932814"/>
            <a:ext cx="5062486" cy="44653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6229350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5"/>
              <a:t>Functions</a:t>
            </a:r>
            <a:r>
              <a:rPr dirty="0" sz="5000" spc="-50"/>
              <a:t> </a:t>
            </a:r>
            <a:r>
              <a:rPr dirty="0" sz="5000"/>
              <a:t>of</a:t>
            </a:r>
            <a:r>
              <a:rPr dirty="0" sz="5000" spc="25"/>
              <a:t> </a:t>
            </a:r>
            <a:r>
              <a:rPr dirty="0" sz="5000" spc="-15"/>
              <a:t>sertoli</a:t>
            </a:r>
            <a:r>
              <a:rPr dirty="0" sz="5000" spc="-20"/>
              <a:t> </a:t>
            </a:r>
            <a:r>
              <a:rPr dirty="0" sz="5000"/>
              <a:t>cells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535940" y="1907489"/>
            <a:ext cx="8011795" cy="4227830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286385" marR="760730" indent="-274320">
              <a:lnSpc>
                <a:spcPts val="2810"/>
              </a:lnSpc>
              <a:spcBef>
                <a:spcPts val="45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Ser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oli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ells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</a:t>
            </a:r>
            <a:r>
              <a:rPr dirty="0" sz="2600" spc="-50">
                <a:latin typeface="Constantia"/>
                <a:cs typeface="Constantia"/>
              </a:rPr>
              <a:t>r</a:t>
            </a:r>
            <a:r>
              <a:rPr dirty="0" sz="2600" spc="-45">
                <a:latin typeface="Constantia"/>
                <a:cs typeface="Constantia"/>
              </a:rPr>
              <a:t>o</a:t>
            </a:r>
            <a:r>
              <a:rPr dirty="0" sz="2600">
                <a:latin typeface="Constantia"/>
                <a:cs typeface="Constantia"/>
              </a:rPr>
              <a:t>vide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nutrie</a:t>
            </a:r>
            <a:r>
              <a:rPr dirty="0" sz="2600" spc="-15">
                <a:latin typeface="Constantia"/>
                <a:cs typeface="Constantia"/>
              </a:rPr>
              <a:t>n</a:t>
            </a:r>
            <a:r>
              <a:rPr dirty="0" sz="2600" spc="-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di</a:t>
            </a:r>
            <a:r>
              <a:rPr dirty="0" sz="2600" spc="-15">
                <a:latin typeface="Constantia"/>
                <a:cs typeface="Constantia"/>
              </a:rPr>
              <a:t>f</a:t>
            </a:r>
            <a:r>
              <a:rPr dirty="0" sz="2600">
                <a:latin typeface="Constantia"/>
                <a:cs typeface="Constantia"/>
              </a:rPr>
              <a:t>f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enti</a:t>
            </a:r>
            <a:r>
              <a:rPr dirty="0" sz="2600" spc="-15">
                <a:latin typeface="Constantia"/>
                <a:cs typeface="Constantia"/>
              </a:rPr>
              <a:t>a</a:t>
            </a:r>
            <a:r>
              <a:rPr dirty="0" sz="2600" spc="-5">
                <a:latin typeface="Constantia"/>
                <a:cs typeface="Constantia"/>
              </a:rPr>
              <a:t>ting  </a:t>
            </a:r>
            <a:r>
              <a:rPr dirty="0" sz="2600" spc="-5">
                <a:latin typeface="Constantia"/>
                <a:cs typeface="Constantia"/>
              </a:rPr>
              <a:t>sperm(which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are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isolated</a:t>
            </a:r>
            <a:r>
              <a:rPr dirty="0" sz="2600" spc="-2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from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blood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stream)</a:t>
            </a:r>
            <a:endParaRPr sz="2600">
              <a:latin typeface="Constantia"/>
              <a:cs typeface="Constantia"/>
            </a:endParaRPr>
          </a:p>
          <a:p>
            <a:pPr marL="286385" marR="531495" indent="-274320">
              <a:lnSpc>
                <a:spcPts val="281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Ser</a:t>
            </a:r>
            <a:r>
              <a:rPr dirty="0" sz="2600" spc="-30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oli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ells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25">
                <a:latin typeface="Constantia"/>
                <a:cs typeface="Constantia"/>
              </a:rPr>
              <a:t>f</a:t>
            </a:r>
            <a:r>
              <a:rPr dirty="0" sz="2600">
                <a:latin typeface="Constantia"/>
                <a:cs typeface="Constantia"/>
              </a:rPr>
              <a:t>orm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ti</a:t>
            </a:r>
            <a:r>
              <a:rPr dirty="0" sz="2600" spc="-30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ht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j</a:t>
            </a:r>
            <a:r>
              <a:rPr dirty="0" sz="2600" spc="10">
                <a:latin typeface="Constantia"/>
                <a:cs typeface="Constantia"/>
              </a:rPr>
              <a:t>u</a:t>
            </a:r>
            <a:r>
              <a:rPr dirty="0" sz="2600" spc="-5">
                <a:latin typeface="Constantia"/>
                <a:cs typeface="Constantia"/>
              </a:rPr>
              <a:t>ncti</a:t>
            </a:r>
            <a:r>
              <a:rPr dirty="0" sz="2600" spc="-10">
                <a:latin typeface="Constantia"/>
                <a:cs typeface="Constantia"/>
              </a:rPr>
              <a:t>o</a:t>
            </a:r>
            <a:r>
              <a:rPr dirty="0" sz="2600" spc="-5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16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with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each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other  </a:t>
            </a:r>
            <a:r>
              <a:rPr dirty="0" sz="2600" spc="-5">
                <a:latin typeface="Constantia"/>
                <a:cs typeface="Constantia"/>
              </a:rPr>
              <a:t>creating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barrier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between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testes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blood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stream.</a:t>
            </a:r>
            <a:endParaRPr sz="2600">
              <a:latin typeface="Constantia"/>
              <a:cs typeface="Constantia"/>
            </a:endParaRPr>
          </a:p>
          <a:p>
            <a:pPr algn="just" marL="286385" marR="5080" indent="-274320">
              <a:lnSpc>
                <a:spcPts val="281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This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is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selectiely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permeable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admitting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passage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-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some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substances </a:t>
            </a:r>
            <a:r>
              <a:rPr dirty="0" sz="2600">
                <a:latin typeface="Constantia"/>
                <a:cs typeface="Constantia"/>
              </a:rPr>
              <a:t>such as </a:t>
            </a:r>
            <a:r>
              <a:rPr dirty="0" sz="2600" spc="-15">
                <a:latin typeface="Constantia"/>
                <a:cs typeface="Constantia"/>
              </a:rPr>
              <a:t>testesterone </a:t>
            </a:r>
            <a:r>
              <a:rPr dirty="0" sz="2600">
                <a:latin typeface="Constantia"/>
                <a:cs typeface="Constantia"/>
              </a:rPr>
              <a:t>,but </a:t>
            </a:r>
            <a:r>
              <a:rPr dirty="0" sz="2600" spc="-10">
                <a:latin typeface="Constantia"/>
                <a:cs typeface="Constantia"/>
              </a:rPr>
              <a:t>prohibits </a:t>
            </a:r>
            <a:r>
              <a:rPr dirty="0" sz="2600" spc="-20">
                <a:latin typeface="Constantia"/>
                <a:cs typeface="Constantia"/>
              </a:rPr>
              <a:t>noxious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substance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that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may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harm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sperm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such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as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bacteria</a:t>
            </a:r>
            <a:endParaRPr sz="2600">
              <a:latin typeface="Constantia"/>
              <a:cs typeface="Constantia"/>
            </a:endParaRPr>
          </a:p>
          <a:p>
            <a:pPr marL="286385" marR="191770" indent="-274320">
              <a:lnSpc>
                <a:spcPct val="90000"/>
              </a:lnSpc>
              <a:spcBef>
                <a:spcPts val="58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Sertoli </a:t>
            </a:r>
            <a:r>
              <a:rPr dirty="0" sz="2600" spc="-10">
                <a:latin typeface="Constantia"/>
                <a:cs typeface="Constantia"/>
              </a:rPr>
              <a:t>cells secrete </a:t>
            </a:r>
            <a:r>
              <a:rPr dirty="0" sz="2600">
                <a:latin typeface="Constantia"/>
                <a:cs typeface="Constantia"/>
              </a:rPr>
              <a:t>aqueos </a:t>
            </a:r>
            <a:r>
              <a:rPr dirty="0" sz="2600" spc="40">
                <a:latin typeface="Constantia"/>
                <a:cs typeface="Constantia"/>
              </a:rPr>
              <a:t>fluid </a:t>
            </a:r>
            <a:r>
              <a:rPr dirty="0" sz="2600">
                <a:latin typeface="Constantia"/>
                <a:cs typeface="Constantia"/>
              </a:rPr>
              <a:t>in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>
                <a:latin typeface="Constantia"/>
                <a:cs typeface="Constantia"/>
              </a:rPr>
              <a:t>lumen of 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semineferous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tubules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which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helps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transport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sperm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 spc="-3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ou</a:t>
            </a:r>
            <a:r>
              <a:rPr dirty="0" sz="2600" spc="-25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h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</a:t>
            </a:r>
            <a:r>
              <a:rPr dirty="0" sz="2600" spc="5">
                <a:latin typeface="Constantia"/>
                <a:cs typeface="Constantia"/>
              </a:rPr>
              <a:t>u</a:t>
            </a:r>
            <a:r>
              <a:rPr dirty="0" sz="2600" spc="-5">
                <a:latin typeface="Constantia"/>
                <a:cs typeface="Constantia"/>
              </a:rPr>
              <a:t>b</a:t>
            </a:r>
            <a:r>
              <a:rPr dirty="0" sz="2600">
                <a:latin typeface="Constantia"/>
                <a:cs typeface="Constantia"/>
              </a:rPr>
              <a:t>u</a:t>
            </a:r>
            <a:r>
              <a:rPr dirty="0" sz="2600" spc="-15">
                <a:latin typeface="Constantia"/>
                <a:cs typeface="Constantia"/>
              </a:rPr>
              <a:t>l</a:t>
            </a:r>
            <a:r>
              <a:rPr dirty="0" sz="2600">
                <a:latin typeface="Constantia"/>
                <a:cs typeface="Constantia"/>
              </a:rPr>
              <a:t>es</a:t>
            </a:r>
            <a:r>
              <a:rPr dirty="0" sz="2600" spc="-16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ep</a:t>
            </a:r>
            <a:r>
              <a:rPr dirty="0" sz="2600" spc="-15">
                <a:latin typeface="Constantia"/>
                <a:cs typeface="Constantia"/>
              </a:rPr>
              <a:t>i</a:t>
            </a:r>
            <a:r>
              <a:rPr dirty="0" sz="2600" spc="-5">
                <a:latin typeface="Constantia"/>
                <a:cs typeface="Constantia"/>
              </a:rPr>
              <a:t>di</a:t>
            </a:r>
            <a:r>
              <a:rPr dirty="0" sz="2600" spc="-30">
                <a:latin typeface="Constantia"/>
                <a:cs typeface="Constantia"/>
              </a:rPr>
              <a:t>d</a:t>
            </a:r>
            <a:r>
              <a:rPr dirty="0" sz="2600" spc="-5">
                <a:latin typeface="Constantia"/>
                <a:cs typeface="Constantia"/>
              </a:rPr>
              <a:t>ym</a:t>
            </a:r>
            <a:r>
              <a:rPr dirty="0" sz="2600" spc="-10">
                <a:latin typeface="Constantia"/>
                <a:cs typeface="Constantia"/>
              </a:rPr>
              <a:t>i</a:t>
            </a:r>
            <a:r>
              <a:rPr dirty="0" sz="2600" spc="-35">
                <a:latin typeface="Constantia"/>
                <a:cs typeface="Constantia"/>
              </a:rPr>
              <a:t>s</a:t>
            </a:r>
            <a:r>
              <a:rPr dirty="0" sz="2600">
                <a:latin typeface="Constantia"/>
                <a:cs typeface="Constantia"/>
              </a:rPr>
              <a:t>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3001010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20"/>
              <a:t>Leydig</a:t>
            </a:r>
            <a:r>
              <a:rPr dirty="0" sz="5000" spc="-70"/>
              <a:t> </a:t>
            </a:r>
            <a:r>
              <a:rPr dirty="0" sz="5000" spc="-5"/>
              <a:t>Cells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535940" y="1869160"/>
            <a:ext cx="8041640" cy="2640965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0">
                <a:latin typeface="Constantia"/>
                <a:cs typeface="Constantia"/>
              </a:rPr>
              <a:t>Leydig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cells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is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connective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tissues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that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next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20%</a:t>
            </a:r>
            <a:endParaRPr sz="2600">
              <a:latin typeface="Constantia"/>
              <a:cs typeface="Constantia"/>
            </a:endParaRPr>
          </a:p>
          <a:p>
            <a:pPr marL="286385" marR="39560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0">
                <a:latin typeface="Constantia"/>
                <a:cs typeface="Constantia"/>
              </a:rPr>
              <a:t>Leydig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cells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synthesises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secrete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testosterone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male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sex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hormone.</a:t>
            </a:r>
            <a:endParaRPr sz="2600">
              <a:latin typeface="Constantia"/>
              <a:cs typeface="Constantia"/>
            </a:endParaRPr>
          </a:p>
          <a:p>
            <a:pPr marL="286385" marR="878205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30">
                <a:latin typeface="Constantia"/>
                <a:cs typeface="Constantia"/>
              </a:rPr>
              <a:t>Testosterone </a:t>
            </a:r>
            <a:r>
              <a:rPr dirty="0" sz="2600">
                <a:latin typeface="Constantia"/>
                <a:cs typeface="Constantia"/>
              </a:rPr>
              <a:t>has </a:t>
            </a:r>
            <a:r>
              <a:rPr dirty="0" sz="2600" spc="-10">
                <a:latin typeface="Constantia"/>
                <a:cs typeface="Constantia"/>
              </a:rPr>
              <a:t>paracrine </a:t>
            </a:r>
            <a:r>
              <a:rPr dirty="0" sz="2600" spc="-5">
                <a:latin typeface="Constantia"/>
                <a:cs typeface="Constantia"/>
              </a:rPr>
              <a:t>effects that </a:t>
            </a:r>
            <a:r>
              <a:rPr dirty="0" sz="2600">
                <a:latin typeface="Constantia"/>
                <a:cs typeface="Constantia"/>
              </a:rPr>
              <a:t>support 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spermatogenisis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testicular</a:t>
            </a:r>
            <a:r>
              <a:rPr dirty="0" sz="2600" spc="-1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sertoli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cells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end</a:t>
            </a:r>
            <a:r>
              <a:rPr dirty="0" sz="2600" spc="-10">
                <a:latin typeface="Constantia"/>
                <a:cs typeface="Constantia"/>
              </a:rPr>
              <a:t>o</a:t>
            </a:r>
            <a:r>
              <a:rPr dirty="0" sz="2600" spc="-5">
                <a:latin typeface="Constantia"/>
                <a:cs typeface="Constantia"/>
              </a:rPr>
              <a:t>cri</a:t>
            </a:r>
            <a:r>
              <a:rPr dirty="0" sz="2600" spc="-15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ef</a:t>
            </a:r>
            <a:r>
              <a:rPr dirty="0" sz="2600" spc="-30">
                <a:latin typeface="Constantia"/>
                <a:cs typeface="Constantia"/>
              </a:rPr>
              <a:t>f</a:t>
            </a:r>
            <a:r>
              <a:rPr dirty="0" sz="2600">
                <a:latin typeface="Constantia"/>
                <a:cs typeface="Constantia"/>
              </a:rPr>
              <a:t>ects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on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other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ta</a:t>
            </a:r>
            <a:r>
              <a:rPr dirty="0" sz="2600" spc="-35">
                <a:latin typeface="Constantia"/>
                <a:cs typeface="Constantia"/>
              </a:rPr>
              <a:t>r</a:t>
            </a:r>
            <a:r>
              <a:rPr dirty="0" sz="2600" spc="-65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et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ga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s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4404" y="26619"/>
            <a:ext cx="3011170" cy="711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5"/>
              <a:t>Testosterone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924813"/>
            <a:ext cx="7761605" cy="41744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87020" marR="845185" indent="-274955">
              <a:lnSpc>
                <a:spcPct val="100000"/>
              </a:lnSpc>
              <a:spcBef>
                <a:spcPts val="95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655" algn="l"/>
              </a:tabLst>
            </a:pPr>
            <a:r>
              <a:rPr dirty="0" sz="2800" spc="-15">
                <a:latin typeface="Constantia"/>
                <a:cs typeface="Constantia"/>
              </a:rPr>
              <a:t>After</a:t>
            </a:r>
            <a:r>
              <a:rPr dirty="0" sz="2800" spc="-95">
                <a:latin typeface="Constantia"/>
                <a:cs typeface="Constantia"/>
              </a:rPr>
              <a:t> </a:t>
            </a:r>
            <a:r>
              <a:rPr dirty="0" sz="2800" spc="-35">
                <a:latin typeface="Constantia"/>
                <a:cs typeface="Constantia"/>
              </a:rPr>
              <a:t>it’s</a:t>
            </a:r>
            <a:r>
              <a:rPr dirty="0" sz="2800" spc="-10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secretion,</a:t>
            </a:r>
            <a:r>
              <a:rPr dirty="0" sz="2800" spc="-40">
                <a:latin typeface="Constantia"/>
                <a:cs typeface="Constantia"/>
              </a:rPr>
              <a:t> </a:t>
            </a:r>
            <a:r>
              <a:rPr dirty="0" sz="2800" spc="-20">
                <a:latin typeface="Constantia"/>
                <a:cs typeface="Constantia"/>
              </a:rPr>
              <a:t>testosterone</a:t>
            </a:r>
            <a:r>
              <a:rPr dirty="0" sz="2800" spc="-6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is</a:t>
            </a:r>
            <a:r>
              <a:rPr dirty="0" sz="2800" spc="-114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absorbed </a:t>
            </a:r>
            <a:r>
              <a:rPr dirty="0" sz="2800" spc="-685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directly</a:t>
            </a:r>
            <a:r>
              <a:rPr dirty="0" sz="2800" spc="-80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into</a:t>
            </a:r>
            <a:r>
              <a:rPr dirty="0" sz="2800" spc="-114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the</a:t>
            </a:r>
            <a:r>
              <a:rPr dirty="0" sz="2800" spc="-7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blood</a:t>
            </a:r>
            <a:r>
              <a:rPr dirty="0" sz="2800" spc="-50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stream</a:t>
            </a:r>
            <a:endParaRPr sz="2800">
              <a:latin typeface="Constantia"/>
              <a:cs typeface="Constantia"/>
            </a:endParaRPr>
          </a:p>
          <a:p>
            <a:pPr marL="287020" indent="-274955">
              <a:lnSpc>
                <a:spcPct val="100000"/>
              </a:lnSpc>
              <a:spcBef>
                <a:spcPts val="670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655" algn="l"/>
              </a:tabLst>
            </a:pPr>
            <a:r>
              <a:rPr dirty="0" sz="2800" spc="-15">
                <a:latin typeface="Constantia"/>
                <a:cs typeface="Constantia"/>
              </a:rPr>
              <a:t>Hormone</a:t>
            </a:r>
            <a:r>
              <a:rPr dirty="0" sz="2800" spc="-8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has</a:t>
            </a:r>
            <a:r>
              <a:rPr dirty="0" sz="2800" spc="-5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3</a:t>
            </a:r>
            <a:r>
              <a:rPr dirty="0" sz="2800" spc="-3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functions:</a:t>
            </a:r>
            <a:endParaRPr sz="2800">
              <a:latin typeface="Constantia"/>
              <a:cs typeface="Constantia"/>
            </a:endParaRPr>
          </a:p>
          <a:p>
            <a:pPr lvl="1" marL="652780" marR="417830" indent="-247015">
              <a:lnSpc>
                <a:spcPct val="100000"/>
              </a:lnSpc>
              <a:spcBef>
                <a:spcPts val="610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3415" algn="l"/>
              </a:tabLst>
            </a:pPr>
            <a:r>
              <a:rPr dirty="0" sz="2400" spc="-10">
                <a:latin typeface="Constantia"/>
                <a:cs typeface="Constantia"/>
              </a:rPr>
              <a:t>Development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maintenance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1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reproductive </a:t>
            </a:r>
            <a:r>
              <a:rPr dirty="0" sz="2400" spc="-58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structures</a:t>
            </a:r>
            <a:endParaRPr sz="2400">
              <a:latin typeface="Constantia"/>
              <a:cs typeface="Constantia"/>
            </a:endParaRPr>
          </a:p>
          <a:p>
            <a:pPr lvl="1" marL="652780" indent="-247650">
              <a:lnSpc>
                <a:spcPct val="100000"/>
              </a:lnSpc>
              <a:spcBef>
                <a:spcPts val="57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3415" algn="l"/>
              </a:tabLst>
            </a:pPr>
            <a:r>
              <a:rPr dirty="0" sz="2400" spc="-10">
                <a:latin typeface="Constantia"/>
                <a:cs typeface="Constantia"/>
              </a:rPr>
              <a:t>Development</a:t>
            </a:r>
            <a:r>
              <a:rPr dirty="0" sz="2400" spc="-13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-10">
                <a:latin typeface="Constantia"/>
                <a:cs typeface="Constantia"/>
              </a:rPr>
              <a:t> spermatozoa</a:t>
            </a:r>
            <a:endParaRPr sz="2400">
              <a:latin typeface="Constantia"/>
              <a:cs typeface="Constantia"/>
            </a:endParaRPr>
          </a:p>
          <a:p>
            <a:pPr lvl="1" marL="652780" marR="5080" indent="-247015">
              <a:lnSpc>
                <a:spcPct val="100000"/>
              </a:lnSpc>
              <a:spcBef>
                <a:spcPts val="57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3415" algn="l"/>
              </a:tabLst>
            </a:pPr>
            <a:r>
              <a:rPr dirty="0" sz="2400" spc="-10">
                <a:latin typeface="Constantia"/>
                <a:cs typeface="Constantia"/>
              </a:rPr>
              <a:t>Development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">
                <a:latin typeface="Constantia"/>
                <a:cs typeface="Constantia"/>
              </a:rPr>
              <a:t>secondary </a:t>
            </a:r>
            <a:r>
              <a:rPr dirty="0" sz="2400">
                <a:latin typeface="Constantia"/>
                <a:cs typeface="Constantia"/>
              </a:rPr>
              <a:t>sex </a:t>
            </a:r>
            <a:r>
              <a:rPr dirty="0" sz="2400" spc="-10">
                <a:latin typeface="Constantia"/>
                <a:cs typeface="Constantia"/>
              </a:rPr>
              <a:t>characteristics </a:t>
            </a:r>
            <a:r>
              <a:rPr dirty="0" sz="2400" spc="-5">
                <a:latin typeface="Constantia"/>
                <a:cs typeface="Constantia"/>
              </a:rPr>
              <a:t>(traits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that </a:t>
            </a:r>
            <a:r>
              <a:rPr dirty="0" sz="2400" spc="-10">
                <a:latin typeface="Constantia"/>
                <a:cs typeface="Constantia"/>
              </a:rPr>
              <a:t>characterize </a:t>
            </a:r>
            <a:r>
              <a:rPr dirty="0" sz="2400" spc="-5">
                <a:latin typeface="Constantia"/>
                <a:cs typeface="Constantia"/>
              </a:rPr>
              <a:t>male </a:t>
            </a:r>
            <a:r>
              <a:rPr dirty="0" sz="2400">
                <a:latin typeface="Constantia"/>
                <a:cs typeface="Constantia"/>
              </a:rPr>
              <a:t>and </a:t>
            </a:r>
            <a:r>
              <a:rPr dirty="0" sz="2400" spc="-5">
                <a:latin typeface="Constantia"/>
                <a:cs typeface="Constantia"/>
              </a:rPr>
              <a:t>females but not </a:t>
            </a:r>
            <a:r>
              <a:rPr dirty="0" sz="2400" spc="-10">
                <a:latin typeface="Constantia"/>
                <a:cs typeface="Constantia"/>
              </a:rPr>
              <a:t>directly 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concerned</a:t>
            </a:r>
            <a:r>
              <a:rPr dirty="0" sz="2400" spc="-3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with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reproduction).</a:t>
            </a:r>
            <a:r>
              <a:rPr dirty="0" sz="2400">
                <a:latin typeface="Constantia"/>
                <a:cs typeface="Constantia"/>
              </a:rPr>
              <a:t> Deepened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voice,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broad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shoulders,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narrow</a:t>
            </a:r>
            <a:r>
              <a:rPr dirty="0" sz="2400" spc="-4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hips,</a:t>
            </a:r>
            <a:r>
              <a:rPr dirty="0" sz="2400" spc="-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muscle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tissue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 </a:t>
            </a:r>
            <a:r>
              <a:rPr dirty="0" sz="2400" spc="-15">
                <a:latin typeface="Constantia"/>
                <a:cs typeface="Constantia"/>
              </a:rPr>
              <a:t>body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hair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8019415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15"/>
              <a:t>Development</a:t>
            </a:r>
            <a:r>
              <a:rPr dirty="0" sz="5000" spc="-30"/>
              <a:t> </a:t>
            </a:r>
            <a:r>
              <a:rPr dirty="0" sz="5000"/>
              <a:t>of</a:t>
            </a:r>
            <a:r>
              <a:rPr dirty="0" sz="5000" spc="-45"/>
              <a:t> </a:t>
            </a:r>
            <a:r>
              <a:rPr dirty="0" sz="5000" spc="-25"/>
              <a:t>spermatozoon</a:t>
            </a:r>
            <a:endParaRPr sz="5000"/>
          </a:p>
        </p:txBody>
      </p:sp>
      <p:grpSp>
        <p:nvGrpSpPr>
          <p:cNvPr id="5" name="object 5"/>
          <p:cNvGrpSpPr/>
          <p:nvPr/>
        </p:nvGrpSpPr>
        <p:grpSpPr>
          <a:xfrm>
            <a:off x="444944" y="1587944"/>
            <a:ext cx="1172210" cy="1664335"/>
            <a:chOff x="444944" y="1587944"/>
            <a:chExt cx="1172210" cy="1664335"/>
          </a:xfrm>
        </p:grpSpPr>
        <p:sp>
          <p:nvSpPr>
            <p:cNvPr id="6" name="object 6"/>
            <p:cNvSpPr/>
            <p:nvPr/>
          </p:nvSpPr>
          <p:spPr>
            <a:xfrm>
              <a:off x="457961" y="1600962"/>
              <a:ext cx="1146175" cy="1638300"/>
            </a:xfrm>
            <a:custGeom>
              <a:avLst/>
              <a:gdLst/>
              <a:ahLst/>
              <a:cxnLst/>
              <a:rect l="l" t="t" r="r" b="b"/>
              <a:pathLst>
                <a:path w="1146175" h="1638300">
                  <a:moveTo>
                    <a:pt x="1146048" y="0"/>
                  </a:moveTo>
                  <a:lnTo>
                    <a:pt x="573024" y="573024"/>
                  </a:lnTo>
                  <a:lnTo>
                    <a:pt x="0" y="0"/>
                  </a:lnTo>
                  <a:lnTo>
                    <a:pt x="0" y="1065276"/>
                  </a:lnTo>
                  <a:lnTo>
                    <a:pt x="573024" y="1638300"/>
                  </a:lnTo>
                  <a:lnTo>
                    <a:pt x="1146048" y="1065276"/>
                  </a:lnTo>
                  <a:lnTo>
                    <a:pt x="1146048" y="0"/>
                  </a:lnTo>
                  <a:close/>
                </a:path>
              </a:pathLst>
            </a:custGeom>
            <a:solidFill>
              <a:srgbClr val="0E6E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57961" y="1600962"/>
              <a:ext cx="1146175" cy="1638300"/>
            </a:xfrm>
            <a:custGeom>
              <a:avLst/>
              <a:gdLst/>
              <a:ahLst/>
              <a:cxnLst/>
              <a:rect l="l" t="t" r="r" b="b"/>
              <a:pathLst>
                <a:path w="1146175" h="1638300">
                  <a:moveTo>
                    <a:pt x="1146048" y="0"/>
                  </a:moveTo>
                  <a:lnTo>
                    <a:pt x="1146048" y="1065276"/>
                  </a:lnTo>
                  <a:lnTo>
                    <a:pt x="573024" y="1638300"/>
                  </a:lnTo>
                  <a:lnTo>
                    <a:pt x="0" y="1065276"/>
                  </a:lnTo>
                  <a:lnTo>
                    <a:pt x="0" y="0"/>
                  </a:lnTo>
                  <a:lnTo>
                    <a:pt x="573024" y="573024"/>
                  </a:lnTo>
                  <a:lnTo>
                    <a:pt x="1146048" y="0"/>
                  </a:lnTo>
                  <a:close/>
                </a:path>
              </a:pathLst>
            </a:custGeom>
            <a:ln w="25908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492353" y="2160473"/>
            <a:ext cx="1076960" cy="437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5">
                <a:solidFill>
                  <a:srgbClr val="FFFFFF"/>
                </a:solidFill>
                <a:latin typeface="Constantia"/>
                <a:cs typeface="Constantia"/>
              </a:rPr>
              <a:t>Phase</a:t>
            </a:r>
            <a:r>
              <a:rPr dirty="0" sz="2700" spc="-135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700">
                <a:solidFill>
                  <a:srgbClr val="FFFFFF"/>
                </a:solidFill>
                <a:latin typeface="Constantia"/>
                <a:cs typeface="Constantia"/>
              </a:rPr>
              <a:t>1</a:t>
            </a:r>
            <a:endParaRPr sz="2700">
              <a:latin typeface="Constantia"/>
              <a:cs typeface="Constanti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90992" y="1587944"/>
            <a:ext cx="7110095" cy="1091565"/>
            <a:chOff x="1590992" y="1587944"/>
            <a:chExt cx="7110095" cy="1091565"/>
          </a:xfrm>
        </p:grpSpPr>
        <p:sp>
          <p:nvSpPr>
            <p:cNvPr id="10" name="object 10"/>
            <p:cNvSpPr/>
            <p:nvPr/>
          </p:nvSpPr>
          <p:spPr>
            <a:xfrm>
              <a:off x="1604010" y="1600962"/>
              <a:ext cx="7084059" cy="1065530"/>
            </a:xfrm>
            <a:custGeom>
              <a:avLst/>
              <a:gdLst/>
              <a:ahLst/>
              <a:cxnLst/>
              <a:rect l="l" t="t" r="r" b="b"/>
              <a:pathLst>
                <a:path w="7084059" h="1065530">
                  <a:moveTo>
                    <a:pt x="6906006" y="0"/>
                  </a:moveTo>
                  <a:lnTo>
                    <a:pt x="0" y="0"/>
                  </a:lnTo>
                  <a:lnTo>
                    <a:pt x="0" y="1065276"/>
                  </a:lnTo>
                  <a:lnTo>
                    <a:pt x="6906006" y="1065276"/>
                  </a:lnTo>
                  <a:lnTo>
                    <a:pt x="6953200" y="1058933"/>
                  </a:lnTo>
                  <a:lnTo>
                    <a:pt x="6995611" y="1041033"/>
                  </a:lnTo>
                  <a:lnTo>
                    <a:pt x="7031545" y="1013269"/>
                  </a:lnTo>
                  <a:lnTo>
                    <a:pt x="7059309" y="977335"/>
                  </a:lnTo>
                  <a:lnTo>
                    <a:pt x="7077209" y="934924"/>
                  </a:lnTo>
                  <a:lnTo>
                    <a:pt x="7083552" y="887729"/>
                  </a:lnTo>
                  <a:lnTo>
                    <a:pt x="7083552" y="177546"/>
                  </a:lnTo>
                  <a:lnTo>
                    <a:pt x="7077209" y="130351"/>
                  </a:lnTo>
                  <a:lnTo>
                    <a:pt x="7059309" y="87940"/>
                  </a:lnTo>
                  <a:lnTo>
                    <a:pt x="7031545" y="52006"/>
                  </a:lnTo>
                  <a:lnTo>
                    <a:pt x="6995611" y="24242"/>
                  </a:lnTo>
                  <a:lnTo>
                    <a:pt x="6953200" y="6342"/>
                  </a:lnTo>
                  <a:lnTo>
                    <a:pt x="690600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604010" y="1600962"/>
              <a:ext cx="7084059" cy="1065530"/>
            </a:xfrm>
            <a:custGeom>
              <a:avLst/>
              <a:gdLst/>
              <a:ahLst/>
              <a:cxnLst/>
              <a:rect l="l" t="t" r="r" b="b"/>
              <a:pathLst>
                <a:path w="7084059" h="1065530">
                  <a:moveTo>
                    <a:pt x="7083552" y="177546"/>
                  </a:moveTo>
                  <a:lnTo>
                    <a:pt x="7083552" y="887729"/>
                  </a:lnTo>
                  <a:lnTo>
                    <a:pt x="7077209" y="934924"/>
                  </a:lnTo>
                  <a:lnTo>
                    <a:pt x="7059309" y="977335"/>
                  </a:lnTo>
                  <a:lnTo>
                    <a:pt x="7031545" y="1013269"/>
                  </a:lnTo>
                  <a:lnTo>
                    <a:pt x="6995611" y="1041033"/>
                  </a:lnTo>
                  <a:lnTo>
                    <a:pt x="6953200" y="1058933"/>
                  </a:lnTo>
                  <a:lnTo>
                    <a:pt x="6906006" y="1065276"/>
                  </a:lnTo>
                  <a:lnTo>
                    <a:pt x="0" y="1065276"/>
                  </a:lnTo>
                  <a:lnTo>
                    <a:pt x="0" y="0"/>
                  </a:lnTo>
                  <a:lnTo>
                    <a:pt x="6906006" y="0"/>
                  </a:lnTo>
                  <a:lnTo>
                    <a:pt x="6953200" y="6342"/>
                  </a:lnTo>
                  <a:lnTo>
                    <a:pt x="6995611" y="24242"/>
                  </a:lnTo>
                  <a:lnTo>
                    <a:pt x="7031545" y="52006"/>
                  </a:lnTo>
                  <a:lnTo>
                    <a:pt x="7059309" y="87940"/>
                  </a:lnTo>
                  <a:lnTo>
                    <a:pt x="7077209" y="130351"/>
                  </a:lnTo>
                  <a:lnTo>
                    <a:pt x="7083552" y="177546"/>
                  </a:lnTo>
                  <a:close/>
                </a:path>
              </a:pathLst>
            </a:custGeom>
            <a:ln w="25908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1740535" y="1588135"/>
            <a:ext cx="6466840" cy="100393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100" spc="-5">
                <a:latin typeface="Constantia"/>
                <a:cs typeface="Constantia"/>
              </a:rPr>
              <a:t>Mi</a:t>
            </a:r>
            <a:r>
              <a:rPr dirty="0" sz="2100" spc="-35">
                <a:latin typeface="Constantia"/>
                <a:cs typeface="Constantia"/>
              </a:rPr>
              <a:t>t</a:t>
            </a:r>
            <a:r>
              <a:rPr dirty="0" sz="2100">
                <a:latin typeface="Constantia"/>
                <a:cs typeface="Constantia"/>
              </a:rPr>
              <a:t>o</a:t>
            </a:r>
            <a:r>
              <a:rPr dirty="0" sz="2100" spc="5">
                <a:latin typeface="Constantia"/>
                <a:cs typeface="Constantia"/>
              </a:rPr>
              <a:t>t</a:t>
            </a:r>
            <a:r>
              <a:rPr dirty="0" sz="2100" spc="-5">
                <a:latin typeface="Constantia"/>
                <a:cs typeface="Constantia"/>
              </a:rPr>
              <a:t>i</a:t>
            </a:r>
            <a:r>
              <a:rPr dirty="0" sz="2100">
                <a:latin typeface="Constantia"/>
                <a:cs typeface="Constantia"/>
              </a:rPr>
              <a:t>c</a:t>
            </a:r>
            <a:r>
              <a:rPr dirty="0" sz="2100" spc="-110">
                <a:latin typeface="Constantia"/>
                <a:cs typeface="Constantia"/>
              </a:rPr>
              <a:t> </a:t>
            </a:r>
            <a:r>
              <a:rPr dirty="0" sz="2100" spc="-5">
                <a:latin typeface="Constantia"/>
                <a:cs typeface="Constantia"/>
              </a:rPr>
              <a:t>d</a:t>
            </a:r>
            <a:r>
              <a:rPr dirty="0" sz="2100" spc="-25">
                <a:latin typeface="Constantia"/>
                <a:cs typeface="Constantia"/>
              </a:rPr>
              <a:t>i</a:t>
            </a:r>
            <a:r>
              <a:rPr dirty="0" sz="2100">
                <a:latin typeface="Constantia"/>
                <a:cs typeface="Constantia"/>
              </a:rPr>
              <a:t>v</a:t>
            </a:r>
            <a:r>
              <a:rPr dirty="0" sz="2100" spc="5">
                <a:latin typeface="Constantia"/>
                <a:cs typeface="Constantia"/>
              </a:rPr>
              <a:t>i</a:t>
            </a:r>
            <a:r>
              <a:rPr dirty="0" sz="2100">
                <a:latin typeface="Constantia"/>
                <a:cs typeface="Constantia"/>
              </a:rPr>
              <a:t>sion</a:t>
            </a:r>
            <a:endParaRPr sz="2100">
              <a:latin typeface="Constantia"/>
              <a:cs typeface="Constantia"/>
            </a:endParaRPr>
          </a:p>
          <a:p>
            <a:pPr marL="241300" marR="5080" indent="-228600">
              <a:lnSpc>
                <a:spcPts val="2300"/>
              </a:lnSpc>
              <a:spcBef>
                <a:spcPts val="44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100" spc="-10">
                <a:latin typeface="Constantia"/>
                <a:cs typeface="Constantia"/>
              </a:rPr>
              <a:t>Spermatogonia</a:t>
            </a:r>
            <a:r>
              <a:rPr dirty="0" sz="2100" spc="-135">
                <a:latin typeface="Constantia"/>
                <a:cs typeface="Constantia"/>
              </a:rPr>
              <a:t> </a:t>
            </a:r>
            <a:r>
              <a:rPr dirty="0" sz="2100" spc="-15">
                <a:latin typeface="Constantia"/>
                <a:cs typeface="Constantia"/>
              </a:rPr>
              <a:t>generate</a:t>
            </a:r>
            <a:r>
              <a:rPr dirty="0" sz="2100" spc="-95">
                <a:latin typeface="Constantia"/>
                <a:cs typeface="Constantia"/>
              </a:rPr>
              <a:t> </a:t>
            </a:r>
            <a:r>
              <a:rPr dirty="0" sz="2100" spc="-5">
                <a:latin typeface="Constantia"/>
                <a:cs typeface="Constantia"/>
              </a:rPr>
              <a:t>spermatocytes</a:t>
            </a:r>
            <a:r>
              <a:rPr dirty="0" sz="2100" spc="-95">
                <a:latin typeface="Constantia"/>
                <a:cs typeface="Constantia"/>
              </a:rPr>
              <a:t> </a:t>
            </a:r>
            <a:r>
              <a:rPr dirty="0" sz="2100" spc="-10">
                <a:latin typeface="Constantia"/>
                <a:cs typeface="Constantia"/>
              </a:rPr>
              <a:t>which</a:t>
            </a:r>
            <a:r>
              <a:rPr dirty="0" sz="2100" spc="-40">
                <a:latin typeface="Constantia"/>
                <a:cs typeface="Constantia"/>
              </a:rPr>
              <a:t> </a:t>
            </a:r>
            <a:r>
              <a:rPr dirty="0" sz="2100" spc="-5">
                <a:latin typeface="Constantia"/>
                <a:cs typeface="Constantia"/>
              </a:rPr>
              <a:t>become </a:t>
            </a:r>
            <a:r>
              <a:rPr dirty="0" sz="2100" spc="-509">
                <a:latin typeface="Constantia"/>
                <a:cs typeface="Constantia"/>
              </a:rPr>
              <a:t> </a:t>
            </a:r>
            <a:r>
              <a:rPr dirty="0" sz="2100" spc="-10">
                <a:latin typeface="Constantia"/>
                <a:cs typeface="Constantia"/>
              </a:rPr>
              <a:t>mature</a:t>
            </a:r>
            <a:r>
              <a:rPr dirty="0" sz="2100" spc="-100">
                <a:latin typeface="Constantia"/>
                <a:cs typeface="Constantia"/>
              </a:rPr>
              <a:t> </a:t>
            </a:r>
            <a:r>
              <a:rPr dirty="0" sz="2100">
                <a:latin typeface="Constantia"/>
                <a:cs typeface="Constantia"/>
              </a:rPr>
              <a:t>sperm</a:t>
            </a:r>
            <a:endParaRPr sz="2100">
              <a:latin typeface="Constantia"/>
              <a:cs typeface="Constanti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44944" y="3032696"/>
            <a:ext cx="1172210" cy="1663064"/>
            <a:chOff x="444944" y="3032696"/>
            <a:chExt cx="1172210" cy="1663064"/>
          </a:xfrm>
        </p:grpSpPr>
        <p:sp>
          <p:nvSpPr>
            <p:cNvPr id="14" name="object 14"/>
            <p:cNvSpPr/>
            <p:nvPr/>
          </p:nvSpPr>
          <p:spPr>
            <a:xfrm>
              <a:off x="457961" y="3045713"/>
              <a:ext cx="1146175" cy="1637030"/>
            </a:xfrm>
            <a:custGeom>
              <a:avLst/>
              <a:gdLst/>
              <a:ahLst/>
              <a:cxnLst/>
              <a:rect l="l" t="t" r="r" b="b"/>
              <a:pathLst>
                <a:path w="1146175" h="1637029">
                  <a:moveTo>
                    <a:pt x="1146048" y="0"/>
                  </a:moveTo>
                  <a:lnTo>
                    <a:pt x="573024" y="573024"/>
                  </a:lnTo>
                  <a:lnTo>
                    <a:pt x="0" y="0"/>
                  </a:lnTo>
                  <a:lnTo>
                    <a:pt x="0" y="1063752"/>
                  </a:lnTo>
                  <a:lnTo>
                    <a:pt x="573024" y="1636776"/>
                  </a:lnTo>
                  <a:lnTo>
                    <a:pt x="1146048" y="1063752"/>
                  </a:lnTo>
                  <a:lnTo>
                    <a:pt x="1146048" y="0"/>
                  </a:lnTo>
                  <a:close/>
                </a:path>
              </a:pathLst>
            </a:custGeom>
            <a:solidFill>
              <a:srgbClr val="0E6E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57961" y="3045713"/>
              <a:ext cx="1146175" cy="1637030"/>
            </a:xfrm>
            <a:custGeom>
              <a:avLst/>
              <a:gdLst/>
              <a:ahLst/>
              <a:cxnLst/>
              <a:rect l="l" t="t" r="r" b="b"/>
              <a:pathLst>
                <a:path w="1146175" h="1637029">
                  <a:moveTo>
                    <a:pt x="1146048" y="0"/>
                  </a:moveTo>
                  <a:lnTo>
                    <a:pt x="1146048" y="1063752"/>
                  </a:lnTo>
                  <a:lnTo>
                    <a:pt x="573024" y="1636776"/>
                  </a:lnTo>
                  <a:lnTo>
                    <a:pt x="0" y="1063752"/>
                  </a:lnTo>
                  <a:lnTo>
                    <a:pt x="0" y="0"/>
                  </a:lnTo>
                  <a:lnTo>
                    <a:pt x="573024" y="573024"/>
                  </a:lnTo>
                  <a:lnTo>
                    <a:pt x="1146048" y="0"/>
                  </a:lnTo>
                  <a:close/>
                </a:path>
              </a:pathLst>
            </a:custGeom>
            <a:ln w="25908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463397" y="3605021"/>
            <a:ext cx="1136015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solidFill>
                  <a:srgbClr val="FFFFFF"/>
                </a:solidFill>
                <a:latin typeface="Constantia"/>
                <a:cs typeface="Constantia"/>
              </a:rPr>
              <a:t>Phase</a:t>
            </a:r>
            <a:r>
              <a:rPr dirty="0" sz="2700" spc="-155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700">
                <a:solidFill>
                  <a:srgbClr val="FFFFFF"/>
                </a:solidFill>
                <a:latin typeface="Constantia"/>
                <a:cs typeface="Constantia"/>
              </a:rPr>
              <a:t>2</a:t>
            </a:r>
            <a:endParaRPr sz="2700">
              <a:latin typeface="Constantia"/>
              <a:cs typeface="Constanti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590992" y="3032696"/>
            <a:ext cx="7110095" cy="1090295"/>
            <a:chOff x="1590992" y="3032696"/>
            <a:chExt cx="7110095" cy="1090295"/>
          </a:xfrm>
        </p:grpSpPr>
        <p:sp>
          <p:nvSpPr>
            <p:cNvPr id="18" name="object 18"/>
            <p:cNvSpPr/>
            <p:nvPr/>
          </p:nvSpPr>
          <p:spPr>
            <a:xfrm>
              <a:off x="1604010" y="3045713"/>
              <a:ext cx="7084059" cy="1064260"/>
            </a:xfrm>
            <a:custGeom>
              <a:avLst/>
              <a:gdLst/>
              <a:ahLst/>
              <a:cxnLst/>
              <a:rect l="l" t="t" r="r" b="b"/>
              <a:pathLst>
                <a:path w="7084059" h="1064260">
                  <a:moveTo>
                    <a:pt x="6906260" y="0"/>
                  </a:moveTo>
                  <a:lnTo>
                    <a:pt x="0" y="0"/>
                  </a:lnTo>
                  <a:lnTo>
                    <a:pt x="0" y="1063752"/>
                  </a:lnTo>
                  <a:lnTo>
                    <a:pt x="6906260" y="1063752"/>
                  </a:lnTo>
                  <a:lnTo>
                    <a:pt x="6953391" y="1057419"/>
                  </a:lnTo>
                  <a:lnTo>
                    <a:pt x="6995743" y="1039546"/>
                  </a:lnTo>
                  <a:lnTo>
                    <a:pt x="7031624" y="1011824"/>
                  </a:lnTo>
                  <a:lnTo>
                    <a:pt x="7059346" y="975943"/>
                  </a:lnTo>
                  <a:lnTo>
                    <a:pt x="7077219" y="933591"/>
                  </a:lnTo>
                  <a:lnTo>
                    <a:pt x="7083552" y="886460"/>
                  </a:lnTo>
                  <a:lnTo>
                    <a:pt x="7083552" y="177291"/>
                  </a:lnTo>
                  <a:lnTo>
                    <a:pt x="7077219" y="130160"/>
                  </a:lnTo>
                  <a:lnTo>
                    <a:pt x="7059346" y="87808"/>
                  </a:lnTo>
                  <a:lnTo>
                    <a:pt x="7031624" y="51927"/>
                  </a:lnTo>
                  <a:lnTo>
                    <a:pt x="6995743" y="24205"/>
                  </a:lnTo>
                  <a:lnTo>
                    <a:pt x="6953391" y="6332"/>
                  </a:lnTo>
                  <a:lnTo>
                    <a:pt x="690626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604010" y="3045713"/>
              <a:ext cx="7084059" cy="1064260"/>
            </a:xfrm>
            <a:custGeom>
              <a:avLst/>
              <a:gdLst/>
              <a:ahLst/>
              <a:cxnLst/>
              <a:rect l="l" t="t" r="r" b="b"/>
              <a:pathLst>
                <a:path w="7084059" h="1064260">
                  <a:moveTo>
                    <a:pt x="7083552" y="177291"/>
                  </a:moveTo>
                  <a:lnTo>
                    <a:pt x="7083552" y="886460"/>
                  </a:lnTo>
                  <a:lnTo>
                    <a:pt x="7077219" y="933591"/>
                  </a:lnTo>
                  <a:lnTo>
                    <a:pt x="7059346" y="975943"/>
                  </a:lnTo>
                  <a:lnTo>
                    <a:pt x="7031624" y="1011824"/>
                  </a:lnTo>
                  <a:lnTo>
                    <a:pt x="6995743" y="1039546"/>
                  </a:lnTo>
                  <a:lnTo>
                    <a:pt x="6953391" y="1057419"/>
                  </a:lnTo>
                  <a:lnTo>
                    <a:pt x="6906260" y="1063752"/>
                  </a:lnTo>
                  <a:lnTo>
                    <a:pt x="0" y="1063752"/>
                  </a:lnTo>
                  <a:lnTo>
                    <a:pt x="0" y="0"/>
                  </a:lnTo>
                  <a:lnTo>
                    <a:pt x="6906260" y="0"/>
                  </a:lnTo>
                  <a:lnTo>
                    <a:pt x="6953391" y="6332"/>
                  </a:lnTo>
                  <a:lnTo>
                    <a:pt x="6995743" y="24205"/>
                  </a:lnTo>
                  <a:lnTo>
                    <a:pt x="7031624" y="51927"/>
                  </a:lnTo>
                  <a:lnTo>
                    <a:pt x="7059346" y="87808"/>
                  </a:lnTo>
                  <a:lnTo>
                    <a:pt x="7077219" y="130160"/>
                  </a:lnTo>
                  <a:lnTo>
                    <a:pt x="7083552" y="177291"/>
                  </a:lnTo>
                  <a:close/>
                </a:path>
              </a:pathLst>
            </a:custGeom>
            <a:ln w="25908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1740535" y="3031474"/>
            <a:ext cx="6563995" cy="1005205"/>
          </a:xfrm>
          <a:prstGeom prst="rect">
            <a:avLst/>
          </a:prstGeom>
        </p:spPr>
        <p:txBody>
          <a:bodyPr wrap="square" lIns="0" tIns="36194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84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100" spc="-10">
                <a:latin typeface="Constantia"/>
                <a:cs typeface="Constantia"/>
              </a:rPr>
              <a:t>Meiotic</a:t>
            </a:r>
            <a:r>
              <a:rPr dirty="0" sz="2100" spc="-90">
                <a:latin typeface="Constantia"/>
                <a:cs typeface="Constantia"/>
              </a:rPr>
              <a:t> </a:t>
            </a:r>
            <a:r>
              <a:rPr dirty="0" sz="2100" spc="-5">
                <a:latin typeface="Constantia"/>
                <a:cs typeface="Constantia"/>
              </a:rPr>
              <a:t>Division</a:t>
            </a:r>
            <a:endParaRPr sz="2100">
              <a:latin typeface="Constantia"/>
              <a:cs typeface="Constantia"/>
            </a:endParaRPr>
          </a:p>
          <a:p>
            <a:pPr marL="241300" marR="5080" indent="-228600">
              <a:lnSpc>
                <a:spcPts val="2300"/>
              </a:lnSpc>
              <a:spcBef>
                <a:spcPts val="44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100" spc="-45">
                <a:latin typeface="Constantia"/>
                <a:cs typeface="Constantia"/>
              </a:rPr>
              <a:t>M</a:t>
            </a:r>
            <a:r>
              <a:rPr dirty="0" sz="2100">
                <a:latin typeface="Constantia"/>
                <a:cs typeface="Constantia"/>
              </a:rPr>
              <a:t>eo</a:t>
            </a:r>
            <a:r>
              <a:rPr dirty="0" sz="2100" spc="10">
                <a:latin typeface="Constantia"/>
                <a:cs typeface="Constantia"/>
              </a:rPr>
              <a:t>i</a:t>
            </a:r>
            <a:r>
              <a:rPr dirty="0" sz="2100" spc="-5">
                <a:latin typeface="Constantia"/>
                <a:cs typeface="Constantia"/>
              </a:rPr>
              <a:t>t</a:t>
            </a:r>
            <a:r>
              <a:rPr dirty="0" sz="2100" spc="5">
                <a:latin typeface="Constantia"/>
                <a:cs typeface="Constantia"/>
              </a:rPr>
              <a:t>i</a:t>
            </a:r>
            <a:r>
              <a:rPr dirty="0" sz="2100">
                <a:latin typeface="Constantia"/>
                <a:cs typeface="Constantia"/>
              </a:rPr>
              <a:t>c</a:t>
            </a:r>
            <a:r>
              <a:rPr dirty="0" sz="2100" spc="-130">
                <a:latin typeface="Constantia"/>
                <a:cs typeface="Constantia"/>
              </a:rPr>
              <a:t> </a:t>
            </a:r>
            <a:r>
              <a:rPr dirty="0" sz="2100" spc="-5">
                <a:latin typeface="Constantia"/>
                <a:cs typeface="Constantia"/>
              </a:rPr>
              <a:t>d</a:t>
            </a:r>
            <a:r>
              <a:rPr dirty="0" sz="2100" spc="-25">
                <a:latin typeface="Constantia"/>
                <a:cs typeface="Constantia"/>
              </a:rPr>
              <a:t>i</a:t>
            </a:r>
            <a:r>
              <a:rPr dirty="0" sz="2100">
                <a:latin typeface="Constantia"/>
                <a:cs typeface="Constantia"/>
              </a:rPr>
              <a:t>v</a:t>
            </a:r>
            <a:r>
              <a:rPr dirty="0" sz="2100" spc="5">
                <a:latin typeface="Constantia"/>
                <a:cs typeface="Constantia"/>
              </a:rPr>
              <a:t>i</a:t>
            </a:r>
            <a:r>
              <a:rPr dirty="0" sz="2100">
                <a:latin typeface="Constantia"/>
                <a:cs typeface="Constantia"/>
              </a:rPr>
              <a:t>sion</a:t>
            </a:r>
            <a:r>
              <a:rPr dirty="0" sz="2100" spc="-100">
                <a:latin typeface="Constantia"/>
                <a:cs typeface="Constantia"/>
              </a:rPr>
              <a:t> </a:t>
            </a:r>
            <a:r>
              <a:rPr dirty="0" sz="2100">
                <a:latin typeface="Constantia"/>
                <a:cs typeface="Constantia"/>
              </a:rPr>
              <a:t>of</a:t>
            </a:r>
            <a:r>
              <a:rPr dirty="0" sz="2100" spc="20">
                <a:latin typeface="Constantia"/>
                <a:cs typeface="Constantia"/>
              </a:rPr>
              <a:t> </a:t>
            </a:r>
            <a:r>
              <a:rPr dirty="0" sz="2100">
                <a:latin typeface="Constantia"/>
                <a:cs typeface="Constantia"/>
              </a:rPr>
              <a:t>sper</a:t>
            </a:r>
            <a:r>
              <a:rPr dirty="0" sz="2100" spc="5">
                <a:latin typeface="Constantia"/>
                <a:cs typeface="Constantia"/>
              </a:rPr>
              <a:t>m</a:t>
            </a:r>
            <a:r>
              <a:rPr dirty="0" sz="2100">
                <a:latin typeface="Constantia"/>
                <a:cs typeface="Constantia"/>
              </a:rPr>
              <a:t>a</a:t>
            </a:r>
            <a:r>
              <a:rPr dirty="0" sz="2100" spc="-35">
                <a:latin typeface="Constantia"/>
                <a:cs typeface="Constantia"/>
              </a:rPr>
              <a:t>t</a:t>
            </a:r>
            <a:r>
              <a:rPr dirty="0" sz="2100">
                <a:latin typeface="Constantia"/>
                <a:cs typeface="Constantia"/>
              </a:rPr>
              <a:t>o</a:t>
            </a:r>
            <a:r>
              <a:rPr dirty="0" sz="2100" spc="30">
                <a:latin typeface="Constantia"/>
                <a:cs typeface="Constantia"/>
              </a:rPr>
              <a:t>c</a:t>
            </a:r>
            <a:r>
              <a:rPr dirty="0" sz="2100" spc="-5">
                <a:latin typeface="Constantia"/>
                <a:cs typeface="Constantia"/>
              </a:rPr>
              <a:t>y</a:t>
            </a:r>
            <a:r>
              <a:rPr dirty="0" sz="2100" spc="-40">
                <a:latin typeface="Constantia"/>
                <a:cs typeface="Constantia"/>
              </a:rPr>
              <a:t>t</a:t>
            </a:r>
            <a:r>
              <a:rPr dirty="0" sz="2100">
                <a:latin typeface="Constantia"/>
                <a:cs typeface="Constantia"/>
              </a:rPr>
              <a:t>es</a:t>
            </a:r>
            <a:r>
              <a:rPr dirty="0" sz="2100" spc="-100">
                <a:latin typeface="Constantia"/>
                <a:cs typeface="Constantia"/>
              </a:rPr>
              <a:t> </a:t>
            </a:r>
            <a:r>
              <a:rPr dirty="0" sz="2100" spc="-30">
                <a:latin typeface="Constantia"/>
                <a:cs typeface="Constantia"/>
              </a:rPr>
              <a:t>w</a:t>
            </a:r>
            <a:r>
              <a:rPr dirty="0" sz="2100">
                <a:latin typeface="Constantia"/>
                <a:cs typeface="Constantia"/>
              </a:rPr>
              <a:t>hich</a:t>
            </a:r>
            <a:r>
              <a:rPr dirty="0" sz="2100" spc="-85">
                <a:latin typeface="Constantia"/>
                <a:cs typeface="Constantia"/>
              </a:rPr>
              <a:t> </a:t>
            </a:r>
            <a:r>
              <a:rPr dirty="0" sz="2100" spc="-5">
                <a:latin typeface="Constantia"/>
                <a:cs typeface="Constantia"/>
              </a:rPr>
              <a:t>dec</a:t>
            </a:r>
            <a:r>
              <a:rPr dirty="0" sz="2100" spc="-35">
                <a:latin typeface="Constantia"/>
                <a:cs typeface="Constantia"/>
              </a:rPr>
              <a:t>r</a:t>
            </a:r>
            <a:r>
              <a:rPr dirty="0" sz="2100">
                <a:latin typeface="Constantia"/>
                <a:cs typeface="Constantia"/>
              </a:rPr>
              <a:t>eases  </a:t>
            </a:r>
            <a:r>
              <a:rPr dirty="0" sz="2100" spc="-5">
                <a:latin typeface="Constantia"/>
                <a:cs typeface="Constantia"/>
              </a:rPr>
              <a:t>ch</a:t>
            </a:r>
            <a:r>
              <a:rPr dirty="0" sz="2100" spc="-40">
                <a:latin typeface="Constantia"/>
                <a:cs typeface="Constantia"/>
              </a:rPr>
              <a:t>r</a:t>
            </a:r>
            <a:r>
              <a:rPr dirty="0" sz="2100">
                <a:latin typeface="Constantia"/>
                <a:cs typeface="Constantia"/>
              </a:rPr>
              <a:t>o</a:t>
            </a:r>
            <a:r>
              <a:rPr dirty="0" sz="2100" spc="5">
                <a:latin typeface="Constantia"/>
                <a:cs typeface="Constantia"/>
              </a:rPr>
              <a:t>m</a:t>
            </a:r>
            <a:r>
              <a:rPr dirty="0" sz="2100">
                <a:latin typeface="Constantia"/>
                <a:cs typeface="Constantia"/>
              </a:rPr>
              <a:t>os</a:t>
            </a:r>
            <a:r>
              <a:rPr dirty="0" sz="2100" spc="5">
                <a:latin typeface="Constantia"/>
                <a:cs typeface="Constantia"/>
              </a:rPr>
              <a:t>o</a:t>
            </a:r>
            <a:r>
              <a:rPr dirty="0" sz="2100" spc="-5">
                <a:latin typeface="Constantia"/>
                <a:cs typeface="Constantia"/>
              </a:rPr>
              <a:t>m</a:t>
            </a:r>
            <a:r>
              <a:rPr dirty="0" sz="2100">
                <a:latin typeface="Constantia"/>
                <a:cs typeface="Constantia"/>
              </a:rPr>
              <a:t>e</a:t>
            </a:r>
            <a:r>
              <a:rPr dirty="0" sz="2100" spc="-65">
                <a:latin typeface="Constantia"/>
                <a:cs typeface="Constantia"/>
              </a:rPr>
              <a:t> </a:t>
            </a:r>
            <a:r>
              <a:rPr dirty="0" sz="2100" spc="-5">
                <a:latin typeface="Constantia"/>
                <a:cs typeface="Constantia"/>
              </a:rPr>
              <a:t>n</a:t>
            </a:r>
            <a:r>
              <a:rPr dirty="0" sz="2100">
                <a:latin typeface="Constantia"/>
                <a:cs typeface="Constantia"/>
              </a:rPr>
              <a:t>u</a:t>
            </a:r>
            <a:r>
              <a:rPr dirty="0" sz="2100" spc="-5">
                <a:latin typeface="Constantia"/>
                <a:cs typeface="Constantia"/>
              </a:rPr>
              <a:t>m</a:t>
            </a:r>
            <a:r>
              <a:rPr dirty="0" sz="2100" spc="10">
                <a:latin typeface="Constantia"/>
                <a:cs typeface="Constantia"/>
              </a:rPr>
              <a:t>b</a:t>
            </a:r>
            <a:r>
              <a:rPr dirty="0" sz="2100">
                <a:latin typeface="Constantia"/>
                <a:cs typeface="Constantia"/>
              </a:rPr>
              <a:t>er</a:t>
            </a:r>
            <a:r>
              <a:rPr dirty="0" sz="2100" spc="-145">
                <a:latin typeface="Constantia"/>
                <a:cs typeface="Constantia"/>
              </a:rPr>
              <a:t> </a:t>
            </a:r>
            <a:r>
              <a:rPr dirty="0" sz="2100">
                <a:latin typeface="Constantia"/>
                <a:cs typeface="Constantia"/>
              </a:rPr>
              <a:t>and</a:t>
            </a:r>
            <a:r>
              <a:rPr dirty="0" sz="2100" spc="-25">
                <a:latin typeface="Constantia"/>
                <a:cs typeface="Constantia"/>
              </a:rPr>
              <a:t> </a:t>
            </a:r>
            <a:r>
              <a:rPr dirty="0" sz="2100">
                <a:latin typeface="Constantia"/>
                <a:cs typeface="Constantia"/>
              </a:rPr>
              <a:t>p</a:t>
            </a:r>
            <a:r>
              <a:rPr dirty="0" sz="2100" spc="-35">
                <a:latin typeface="Constantia"/>
                <a:cs typeface="Constantia"/>
              </a:rPr>
              <a:t>r</a:t>
            </a:r>
            <a:r>
              <a:rPr dirty="0" sz="2100">
                <a:latin typeface="Constantia"/>
                <a:cs typeface="Constantia"/>
              </a:rPr>
              <a:t>od</a:t>
            </a:r>
            <a:r>
              <a:rPr dirty="0" sz="2100" spc="5">
                <a:latin typeface="Constantia"/>
                <a:cs typeface="Constantia"/>
              </a:rPr>
              <a:t>u</a:t>
            </a:r>
            <a:r>
              <a:rPr dirty="0" sz="2100" spc="-35">
                <a:latin typeface="Constantia"/>
                <a:cs typeface="Constantia"/>
              </a:rPr>
              <a:t>c</a:t>
            </a:r>
            <a:r>
              <a:rPr dirty="0" sz="2100">
                <a:latin typeface="Constantia"/>
                <a:cs typeface="Constantia"/>
              </a:rPr>
              <a:t>e</a:t>
            </a:r>
            <a:r>
              <a:rPr dirty="0" sz="2100" spc="-70">
                <a:latin typeface="Constantia"/>
                <a:cs typeface="Constantia"/>
              </a:rPr>
              <a:t> </a:t>
            </a:r>
            <a:r>
              <a:rPr dirty="0" sz="2100">
                <a:latin typeface="Constantia"/>
                <a:cs typeface="Constantia"/>
              </a:rPr>
              <a:t>hap</a:t>
            </a:r>
            <a:r>
              <a:rPr dirty="0" sz="2100" spc="-10">
                <a:latin typeface="Constantia"/>
                <a:cs typeface="Constantia"/>
              </a:rPr>
              <a:t>l</a:t>
            </a:r>
            <a:r>
              <a:rPr dirty="0" sz="2100">
                <a:latin typeface="Constantia"/>
                <a:cs typeface="Constantia"/>
              </a:rPr>
              <a:t>o</a:t>
            </a:r>
            <a:r>
              <a:rPr dirty="0" sz="2100" spc="5">
                <a:latin typeface="Constantia"/>
                <a:cs typeface="Constantia"/>
              </a:rPr>
              <a:t>i</a:t>
            </a:r>
            <a:r>
              <a:rPr dirty="0" sz="2100">
                <a:latin typeface="Constantia"/>
                <a:cs typeface="Constantia"/>
              </a:rPr>
              <a:t>d</a:t>
            </a:r>
            <a:r>
              <a:rPr dirty="0" sz="2100" spc="-35">
                <a:latin typeface="Constantia"/>
                <a:cs typeface="Constantia"/>
              </a:rPr>
              <a:t> </a:t>
            </a:r>
            <a:r>
              <a:rPr dirty="0" sz="2100">
                <a:latin typeface="Constantia"/>
                <a:cs typeface="Constantia"/>
              </a:rPr>
              <a:t>sp</a:t>
            </a:r>
            <a:r>
              <a:rPr dirty="0" sz="2100" spc="-40">
                <a:latin typeface="Constantia"/>
                <a:cs typeface="Constantia"/>
              </a:rPr>
              <a:t>r</a:t>
            </a:r>
            <a:r>
              <a:rPr dirty="0" sz="2100">
                <a:latin typeface="Constantia"/>
                <a:cs typeface="Constantia"/>
              </a:rPr>
              <a:t>e</a:t>
            </a:r>
            <a:r>
              <a:rPr dirty="0" sz="2100" spc="5">
                <a:latin typeface="Constantia"/>
                <a:cs typeface="Constantia"/>
              </a:rPr>
              <a:t>m</a:t>
            </a:r>
            <a:r>
              <a:rPr dirty="0" sz="2100">
                <a:latin typeface="Constantia"/>
                <a:cs typeface="Constantia"/>
              </a:rPr>
              <a:t>at</a:t>
            </a:r>
            <a:r>
              <a:rPr dirty="0" sz="2100" spc="5">
                <a:latin typeface="Constantia"/>
                <a:cs typeface="Constantia"/>
              </a:rPr>
              <a:t>i</a:t>
            </a:r>
            <a:r>
              <a:rPr dirty="0" sz="2100" spc="-5">
                <a:latin typeface="Constantia"/>
                <a:cs typeface="Constantia"/>
              </a:rPr>
              <a:t>d</a:t>
            </a:r>
            <a:r>
              <a:rPr dirty="0" sz="2100" spc="-35">
                <a:latin typeface="Constantia"/>
                <a:cs typeface="Constantia"/>
              </a:rPr>
              <a:t>s</a:t>
            </a:r>
            <a:r>
              <a:rPr dirty="0" sz="2100">
                <a:latin typeface="Constantia"/>
                <a:cs typeface="Constantia"/>
              </a:rPr>
              <a:t>.</a:t>
            </a:r>
            <a:endParaRPr sz="2100">
              <a:latin typeface="Constantia"/>
              <a:cs typeface="Constanti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44944" y="4475924"/>
            <a:ext cx="1172210" cy="1663064"/>
            <a:chOff x="444944" y="4475924"/>
            <a:chExt cx="1172210" cy="1663064"/>
          </a:xfrm>
        </p:grpSpPr>
        <p:sp>
          <p:nvSpPr>
            <p:cNvPr id="22" name="object 22"/>
            <p:cNvSpPr/>
            <p:nvPr/>
          </p:nvSpPr>
          <p:spPr>
            <a:xfrm>
              <a:off x="457961" y="4488941"/>
              <a:ext cx="1146175" cy="1637030"/>
            </a:xfrm>
            <a:custGeom>
              <a:avLst/>
              <a:gdLst/>
              <a:ahLst/>
              <a:cxnLst/>
              <a:rect l="l" t="t" r="r" b="b"/>
              <a:pathLst>
                <a:path w="1146175" h="1637029">
                  <a:moveTo>
                    <a:pt x="1146048" y="0"/>
                  </a:moveTo>
                  <a:lnTo>
                    <a:pt x="573024" y="573023"/>
                  </a:lnTo>
                  <a:lnTo>
                    <a:pt x="0" y="0"/>
                  </a:lnTo>
                  <a:lnTo>
                    <a:pt x="0" y="1063751"/>
                  </a:lnTo>
                  <a:lnTo>
                    <a:pt x="573024" y="1636775"/>
                  </a:lnTo>
                  <a:lnTo>
                    <a:pt x="1146048" y="1063751"/>
                  </a:lnTo>
                  <a:lnTo>
                    <a:pt x="1146048" y="0"/>
                  </a:lnTo>
                  <a:close/>
                </a:path>
              </a:pathLst>
            </a:custGeom>
            <a:solidFill>
              <a:srgbClr val="0E6E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57961" y="4488941"/>
              <a:ext cx="1146175" cy="1637030"/>
            </a:xfrm>
            <a:custGeom>
              <a:avLst/>
              <a:gdLst/>
              <a:ahLst/>
              <a:cxnLst/>
              <a:rect l="l" t="t" r="r" b="b"/>
              <a:pathLst>
                <a:path w="1146175" h="1637029">
                  <a:moveTo>
                    <a:pt x="1146048" y="0"/>
                  </a:moveTo>
                  <a:lnTo>
                    <a:pt x="1146048" y="1063751"/>
                  </a:lnTo>
                  <a:lnTo>
                    <a:pt x="573024" y="1636775"/>
                  </a:lnTo>
                  <a:lnTo>
                    <a:pt x="0" y="1063751"/>
                  </a:lnTo>
                  <a:lnTo>
                    <a:pt x="0" y="0"/>
                  </a:lnTo>
                  <a:lnTo>
                    <a:pt x="573024" y="573023"/>
                  </a:lnTo>
                  <a:lnTo>
                    <a:pt x="1146048" y="0"/>
                  </a:lnTo>
                  <a:close/>
                </a:path>
              </a:pathLst>
            </a:custGeom>
            <a:ln w="25908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467969" y="5049139"/>
            <a:ext cx="112649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>
                <a:solidFill>
                  <a:srgbClr val="FFFFFF"/>
                </a:solidFill>
                <a:latin typeface="Constantia"/>
                <a:cs typeface="Constantia"/>
              </a:rPr>
              <a:t>Phase</a:t>
            </a:r>
            <a:r>
              <a:rPr dirty="0" sz="2700" spc="-155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dirty="0" sz="2700">
                <a:solidFill>
                  <a:srgbClr val="FFFFFF"/>
                </a:solidFill>
                <a:latin typeface="Constantia"/>
                <a:cs typeface="Constantia"/>
              </a:rPr>
              <a:t>3</a:t>
            </a:r>
            <a:endParaRPr sz="2700">
              <a:latin typeface="Constantia"/>
              <a:cs typeface="Constanti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591055" y="4475988"/>
            <a:ext cx="7109459" cy="1089660"/>
            <a:chOff x="1591055" y="4475988"/>
            <a:chExt cx="7109459" cy="1089660"/>
          </a:xfrm>
        </p:grpSpPr>
        <p:sp>
          <p:nvSpPr>
            <p:cNvPr id="26" name="object 26"/>
            <p:cNvSpPr/>
            <p:nvPr/>
          </p:nvSpPr>
          <p:spPr>
            <a:xfrm>
              <a:off x="1604009" y="4488942"/>
              <a:ext cx="7084059" cy="1064260"/>
            </a:xfrm>
            <a:custGeom>
              <a:avLst/>
              <a:gdLst/>
              <a:ahLst/>
              <a:cxnLst/>
              <a:rect l="l" t="t" r="r" b="b"/>
              <a:pathLst>
                <a:path w="7084059" h="1064260">
                  <a:moveTo>
                    <a:pt x="6906260" y="0"/>
                  </a:moveTo>
                  <a:lnTo>
                    <a:pt x="0" y="0"/>
                  </a:lnTo>
                  <a:lnTo>
                    <a:pt x="0" y="1063751"/>
                  </a:lnTo>
                  <a:lnTo>
                    <a:pt x="6906260" y="1063751"/>
                  </a:lnTo>
                  <a:lnTo>
                    <a:pt x="6953391" y="1057419"/>
                  </a:lnTo>
                  <a:lnTo>
                    <a:pt x="6995743" y="1039546"/>
                  </a:lnTo>
                  <a:lnTo>
                    <a:pt x="7031624" y="1011824"/>
                  </a:lnTo>
                  <a:lnTo>
                    <a:pt x="7059346" y="975943"/>
                  </a:lnTo>
                  <a:lnTo>
                    <a:pt x="7077219" y="933591"/>
                  </a:lnTo>
                  <a:lnTo>
                    <a:pt x="7083552" y="886459"/>
                  </a:lnTo>
                  <a:lnTo>
                    <a:pt x="7083552" y="177291"/>
                  </a:lnTo>
                  <a:lnTo>
                    <a:pt x="7077219" y="130160"/>
                  </a:lnTo>
                  <a:lnTo>
                    <a:pt x="7059346" y="87808"/>
                  </a:lnTo>
                  <a:lnTo>
                    <a:pt x="7031624" y="51927"/>
                  </a:lnTo>
                  <a:lnTo>
                    <a:pt x="6995743" y="24205"/>
                  </a:lnTo>
                  <a:lnTo>
                    <a:pt x="6953391" y="6332"/>
                  </a:lnTo>
                  <a:lnTo>
                    <a:pt x="690626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604009" y="4488942"/>
              <a:ext cx="7084059" cy="1064260"/>
            </a:xfrm>
            <a:custGeom>
              <a:avLst/>
              <a:gdLst/>
              <a:ahLst/>
              <a:cxnLst/>
              <a:rect l="l" t="t" r="r" b="b"/>
              <a:pathLst>
                <a:path w="7084059" h="1064260">
                  <a:moveTo>
                    <a:pt x="7083552" y="177291"/>
                  </a:moveTo>
                  <a:lnTo>
                    <a:pt x="7083552" y="886459"/>
                  </a:lnTo>
                  <a:lnTo>
                    <a:pt x="7077219" y="933591"/>
                  </a:lnTo>
                  <a:lnTo>
                    <a:pt x="7059346" y="975943"/>
                  </a:lnTo>
                  <a:lnTo>
                    <a:pt x="7031624" y="1011824"/>
                  </a:lnTo>
                  <a:lnTo>
                    <a:pt x="6995743" y="1039546"/>
                  </a:lnTo>
                  <a:lnTo>
                    <a:pt x="6953391" y="1057419"/>
                  </a:lnTo>
                  <a:lnTo>
                    <a:pt x="6906260" y="1063751"/>
                  </a:lnTo>
                  <a:lnTo>
                    <a:pt x="0" y="1063751"/>
                  </a:lnTo>
                  <a:lnTo>
                    <a:pt x="0" y="0"/>
                  </a:lnTo>
                  <a:lnTo>
                    <a:pt x="6906260" y="0"/>
                  </a:lnTo>
                  <a:lnTo>
                    <a:pt x="6953391" y="6332"/>
                  </a:lnTo>
                  <a:lnTo>
                    <a:pt x="6995743" y="24205"/>
                  </a:lnTo>
                  <a:lnTo>
                    <a:pt x="7031624" y="51927"/>
                  </a:lnTo>
                  <a:lnTo>
                    <a:pt x="7059346" y="87808"/>
                  </a:lnTo>
                  <a:lnTo>
                    <a:pt x="7077219" y="130160"/>
                  </a:lnTo>
                  <a:lnTo>
                    <a:pt x="7083552" y="177291"/>
                  </a:lnTo>
                  <a:close/>
                </a:path>
              </a:pathLst>
            </a:custGeom>
            <a:ln w="25908">
              <a:solidFill>
                <a:srgbClr val="0E6EC5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1740535" y="4476445"/>
            <a:ext cx="6638925" cy="1003935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75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100" spc="-5">
                <a:latin typeface="Constantia"/>
                <a:cs typeface="Constantia"/>
              </a:rPr>
              <a:t>Spermigiogenisis</a:t>
            </a:r>
            <a:endParaRPr sz="2100">
              <a:latin typeface="Constantia"/>
              <a:cs typeface="Constantia"/>
            </a:endParaRPr>
          </a:p>
          <a:p>
            <a:pPr marL="241300" indent="-228600">
              <a:lnSpc>
                <a:spcPts val="2415"/>
              </a:lnSpc>
              <a:spcBef>
                <a:spcPts val="180"/>
              </a:spcBef>
              <a:buChar char="•"/>
              <a:tabLst>
                <a:tab pos="240665" algn="l"/>
                <a:tab pos="241300" algn="l"/>
              </a:tabLst>
            </a:pPr>
            <a:r>
              <a:rPr dirty="0" sz="2100" spc="-5">
                <a:latin typeface="Constantia"/>
                <a:cs typeface="Constantia"/>
              </a:rPr>
              <a:t>Sprematids</a:t>
            </a:r>
            <a:r>
              <a:rPr dirty="0" sz="2100" spc="-105">
                <a:latin typeface="Constantia"/>
                <a:cs typeface="Constantia"/>
              </a:rPr>
              <a:t> </a:t>
            </a:r>
            <a:r>
              <a:rPr dirty="0" sz="2100" spc="-15">
                <a:latin typeface="Constantia"/>
                <a:cs typeface="Constantia"/>
              </a:rPr>
              <a:t>are</a:t>
            </a:r>
            <a:r>
              <a:rPr dirty="0" sz="2100" spc="-70">
                <a:latin typeface="Constantia"/>
                <a:cs typeface="Constantia"/>
              </a:rPr>
              <a:t> </a:t>
            </a:r>
            <a:r>
              <a:rPr dirty="0" sz="2100" spc="-5">
                <a:latin typeface="Constantia"/>
                <a:cs typeface="Constantia"/>
              </a:rPr>
              <a:t>transformed</a:t>
            </a:r>
            <a:r>
              <a:rPr dirty="0" sz="2100" spc="-10">
                <a:latin typeface="Constantia"/>
                <a:cs typeface="Constantia"/>
              </a:rPr>
              <a:t> into</a:t>
            </a:r>
            <a:r>
              <a:rPr dirty="0" sz="2100" spc="-50">
                <a:latin typeface="Constantia"/>
                <a:cs typeface="Constantia"/>
              </a:rPr>
              <a:t> </a:t>
            </a:r>
            <a:r>
              <a:rPr dirty="0" sz="2100" spc="-10">
                <a:latin typeface="Constantia"/>
                <a:cs typeface="Constantia"/>
              </a:rPr>
              <a:t>mature</a:t>
            </a:r>
            <a:r>
              <a:rPr dirty="0" sz="2100" spc="-105">
                <a:latin typeface="Constantia"/>
                <a:cs typeface="Constantia"/>
              </a:rPr>
              <a:t> </a:t>
            </a:r>
            <a:r>
              <a:rPr dirty="0" sz="2100">
                <a:latin typeface="Constantia"/>
                <a:cs typeface="Constantia"/>
              </a:rPr>
              <a:t>sperm</a:t>
            </a:r>
            <a:r>
              <a:rPr dirty="0" sz="2100" spc="-55">
                <a:latin typeface="Constantia"/>
                <a:cs typeface="Constantia"/>
              </a:rPr>
              <a:t> </a:t>
            </a:r>
            <a:r>
              <a:rPr dirty="0" sz="2100" spc="-10">
                <a:latin typeface="Constantia"/>
                <a:cs typeface="Constantia"/>
              </a:rPr>
              <a:t>through</a:t>
            </a:r>
            <a:endParaRPr sz="2100">
              <a:latin typeface="Constantia"/>
              <a:cs typeface="Constantia"/>
            </a:endParaRPr>
          </a:p>
          <a:p>
            <a:pPr marL="241300">
              <a:lnSpc>
                <a:spcPts val="2415"/>
              </a:lnSpc>
            </a:pPr>
            <a:r>
              <a:rPr dirty="0" sz="2100">
                <a:latin typeface="Constantia"/>
                <a:cs typeface="Constantia"/>
              </a:rPr>
              <a:t>loss</a:t>
            </a:r>
            <a:r>
              <a:rPr dirty="0" sz="2100" spc="-90">
                <a:latin typeface="Constantia"/>
                <a:cs typeface="Constantia"/>
              </a:rPr>
              <a:t> </a:t>
            </a:r>
            <a:r>
              <a:rPr dirty="0" sz="2100">
                <a:latin typeface="Constantia"/>
                <a:cs typeface="Constantia"/>
              </a:rPr>
              <a:t>of</a:t>
            </a:r>
            <a:r>
              <a:rPr dirty="0" sz="2100" spc="-15">
                <a:latin typeface="Constantia"/>
                <a:cs typeface="Constantia"/>
              </a:rPr>
              <a:t> </a:t>
            </a:r>
            <a:r>
              <a:rPr dirty="0" sz="2100" spc="20">
                <a:latin typeface="Constantia"/>
                <a:cs typeface="Constantia"/>
              </a:rPr>
              <a:t>c</a:t>
            </a:r>
            <a:r>
              <a:rPr dirty="0" sz="2100" spc="-5">
                <a:latin typeface="Constantia"/>
                <a:cs typeface="Constantia"/>
              </a:rPr>
              <a:t>y</a:t>
            </a:r>
            <a:r>
              <a:rPr dirty="0" sz="2100" spc="-40">
                <a:latin typeface="Constantia"/>
                <a:cs typeface="Constantia"/>
              </a:rPr>
              <a:t>t</a:t>
            </a:r>
            <a:r>
              <a:rPr dirty="0" sz="2100">
                <a:latin typeface="Constantia"/>
                <a:cs typeface="Constantia"/>
              </a:rPr>
              <a:t>oplasm</a:t>
            </a:r>
            <a:r>
              <a:rPr dirty="0" sz="2100" spc="-90">
                <a:latin typeface="Constantia"/>
                <a:cs typeface="Constantia"/>
              </a:rPr>
              <a:t> </a:t>
            </a:r>
            <a:r>
              <a:rPr dirty="0" sz="2100">
                <a:latin typeface="Constantia"/>
                <a:cs typeface="Constantia"/>
              </a:rPr>
              <a:t>and</a:t>
            </a:r>
            <a:r>
              <a:rPr dirty="0" sz="2100" spc="-50">
                <a:latin typeface="Constantia"/>
                <a:cs typeface="Constantia"/>
              </a:rPr>
              <a:t> </a:t>
            </a:r>
            <a:r>
              <a:rPr dirty="0" sz="2100" spc="-5">
                <a:latin typeface="Constantia"/>
                <a:cs typeface="Constantia"/>
              </a:rPr>
              <a:t>de</a:t>
            </a:r>
            <a:r>
              <a:rPr dirty="0" sz="2100" spc="-45">
                <a:latin typeface="Constantia"/>
                <a:cs typeface="Constantia"/>
              </a:rPr>
              <a:t>v</a:t>
            </a:r>
            <a:r>
              <a:rPr dirty="0" sz="2100">
                <a:latin typeface="Constantia"/>
                <a:cs typeface="Constantia"/>
              </a:rPr>
              <a:t>elop</a:t>
            </a:r>
            <a:r>
              <a:rPr dirty="0" sz="2100" spc="5">
                <a:latin typeface="Constantia"/>
                <a:cs typeface="Constantia"/>
              </a:rPr>
              <a:t>m</a:t>
            </a:r>
            <a:r>
              <a:rPr dirty="0" sz="2100">
                <a:latin typeface="Constantia"/>
                <a:cs typeface="Constantia"/>
              </a:rPr>
              <a:t>ent</a:t>
            </a:r>
            <a:r>
              <a:rPr dirty="0" sz="2100" spc="-130">
                <a:latin typeface="Constantia"/>
                <a:cs typeface="Constantia"/>
              </a:rPr>
              <a:t> </a:t>
            </a:r>
            <a:r>
              <a:rPr dirty="0" sz="2100">
                <a:latin typeface="Constantia"/>
                <a:cs typeface="Constantia"/>
              </a:rPr>
              <a:t>of</a:t>
            </a:r>
            <a:r>
              <a:rPr dirty="0" sz="2100" spc="35">
                <a:latin typeface="Constantia"/>
                <a:cs typeface="Constantia"/>
              </a:rPr>
              <a:t> </a:t>
            </a:r>
            <a:r>
              <a:rPr dirty="0" sz="2100" spc="160">
                <a:latin typeface="Constantia"/>
                <a:cs typeface="Constantia"/>
              </a:rPr>
              <a:t>f</a:t>
            </a:r>
            <a:r>
              <a:rPr dirty="0" sz="2100">
                <a:latin typeface="Constantia"/>
                <a:cs typeface="Constantia"/>
              </a:rPr>
              <a:t>la</a:t>
            </a:r>
            <a:r>
              <a:rPr dirty="0" sz="2100" spc="-50">
                <a:latin typeface="Constantia"/>
                <a:cs typeface="Constantia"/>
              </a:rPr>
              <a:t>g</a:t>
            </a:r>
            <a:r>
              <a:rPr dirty="0" sz="2100">
                <a:latin typeface="Constantia"/>
                <a:cs typeface="Constantia"/>
              </a:rPr>
              <a:t>ella</a:t>
            </a:r>
            <a:endParaRPr sz="21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933001" y="768095"/>
            <a:ext cx="5723255" cy="4843780"/>
            <a:chOff x="2933001" y="768095"/>
            <a:chExt cx="5723255" cy="48437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4180" y="768095"/>
              <a:ext cx="5667756" cy="484327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34589" y="803020"/>
              <a:ext cx="5720080" cy="4706620"/>
            </a:xfrm>
            <a:custGeom>
              <a:avLst/>
              <a:gdLst/>
              <a:ahLst/>
              <a:cxnLst/>
              <a:rect l="l" t="t" r="r" b="b"/>
              <a:pathLst>
                <a:path w="5720080" h="4706620">
                  <a:moveTo>
                    <a:pt x="501523" y="0"/>
                  </a:moveTo>
                  <a:lnTo>
                    <a:pt x="0" y="4084192"/>
                  </a:lnTo>
                  <a:lnTo>
                    <a:pt x="5069713" y="4706620"/>
                  </a:lnTo>
                  <a:lnTo>
                    <a:pt x="5236971" y="4575937"/>
                  </a:lnTo>
                  <a:lnTo>
                    <a:pt x="5720080" y="640714"/>
                  </a:lnTo>
                  <a:lnTo>
                    <a:pt x="5015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934589" y="803020"/>
              <a:ext cx="5720080" cy="4706620"/>
            </a:xfrm>
            <a:custGeom>
              <a:avLst/>
              <a:gdLst/>
              <a:ahLst/>
              <a:cxnLst/>
              <a:rect l="l" t="t" r="r" b="b"/>
              <a:pathLst>
                <a:path w="5720080" h="4706620">
                  <a:moveTo>
                    <a:pt x="0" y="4084192"/>
                  </a:moveTo>
                  <a:lnTo>
                    <a:pt x="5069713" y="4706620"/>
                  </a:lnTo>
                  <a:lnTo>
                    <a:pt x="5236971" y="4575937"/>
                  </a:lnTo>
                  <a:lnTo>
                    <a:pt x="5720080" y="640714"/>
                  </a:lnTo>
                  <a:lnTo>
                    <a:pt x="501523" y="0"/>
                  </a:lnTo>
                  <a:lnTo>
                    <a:pt x="0" y="4084192"/>
                  </a:lnTo>
                  <a:close/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62900" y="5320284"/>
              <a:ext cx="225551" cy="2072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88935" y="5344541"/>
              <a:ext cx="185928" cy="16700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5824219"/>
            <a:ext cx="9144000" cy="103378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42619" y="2074875"/>
            <a:ext cx="2086610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04607A"/>
                </a:solidFill>
                <a:latin typeface="Calibri"/>
                <a:cs typeface="Calibri"/>
              </a:rPr>
              <a:t>Spermatozoa(haplo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04607A"/>
                </a:solidFill>
                <a:latin typeface="Calibri"/>
                <a:cs typeface="Calibri"/>
              </a:rPr>
              <a:t>id</a:t>
            </a:r>
            <a:r>
              <a:rPr dirty="0" sz="2000" spc="-40" b="1">
                <a:solidFill>
                  <a:srgbClr val="04607A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04607A"/>
                </a:solidFill>
                <a:latin typeface="Calibri"/>
                <a:cs typeface="Calibri"/>
              </a:rPr>
              <a:t>1n)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63391" y="932814"/>
            <a:ext cx="5062486" cy="44653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947799"/>
            <a:ext cx="8066405" cy="1690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884555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One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full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cycle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spermatogenosis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requires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about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64days.</a:t>
            </a:r>
            <a:endParaRPr sz="26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0">
                <a:latin typeface="Constantia"/>
                <a:cs typeface="Constantia"/>
              </a:rPr>
              <a:t>Spermatogenic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 spc="-35">
                <a:latin typeface="Constantia"/>
                <a:cs typeface="Constantia"/>
              </a:rPr>
              <a:t>wave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organises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succesfull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production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sperm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in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spermatogenic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cycle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2891" y="426465"/>
            <a:ext cx="8079740" cy="1397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131185" marR="5080" indent="-311912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Reproduction </a:t>
            </a:r>
            <a:r>
              <a:rPr dirty="0" spc="-20"/>
              <a:t>Control </a:t>
            </a:r>
            <a:r>
              <a:rPr dirty="0"/>
              <a:t>in males and </a:t>
            </a:r>
            <a:r>
              <a:rPr dirty="0" spc="-1005"/>
              <a:t> </a:t>
            </a:r>
            <a:r>
              <a:rPr dirty="0" spc="-20"/>
              <a:t>females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89050" y="2051050"/>
          <a:ext cx="7029450" cy="4001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1400"/>
                <a:gridCol w="2311400"/>
                <a:gridCol w="2387600"/>
              </a:tblGrid>
              <a:tr h="9334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20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FEATURE</a:t>
                      </a:r>
                      <a:endParaRPr sz="1800">
                        <a:latin typeface="Constantia"/>
                        <a:cs typeface="Constantia"/>
                      </a:endParaRPr>
                    </a:p>
                    <a:p>
                      <a:pPr algn="ctr" marL="635">
                        <a:lnSpc>
                          <a:spcPct val="100000"/>
                        </a:lnSpc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(and</a:t>
                      </a:r>
                      <a:r>
                        <a:rPr dirty="0" sz="1800" spc="-60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functions)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E6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MALE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E6EC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FEMALE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E6EC5"/>
                    </a:solidFill>
                  </a:tcPr>
                </a:tc>
              </a:tr>
              <a:tr h="933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L="777240">
                        <a:lnSpc>
                          <a:spcPct val="100000"/>
                        </a:lnSpc>
                      </a:pPr>
                      <a:r>
                        <a:rPr dirty="0" sz="1800" spc="-10" b="1">
                          <a:latin typeface="Constantia"/>
                          <a:cs typeface="Constantia"/>
                        </a:rPr>
                        <a:t>GONAD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57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20">
                          <a:latin typeface="Constantia"/>
                          <a:cs typeface="Constantia"/>
                        </a:rPr>
                        <a:t>Testes/testis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45"/>
                        </a:lnSpc>
                      </a:pPr>
                      <a:r>
                        <a:rPr dirty="0" sz="1800" spc="-5">
                          <a:latin typeface="Constantia"/>
                          <a:cs typeface="Constantia"/>
                        </a:rPr>
                        <a:t>Ovaries/</a:t>
                      </a:r>
                      <a:r>
                        <a:rPr dirty="0" sz="1800" spc="-8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ovary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</a:tr>
              <a:tr h="933450">
                <a:tc>
                  <a:txBody>
                    <a:bodyPr/>
                    <a:lstStyle/>
                    <a:p>
                      <a:pPr marL="91440" marR="66929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onstantia"/>
                          <a:cs typeface="Constantia"/>
                        </a:rPr>
                        <a:t>1</a:t>
                      </a:r>
                      <a:r>
                        <a:rPr dirty="0" baseline="25462" sz="1800" spc="-7">
                          <a:latin typeface="Constantia"/>
                          <a:cs typeface="Constantia"/>
                        </a:rPr>
                        <a:t>st</a:t>
                      </a:r>
                      <a:r>
                        <a:rPr dirty="0" baseline="25462" sz="180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function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b="1">
                          <a:latin typeface="Constantia"/>
                          <a:cs typeface="Constantia"/>
                        </a:rPr>
                        <a:t>P</a:t>
                      </a:r>
                      <a:r>
                        <a:rPr dirty="0" sz="1800" spc="-30" b="1">
                          <a:latin typeface="Constantia"/>
                          <a:cs typeface="Constantia"/>
                        </a:rPr>
                        <a:t>r</a:t>
                      </a:r>
                      <a:r>
                        <a:rPr dirty="0" sz="1800" b="1">
                          <a:latin typeface="Constantia"/>
                          <a:cs typeface="Constantia"/>
                        </a:rPr>
                        <a:t>oduc</a:t>
                      </a:r>
                      <a:r>
                        <a:rPr dirty="0" sz="1800" spc="-5" b="1">
                          <a:latin typeface="Constantia"/>
                          <a:cs typeface="Constantia"/>
                        </a:rPr>
                        <a:t>t</a:t>
                      </a:r>
                      <a:r>
                        <a:rPr dirty="0" sz="1800" b="1">
                          <a:latin typeface="Constantia"/>
                          <a:cs typeface="Constantia"/>
                        </a:rPr>
                        <a:t>ion</a:t>
                      </a:r>
                      <a:r>
                        <a:rPr dirty="0" sz="1800" spc="-80" b="1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b="1">
                          <a:latin typeface="Constantia"/>
                          <a:cs typeface="Constantia"/>
                        </a:rPr>
                        <a:t>of  </a:t>
                      </a:r>
                      <a:r>
                        <a:rPr dirty="0" sz="1800" spc="-10" b="1">
                          <a:latin typeface="Constantia"/>
                          <a:cs typeface="Constantia"/>
                        </a:rPr>
                        <a:t>gametes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459740" marR="451484" indent="571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onstantia"/>
                          <a:cs typeface="Constantia"/>
                        </a:rPr>
                        <a:t>S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pe</a:t>
                      </a:r>
                      <a:r>
                        <a:rPr dirty="0" sz="1800" spc="5">
                          <a:latin typeface="Constantia"/>
                          <a:cs typeface="Constantia"/>
                        </a:rPr>
                        <a:t>r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ma</a:t>
                      </a:r>
                      <a:r>
                        <a:rPr dirty="0" sz="1800" spc="-25">
                          <a:latin typeface="Constantia"/>
                          <a:cs typeface="Constantia"/>
                        </a:rPr>
                        <a:t>to</a:t>
                      </a:r>
                      <a:r>
                        <a:rPr dirty="0" sz="1800" spc="-15">
                          <a:latin typeface="Constantia"/>
                          <a:cs typeface="Constantia"/>
                        </a:rPr>
                        <a:t>z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oa/  spe</a:t>
                      </a:r>
                      <a:r>
                        <a:rPr dirty="0" sz="1800" spc="5">
                          <a:latin typeface="Constantia"/>
                          <a:cs typeface="Constantia"/>
                        </a:rPr>
                        <a:t>r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mata</a:t>
                      </a:r>
                      <a:r>
                        <a:rPr dirty="0" sz="1800" spc="-15">
                          <a:latin typeface="Constantia"/>
                          <a:cs typeface="Constantia"/>
                        </a:rPr>
                        <a:t>z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oan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2045"/>
                        </a:lnSpc>
                      </a:pPr>
                      <a:r>
                        <a:rPr dirty="0" sz="1800" spc="-5">
                          <a:latin typeface="Constantia"/>
                          <a:cs typeface="Constantia"/>
                        </a:rPr>
                        <a:t>Ova/</a:t>
                      </a:r>
                      <a:r>
                        <a:rPr dirty="0" sz="1800" spc="-8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5">
                          <a:latin typeface="Constantia"/>
                          <a:cs typeface="Constantia"/>
                        </a:rPr>
                        <a:t>ovum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91440" marR="10160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onstantia"/>
                          <a:cs typeface="Constantia"/>
                        </a:rPr>
                        <a:t>2</a:t>
                      </a:r>
                      <a:r>
                        <a:rPr dirty="0" baseline="25462" sz="1800" spc="-7">
                          <a:latin typeface="Constantia"/>
                          <a:cs typeface="Constantia"/>
                        </a:rPr>
                        <a:t>nd</a:t>
                      </a:r>
                      <a:r>
                        <a:rPr dirty="0" baseline="25462" sz="180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function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 b="1">
                          <a:latin typeface="Constantia"/>
                          <a:cs typeface="Constantia"/>
                        </a:rPr>
                        <a:t>Secretion </a:t>
                      </a:r>
                      <a:r>
                        <a:rPr dirty="0" sz="1800" b="1">
                          <a:latin typeface="Constantia"/>
                          <a:cs typeface="Constantia"/>
                        </a:rPr>
                        <a:t>of </a:t>
                      </a:r>
                      <a:r>
                        <a:rPr dirty="0" sz="1800" spc="-5" b="1">
                          <a:latin typeface="Constantia"/>
                          <a:cs typeface="Constantia"/>
                        </a:rPr>
                        <a:t>sex </a:t>
                      </a:r>
                      <a:r>
                        <a:rPr dirty="0" sz="1800" b="1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 b="1">
                          <a:latin typeface="Constantia"/>
                          <a:cs typeface="Constantia"/>
                        </a:rPr>
                        <a:t>h</a:t>
                      </a:r>
                      <a:r>
                        <a:rPr dirty="0" sz="1800" spc="5" b="1">
                          <a:latin typeface="Constantia"/>
                          <a:cs typeface="Constantia"/>
                        </a:rPr>
                        <a:t>o</a:t>
                      </a:r>
                      <a:r>
                        <a:rPr dirty="0" sz="1800" spc="-5" b="1">
                          <a:latin typeface="Constantia"/>
                          <a:cs typeface="Constantia"/>
                        </a:rPr>
                        <a:t>r</a:t>
                      </a:r>
                      <a:r>
                        <a:rPr dirty="0" sz="1800" spc="-10" b="1">
                          <a:latin typeface="Constantia"/>
                          <a:cs typeface="Constantia"/>
                        </a:rPr>
                        <a:t>m</a:t>
                      </a:r>
                      <a:r>
                        <a:rPr dirty="0" sz="1800" b="1">
                          <a:latin typeface="Constantia"/>
                          <a:cs typeface="Constantia"/>
                        </a:rPr>
                        <a:t>one</a:t>
                      </a:r>
                      <a:r>
                        <a:rPr dirty="0" sz="1800" spc="-10" b="1">
                          <a:latin typeface="Constantia"/>
                          <a:cs typeface="Constantia"/>
                        </a:rPr>
                        <a:t>s</a:t>
                      </a:r>
                      <a:r>
                        <a:rPr dirty="0" sz="1800" b="1">
                          <a:latin typeface="Constantia"/>
                          <a:cs typeface="Constantia"/>
                        </a:rPr>
                        <a:t>/</a:t>
                      </a:r>
                      <a:r>
                        <a:rPr dirty="0" sz="1800" spc="-50" b="1">
                          <a:latin typeface="Constantia"/>
                          <a:cs typeface="Constantia"/>
                        </a:rPr>
                        <a:t> g</a:t>
                      </a:r>
                      <a:r>
                        <a:rPr dirty="0" sz="1800" b="1">
                          <a:latin typeface="Constantia"/>
                          <a:cs typeface="Constantia"/>
                        </a:rPr>
                        <a:t>onad</a:t>
                      </a:r>
                      <a:r>
                        <a:rPr dirty="0" sz="1800" spc="-10" b="1">
                          <a:latin typeface="Constantia"/>
                          <a:cs typeface="Constantia"/>
                        </a:rPr>
                        <a:t>a</a:t>
                      </a:r>
                      <a:r>
                        <a:rPr dirty="0" sz="1800" b="1">
                          <a:latin typeface="Constantia"/>
                          <a:cs typeface="Constantia"/>
                        </a:rPr>
                        <a:t>l  </a:t>
                      </a:r>
                      <a:r>
                        <a:rPr dirty="0" sz="1800" spc="-10" b="1">
                          <a:latin typeface="Constantia"/>
                          <a:cs typeface="Constantia"/>
                        </a:rPr>
                        <a:t>steriods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11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algn="ctr" marL="1905">
                        <a:lnSpc>
                          <a:spcPct val="100000"/>
                        </a:lnSpc>
                      </a:pPr>
                      <a:r>
                        <a:rPr dirty="0" sz="1800" spc="-20">
                          <a:latin typeface="Constantia"/>
                          <a:cs typeface="Constantia"/>
                        </a:rPr>
                        <a:t>Testosterone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635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766445" marR="130175" indent="24130">
                        <a:lnSpc>
                          <a:spcPct val="100000"/>
                        </a:lnSpc>
                      </a:pPr>
                      <a:r>
                        <a:rPr dirty="0" sz="1800" spc="-5">
                          <a:latin typeface="Constantia"/>
                          <a:cs typeface="Constantia"/>
                        </a:rPr>
                        <a:t>1)Estradiol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2)p</a:t>
                      </a:r>
                      <a:r>
                        <a:rPr dirty="0" sz="1800" spc="-20">
                          <a:latin typeface="Constantia"/>
                          <a:cs typeface="Constantia"/>
                        </a:rPr>
                        <a:t>r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o</a:t>
                      </a:r>
                      <a:r>
                        <a:rPr dirty="0" sz="1800" spc="-55">
                          <a:latin typeface="Constantia"/>
                          <a:cs typeface="Constantia"/>
                        </a:rPr>
                        <a:t>g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es</a:t>
                      </a:r>
                      <a:r>
                        <a:rPr dirty="0" sz="1800" spc="-20">
                          <a:latin typeface="Constantia"/>
                          <a:cs typeface="Constantia"/>
                        </a:rPr>
                        <a:t>t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e</a:t>
                      </a:r>
                      <a:r>
                        <a:rPr dirty="0" sz="1800" spc="-20">
                          <a:latin typeface="Constantia"/>
                          <a:cs typeface="Constantia"/>
                        </a:rPr>
                        <a:t>r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o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n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e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444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828" y="0"/>
            <a:ext cx="9145905" cy="5819140"/>
            <a:chOff x="-828" y="0"/>
            <a:chExt cx="9145905" cy="58191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28" y="0"/>
              <a:ext cx="9145590" cy="10289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5399" y="990600"/>
              <a:ext cx="3733800" cy="482803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54404" y="95199"/>
            <a:ext cx="245618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5"/>
              <a:t>Spermatozoa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840739" y="3005455"/>
            <a:ext cx="139700" cy="272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595">
                <a:solidFill>
                  <a:srgbClr val="0E6EC5"/>
                </a:solidFill>
                <a:latin typeface="Segoe UI Symbol"/>
                <a:cs typeface="Segoe UI Symbol"/>
              </a:rPr>
              <a:t>⚫</a:t>
            </a:r>
            <a:endParaRPr sz="1600">
              <a:latin typeface="Segoe UI Symbol"/>
              <a:cs typeface="Segoe UI 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0739" y="3994784"/>
            <a:ext cx="139700" cy="272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595">
                <a:solidFill>
                  <a:srgbClr val="0E6EC5"/>
                </a:solidFill>
                <a:latin typeface="Segoe UI Symbol"/>
                <a:cs typeface="Segoe UI Symbol"/>
              </a:rPr>
              <a:t>⚫</a:t>
            </a:r>
            <a:endParaRPr sz="1600">
              <a:latin typeface="Segoe UI Symbol"/>
              <a:cs typeface="Segoe UI 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3540" y="4592192"/>
            <a:ext cx="1524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680">
                <a:solidFill>
                  <a:srgbClr val="0AD0D9"/>
                </a:solidFill>
                <a:latin typeface="Segoe UI Symbol"/>
                <a:cs typeface="Segoe UI Symbol"/>
              </a:rPr>
              <a:t>⚫</a:t>
            </a:r>
            <a:endParaRPr sz="1800">
              <a:latin typeface="Segoe UI Symbol"/>
              <a:cs typeface="Segoe UI 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3540" y="558444"/>
            <a:ext cx="5313680" cy="5920105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marL="622300" indent="-610235">
              <a:lnSpc>
                <a:spcPct val="100000"/>
              </a:lnSpc>
              <a:spcBef>
                <a:spcPts val="365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622300" algn="l"/>
                <a:tab pos="622935" algn="l"/>
              </a:tabLst>
            </a:pPr>
            <a:r>
              <a:rPr dirty="0" sz="2200" spc="-15">
                <a:latin typeface="Constantia"/>
                <a:cs typeface="Constantia"/>
              </a:rPr>
              <a:t>Tiny</a:t>
            </a:r>
            <a:r>
              <a:rPr dirty="0" sz="2200" spc="-6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individual</a:t>
            </a:r>
            <a:r>
              <a:rPr dirty="0" sz="2200" spc="-1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male</a:t>
            </a:r>
            <a:r>
              <a:rPr dirty="0" sz="2200" spc="-13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sex</a:t>
            </a:r>
            <a:r>
              <a:rPr dirty="0" sz="2200" spc="-100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cells</a:t>
            </a:r>
            <a:endParaRPr sz="2200">
              <a:latin typeface="Constantia"/>
              <a:cs typeface="Constantia"/>
            </a:endParaRPr>
          </a:p>
          <a:p>
            <a:pPr marL="622300" marR="783590" indent="-610235">
              <a:lnSpc>
                <a:spcPts val="2380"/>
              </a:lnSpc>
              <a:spcBef>
                <a:spcPts val="560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622300" algn="l"/>
                <a:tab pos="622935" algn="l"/>
              </a:tabLst>
            </a:pPr>
            <a:r>
              <a:rPr dirty="0" sz="2200" spc="-5">
                <a:latin typeface="Constantia"/>
                <a:cs typeface="Constantia"/>
              </a:rPr>
              <a:t>200</a:t>
            </a:r>
            <a:r>
              <a:rPr dirty="0" sz="2200" spc="-2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million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contained</a:t>
            </a:r>
            <a:r>
              <a:rPr dirty="0" sz="2200" spc="-3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in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30">
                <a:latin typeface="Constantia"/>
                <a:cs typeface="Constantia"/>
              </a:rPr>
              <a:t>average </a:t>
            </a:r>
            <a:r>
              <a:rPr dirty="0" sz="2200" spc="-53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ejaculation</a:t>
            </a:r>
            <a:r>
              <a:rPr dirty="0" sz="2200" spc="-6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(release</a:t>
            </a:r>
            <a:r>
              <a:rPr dirty="0" sz="2200" spc="-12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</a:t>
            </a:r>
            <a:r>
              <a:rPr dirty="0" sz="220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semen)</a:t>
            </a:r>
            <a:endParaRPr sz="2200">
              <a:latin typeface="Constantia"/>
              <a:cs typeface="Constantia"/>
            </a:endParaRPr>
          </a:p>
          <a:p>
            <a:pPr marL="622300" marR="598170" indent="-610235">
              <a:lnSpc>
                <a:spcPct val="90100"/>
              </a:lnSpc>
              <a:spcBef>
                <a:spcPts val="484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622300" algn="l"/>
                <a:tab pos="622935" algn="l"/>
              </a:tabLst>
            </a:pPr>
            <a:r>
              <a:rPr dirty="0" sz="2200" spc="-15">
                <a:latin typeface="Constantia"/>
                <a:cs typeface="Constantia"/>
              </a:rPr>
              <a:t>After </a:t>
            </a:r>
            <a:r>
              <a:rPr dirty="0" sz="2200" spc="-30">
                <a:latin typeface="Constantia"/>
                <a:cs typeface="Constantia"/>
              </a:rPr>
              <a:t>puberty, </a:t>
            </a:r>
            <a:r>
              <a:rPr dirty="0" sz="2200" spc="-5">
                <a:latin typeface="Constantia"/>
                <a:cs typeface="Constantia"/>
              </a:rPr>
              <a:t>sperm </a:t>
            </a:r>
            <a:r>
              <a:rPr dirty="0" sz="2200" spc="-15">
                <a:latin typeface="Constantia"/>
                <a:cs typeface="Constantia"/>
              </a:rPr>
              <a:t>cells </a:t>
            </a:r>
            <a:r>
              <a:rPr dirty="0" sz="2200" spc="-20">
                <a:latin typeface="Constantia"/>
                <a:cs typeface="Constantia"/>
              </a:rPr>
              <a:t>are </a:t>
            </a:r>
            <a:r>
              <a:rPr dirty="0" sz="2200" spc="-1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manufactured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continuously</a:t>
            </a:r>
            <a:r>
              <a:rPr dirty="0" sz="2200" spc="-5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in</a:t>
            </a:r>
            <a:r>
              <a:rPr dirty="0" sz="2200" spc="-6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3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seminferous</a:t>
            </a:r>
            <a:r>
              <a:rPr dirty="0" sz="2200" spc="-11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tubules</a:t>
            </a:r>
            <a:r>
              <a:rPr dirty="0" sz="2200" spc="-10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</a:t>
            </a:r>
            <a:r>
              <a:rPr dirty="0" sz="2200" spc="1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80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testes</a:t>
            </a:r>
            <a:endParaRPr sz="2200">
              <a:latin typeface="Constantia"/>
              <a:cs typeface="Constantia"/>
            </a:endParaRPr>
          </a:p>
          <a:p>
            <a:pPr marL="622300" indent="-610235">
              <a:lnSpc>
                <a:spcPct val="100000"/>
              </a:lnSpc>
              <a:spcBef>
                <a:spcPts val="265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622300" algn="l"/>
                <a:tab pos="622935" algn="l"/>
              </a:tabLst>
            </a:pPr>
            <a:r>
              <a:rPr dirty="0" sz="2200" spc="-10">
                <a:latin typeface="Constantia"/>
                <a:cs typeface="Constantia"/>
              </a:rPr>
              <a:t>Has</a:t>
            </a:r>
            <a:r>
              <a:rPr dirty="0" sz="2200" spc="-12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an</a:t>
            </a:r>
            <a:r>
              <a:rPr dirty="0" sz="2200" spc="-114">
                <a:latin typeface="Constantia"/>
                <a:cs typeface="Constantia"/>
              </a:rPr>
              <a:t> </a:t>
            </a:r>
            <a:r>
              <a:rPr dirty="0" sz="2200" spc="-20">
                <a:latin typeface="Constantia"/>
                <a:cs typeface="Constantia"/>
              </a:rPr>
              <a:t>oval</a:t>
            </a:r>
            <a:r>
              <a:rPr dirty="0" sz="2200" spc="-1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head</a:t>
            </a:r>
            <a:endParaRPr sz="2200">
              <a:latin typeface="Constantia"/>
              <a:cs typeface="Constantia"/>
            </a:endParaRPr>
          </a:p>
          <a:p>
            <a:pPr marL="1003300">
              <a:lnSpc>
                <a:spcPct val="100000"/>
              </a:lnSpc>
              <a:spcBef>
                <a:spcPts val="240"/>
              </a:spcBef>
            </a:pPr>
            <a:r>
              <a:rPr dirty="0" sz="1900" spc="-15">
                <a:latin typeface="Constantia"/>
                <a:cs typeface="Constantia"/>
              </a:rPr>
              <a:t>Largely</a:t>
            </a:r>
            <a:r>
              <a:rPr dirty="0" sz="1900" spc="-50">
                <a:latin typeface="Constantia"/>
                <a:cs typeface="Constantia"/>
              </a:rPr>
              <a:t> </a:t>
            </a:r>
            <a:r>
              <a:rPr dirty="0" sz="1900" spc="-10">
                <a:latin typeface="Constantia"/>
                <a:cs typeface="Constantia"/>
              </a:rPr>
              <a:t>nucleus</a:t>
            </a:r>
            <a:r>
              <a:rPr dirty="0" sz="1900" spc="-55">
                <a:latin typeface="Constantia"/>
                <a:cs typeface="Constantia"/>
              </a:rPr>
              <a:t> </a:t>
            </a:r>
            <a:r>
              <a:rPr dirty="0" sz="1900" spc="-10">
                <a:latin typeface="Constantia"/>
                <a:cs typeface="Constantia"/>
              </a:rPr>
              <a:t>containing</a:t>
            </a:r>
            <a:r>
              <a:rPr dirty="0" sz="1900" spc="-60">
                <a:latin typeface="Constantia"/>
                <a:cs typeface="Constantia"/>
              </a:rPr>
              <a:t> </a:t>
            </a:r>
            <a:r>
              <a:rPr dirty="0" sz="1900" spc="-10">
                <a:latin typeface="Constantia"/>
                <a:cs typeface="Constantia"/>
              </a:rPr>
              <a:t>chromosomes</a:t>
            </a:r>
            <a:endParaRPr sz="1900">
              <a:latin typeface="Constantia"/>
              <a:cs typeface="Constantia"/>
            </a:endParaRPr>
          </a:p>
          <a:p>
            <a:pPr marL="622300" indent="-610235">
              <a:lnSpc>
                <a:spcPts val="2510"/>
              </a:lnSpc>
              <a:spcBef>
                <a:spcPts val="250"/>
              </a:spcBef>
              <a:buClr>
                <a:srgbClr val="0AD0D9"/>
              </a:buClr>
              <a:buSzPct val="95454"/>
              <a:buFont typeface="Segoe UI Symbol"/>
              <a:buChar char="⚫"/>
              <a:tabLst>
                <a:tab pos="622300" algn="l"/>
                <a:tab pos="622935" algn="l"/>
              </a:tabLst>
            </a:pP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45">
                <a:latin typeface="Constantia"/>
                <a:cs typeface="Constantia"/>
              </a:rPr>
              <a:t> </a:t>
            </a:r>
            <a:r>
              <a:rPr dirty="0" sz="2200" spc="-10" b="1">
                <a:latin typeface="Constantia"/>
                <a:cs typeface="Constantia"/>
              </a:rPr>
              <a:t>acrosome</a:t>
            </a:r>
            <a:r>
              <a:rPr dirty="0" sz="2200" spc="-75" b="1">
                <a:latin typeface="Constantia"/>
                <a:cs typeface="Constantia"/>
              </a:rPr>
              <a:t> </a:t>
            </a:r>
            <a:r>
              <a:rPr dirty="0" sz="2200" spc="-30">
                <a:latin typeface="Constantia"/>
                <a:cs typeface="Constantia"/>
              </a:rPr>
              <a:t>covers</a:t>
            </a:r>
            <a:r>
              <a:rPr dirty="0" sz="2200" spc="-6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the</a:t>
            </a:r>
            <a:r>
              <a:rPr dirty="0" sz="2200" spc="-7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head</a:t>
            </a:r>
            <a:r>
              <a:rPr dirty="0" sz="2200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like</a:t>
            </a:r>
            <a:r>
              <a:rPr dirty="0" sz="2200" spc="-12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</a:t>
            </a:r>
            <a:endParaRPr sz="2200">
              <a:latin typeface="Constantia"/>
              <a:cs typeface="Constantia"/>
            </a:endParaRPr>
          </a:p>
          <a:p>
            <a:pPr marL="622300">
              <a:lnSpc>
                <a:spcPts val="2510"/>
              </a:lnSpc>
            </a:pPr>
            <a:r>
              <a:rPr dirty="0" sz="2200" spc="-10">
                <a:latin typeface="Constantia"/>
                <a:cs typeface="Constantia"/>
              </a:rPr>
              <a:t>cap</a:t>
            </a:r>
            <a:endParaRPr sz="2200">
              <a:latin typeface="Constantia"/>
              <a:cs typeface="Constantia"/>
            </a:endParaRPr>
          </a:p>
          <a:p>
            <a:pPr marL="1003300" marR="717550">
              <a:lnSpc>
                <a:spcPts val="2050"/>
              </a:lnSpc>
              <a:spcBef>
                <a:spcPts val="500"/>
              </a:spcBef>
            </a:pPr>
            <a:r>
              <a:rPr dirty="0" sz="1900" spc="-10">
                <a:latin typeface="Constantia"/>
                <a:cs typeface="Constantia"/>
              </a:rPr>
              <a:t>Contains</a:t>
            </a:r>
            <a:r>
              <a:rPr dirty="0" sz="1900" spc="-95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enzymes</a:t>
            </a:r>
            <a:r>
              <a:rPr dirty="0" sz="1900" spc="-5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that</a:t>
            </a:r>
            <a:r>
              <a:rPr dirty="0" sz="1900" spc="-5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help</a:t>
            </a:r>
            <a:r>
              <a:rPr dirty="0" sz="1900" spc="-8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sperm </a:t>
            </a:r>
            <a:r>
              <a:rPr dirty="0" sz="1900" spc="-465">
                <a:latin typeface="Constantia"/>
                <a:cs typeface="Constantia"/>
              </a:rPr>
              <a:t> </a:t>
            </a:r>
            <a:r>
              <a:rPr dirty="0" sz="1900" spc="-10">
                <a:latin typeface="Constantia"/>
                <a:cs typeface="Constantia"/>
              </a:rPr>
              <a:t>penetrate</a:t>
            </a:r>
            <a:r>
              <a:rPr dirty="0" sz="1900" spc="-7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the</a:t>
            </a:r>
            <a:r>
              <a:rPr dirty="0" sz="1900" spc="-90">
                <a:latin typeface="Constantia"/>
                <a:cs typeface="Constantia"/>
              </a:rPr>
              <a:t> </a:t>
            </a:r>
            <a:r>
              <a:rPr dirty="0" sz="1900" spc="-10">
                <a:latin typeface="Constantia"/>
                <a:cs typeface="Constantia"/>
              </a:rPr>
              <a:t>ovum</a:t>
            </a:r>
            <a:endParaRPr sz="1900">
              <a:latin typeface="Constantia"/>
              <a:cs typeface="Constantia"/>
            </a:endParaRPr>
          </a:p>
          <a:p>
            <a:pPr marL="622300" marR="636270">
              <a:lnSpc>
                <a:spcPct val="90100"/>
              </a:lnSpc>
              <a:spcBef>
                <a:spcPts val="484"/>
              </a:spcBef>
            </a:pPr>
            <a:r>
              <a:rPr dirty="0" sz="1900" spc="-40">
                <a:latin typeface="Constantia"/>
                <a:cs typeface="Constantia"/>
              </a:rPr>
              <a:t>Tail</a:t>
            </a:r>
            <a:r>
              <a:rPr dirty="0" sz="1900" spc="-25">
                <a:latin typeface="Constantia"/>
                <a:cs typeface="Constantia"/>
              </a:rPr>
              <a:t> </a:t>
            </a:r>
            <a:r>
              <a:rPr dirty="0" sz="1900" spc="-10">
                <a:latin typeface="Constantia"/>
                <a:cs typeface="Constantia"/>
              </a:rPr>
              <a:t>propels</a:t>
            </a:r>
            <a:r>
              <a:rPr dirty="0" sz="1900" spc="-4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the</a:t>
            </a:r>
            <a:r>
              <a:rPr dirty="0" sz="1900" spc="-85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sperm,</a:t>
            </a:r>
            <a:r>
              <a:rPr dirty="0" sz="1900" spc="-3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with</a:t>
            </a:r>
            <a:r>
              <a:rPr dirty="0" sz="1900" spc="-3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whip</a:t>
            </a:r>
            <a:r>
              <a:rPr dirty="0" sz="2200" spc="-4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like </a:t>
            </a:r>
            <a:r>
              <a:rPr dirty="0" sz="2200" spc="-540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movements, through </a:t>
            </a:r>
            <a:r>
              <a:rPr dirty="0" sz="2200" spc="-5">
                <a:latin typeface="Constantia"/>
                <a:cs typeface="Constantia"/>
              </a:rPr>
              <a:t>the female </a:t>
            </a:r>
            <a:r>
              <a:rPr dirty="0" sz="2200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reproductive</a:t>
            </a:r>
            <a:r>
              <a:rPr dirty="0" sz="2200" spc="-100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system</a:t>
            </a:r>
            <a:endParaRPr sz="2200">
              <a:latin typeface="Constantia"/>
              <a:cs typeface="Constantia"/>
            </a:endParaRPr>
          </a:p>
          <a:p>
            <a:pPr algn="just" marL="622300" marR="485140" indent="-610235">
              <a:lnSpc>
                <a:spcPts val="2380"/>
              </a:lnSpc>
              <a:spcBef>
                <a:spcPts val="560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622935" algn="l"/>
              </a:tabLst>
            </a:pPr>
            <a:r>
              <a:rPr dirty="0" sz="2200" spc="-10">
                <a:latin typeface="Constantia"/>
                <a:cs typeface="Constantia"/>
              </a:rPr>
              <a:t>Mid-piece </a:t>
            </a:r>
            <a:r>
              <a:rPr dirty="0" sz="2200" spc="-5">
                <a:latin typeface="Constantia"/>
                <a:cs typeface="Constantia"/>
              </a:rPr>
              <a:t>of sperm </a:t>
            </a:r>
            <a:r>
              <a:rPr dirty="0" sz="2200" spc="-10">
                <a:latin typeface="Constantia"/>
                <a:cs typeface="Constantia"/>
              </a:rPr>
              <a:t>contains </a:t>
            </a:r>
            <a:r>
              <a:rPr dirty="0" sz="2200" spc="-15">
                <a:latin typeface="Constantia"/>
                <a:cs typeface="Constantia"/>
              </a:rPr>
              <a:t>many </a:t>
            </a:r>
            <a:r>
              <a:rPr dirty="0" sz="2200" spc="-54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mitochondria</a:t>
            </a:r>
            <a:r>
              <a:rPr dirty="0" sz="2200" spc="-110">
                <a:latin typeface="Constantia"/>
                <a:cs typeface="Constantia"/>
              </a:rPr>
              <a:t> </a:t>
            </a:r>
            <a:r>
              <a:rPr dirty="0" sz="2200" spc="-20">
                <a:latin typeface="Constantia"/>
                <a:cs typeface="Constantia"/>
              </a:rPr>
              <a:t>to</a:t>
            </a:r>
            <a:r>
              <a:rPr dirty="0" sz="2200" spc="-10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provide</a:t>
            </a:r>
            <a:r>
              <a:rPr dirty="0" sz="2200" spc="-114">
                <a:latin typeface="Constantia"/>
                <a:cs typeface="Constantia"/>
              </a:rPr>
              <a:t> </a:t>
            </a:r>
            <a:r>
              <a:rPr dirty="0" sz="2200">
                <a:latin typeface="Constantia"/>
                <a:cs typeface="Constantia"/>
              </a:rPr>
              <a:t>energy</a:t>
            </a:r>
            <a:r>
              <a:rPr dirty="0" sz="2200" spc="-12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for </a:t>
            </a:r>
            <a:r>
              <a:rPr dirty="0" sz="2200" spc="-540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movement</a:t>
            </a:r>
            <a:endParaRPr sz="2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1524000"/>
            <a:ext cx="5334000" cy="46893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4404" y="206451"/>
            <a:ext cx="2644140" cy="4686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900"/>
              <a:t>Accessory</a:t>
            </a:r>
            <a:r>
              <a:rPr dirty="0" sz="2900" spc="-100"/>
              <a:t> </a:t>
            </a:r>
            <a:r>
              <a:rPr dirty="0" sz="2900" spc="-15"/>
              <a:t>Organs</a:t>
            </a:r>
            <a:endParaRPr sz="2900"/>
          </a:p>
        </p:txBody>
      </p:sp>
      <p:sp>
        <p:nvSpPr>
          <p:cNvPr id="4" name="object 4"/>
          <p:cNvSpPr txBox="1"/>
          <p:nvPr/>
        </p:nvSpPr>
        <p:spPr>
          <a:xfrm>
            <a:off x="383540" y="1305814"/>
            <a:ext cx="3566160" cy="5293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6385" marR="629285" indent="-2743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ductu</a:t>
            </a:r>
            <a:r>
              <a:rPr dirty="0" sz="2400">
                <a:latin typeface="Constantia"/>
                <a:cs typeface="Constantia"/>
              </a:rPr>
              <a:t>s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de</a:t>
            </a:r>
            <a:r>
              <a:rPr dirty="0" sz="2400" spc="-20">
                <a:latin typeface="Constantia"/>
                <a:cs typeface="Constantia"/>
              </a:rPr>
              <a:t>f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30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ens  </a:t>
            </a:r>
            <a:r>
              <a:rPr dirty="0" sz="2400" spc="-10">
                <a:latin typeface="Constantia"/>
                <a:cs typeface="Constantia"/>
              </a:rPr>
              <a:t>separates from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3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emainder</a:t>
            </a:r>
            <a:r>
              <a:rPr dirty="0" sz="2400" spc="-14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  </a:t>
            </a:r>
            <a:r>
              <a:rPr dirty="0" sz="2400">
                <a:latin typeface="Constantia"/>
                <a:cs typeface="Constantia"/>
              </a:rPr>
              <a:t>spe</a:t>
            </a:r>
            <a:r>
              <a:rPr dirty="0" sz="2400" spc="5">
                <a:latin typeface="Constantia"/>
                <a:cs typeface="Constantia"/>
              </a:rPr>
              <a:t>r</a:t>
            </a:r>
            <a:r>
              <a:rPr dirty="0" sz="2400" spc="-5">
                <a:latin typeface="Constantia"/>
                <a:cs typeface="Constantia"/>
              </a:rPr>
              <a:t>mat</a:t>
            </a:r>
            <a:r>
              <a:rPr dirty="0" sz="2400">
                <a:latin typeface="Constantia"/>
                <a:cs typeface="Constantia"/>
              </a:rPr>
              <a:t>ic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 spc="-55">
                <a:latin typeface="Constantia"/>
                <a:cs typeface="Constantia"/>
              </a:rPr>
              <a:t>c</a:t>
            </a:r>
            <a:r>
              <a:rPr dirty="0" sz="2400">
                <a:latin typeface="Constantia"/>
                <a:cs typeface="Constantia"/>
              </a:rPr>
              <a:t>o</a:t>
            </a:r>
            <a:r>
              <a:rPr dirty="0" sz="2400" spc="-3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d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  </a:t>
            </a:r>
            <a:r>
              <a:rPr dirty="0" sz="2400" spc="-5">
                <a:latin typeface="Constantia"/>
                <a:cs typeface="Constantia"/>
              </a:rPr>
              <a:t>curves behind the </a:t>
            </a:r>
            <a:r>
              <a:rPr dirty="0" sz="2400">
                <a:latin typeface="Constantia"/>
                <a:cs typeface="Constantia"/>
              </a:rPr>
              <a:t> urinary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bladder</a:t>
            </a:r>
            <a:endParaRPr sz="2400">
              <a:latin typeface="Constantia"/>
              <a:cs typeface="Constantia"/>
            </a:endParaRPr>
          </a:p>
          <a:p>
            <a:pPr marL="286385" marR="23241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30">
                <a:latin typeface="Constantia"/>
                <a:cs typeface="Constantia"/>
              </a:rPr>
              <a:t>It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joins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with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3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duct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8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>
                <a:latin typeface="Constantia"/>
                <a:cs typeface="Constantia"/>
              </a:rPr>
              <a:t>seminal </a:t>
            </a:r>
            <a:r>
              <a:rPr dirty="0" sz="2400" spc="-10">
                <a:latin typeface="Constantia"/>
                <a:cs typeface="Constantia"/>
              </a:rPr>
              <a:t>vesicle </a:t>
            </a:r>
            <a:r>
              <a:rPr dirty="0" sz="2400">
                <a:latin typeface="Constantia"/>
                <a:cs typeface="Constantia"/>
              </a:rPr>
              <a:t>on 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>
                <a:latin typeface="Constantia"/>
                <a:cs typeface="Constantia"/>
              </a:rPr>
              <a:t>same side </a:t>
            </a:r>
            <a:r>
              <a:rPr dirty="0" sz="2400" spc="-20">
                <a:latin typeface="Constantia"/>
                <a:cs typeface="Constantia"/>
              </a:rPr>
              <a:t>to </a:t>
            </a:r>
            <a:r>
              <a:rPr dirty="0" sz="2400" spc="-5">
                <a:latin typeface="Constantia"/>
                <a:cs typeface="Constantia"/>
              </a:rPr>
              <a:t>form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3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ejaculatory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duct</a:t>
            </a:r>
            <a:endParaRPr sz="24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5">
                <a:latin typeface="Constantia"/>
                <a:cs typeface="Constantia"/>
              </a:rPr>
              <a:t>Left</a:t>
            </a:r>
            <a:r>
              <a:rPr dirty="0" sz="2400" spc="-2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</a:t>
            </a:r>
            <a:r>
              <a:rPr dirty="0" sz="2400" spc="5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right </a:t>
            </a:r>
            <a:r>
              <a:rPr dirty="0" sz="2400">
                <a:latin typeface="Constantia"/>
                <a:cs typeface="Constantia"/>
              </a:rPr>
              <a:t> ejaculatory </a:t>
            </a:r>
            <a:r>
              <a:rPr dirty="0" sz="2400" spc="-5">
                <a:latin typeface="Constantia"/>
                <a:cs typeface="Constantia"/>
              </a:rPr>
              <a:t>ducts </a:t>
            </a:r>
            <a:r>
              <a:rPr dirty="0" sz="2400" spc="-25">
                <a:latin typeface="Constantia"/>
                <a:cs typeface="Constantia"/>
              </a:rPr>
              <a:t>travel </a:t>
            </a:r>
            <a:r>
              <a:rPr dirty="0" sz="2400" spc="-20">
                <a:latin typeface="Constantia"/>
                <a:cs typeface="Constantia"/>
              </a:rPr>
              <a:t> to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prostate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gland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empty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to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urethra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828" y="0"/>
            <a:ext cx="9145905" cy="5410200"/>
            <a:chOff x="-828" y="0"/>
            <a:chExt cx="9145905" cy="54102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28" y="0"/>
              <a:ext cx="9145590" cy="10289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89348" y="762000"/>
              <a:ext cx="4213859" cy="46482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56072" y="282651"/>
            <a:ext cx="2644140" cy="4686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900"/>
              <a:t>Accessory</a:t>
            </a:r>
            <a:r>
              <a:rPr dirty="0" sz="2900" spc="-100"/>
              <a:t> </a:t>
            </a:r>
            <a:r>
              <a:rPr dirty="0" sz="2900" spc="-15"/>
              <a:t>Organs</a:t>
            </a:r>
            <a:endParaRPr sz="2900"/>
          </a:p>
        </p:txBody>
      </p:sp>
      <p:sp>
        <p:nvSpPr>
          <p:cNvPr id="7" name="object 7"/>
          <p:cNvSpPr txBox="1"/>
          <p:nvPr/>
        </p:nvSpPr>
        <p:spPr>
          <a:xfrm>
            <a:off x="383540" y="357327"/>
            <a:ext cx="4114165" cy="628142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286385" marR="62230" indent="-274320">
              <a:lnSpc>
                <a:spcPct val="90000"/>
              </a:lnSpc>
              <a:spcBef>
                <a:spcPts val="39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20">
                <a:latin typeface="Constantia"/>
                <a:cs typeface="Constantia"/>
              </a:rPr>
              <a:t>System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">
                <a:latin typeface="Constantia"/>
                <a:cs typeface="Constantia"/>
              </a:rPr>
              <a:t>ducts that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transport </a:t>
            </a:r>
            <a:r>
              <a:rPr dirty="0" sz="2400">
                <a:latin typeface="Constantia"/>
                <a:cs typeface="Constantia"/>
              </a:rPr>
              <a:t>sperm </a:t>
            </a:r>
            <a:r>
              <a:rPr dirty="0" sz="2400" spc="-5">
                <a:latin typeface="Constantia"/>
                <a:cs typeface="Constantia"/>
              </a:rPr>
              <a:t>beginning </a:t>
            </a:r>
            <a:r>
              <a:rPr dirty="0" sz="2400">
                <a:latin typeface="Constantia"/>
                <a:cs typeface="Constantia"/>
              </a:rPr>
              <a:t> with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tubules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inside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testis</a:t>
            </a:r>
            <a:endParaRPr sz="2400">
              <a:latin typeface="Constantia"/>
              <a:cs typeface="Constantia"/>
            </a:endParaRPr>
          </a:p>
          <a:p>
            <a:pPr marL="286385" marR="5080" indent="-274320">
              <a:lnSpc>
                <a:spcPct val="9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25">
                <a:latin typeface="Constantia"/>
                <a:cs typeface="Constantia"/>
              </a:rPr>
              <a:t>From </a:t>
            </a:r>
            <a:r>
              <a:rPr dirty="0" sz="2400" spc="-5">
                <a:latin typeface="Constantia"/>
                <a:cs typeface="Constantia"/>
              </a:rPr>
              <a:t>these tubules the </a:t>
            </a:r>
            <a:r>
              <a:rPr dirty="0" sz="2400" spc="-15">
                <a:latin typeface="Constantia"/>
                <a:cs typeface="Constantia"/>
              </a:rPr>
              <a:t>cells </a:t>
            </a:r>
            <a:r>
              <a:rPr dirty="0" sz="2400" spc="-10">
                <a:latin typeface="Constantia"/>
                <a:cs typeface="Constantia"/>
              </a:rPr>
              <a:t> collect </a:t>
            </a:r>
            <a:r>
              <a:rPr dirty="0" sz="2400" spc="-5">
                <a:latin typeface="Constantia"/>
                <a:cs typeface="Constantia"/>
              </a:rPr>
              <a:t>in </a:t>
            </a:r>
            <a:r>
              <a:rPr dirty="0" sz="2400">
                <a:latin typeface="Constantia"/>
                <a:cs typeface="Constantia"/>
              </a:rPr>
              <a:t>a </a:t>
            </a:r>
            <a:r>
              <a:rPr dirty="0" sz="2400" spc="-10">
                <a:latin typeface="Constantia"/>
                <a:cs typeface="Constantia"/>
              </a:rPr>
              <a:t>greatly coiled </a:t>
            </a:r>
            <a:r>
              <a:rPr dirty="0" sz="2400" spc="-5">
                <a:latin typeface="Constantia"/>
                <a:cs typeface="Constantia"/>
              </a:rPr>
              <a:t> tube called the </a:t>
            </a:r>
            <a:r>
              <a:rPr dirty="0" sz="2400" spc="-5" b="1">
                <a:latin typeface="Constantia"/>
                <a:cs typeface="Constantia"/>
              </a:rPr>
              <a:t>epididymis </a:t>
            </a:r>
            <a:r>
              <a:rPr dirty="0" sz="2400" b="1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(located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on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3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surface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1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testis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inside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scrotal</a:t>
            </a:r>
            <a:r>
              <a:rPr dirty="0" sz="2400" spc="-5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sac)</a:t>
            </a:r>
            <a:endParaRPr sz="2400">
              <a:latin typeface="Constantia"/>
              <a:cs typeface="Constantia"/>
            </a:endParaRPr>
          </a:p>
          <a:p>
            <a:pPr marL="286385" marR="391795" indent="-274320">
              <a:lnSpc>
                <a:spcPct val="9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>
                <a:latin typeface="Constantia"/>
                <a:cs typeface="Constantia"/>
              </a:rPr>
              <a:t>Sperm </a:t>
            </a:r>
            <a:r>
              <a:rPr dirty="0" sz="2400" spc="-15">
                <a:latin typeface="Constantia"/>
                <a:cs typeface="Constantia"/>
              </a:rPr>
              <a:t>cells </a:t>
            </a:r>
            <a:r>
              <a:rPr dirty="0" sz="2400" spc="-10">
                <a:latin typeface="Constantia"/>
                <a:cs typeface="Constantia"/>
              </a:rPr>
              <a:t>mature </a:t>
            </a:r>
            <a:r>
              <a:rPr dirty="0" sz="2400" spc="-5">
                <a:latin typeface="Constantia"/>
                <a:cs typeface="Constantia"/>
              </a:rPr>
              <a:t>in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epididymis</a:t>
            </a:r>
            <a:r>
              <a:rPr dirty="0" sz="2400" spc="-14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and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are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able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to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30">
                <a:latin typeface="Constantia"/>
                <a:cs typeface="Constantia"/>
              </a:rPr>
              <a:t>move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by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themsleves</a:t>
            </a:r>
            <a:endParaRPr sz="2400">
              <a:latin typeface="Constantia"/>
              <a:cs typeface="Constantia"/>
            </a:endParaRPr>
          </a:p>
          <a:p>
            <a:pPr marL="286385" marR="36195" indent="-274320">
              <a:lnSpc>
                <a:spcPts val="2590"/>
              </a:lnSpc>
              <a:spcBef>
                <a:spcPts val="61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>
                <a:latin typeface="Constantia"/>
                <a:cs typeface="Constantia"/>
              </a:rPr>
              <a:t>Epid</a:t>
            </a:r>
            <a:r>
              <a:rPr dirty="0" sz="2400" spc="-25">
                <a:latin typeface="Constantia"/>
                <a:cs typeface="Constantia"/>
              </a:rPr>
              <a:t>i</a:t>
            </a:r>
            <a:r>
              <a:rPr dirty="0" sz="2400" spc="-5">
                <a:latin typeface="Constantia"/>
                <a:cs typeface="Constantia"/>
              </a:rPr>
              <a:t>ymi</a:t>
            </a:r>
            <a:r>
              <a:rPr dirty="0" sz="2400">
                <a:latin typeface="Constantia"/>
                <a:cs typeface="Constantia"/>
              </a:rPr>
              <a:t>s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ex</a:t>
            </a:r>
            <a:r>
              <a:rPr dirty="0" sz="2400" spc="-30">
                <a:latin typeface="Constantia"/>
                <a:cs typeface="Constantia"/>
              </a:rPr>
              <a:t>t</a:t>
            </a:r>
            <a:r>
              <a:rPr dirty="0" sz="2400">
                <a:latin typeface="Constantia"/>
                <a:cs typeface="Constantia"/>
              </a:rPr>
              <a:t>en</a:t>
            </a:r>
            <a:r>
              <a:rPr dirty="0" sz="2400" spc="-10">
                <a:latin typeface="Constantia"/>
                <a:cs typeface="Constantia"/>
              </a:rPr>
              <a:t>d</a:t>
            </a:r>
            <a:r>
              <a:rPr dirty="0" sz="2400">
                <a:latin typeface="Constantia"/>
                <a:cs typeface="Constantia"/>
              </a:rPr>
              <a:t>s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u</a:t>
            </a:r>
            <a:r>
              <a:rPr dirty="0" sz="2400" spc="-25">
                <a:latin typeface="Constantia"/>
                <a:cs typeface="Constantia"/>
              </a:rPr>
              <a:t>p</a:t>
            </a:r>
            <a:r>
              <a:rPr dirty="0" sz="2400" spc="-30">
                <a:latin typeface="Constantia"/>
                <a:cs typeface="Constantia"/>
              </a:rPr>
              <a:t>w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3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d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as 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 spc="-5" b="1">
                <a:latin typeface="Constantia"/>
                <a:cs typeface="Constantia"/>
              </a:rPr>
              <a:t>ductus </a:t>
            </a:r>
            <a:r>
              <a:rPr dirty="0" sz="2400" spc="-10" b="1">
                <a:latin typeface="Constantia"/>
                <a:cs typeface="Constantia"/>
              </a:rPr>
              <a:t>deferens </a:t>
            </a:r>
            <a:r>
              <a:rPr dirty="0" sz="2400" spc="-5">
                <a:latin typeface="Constantia"/>
                <a:cs typeface="Constantia"/>
              </a:rPr>
              <a:t>(vas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deferens)</a:t>
            </a:r>
            <a:endParaRPr sz="2400">
              <a:latin typeface="Constantia"/>
              <a:cs typeface="Constantia"/>
            </a:endParaRPr>
          </a:p>
          <a:p>
            <a:pPr marL="286385" marR="187960" indent="-274320">
              <a:lnSpc>
                <a:spcPts val="2590"/>
              </a:lnSpc>
              <a:spcBef>
                <a:spcPts val="58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75">
                <a:latin typeface="Constantia"/>
                <a:cs typeface="Constantia"/>
              </a:rPr>
              <a:t>V</a:t>
            </a:r>
            <a:r>
              <a:rPr dirty="0" sz="2400">
                <a:latin typeface="Constantia"/>
                <a:cs typeface="Constantia"/>
              </a:rPr>
              <a:t>as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de</a:t>
            </a:r>
            <a:r>
              <a:rPr dirty="0" sz="2400" spc="-20">
                <a:latin typeface="Constantia"/>
                <a:cs typeface="Constantia"/>
              </a:rPr>
              <a:t>f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30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ens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</a:t>
            </a:r>
            <a:r>
              <a:rPr dirty="0" sz="2400">
                <a:latin typeface="Constantia"/>
                <a:cs typeface="Constantia"/>
              </a:rPr>
              <a:t>s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55">
                <a:latin typeface="Constantia"/>
                <a:cs typeface="Constantia"/>
              </a:rPr>
              <a:t>c</a:t>
            </a:r>
            <a:r>
              <a:rPr dirty="0" sz="2400">
                <a:latin typeface="Constantia"/>
                <a:cs typeface="Constantia"/>
              </a:rPr>
              <a:t>o</a:t>
            </a:r>
            <a:r>
              <a:rPr dirty="0" sz="2400" spc="-10">
                <a:latin typeface="Constantia"/>
                <a:cs typeface="Constantia"/>
              </a:rPr>
              <a:t>n</a:t>
            </a:r>
            <a:r>
              <a:rPr dirty="0" sz="2400" spc="-5">
                <a:latin typeface="Constantia"/>
                <a:cs typeface="Constantia"/>
              </a:rPr>
              <a:t>ta</a:t>
            </a:r>
            <a:r>
              <a:rPr dirty="0" sz="2400" spc="5">
                <a:latin typeface="Constantia"/>
                <a:cs typeface="Constantia"/>
              </a:rPr>
              <a:t>i</a:t>
            </a:r>
            <a:r>
              <a:rPr dirty="0" sz="2400" spc="-5">
                <a:latin typeface="Constantia"/>
                <a:cs typeface="Constantia"/>
              </a:rPr>
              <a:t>ne</a:t>
            </a:r>
            <a:r>
              <a:rPr dirty="0" sz="2400">
                <a:latin typeface="Constantia"/>
                <a:cs typeface="Constantia"/>
              </a:rPr>
              <a:t>d</a:t>
            </a:r>
            <a:r>
              <a:rPr dirty="0" sz="2400" spc="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  </a:t>
            </a:r>
            <a:r>
              <a:rPr dirty="0" sz="2400" spc="-5">
                <a:latin typeface="Constantia"/>
                <a:cs typeface="Constantia"/>
              </a:rPr>
              <a:t>the spermatic </a:t>
            </a:r>
            <a:r>
              <a:rPr dirty="0" sz="2400" spc="-25">
                <a:latin typeface="Constantia"/>
                <a:cs typeface="Constantia"/>
              </a:rPr>
              <a:t>cord </a:t>
            </a:r>
            <a:r>
              <a:rPr dirty="0" sz="2400">
                <a:latin typeface="Constantia"/>
                <a:cs typeface="Constantia"/>
              </a:rPr>
              <a:t>and 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continues </a:t>
            </a:r>
            <a:r>
              <a:rPr dirty="0" sz="2400">
                <a:latin typeface="Constantia"/>
                <a:cs typeface="Constantia"/>
              </a:rPr>
              <a:t>l </a:t>
            </a:r>
            <a:r>
              <a:rPr dirty="0" sz="2400" spc="-15">
                <a:latin typeface="Constantia"/>
                <a:cs typeface="Constantia"/>
              </a:rPr>
              <a:t>into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abdominal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cavity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1524000"/>
            <a:ext cx="5334000" cy="46893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4404" y="235407"/>
            <a:ext cx="271970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/>
              <a:t>Seminal</a:t>
            </a:r>
            <a:r>
              <a:rPr dirty="0" sz="3200" spc="-60"/>
              <a:t> </a:t>
            </a:r>
            <a:r>
              <a:rPr dirty="0" sz="3200" spc="-20"/>
              <a:t>Vesicles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307340" y="900430"/>
            <a:ext cx="3669665" cy="475170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286385" marR="243204" indent="-274320">
              <a:lnSpc>
                <a:spcPts val="2160"/>
              </a:lnSpc>
              <a:spcBef>
                <a:spcPts val="375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 spc="-30">
                <a:latin typeface="Constantia"/>
                <a:cs typeface="Constantia"/>
              </a:rPr>
              <a:t>Twisted </a:t>
            </a:r>
            <a:r>
              <a:rPr dirty="0" sz="2000" spc="-5">
                <a:latin typeface="Constantia"/>
                <a:cs typeface="Constantia"/>
              </a:rPr>
              <a:t>muscular</a:t>
            </a:r>
            <a:r>
              <a:rPr dirty="0" sz="2000" spc="-114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tubes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with </a:t>
            </a:r>
            <a:r>
              <a:rPr dirty="0" sz="2000" spc="-484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many</a:t>
            </a:r>
            <a:r>
              <a:rPr dirty="0" sz="2000" spc="-10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small</a:t>
            </a:r>
            <a:r>
              <a:rPr dirty="0" sz="2000" spc="-6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out</a:t>
            </a:r>
            <a:r>
              <a:rPr dirty="0" sz="2000" spc="-9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pouchings</a:t>
            </a:r>
            <a:endParaRPr sz="2000">
              <a:latin typeface="Constantia"/>
              <a:cs typeface="Constantia"/>
            </a:endParaRPr>
          </a:p>
          <a:p>
            <a:pPr marL="286385" marR="5080" indent="-274320">
              <a:lnSpc>
                <a:spcPct val="90100"/>
              </a:lnSpc>
              <a:spcBef>
                <a:spcPts val="565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 spc="-5">
                <a:latin typeface="Constantia"/>
                <a:cs typeface="Constantia"/>
              </a:rPr>
              <a:t>About </a:t>
            </a:r>
            <a:r>
              <a:rPr dirty="0" sz="2000">
                <a:latin typeface="Constantia"/>
                <a:cs typeface="Constantia"/>
              </a:rPr>
              <a:t>3 </a:t>
            </a:r>
            <a:r>
              <a:rPr dirty="0" sz="2000" spc="-5">
                <a:latin typeface="Constantia"/>
                <a:cs typeface="Constantia"/>
              </a:rPr>
              <a:t>inches </a:t>
            </a:r>
            <a:r>
              <a:rPr dirty="0" sz="2000">
                <a:latin typeface="Constantia"/>
                <a:cs typeface="Constantia"/>
              </a:rPr>
              <a:t>long and </a:t>
            </a:r>
            <a:r>
              <a:rPr dirty="0" sz="2000" spc="-10">
                <a:latin typeface="Constantia"/>
                <a:cs typeface="Constantia"/>
              </a:rPr>
              <a:t>are </a:t>
            </a:r>
            <a:r>
              <a:rPr dirty="0" sz="2000" spc="-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30">
                <a:latin typeface="Constantia"/>
                <a:cs typeface="Constantia"/>
              </a:rPr>
              <a:t>t</a:t>
            </a:r>
            <a:r>
              <a:rPr dirty="0" sz="2000" spc="-5">
                <a:latin typeface="Constantia"/>
                <a:cs typeface="Constantia"/>
              </a:rPr>
              <a:t>tache</a:t>
            </a:r>
            <a:r>
              <a:rPr dirty="0" sz="2000">
                <a:latin typeface="Constantia"/>
                <a:cs typeface="Constantia"/>
              </a:rPr>
              <a:t>d</a:t>
            </a:r>
            <a:r>
              <a:rPr dirty="0" sz="2000" spc="-7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at</a:t>
            </a:r>
            <a:r>
              <a:rPr dirty="0" sz="2000" spc="-7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9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p</a:t>
            </a:r>
            <a:r>
              <a:rPr dirty="0" sz="2000">
                <a:latin typeface="Constantia"/>
                <a:cs typeface="Constantia"/>
              </a:rPr>
              <a:t>os</a:t>
            </a:r>
            <a:r>
              <a:rPr dirty="0" sz="2000" spc="-3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eri</a:t>
            </a:r>
            <a:r>
              <a:rPr dirty="0" sz="2000" spc="-10">
                <a:latin typeface="Constantia"/>
                <a:cs typeface="Constantia"/>
              </a:rPr>
              <a:t>o</a:t>
            </a:r>
            <a:r>
              <a:rPr dirty="0" sz="2000">
                <a:latin typeface="Constantia"/>
                <a:cs typeface="Constantia"/>
              </a:rPr>
              <a:t>r</a:t>
            </a:r>
            <a:r>
              <a:rPr dirty="0" sz="2000" spc="-14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of</a:t>
            </a:r>
            <a:r>
              <a:rPr dirty="0" sz="2000" spc="2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  </a:t>
            </a:r>
            <a:r>
              <a:rPr dirty="0" sz="2000">
                <a:latin typeface="Constantia"/>
                <a:cs typeface="Constantia"/>
              </a:rPr>
              <a:t>urinary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bladder</a:t>
            </a:r>
            <a:endParaRPr sz="2000">
              <a:latin typeface="Constantia"/>
              <a:cs typeface="Constantia"/>
            </a:endParaRPr>
          </a:p>
          <a:p>
            <a:pPr marL="286385" marR="123189" indent="-274320">
              <a:lnSpc>
                <a:spcPts val="2160"/>
              </a:lnSpc>
              <a:spcBef>
                <a:spcPts val="630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>
                <a:latin typeface="Constantia"/>
                <a:cs typeface="Constantia"/>
              </a:rPr>
              <a:t>P</a:t>
            </a:r>
            <a:r>
              <a:rPr dirty="0" sz="2000" spc="-3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odu</a:t>
            </a:r>
            <a:r>
              <a:rPr dirty="0" sz="2000" spc="-40">
                <a:latin typeface="Constantia"/>
                <a:cs typeface="Constantia"/>
              </a:rPr>
              <a:t>c</a:t>
            </a:r>
            <a:r>
              <a:rPr dirty="0" sz="2000">
                <a:latin typeface="Constantia"/>
                <a:cs typeface="Constantia"/>
              </a:rPr>
              <a:t>es</a:t>
            </a:r>
            <a:r>
              <a:rPr dirty="0" sz="2000" spc="-114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7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thick</a:t>
            </a:r>
            <a:r>
              <a:rPr dirty="0" sz="2000">
                <a:latin typeface="Constantia"/>
                <a:cs typeface="Constantia"/>
              </a:rPr>
              <a:t>,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 spc="-55">
                <a:latin typeface="Constantia"/>
                <a:cs typeface="Constantia"/>
              </a:rPr>
              <a:t>y</a:t>
            </a:r>
            <a:r>
              <a:rPr dirty="0" sz="2000">
                <a:latin typeface="Constantia"/>
                <a:cs typeface="Constantia"/>
              </a:rPr>
              <a:t>ell</a:t>
            </a:r>
            <a:r>
              <a:rPr dirty="0" sz="2000" spc="-40">
                <a:latin typeface="Constantia"/>
                <a:cs typeface="Constantia"/>
              </a:rPr>
              <a:t>o</a:t>
            </a:r>
            <a:r>
              <a:rPr dirty="0" sz="2000" spc="-185">
                <a:latin typeface="Constantia"/>
                <a:cs typeface="Constantia"/>
              </a:rPr>
              <a:t>w</a:t>
            </a:r>
            <a:r>
              <a:rPr dirty="0" sz="2000">
                <a:latin typeface="Constantia"/>
                <a:cs typeface="Constantia"/>
              </a:rPr>
              <a:t>,  </a:t>
            </a:r>
            <a:r>
              <a:rPr dirty="0" sz="2000">
                <a:latin typeface="Constantia"/>
                <a:cs typeface="Constantia"/>
              </a:rPr>
              <a:t>alkaline </a:t>
            </a:r>
            <a:r>
              <a:rPr dirty="0" sz="2000" spc="-5">
                <a:latin typeface="Constantia"/>
                <a:cs typeface="Constantia"/>
              </a:rPr>
              <a:t>secretion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composed </a:t>
            </a:r>
            <a:r>
              <a:rPr dirty="0" sz="2000">
                <a:latin typeface="Constantia"/>
                <a:cs typeface="Constantia"/>
              </a:rPr>
              <a:t> of </a:t>
            </a:r>
            <a:r>
              <a:rPr dirty="0" sz="2000" spc="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fruc</a:t>
            </a:r>
            <a:r>
              <a:rPr dirty="0" sz="2000" spc="-2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ose,cita</a:t>
            </a:r>
            <a:r>
              <a:rPr dirty="0" sz="2000" spc="-4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e,p</a:t>
            </a:r>
            <a:r>
              <a:rPr dirty="0" sz="2000" spc="-30">
                <a:latin typeface="Constantia"/>
                <a:cs typeface="Constantia"/>
              </a:rPr>
              <a:t>r</a:t>
            </a:r>
            <a:r>
              <a:rPr dirty="0" sz="2000" spc="-20">
                <a:latin typeface="Constantia"/>
                <a:cs typeface="Constantia"/>
              </a:rPr>
              <a:t>o</a:t>
            </a:r>
            <a:r>
              <a:rPr dirty="0" sz="2000">
                <a:latin typeface="Constantia"/>
                <a:cs typeface="Constantia"/>
              </a:rPr>
              <a:t>s</a:t>
            </a:r>
            <a:r>
              <a:rPr dirty="0" sz="2000" spc="-1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25">
                <a:latin typeface="Constantia"/>
                <a:cs typeface="Constantia"/>
              </a:rPr>
              <a:t>g</a:t>
            </a:r>
            <a:r>
              <a:rPr dirty="0" sz="2000">
                <a:latin typeface="Constantia"/>
                <a:cs typeface="Constantia"/>
              </a:rPr>
              <a:t>landins  </a:t>
            </a:r>
            <a:r>
              <a:rPr dirty="0" sz="2000">
                <a:latin typeface="Constantia"/>
                <a:cs typeface="Constantia"/>
              </a:rPr>
              <a:t>and</a:t>
            </a:r>
            <a:r>
              <a:rPr dirty="0" sz="2000" spc="-1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fibrnogen.</a:t>
            </a:r>
            <a:endParaRPr sz="2000">
              <a:latin typeface="Constantia"/>
              <a:cs typeface="Constantia"/>
            </a:endParaRPr>
          </a:p>
          <a:p>
            <a:pPr marL="286385" marR="381635" indent="-274320">
              <a:lnSpc>
                <a:spcPts val="2160"/>
              </a:lnSpc>
              <a:spcBef>
                <a:spcPts val="605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 spc="-25">
                <a:latin typeface="Constantia"/>
                <a:cs typeface="Constantia"/>
              </a:rPr>
              <a:t>C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 spc="-5">
                <a:latin typeface="Constantia"/>
                <a:cs typeface="Constantia"/>
              </a:rPr>
              <a:t>tai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s</a:t>
            </a:r>
            <a:r>
              <a:rPr dirty="0" sz="2000" spc="-6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la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 spc="-50">
                <a:latin typeface="Constantia"/>
                <a:cs typeface="Constantia"/>
              </a:rPr>
              <a:t>g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qu</a:t>
            </a:r>
            <a:r>
              <a:rPr dirty="0" sz="2000" spc="-10">
                <a:latin typeface="Constantia"/>
                <a:cs typeface="Constantia"/>
              </a:rPr>
              <a:t>a</a:t>
            </a:r>
            <a:r>
              <a:rPr dirty="0" sz="2000" spc="-5">
                <a:latin typeface="Constantia"/>
                <a:cs typeface="Constantia"/>
              </a:rPr>
              <a:t>ntit</a:t>
            </a:r>
            <a:r>
              <a:rPr dirty="0" sz="2000" spc="-10">
                <a:latin typeface="Constantia"/>
                <a:cs typeface="Constantia"/>
              </a:rPr>
              <a:t>i</a:t>
            </a:r>
            <a:r>
              <a:rPr dirty="0" sz="2000">
                <a:latin typeface="Constantia"/>
                <a:cs typeface="Constantia"/>
              </a:rPr>
              <a:t>es</a:t>
            </a:r>
            <a:r>
              <a:rPr dirty="0" sz="2000" spc="-9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of  </a:t>
            </a:r>
            <a:r>
              <a:rPr dirty="0" sz="2000">
                <a:latin typeface="Constantia"/>
                <a:cs typeface="Constantia"/>
              </a:rPr>
              <a:t>simple sugars and other </a:t>
            </a:r>
            <a:r>
              <a:rPr dirty="0" sz="2000" spc="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substances that </a:t>
            </a:r>
            <a:r>
              <a:rPr dirty="0" sz="2000" spc="-10">
                <a:latin typeface="Constantia"/>
                <a:cs typeface="Constantia"/>
              </a:rPr>
              <a:t>provide </a:t>
            </a:r>
            <a:r>
              <a:rPr dirty="0" sz="2000" spc="-5">
                <a:latin typeface="Constantia"/>
                <a:cs typeface="Constantia"/>
              </a:rPr>
              <a:t> nourishment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for</a:t>
            </a:r>
            <a:r>
              <a:rPr dirty="0" sz="2000" spc="-10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sperm</a:t>
            </a:r>
            <a:endParaRPr sz="2000">
              <a:latin typeface="Constantia"/>
              <a:cs typeface="Constantia"/>
            </a:endParaRPr>
          </a:p>
          <a:p>
            <a:pPr marL="287020" indent="-274320">
              <a:lnSpc>
                <a:spcPts val="2280"/>
              </a:lnSpc>
              <a:spcBef>
                <a:spcPts val="325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>
                <a:latin typeface="Constantia"/>
                <a:cs typeface="Constantia"/>
              </a:rPr>
              <a:t>Seminal</a:t>
            </a:r>
            <a:r>
              <a:rPr dirty="0" sz="2000" spc="-30">
                <a:latin typeface="Constantia"/>
                <a:cs typeface="Constantia"/>
              </a:rPr>
              <a:t> </a:t>
            </a:r>
            <a:r>
              <a:rPr dirty="0" sz="2000" spc="30">
                <a:latin typeface="Constantia"/>
                <a:cs typeface="Constantia"/>
              </a:rPr>
              <a:t>fluid</a:t>
            </a:r>
            <a:r>
              <a:rPr dirty="0" sz="2000" spc="-2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makes</a:t>
            </a:r>
            <a:r>
              <a:rPr dirty="0" sz="2000" spc="-6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up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 spc="-15">
                <a:latin typeface="Constantia"/>
                <a:cs typeface="Constantia"/>
              </a:rPr>
              <a:t>large</a:t>
            </a:r>
            <a:endParaRPr sz="2000">
              <a:latin typeface="Constantia"/>
              <a:cs typeface="Constantia"/>
            </a:endParaRPr>
          </a:p>
          <a:p>
            <a:pPr marL="286385">
              <a:lnSpc>
                <a:spcPts val="2280"/>
              </a:lnSpc>
            </a:pPr>
            <a:r>
              <a:rPr dirty="0" sz="2000" spc="-10">
                <a:latin typeface="Constantia"/>
                <a:cs typeface="Constantia"/>
              </a:rPr>
              <a:t>p</a:t>
            </a:r>
            <a:r>
              <a:rPr dirty="0" sz="2000">
                <a:latin typeface="Constantia"/>
                <a:cs typeface="Constantia"/>
              </a:rPr>
              <a:t>art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of</a:t>
            </a:r>
            <a:r>
              <a:rPr dirty="0" sz="2000" spc="2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9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se</a:t>
            </a:r>
            <a:r>
              <a:rPr dirty="0" sz="2000" spc="5">
                <a:latin typeface="Constantia"/>
                <a:cs typeface="Constantia"/>
              </a:rPr>
              <a:t>m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75">
                <a:latin typeface="Constantia"/>
                <a:cs typeface="Constantia"/>
              </a:rPr>
              <a:t>n</a:t>
            </a:r>
            <a:r>
              <a:rPr dirty="0" sz="2000" spc="-70">
                <a:latin typeface="Constantia"/>
                <a:cs typeface="Constantia"/>
              </a:rPr>
              <a:t>’</a:t>
            </a:r>
            <a:r>
              <a:rPr dirty="0" sz="2000">
                <a:latin typeface="Constantia"/>
                <a:cs typeface="Constantia"/>
              </a:rPr>
              <a:t>s</a:t>
            </a:r>
            <a:r>
              <a:rPr dirty="0" sz="2000" spc="-114">
                <a:latin typeface="Constantia"/>
                <a:cs typeface="Constantia"/>
              </a:rPr>
              <a:t> </a:t>
            </a:r>
            <a:r>
              <a:rPr dirty="0" sz="2000" spc="-45">
                <a:latin typeface="Constantia"/>
                <a:cs typeface="Constantia"/>
              </a:rPr>
              <a:t>v</a:t>
            </a:r>
            <a:r>
              <a:rPr dirty="0" sz="2000">
                <a:latin typeface="Constantia"/>
                <a:cs typeface="Constantia"/>
              </a:rPr>
              <a:t>olume.</a:t>
            </a:r>
            <a:endParaRPr sz="20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869160"/>
            <a:ext cx="7828915" cy="3037205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368935" indent="-356870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368935" algn="l"/>
                <a:tab pos="369570" algn="l"/>
              </a:tabLst>
            </a:pPr>
            <a:r>
              <a:rPr dirty="0" sz="2600" spc="-35">
                <a:latin typeface="Constantia"/>
                <a:cs typeface="Constantia"/>
              </a:rPr>
              <a:t>F</a:t>
            </a:r>
            <a:r>
              <a:rPr dirty="0" sz="2600">
                <a:latin typeface="Constantia"/>
                <a:cs typeface="Constantia"/>
              </a:rPr>
              <a:t>u</a:t>
            </a:r>
            <a:r>
              <a:rPr dirty="0" sz="2600" spc="-5">
                <a:latin typeface="Constantia"/>
                <a:cs typeface="Constantia"/>
              </a:rPr>
              <a:t>nc</a:t>
            </a:r>
            <a:r>
              <a:rPr dirty="0" sz="2600" spc="5">
                <a:latin typeface="Constantia"/>
                <a:cs typeface="Constantia"/>
              </a:rPr>
              <a:t>t</a:t>
            </a:r>
            <a:r>
              <a:rPr dirty="0" sz="2600" spc="-5">
                <a:latin typeface="Constantia"/>
                <a:cs typeface="Constantia"/>
              </a:rPr>
              <a:t>ion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os</a:t>
            </a:r>
            <a:r>
              <a:rPr dirty="0" sz="2600" spc="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25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landins</a:t>
            </a:r>
            <a:endParaRPr sz="2600">
              <a:latin typeface="Constantia"/>
              <a:cs typeface="Constantia"/>
            </a:endParaRPr>
          </a:p>
          <a:p>
            <a:pPr marL="527685" marR="5080" indent="-5156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AutoNum type="arabicPeriod"/>
              <a:tabLst>
                <a:tab pos="527685" algn="l"/>
                <a:tab pos="528320" algn="l"/>
              </a:tabLst>
            </a:pPr>
            <a:r>
              <a:rPr dirty="0" sz="2600" spc="-5">
                <a:latin typeface="Constantia"/>
                <a:cs typeface="Constantia"/>
              </a:rPr>
              <a:t>Prostaglandins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react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with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cervical</a:t>
            </a:r>
            <a:r>
              <a:rPr dirty="0" sz="2600" spc="-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mucus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make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it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more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penetrable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sperm</a:t>
            </a:r>
            <a:endParaRPr sz="2600">
              <a:latin typeface="Constantia"/>
              <a:cs typeface="Constantia"/>
            </a:endParaRPr>
          </a:p>
          <a:p>
            <a:pPr marL="527685" marR="318135" indent="-5156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AutoNum type="arabicPeriod"/>
              <a:tabLst>
                <a:tab pos="527685" algn="l"/>
                <a:tab pos="528320" algn="l"/>
              </a:tabLst>
            </a:pPr>
            <a:r>
              <a:rPr dirty="0" sz="2600" spc="-10">
                <a:latin typeface="Constantia"/>
                <a:cs typeface="Constantia"/>
              </a:rPr>
              <a:t>Prostaglandins </a:t>
            </a:r>
            <a:r>
              <a:rPr dirty="0" sz="2600" spc="-15">
                <a:latin typeface="Constantia"/>
                <a:cs typeface="Constantia"/>
              </a:rPr>
              <a:t>induce </a:t>
            </a:r>
            <a:r>
              <a:rPr dirty="0" sz="2600">
                <a:latin typeface="Constantia"/>
                <a:cs typeface="Constantia"/>
              </a:rPr>
              <a:t>peristalic </a:t>
            </a:r>
            <a:r>
              <a:rPr dirty="0" sz="2600" spc="-10">
                <a:latin typeface="Constantia"/>
                <a:cs typeface="Constantia"/>
              </a:rPr>
              <a:t>contractions </a:t>
            </a:r>
            <a:r>
              <a:rPr dirty="0" sz="2600" spc="-5">
                <a:latin typeface="Constantia"/>
                <a:cs typeface="Constantia"/>
              </a:rPr>
              <a:t>in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female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reproductive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tract(i.e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uterus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fallopian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tubes).this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helps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sperm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being</a:t>
            </a:r>
            <a:r>
              <a:rPr dirty="0" sz="2600" spc="-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propelled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up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tract.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0" y="1371600"/>
            <a:ext cx="5333999" cy="46893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17134" y="312165"/>
            <a:ext cx="2463800" cy="513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25">
                <a:solidFill>
                  <a:srgbClr val="04607A"/>
                </a:solidFill>
                <a:latin typeface="Calibri"/>
                <a:cs typeface="Calibri"/>
              </a:rPr>
              <a:t>Prostate</a:t>
            </a:r>
            <a:r>
              <a:rPr dirty="0" sz="3200" spc="-65">
                <a:solidFill>
                  <a:srgbClr val="04607A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4607A"/>
                </a:solidFill>
                <a:latin typeface="Calibri"/>
                <a:cs typeface="Calibri"/>
              </a:rPr>
              <a:t>Gland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0" y="259791"/>
            <a:ext cx="3317240" cy="5839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287020" indent="-274320">
              <a:lnSpc>
                <a:spcPts val="2375"/>
              </a:lnSpc>
              <a:spcBef>
                <a:spcPts val="95"/>
              </a:spcBef>
              <a:buClr>
                <a:srgbClr val="0AD0D9"/>
              </a:buClr>
              <a:buSzPct val="95454"/>
              <a:buFont typeface="Segoe UI Symbol"/>
              <a:buChar char="⚫"/>
              <a:tabLst>
                <a:tab pos="287020" algn="l"/>
              </a:tabLst>
            </a:pPr>
            <a:r>
              <a:rPr dirty="0" sz="2200" spc="-5">
                <a:latin typeface="Constantia"/>
                <a:cs typeface="Constantia"/>
              </a:rPr>
              <a:t>Lies</a:t>
            </a:r>
            <a:r>
              <a:rPr dirty="0" sz="2200" spc="-5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immediately</a:t>
            </a:r>
            <a:r>
              <a:rPr dirty="0" sz="2200" spc="-9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inferior</a:t>
            </a:r>
            <a:endParaRPr sz="2200">
              <a:latin typeface="Constantia"/>
              <a:cs typeface="Constantia"/>
            </a:endParaRPr>
          </a:p>
          <a:p>
            <a:pPr algn="just" marL="286385">
              <a:lnSpc>
                <a:spcPts val="2375"/>
              </a:lnSpc>
            </a:pPr>
            <a:r>
              <a:rPr dirty="0" sz="2200" spc="-20">
                <a:latin typeface="Constantia"/>
                <a:cs typeface="Constantia"/>
              </a:rPr>
              <a:t>to</a:t>
            </a:r>
            <a:r>
              <a:rPr dirty="0" sz="2200" spc="-10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100">
                <a:latin typeface="Constantia"/>
                <a:cs typeface="Constantia"/>
              </a:rPr>
              <a:t> </a:t>
            </a:r>
            <a:r>
              <a:rPr dirty="0" sz="2200">
                <a:latin typeface="Constantia"/>
                <a:cs typeface="Constantia"/>
              </a:rPr>
              <a:t>urinary</a:t>
            </a:r>
            <a:r>
              <a:rPr dirty="0" sz="2200" spc="-7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bladder</a:t>
            </a:r>
            <a:endParaRPr sz="2200">
              <a:latin typeface="Constantia"/>
              <a:cs typeface="Constantia"/>
            </a:endParaRPr>
          </a:p>
          <a:p>
            <a:pPr algn="just" marL="286385" marR="370205" indent="-274320">
              <a:lnSpc>
                <a:spcPct val="80000"/>
              </a:lnSpc>
              <a:spcBef>
                <a:spcPts val="600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7020" algn="l"/>
              </a:tabLst>
            </a:pPr>
            <a:r>
              <a:rPr dirty="0" sz="2200" spc="-5">
                <a:latin typeface="Constantia"/>
                <a:cs typeface="Constantia"/>
              </a:rPr>
              <a:t>Sur</a:t>
            </a:r>
            <a:r>
              <a:rPr dirty="0" sz="2200" spc="-50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oun</a:t>
            </a:r>
            <a:r>
              <a:rPr dirty="0" sz="2200">
                <a:latin typeface="Constantia"/>
                <a:cs typeface="Constantia"/>
              </a:rPr>
              <a:t>d</a:t>
            </a:r>
            <a:r>
              <a:rPr dirty="0" sz="2200" spc="-5">
                <a:latin typeface="Constantia"/>
                <a:cs typeface="Constantia"/>
              </a:rPr>
              <a:t>s</a:t>
            </a:r>
            <a:r>
              <a:rPr dirty="0" sz="2200" spc="-50">
                <a:latin typeface="Constantia"/>
                <a:cs typeface="Constantia"/>
              </a:rPr>
              <a:t> </a:t>
            </a:r>
            <a:r>
              <a:rPr dirty="0" sz="2200" spc="45">
                <a:latin typeface="Constantia"/>
                <a:cs typeface="Constantia"/>
              </a:rPr>
              <a:t>f</a:t>
            </a:r>
            <a:r>
              <a:rPr dirty="0" sz="2200" spc="-10">
                <a:latin typeface="Constantia"/>
                <a:cs typeface="Constantia"/>
              </a:rPr>
              <a:t>irs</a:t>
            </a:r>
            <a:r>
              <a:rPr dirty="0" sz="2200" spc="-5">
                <a:latin typeface="Constantia"/>
                <a:cs typeface="Constantia"/>
              </a:rPr>
              <a:t>t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part</a:t>
            </a:r>
            <a:r>
              <a:rPr dirty="0" sz="2200" spc="-13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  </a:t>
            </a:r>
            <a:r>
              <a:rPr dirty="0" sz="2200" spc="-15">
                <a:latin typeface="Constantia"/>
                <a:cs typeface="Constantia"/>
              </a:rPr>
              <a:t>urethra</a:t>
            </a:r>
            <a:endParaRPr sz="2200">
              <a:latin typeface="Constantia"/>
              <a:cs typeface="Constantia"/>
            </a:endParaRPr>
          </a:p>
          <a:p>
            <a:pPr algn="just" marL="286385" marR="170815" indent="-274320">
              <a:lnSpc>
                <a:spcPct val="80100"/>
              </a:lnSpc>
              <a:spcBef>
                <a:spcPts val="600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7020" algn="l"/>
              </a:tabLst>
            </a:pPr>
            <a:r>
              <a:rPr dirty="0" sz="2200" spc="-10">
                <a:latin typeface="Constantia"/>
                <a:cs typeface="Constantia"/>
              </a:rPr>
              <a:t>Ducts</a:t>
            </a:r>
            <a:r>
              <a:rPr dirty="0" sz="2200" spc="-7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form</a:t>
            </a:r>
            <a:r>
              <a:rPr dirty="0" sz="2200" spc="-9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100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prostate </a:t>
            </a:r>
            <a:r>
              <a:rPr dirty="0" sz="2200" spc="-540">
                <a:latin typeface="Constantia"/>
                <a:cs typeface="Constantia"/>
              </a:rPr>
              <a:t> </a:t>
            </a:r>
            <a:r>
              <a:rPr dirty="0" sz="2200">
                <a:latin typeface="Constantia"/>
                <a:cs typeface="Constantia"/>
              </a:rPr>
              <a:t>carry </a:t>
            </a:r>
            <a:r>
              <a:rPr dirty="0" sz="2200" spc="-5">
                <a:latin typeface="Constantia"/>
                <a:cs typeface="Constantia"/>
              </a:rPr>
              <a:t>its </a:t>
            </a:r>
            <a:r>
              <a:rPr dirty="0" sz="2200" spc="-10">
                <a:latin typeface="Constantia"/>
                <a:cs typeface="Constantia"/>
              </a:rPr>
              <a:t>secretions </a:t>
            </a:r>
            <a:r>
              <a:rPr dirty="0" sz="2200" spc="-15">
                <a:latin typeface="Constantia"/>
                <a:cs typeface="Constantia"/>
              </a:rPr>
              <a:t>into </a:t>
            </a:r>
            <a:r>
              <a:rPr dirty="0" sz="2200" spc="-54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urethra.</a:t>
            </a:r>
            <a:endParaRPr sz="2200">
              <a:latin typeface="Constantia"/>
              <a:cs typeface="Constantia"/>
            </a:endParaRPr>
          </a:p>
          <a:p>
            <a:pPr marL="286385" marR="195580" indent="-274320">
              <a:lnSpc>
                <a:spcPct val="80000"/>
              </a:lnSpc>
              <a:spcBef>
                <a:spcPts val="600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10">
                <a:latin typeface="Constantia"/>
                <a:cs typeface="Constantia"/>
              </a:rPr>
              <a:t>Thin </a:t>
            </a:r>
            <a:r>
              <a:rPr dirty="0" sz="2200" spc="-5">
                <a:latin typeface="Constantia"/>
                <a:cs typeface="Constantia"/>
              </a:rPr>
              <a:t>alkaline </a:t>
            </a:r>
            <a:r>
              <a:rPr dirty="0" sz="2200" spc="-10">
                <a:latin typeface="Constantia"/>
                <a:cs typeface="Constantia"/>
              </a:rPr>
              <a:t>prostatic </a:t>
            </a:r>
            <a:r>
              <a:rPr dirty="0" sz="2200" spc="-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secretion </a:t>
            </a:r>
            <a:r>
              <a:rPr dirty="0" sz="2200" spc="-5">
                <a:latin typeface="Constantia"/>
                <a:cs typeface="Constantia"/>
              </a:rPr>
              <a:t>helps </a:t>
            </a:r>
            <a:r>
              <a:rPr dirty="0" sz="220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n</a:t>
            </a:r>
            <a:r>
              <a:rPr dirty="0" sz="2200">
                <a:latin typeface="Constantia"/>
                <a:cs typeface="Constantia"/>
              </a:rPr>
              <a:t>e</a:t>
            </a:r>
            <a:r>
              <a:rPr dirty="0" sz="2200" spc="-10">
                <a:latin typeface="Constantia"/>
                <a:cs typeface="Constantia"/>
              </a:rPr>
              <a:t>ut</a:t>
            </a:r>
            <a:r>
              <a:rPr dirty="0" sz="2200" spc="-40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ali</a:t>
            </a:r>
            <a:r>
              <a:rPr dirty="0" sz="2200" spc="-20">
                <a:latin typeface="Constantia"/>
                <a:cs typeface="Constantia"/>
              </a:rPr>
              <a:t>z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12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114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acidi</a:t>
            </a:r>
            <a:r>
              <a:rPr dirty="0" sz="2200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y</a:t>
            </a:r>
            <a:r>
              <a:rPr dirty="0" sz="2200" spc="-10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  </a:t>
            </a:r>
            <a:r>
              <a:rPr dirty="0" sz="2200" spc="-10">
                <a:latin typeface="Constantia"/>
                <a:cs typeface="Constantia"/>
              </a:rPr>
              <a:t>th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130">
                <a:latin typeface="Constantia"/>
                <a:cs typeface="Constantia"/>
              </a:rPr>
              <a:t> </a:t>
            </a:r>
            <a:r>
              <a:rPr dirty="0" sz="2200" spc="-35">
                <a:latin typeface="Constantia"/>
                <a:cs typeface="Constantia"/>
              </a:rPr>
              <a:t>v</a:t>
            </a:r>
            <a:r>
              <a:rPr dirty="0" sz="2200" spc="-5">
                <a:latin typeface="Constantia"/>
                <a:cs typeface="Constantia"/>
              </a:rPr>
              <a:t>agi</a:t>
            </a:r>
            <a:r>
              <a:rPr dirty="0" sz="2200">
                <a:latin typeface="Constantia"/>
                <a:cs typeface="Constantia"/>
              </a:rPr>
              <a:t>n</a:t>
            </a:r>
            <a:r>
              <a:rPr dirty="0" sz="2200" spc="-5">
                <a:latin typeface="Constantia"/>
                <a:cs typeface="Constantia"/>
              </a:rPr>
              <a:t>al</a:t>
            </a:r>
            <a:r>
              <a:rPr dirty="0" sz="2200" spc="-4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</a:t>
            </a:r>
            <a:r>
              <a:rPr dirty="0" sz="2200" spc="-40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act</a:t>
            </a:r>
            <a:r>
              <a:rPr dirty="0" sz="2200" spc="-12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</a:t>
            </a:r>
            <a:r>
              <a:rPr dirty="0" sz="2200">
                <a:latin typeface="Constantia"/>
                <a:cs typeface="Constantia"/>
              </a:rPr>
              <a:t>n</a:t>
            </a:r>
            <a:r>
              <a:rPr dirty="0" sz="2200" spc="-5">
                <a:latin typeface="Constantia"/>
                <a:cs typeface="Constantia"/>
              </a:rPr>
              <a:t>d  </a:t>
            </a:r>
            <a:r>
              <a:rPr dirty="0" sz="2200" spc="-5">
                <a:latin typeface="Constantia"/>
                <a:cs typeface="Constantia"/>
              </a:rPr>
              <a:t>enhan</a:t>
            </a:r>
            <a:r>
              <a:rPr dirty="0" sz="2200" spc="-55">
                <a:latin typeface="Constantia"/>
                <a:cs typeface="Constantia"/>
              </a:rPr>
              <a:t>c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7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mo</a:t>
            </a:r>
            <a:r>
              <a:rPr dirty="0" sz="2200" spc="-5">
                <a:latin typeface="Constantia"/>
                <a:cs typeface="Constantia"/>
              </a:rPr>
              <a:t>t</a:t>
            </a:r>
            <a:r>
              <a:rPr dirty="0" sz="2200" spc="-10">
                <a:latin typeface="Constantia"/>
                <a:cs typeface="Constantia"/>
              </a:rPr>
              <a:t>ilit</a:t>
            </a:r>
            <a:r>
              <a:rPr dirty="0" sz="2200" spc="-5">
                <a:latin typeface="Constantia"/>
                <a:cs typeface="Constantia"/>
              </a:rPr>
              <a:t>y</a:t>
            </a:r>
            <a:r>
              <a:rPr dirty="0" sz="2200" spc="-12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 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114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spermatozoa</a:t>
            </a:r>
            <a:endParaRPr sz="2200">
              <a:latin typeface="Constantia"/>
              <a:cs typeface="Constantia"/>
            </a:endParaRPr>
          </a:p>
          <a:p>
            <a:pPr marL="286385" marR="168275" indent="-274320">
              <a:lnSpc>
                <a:spcPct val="80000"/>
              </a:lnSpc>
              <a:spcBef>
                <a:spcPts val="600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10">
                <a:latin typeface="Constantia"/>
                <a:cs typeface="Constantia"/>
              </a:rPr>
              <a:t>Supplied</a:t>
            </a:r>
            <a:r>
              <a:rPr dirty="0" sz="2200" spc="-6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with</a:t>
            </a:r>
            <a:r>
              <a:rPr dirty="0" sz="2200" spc="-4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muscular </a:t>
            </a:r>
            <a:r>
              <a:rPr dirty="0" sz="2200" spc="-54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tissue</a:t>
            </a:r>
            <a:endParaRPr sz="2200">
              <a:latin typeface="Constantia"/>
              <a:cs typeface="Constantia"/>
            </a:endParaRPr>
          </a:p>
          <a:p>
            <a:pPr marL="286385" marR="72390" indent="-274320">
              <a:lnSpc>
                <a:spcPct val="80000"/>
              </a:lnSpc>
              <a:spcBef>
                <a:spcPts val="600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15">
                <a:latin typeface="Constantia"/>
                <a:cs typeface="Constantia"/>
              </a:rPr>
              <a:t>Upon </a:t>
            </a:r>
            <a:r>
              <a:rPr dirty="0" sz="2200" spc="-5">
                <a:latin typeface="Constantia"/>
                <a:cs typeface="Constantia"/>
              </a:rPr>
              <a:t>signals </a:t>
            </a:r>
            <a:r>
              <a:rPr dirty="0" sz="2200" spc="-15">
                <a:latin typeface="Constantia"/>
                <a:cs typeface="Constantia"/>
              </a:rPr>
              <a:t>from </a:t>
            </a: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n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35">
                <a:latin typeface="Constantia"/>
                <a:cs typeface="Constantia"/>
              </a:rPr>
              <a:t>r</a:t>
            </a:r>
            <a:r>
              <a:rPr dirty="0" sz="2200" spc="-60">
                <a:latin typeface="Constantia"/>
                <a:cs typeface="Constantia"/>
              </a:rPr>
              <a:t>v</a:t>
            </a:r>
            <a:r>
              <a:rPr dirty="0" sz="2200" spc="-5">
                <a:latin typeface="Constantia"/>
                <a:cs typeface="Constantia"/>
              </a:rPr>
              <a:t>ous</a:t>
            </a:r>
            <a:r>
              <a:rPr dirty="0" sz="2200" spc="-114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s</a:t>
            </a:r>
            <a:r>
              <a:rPr dirty="0" sz="2200" spc="-35">
                <a:latin typeface="Constantia"/>
                <a:cs typeface="Constantia"/>
              </a:rPr>
              <a:t>y</a:t>
            </a:r>
            <a:r>
              <a:rPr dirty="0" sz="2200" spc="-5">
                <a:latin typeface="Constantia"/>
                <a:cs typeface="Constantia"/>
              </a:rPr>
              <a:t>s</a:t>
            </a:r>
            <a:r>
              <a:rPr dirty="0" sz="2200" spc="-40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em,</a:t>
            </a:r>
            <a:r>
              <a:rPr dirty="0" sz="2200" spc="-1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musc</a:t>
            </a:r>
            <a:r>
              <a:rPr dirty="0" sz="2200" spc="-20">
                <a:latin typeface="Constantia"/>
                <a:cs typeface="Constantia"/>
              </a:rPr>
              <a:t>l</a:t>
            </a:r>
            <a:r>
              <a:rPr dirty="0" sz="2200" spc="-5">
                <a:latin typeface="Constantia"/>
                <a:cs typeface="Constantia"/>
              </a:rPr>
              <a:t>es  </a:t>
            </a:r>
            <a:r>
              <a:rPr dirty="0" sz="2200" spc="-15">
                <a:latin typeface="Constantia"/>
                <a:cs typeface="Constantia"/>
              </a:rPr>
              <a:t>contract </a:t>
            </a:r>
            <a:r>
              <a:rPr dirty="0" sz="2200" spc="-20">
                <a:latin typeface="Constantia"/>
                <a:cs typeface="Constantia"/>
              </a:rPr>
              <a:t>to </a:t>
            </a:r>
            <a:r>
              <a:rPr dirty="0" sz="2200" spc="-5">
                <a:latin typeface="Constantia"/>
                <a:cs typeface="Constantia"/>
              </a:rPr>
              <a:t>aid in </a:t>
            </a: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expulsion </a:t>
            </a:r>
            <a:r>
              <a:rPr dirty="0" sz="2200" spc="-5">
                <a:latin typeface="Constantia"/>
                <a:cs typeface="Constantia"/>
              </a:rPr>
              <a:t>of </a:t>
            </a: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">
                <a:latin typeface="Constantia"/>
                <a:cs typeface="Constantia"/>
              </a:rPr>
              <a:t>semen </a:t>
            </a:r>
            <a:r>
              <a:rPr dirty="0" sz="2200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from</a:t>
            </a:r>
            <a:r>
              <a:rPr dirty="0" sz="2200" spc="-7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6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body</a:t>
            </a:r>
            <a:endParaRPr sz="2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0" y="1219200"/>
            <a:ext cx="5333999" cy="46893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4404" y="235407"/>
            <a:ext cx="346392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5"/>
              <a:t>Bulbourethral</a:t>
            </a:r>
            <a:r>
              <a:rPr dirty="0" sz="3200" spc="-20"/>
              <a:t> </a:t>
            </a:r>
            <a:r>
              <a:rPr dirty="0" sz="3200"/>
              <a:t>glands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59740" y="891285"/>
            <a:ext cx="3272154" cy="522033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286385" marR="1049020" indent="-274320">
              <a:lnSpc>
                <a:spcPts val="2590"/>
              </a:lnSpc>
              <a:spcBef>
                <a:spcPts val="42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Als</a:t>
            </a:r>
            <a:r>
              <a:rPr dirty="0" sz="2400">
                <a:latin typeface="Constantia"/>
                <a:cs typeface="Constantia"/>
              </a:rPr>
              <a:t>o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cal</a:t>
            </a:r>
            <a:r>
              <a:rPr dirty="0" sz="2400" spc="-10">
                <a:latin typeface="Constantia"/>
                <a:cs typeface="Constantia"/>
              </a:rPr>
              <a:t>l</a:t>
            </a:r>
            <a:r>
              <a:rPr dirty="0" sz="2400">
                <a:latin typeface="Constantia"/>
                <a:cs typeface="Constantia"/>
              </a:rPr>
              <a:t>ed </a:t>
            </a:r>
            <a:r>
              <a:rPr dirty="0" sz="2400" spc="-5">
                <a:latin typeface="Constantia"/>
                <a:cs typeface="Constantia"/>
              </a:rPr>
              <a:t>the  </a:t>
            </a:r>
            <a:r>
              <a:rPr dirty="0" sz="2400" spc="-25">
                <a:latin typeface="Constantia"/>
                <a:cs typeface="Constantia"/>
              </a:rPr>
              <a:t>C</a:t>
            </a:r>
            <a:r>
              <a:rPr dirty="0" sz="2400" spc="-50">
                <a:latin typeface="Constantia"/>
                <a:cs typeface="Constantia"/>
              </a:rPr>
              <a:t>o</a:t>
            </a:r>
            <a:r>
              <a:rPr dirty="0" sz="2400">
                <a:latin typeface="Constantia"/>
                <a:cs typeface="Constantia"/>
              </a:rPr>
              <a:t>wper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g</a:t>
            </a:r>
            <a:r>
              <a:rPr dirty="0" sz="2400">
                <a:latin typeface="Constantia"/>
                <a:cs typeface="Constantia"/>
              </a:rPr>
              <a:t>la</a:t>
            </a:r>
            <a:r>
              <a:rPr dirty="0" sz="2400" spc="-10">
                <a:latin typeface="Constantia"/>
                <a:cs typeface="Constantia"/>
              </a:rPr>
              <a:t>n</a:t>
            </a:r>
            <a:r>
              <a:rPr dirty="0" sz="2400" spc="-5">
                <a:latin typeface="Constantia"/>
                <a:cs typeface="Constantia"/>
              </a:rPr>
              <a:t>ds</a:t>
            </a:r>
            <a:endParaRPr sz="2400">
              <a:latin typeface="Constantia"/>
              <a:cs typeface="Constantia"/>
            </a:endParaRPr>
          </a:p>
          <a:p>
            <a:pPr marL="286385" marR="38100" indent="-274320">
              <a:lnSpc>
                <a:spcPct val="90000"/>
              </a:lnSpc>
              <a:spcBef>
                <a:spcPts val="54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30">
                <a:latin typeface="Constantia"/>
                <a:cs typeface="Constantia"/>
              </a:rPr>
              <a:t>P</a:t>
            </a:r>
            <a:r>
              <a:rPr dirty="0" sz="2400">
                <a:latin typeface="Constantia"/>
                <a:cs typeface="Constantia"/>
              </a:rPr>
              <a:t>air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pea-si</a:t>
            </a:r>
            <a:r>
              <a:rPr dirty="0" sz="2400" spc="-10">
                <a:latin typeface="Constantia"/>
                <a:cs typeface="Constantia"/>
              </a:rPr>
              <a:t>z</a:t>
            </a:r>
            <a:r>
              <a:rPr dirty="0" sz="2400">
                <a:latin typeface="Constantia"/>
                <a:cs typeface="Constantia"/>
              </a:rPr>
              <a:t>ed  </a:t>
            </a:r>
            <a:r>
              <a:rPr dirty="0" sz="2400" spc="-5">
                <a:latin typeface="Constantia"/>
                <a:cs typeface="Constantia"/>
              </a:rPr>
              <a:t>organs </a:t>
            </a:r>
            <a:r>
              <a:rPr dirty="0" sz="2400" spc="-10">
                <a:latin typeface="Constantia"/>
                <a:cs typeface="Constantia"/>
              </a:rPr>
              <a:t>located </a:t>
            </a:r>
            <a:r>
              <a:rPr dirty="0" sz="2400" spc="-5">
                <a:latin typeface="Constantia"/>
                <a:cs typeface="Constantia"/>
              </a:rPr>
              <a:t>in the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pelvic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floor,</a:t>
            </a:r>
            <a:r>
              <a:rPr dirty="0" sz="2400" spc="-2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inferior</a:t>
            </a:r>
            <a:r>
              <a:rPr dirty="0" sz="2400" spc="-135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to </a:t>
            </a:r>
            <a:r>
              <a:rPr dirty="0" sz="2400" spc="-58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prostate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gland</a:t>
            </a:r>
            <a:endParaRPr sz="2400">
              <a:latin typeface="Constantia"/>
              <a:cs typeface="Constantia"/>
            </a:endParaRPr>
          </a:p>
          <a:p>
            <a:pPr marL="286385" marR="269875" indent="-274320">
              <a:lnSpc>
                <a:spcPct val="9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0">
                <a:latin typeface="Constantia"/>
                <a:cs typeface="Constantia"/>
              </a:rPr>
              <a:t>Secrete </a:t>
            </a:r>
            <a:r>
              <a:rPr dirty="0" sz="2400" spc="-5">
                <a:latin typeface="Constantia"/>
                <a:cs typeface="Constantia"/>
              </a:rPr>
              <a:t>mucus </a:t>
            </a:r>
            <a:r>
              <a:rPr dirty="0" sz="2400" spc="-20">
                <a:latin typeface="Constantia"/>
                <a:cs typeface="Constantia"/>
              </a:rPr>
              <a:t>to </a:t>
            </a:r>
            <a:r>
              <a:rPr dirty="0" sz="2400" spc="-1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lubricate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urethra </a:t>
            </a:r>
            <a:r>
              <a:rPr dirty="0" sz="2400" spc="-58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 tip of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>
                <a:latin typeface="Constantia"/>
                <a:cs typeface="Constantia"/>
              </a:rPr>
              <a:t>penis 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during </a:t>
            </a:r>
            <a:r>
              <a:rPr dirty="0" sz="2400">
                <a:latin typeface="Constantia"/>
                <a:cs typeface="Constantia"/>
              </a:rPr>
              <a:t>sexual 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stimulation</a:t>
            </a:r>
            <a:endParaRPr sz="2400">
              <a:latin typeface="Constantia"/>
              <a:cs typeface="Constantia"/>
            </a:endParaRPr>
          </a:p>
          <a:p>
            <a:pPr marL="286385" marR="5080" indent="-274320">
              <a:lnSpc>
                <a:spcPct val="9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>
                <a:latin typeface="Constantia"/>
                <a:cs typeface="Constantia"/>
              </a:rPr>
              <a:t>Ducts of </a:t>
            </a:r>
            <a:r>
              <a:rPr dirty="0" sz="2400" spc="-5">
                <a:latin typeface="Constantia"/>
                <a:cs typeface="Constantia"/>
              </a:rPr>
              <a:t>these </a:t>
            </a:r>
            <a:r>
              <a:rPr dirty="0" sz="2400" spc="-10">
                <a:latin typeface="Constantia"/>
                <a:cs typeface="Constantia"/>
              </a:rPr>
              <a:t>glands 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empty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into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urethra </a:t>
            </a:r>
            <a:r>
              <a:rPr dirty="0" sz="2400" spc="-58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before </a:t>
            </a:r>
            <a:r>
              <a:rPr dirty="0" sz="2400" spc="-5">
                <a:latin typeface="Constantia"/>
                <a:cs typeface="Constantia"/>
              </a:rPr>
              <a:t>it </a:t>
            </a:r>
            <a:r>
              <a:rPr dirty="0" sz="2400" spc="-10">
                <a:latin typeface="Constantia"/>
                <a:cs typeface="Constantia"/>
              </a:rPr>
              <a:t>extends </a:t>
            </a:r>
            <a:r>
              <a:rPr dirty="0" sz="2400" spc="-15">
                <a:latin typeface="Constantia"/>
                <a:cs typeface="Constantia"/>
              </a:rPr>
              <a:t>into </a:t>
            </a:r>
            <a:r>
              <a:rPr dirty="0" sz="2400" spc="-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penis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1524000"/>
            <a:ext cx="5334000" cy="46893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4404" y="235407"/>
            <a:ext cx="263398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20"/>
              <a:t>Urethra</a:t>
            </a:r>
            <a:r>
              <a:rPr dirty="0" sz="3200" spc="-40"/>
              <a:t> </a:t>
            </a:r>
            <a:r>
              <a:rPr dirty="0" sz="3200"/>
              <a:t>&amp;</a:t>
            </a:r>
            <a:r>
              <a:rPr dirty="0" sz="3200" spc="-25"/>
              <a:t> </a:t>
            </a:r>
            <a:r>
              <a:rPr dirty="0" sz="3200" spc="-15"/>
              <a:t>Penis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78739" y="924813"/>
            <a:ext cx="3824604" cy="4378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87020" marR="31750" indent="-274320">
              <a:lnSpc>
                <a:spcPct val="100000"/>
              </a:lnSpc>
              <a:spcBef>
                <a:spcPts val="95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10">
                <a:latin typeface="Constantia"/>
                <a:cs typeface="Constantia"/>
              </a:rPr>
              <a:t>Male </a:t>
            </a:r>
            <a:r>
              <a:rPr dirty="0" sz="2800" spc="-20">
                <a:latin typeface="Constantia"/>
                <a:cs typeface="Constantia"/>
              </a:rPr>
              <a:t>urethra </a:t>
            </a:r>
            <a:r>
              <a:rPr dirty="0" sz="2800" spc="-35">
                <a:latin typeface="Constantia"/>
                <a:cs typeface="Constantia"/>
              </a:rPr>
              <a:t>conveys </a:t>
            </a:r>
            <a:r>
              <a:rPr dirty="0" sz="2800" spc="-3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urine</a:t>
            </a:r>
            <a:r>
              <a:rPr dirty="0" sz="2800" spc="-15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and</a:t>
            </a:r>
            <a:r>
              <a:rPr dirty="0" sz="2800" spc="-60">
                <a:latin typeface="Constantia"/>
                <a:cs typeface="Constantia"/>
              </a:rPr>
              <a:t> </a:t>
            </a:r>
            <a:r>
              <a:rPr dirty="0" sz="2800" spc="-20">
                <a:latin typeface="Constantia"/>
                <a:cs typeface="Constantia"/>
              </a:rPr>
              <a:t>reproductive </a:t>
            </a:r>
            <a:r>
              <a:rPr dirty="0" sz="2800" spc="-685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cells</a:t>
            </a:r>
            <a:r>
              <a:rPr dirty="0" sz="2800" spc="-75">
                <a:latin typeface="Constantia"/>
                <a:cs typeface="Constantia"/>
              </a:rPr>
              <a:t> </a:t>
            </a:r>
            <a:r>
              <a:rPr dirty="0" sz="2800" spc="-30">
                <a:latin typeface="Constantia"/>
                <a:cs typeface="Constantia"/>
              </a:rPr>
              <a:t>to</a:t>
            </a:r>
            <a:r>
              <a:rPr dirty="0" sz="2800" spc="-11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the</a:t>
            </a:r>
            <a:r>
              <a:rPr dirty="0" sz="2800" spc="-15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outside</a:t>
            </a:r>
            <a:endParaRPr sz="2800">
              <a:latin typeface="Constantia"/>
              <a:cs typeface="Constantia"/>
            </a:endParaRPr>
          </a:p>
          <a:p>
            <a:pPr marL="287020" marR="5080" indent="-274320">
              <a:lnSpc>
                <a:spcPct val="100000"/>
              </a:lnSpc>
              <a:spcBef>
                <a:spcPts val="675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5">
                <a:latin typeface="Constantia"/>
                <a:cs typeface="Constantia"/>
              </a:rPr>
              <a:t>Ejection of semen </a:t>
            </a:r>
            <a:r>
              <a:rPr dirty="0" sz="2800" spc="-15">
                <a:latin typeface="Constantia"/>
                <a:cs typeface="Constantia"/>
              </a:rPr>
              <a:t>into </a:t>
            </a:r>
            <a:r>
              <a:rPr dirty="0" sz="2800" spc="-69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the </a:t>
            </a:r>
            <a:r>
              <a:rPr dirty="0" sz="2800" spc="-15">
                <a:latin typeface="Constantia"/>
                <a:cs typeface="Constantia"/>
              </a:rPr>
              <a:t>receiving </a:t>
            </a:r>
            <a:r>
              <a:rPr dirty="0" sz="2800" spc="-10">
                <a:latin typeface="Constantia"/>
                <a:cs typeface="Constantia"/>
              </a:rPr>
              <a:t>canal </a:t>
            </a:r>
            <a:r>
              <a:rPr dirty="0" sz="2800" spc="-5">
                <a:latin typeface="Constantia"/>
                <a:cs typeface="Constantia"/>
              </a:rPr>
              <a:t> (vagina) of the </a:t>
            </a:r>
            <a:r>
              <a:rPr dirty="0" sz="2800" spc="-10">
                <a:latin typeface="Constantia"/>
                <a:cs typeface="Constantia"/>
              </a:rPr>
              <a:t>female </a:t>
            </a:r>
            <a:r>
              <a:rPr dirty="0" sz="2800" spc="-5">
                <a:latin typeface="Constantia"/>
                <a:cs typeface="Constantia"/>
              </a:rPr>
              <a:t> is</a:t>
            </a:r>
            <a:r>
              <a:rPr dirty="0" sz="2800" spc="-8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made</a:t>
            </a:r>
            <a:r>
              <a:rPr dirty="0" sz="2800" spc="-114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possible</a:t>
            </a:r>
            <a:r>
              <a:rPr dirty="0" sz="2800" spc="-75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by</a:t>
            </a:r>
            <a:r>
              <a:rPr dirty="0" sz="2800" spc="-11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the </a:t>
            </a:r>
            <a:r>
              <a:rPr dirty="0" sz="2800" spc="-68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erection</a:t>
            </a:r>
            <a:r>
              <a:rPr dirty="0" sz="2800" spc="68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(stiffening </a:t>
            </a:r>
            <a:r>
              <a:rPr dirty="0" sz="2800" spc="-5">
                <a:latin typeface="Constantia"/>
                <a:cs typeface="Constantia"/>
              </a:rPr>
              <a:t> and </a:t>
            </a:r>
            <a:r>
              <a:rPr dirty="0" sz="2800" spc="-15">
                <a:latin typeface="Constantia"/>
                <a:cs typeface="Constantia"/>
              </a:rPr>
              <a:t>enlargement </a:t>
            </a:r>
            <a:r>
              <a:rPr dirty="0" sz="2800" spc="-5">
                <a:latin typeface="Constantia"/>
                <a:cs typeface="Constantia"/>
              </a:rPr>
              <a:t>) of </a:t>
            </a:r>
            <a:r>
              <a:rPr dirty="0" sz="280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the</a:t>
            </a:r>
            <a:r>
              <a:rPr dirty="0" sz="2800" spc="-12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penis</a:t>
            </a:r>
            <a:endParaRPr sz="28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828" y="0"/>
            <a:ext cx="9145905" cy="4648200"/>
            <a:chOff x="-828" y="0"/>
            <a:chExt cx="9145905" cy="46482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28" y="0"/>
              <a:ext cx="9145590" cy="10289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3799" y="1066800"/>
              <a:ext cx="5100828" cy="35814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54404" y="235407"/>
            <a:ext cx="263398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20"/>
              <a:t>Urethra</a:t>
            </a:r>
            <a:r>
              <a:rPr dirty="0" sz="3200" spc="-40"/>
              <a:t> </a:t>
            </a:r>
            <a:r>
              <a:rPr dirty="0" sz="3200"/>
              <a:t>&amp;</a:t>
            </a:r>
            <a:r>
              <a:rPr dirty="0" sz="3200" spc="-25"/>
              <a:t> </a:t>
            </a:r>
            <a:r>
              <a:rPr dirty="0" sz="3200" spc="-15"/>
              <a:t>Penis</a:t>
            </a:r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383540" y="927861"/>
            <a:ext cx="3618865" cy="4561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6385" marR="281940" indent="-2743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20">
                <a:latin typeface="Constantia"/>
                <a:cs typeface="Constantia"/>
              </a:rPr>
              <a:t>Penis </a:t>
            </a:r>
            <a:r>
              <a:rPr dirty="0" sz="2400" spc="-5">
                <a:latin typeface="Constantia"/>
                <a:cs typeface="Constantia"/>
              </a:rPr>
              <a:t>made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5">
                <a:latin typeface="Constantia"/>
                <a:cs typeface="Constantia"/>
              </a:rPr>
              <a:t>spongy </a:t>
            </a:r>
            <a:r>
              <a:rPr dirty="0" sz="2400" spc="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</a:t>
            </a:r>
            <a:r>
              <a:rPr dirty="0" sz="2400" spc="5">
                <a:latin typeface="Constantia"/>
                <a:cs typeface="Constantia"/>
              </a:rPr>
              <a:t>i</a:t>
            </a:r>
            <a:r>
              <a:rPr dirty="0" sz="2400">
                <a:latin typeface="Constantia"/>
                <a:cs typeface="Constantia"/>
              </a:rPr>
              <a:t>ssue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55">
                <a:latin typeface="Constantia"/>
                <a:cs typeface="Constantia"/>
              </a:rPr>
              <a:t>c</a:t>
            </a:r>
            <a:r>
              <a:rPr dirty="0" sz="2400">
                <a:latin typeface="Constantia"/>
                <a:cs typeface="Constantia"/>
              </a:rPr>
              <a:t>o</a:t>
            </a:r>
            <a:r>
              <a:rPr dirty="0" sz="2400" spc="-10">
                <a:latin typeface="Constantia"/>
                <a:cs typeface="Constantia"/>
              </a:rPr>
              <a:t>n</a:t>
            </a:r>
            <a:r>
              <a:rPr dirty="0" sz="2400" spc="-5">
                <a:latin typeface="Constantia"/>
                <a:cs typeface="Constantia"/>
              </a:rPr>
              <a:t>ta</a:t>
            </a:r>
            <a:r>
              <a:rPr dirty="0" sz="2400" spc="5">
                <a:latin typeface="Constantia"/>
                <a:cs typeface="Constantia"/>
              </a:rPr>
              <a:t>i</a:t>
            </a:r>
            <a:r>
              <a:rPr dirty="0" sz="2400" spc="-5">
                <a:latin typeface="Constantia"/>
                <a:cs typeface="Constantia"/>
              </a:rPr>
              <a:t>nin</a:t>
            </a:r>
            <a:r>
              <a:rPr dirty="0" sz="2400">
                <a:latin typeface="Constantia"/>
                <a:cs typeface="Constantia"/>
              </a:rPr>
              <a:t>g</a:t>
            </a:r>
            <a:r>
              <a:rPr dirty="0" sz="2400" spc="1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ma</a:t>
            </a:r>
            <a:r>
              <a:rPr dirty="0" sz="2400" spc="-45">
                <a:latin typeface="Constantia"/>
                <a:cs typeface="Constantia"/>
              </a:rPr>
              <a:t>n</a:t>
            </a:r>
            <a:r>
              <a:rPr dirty="0" sz="2400">
                <a:latin typeface="Constantia"/>
                <a:cs typeface="Constantia"/>
              </a:rPr>
              <a:t>y  </a:t>
            </a:r>
            <a:r>
              <a:rPr dirty="0" sz="2400" spc="-5">
                <a:latin typeface="Constantia"/>
                <a:cs typeface="Constantia"/>
              </a:rPr>
              <a:t>blood </a:t>
            </a:r>
            <a:r>
              <a:rPr dirty="0" sz="2400" spc="-10">
                <a:latin typeface="Constantia"/>
                <a:cs typeface="Constantia"/>
              </a:rPr>
              <a:t>spaces </a:t>
            </a:r>
            <a:r>
              <a:rPr dirty="0" sz="2400" spc="-5">
                <a:latin typeface="Constantia"/>
                <a:cs typeface="Constantia"/>
              </a:rPr>
              <a:t>that </a:t>
            </a:r>
            <a:r>
              <a:rPr dirty="0" sz="2400" spc="-15">
                <a:latin typeface="Constantia"/>
                <a:cs typeface="Constantia"/>
              </a:rPr>
              <a:t>are </a:t>
            </a:r>
            <a:r>
              <a:rPr dirty="0" sz="2400" spc="-10">
                <a:latin typeface="Constantia"/>
                <a:cs typeface="Constantia"/>
              </a:rPr>
              <a:t> </a:t>
            </a:r>
            <a:r>
              <a:rPr dirty="0" sz="2400" spc="-3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elat</a:t>
            </a:r>
            <a:r>
              <a:rPr dirty="0" sz="2400" spc="-15">
                <a:latin typeface="Constantia"/>
                <a:cs typeface="Constantia"/>
              </a:rPr>
              <a:t>i</a:t>
            </a:r>
            <a:r>
              <a:rPr dirty="0" sz="2400" spc="-55">
                <a:latin typeface="Constantia"/>
                <a:cs typeface="Constantia"/>
              </a:rPr>
              <a:t>v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25">
                <a:latin typeface="Constantia"/>
                <a:cs typeface="Constantia"/>
              </a:rPr>
              <a:t>l</a:t>
            </a:r>
            <a:r>
              <a:rPr dirty="0" sz="2400">
                <a:latin typeface="Constantia"/>
                <a:cs typeface="Constantia"/>
              </a:rPr>
              <a:t>y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empty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30">
                <a:latin typeface="Constantia"/>
                <a:cs typeface="Constantia"/>
              </a:rPr>
              <a:t>w</a:t>
            </a:r>
            <a:r>
              <a:rPr dirty="0" sz="2400">
                <a:latin typeface="Constantia"/>
                <a:cs typeface="Constantia"/>
              </a:rPr>
              <a:t>hen 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organ</a:t>
            </a:r>
            <a:r>
              <a:rPr dirty="0" sz="2400" spc="-4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is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15">
                <a:latin typeface="Constantia"/>
                <a:cs typeface="Constantia"/>
              </a:rPr>
              <a:t>flaccid</a:t>
            </a:r>
            <a:endParaRPr sz="24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0">
                <a:latin typeface="Constantia"/>
                <a:cs typeface="Constantia"/>
              </a:rPr>
              <a:t>Fill </a:t>
            </a:r>
            <a:r>
              <a:rPr dirty="0" sz="2400">
                <a:latin typeface="Constantia"/>
                <a:cs typeface="Constantia"/>
              </a:rPr>
              <a:t>with </a:t>
            </a:r>
            <a:r>
              <a:rPr dirty="0" sz="2400" spc="-5">
                <a:latin typeface="Constantia"/>
                <a:cs typeface="Constantia"/>
              </a:rPr>
              <a:t>blood </a:t>
            </a:r>
            <a:r>
              <a:rPr dirty="0" sz="2400">
                <a:latin typeface="Constantia"/>
                <a:cs typeface="Constantia"/>
              </a:rPr>
              <a:t>and 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distend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when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penis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is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erect</a:t>
            </a:r>
            <a:endParaRPr sz="2400">
              <a:latin typeface="Constantia"/>
              <a:cs typeface="Constantia"/>
            </a:endParaRPr>
          </a:p>
          <a:p>
            <a:pPr marL="286385" marR="227329" indent="-27432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>
                <a:latin typeface="Constantia"/>
                <a:cs typeface="Constantia"/>
              </a:rPr>
              <a:t>penis and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scrotum </a:t>
            </a:r>
            <a:r>
              <a:rPr dirty="0" sz="2400" spc="-20">
                <a:latin typeface="Constantia"/>
                <a:cs typeface="Constantia"/>
              </a:rPr>
              <a:t>make </a:t>
            </a:r>
            <a:r>
              <a:rPr dirty="0" sz="2400" spc="-5">
                <a:latin typeface="Constantia"/>
                <a:cs typeface="Constantia"/>
              </a:rPr>
              <a:t>up the </a:t>
            </a:r>
            <a:r>
              <a:rPr dirty="0" sz="2400">
                <a:latin typeface="Constantia"/>
                <a:cs typeface="Constantia"/>
              </a:rPr>
              <a:t> ex</a:t>
            </a:r>
            <a:r>
              <a:rPr dirty="0" sz="2400" spc="-30">
                <a:latin typeface="Constantia"/>
                <a:cs typeface="Constantia"/>
              </a:rPr>
              <a:t>t</a:t>
            </a:r>
            <a:r>
              <a:rPr dirty="0" sz="2400">
                <a:latin typeface="Constantia"/>
                <a:cs typeface="Constantia"/>
              </a:rPr>
              <a:t>er</a:t>
            </a:r>
            <a:r>
              <a:rPr dirty="0" sz="2400" spc="-5">
                <a:latin typeface="Constantia"/>
                <a:cs typeface="Constantia"/>
              </a:rPr>
              <a:t>na</a:t>
            </a:r>
            <a:r>
              <a:rPr dirty="0" sz="2400">
                <a:latin typeface="Constantia"/>
                <a:cs typeface="Constantia"/>
              </a:rPr>
              <a:t>l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5">
                <a:latin typeface="Constantia"/>
                <a:cs typeface="Constantia"/>
              </a:rPr>
              <a:t>g</a:t>
            </a:r>
            <a:r>
              <a:rPr dirty="0" sz="2400">
                <a:latin typeface="Constantia"/>
                <a:cs typeface="Constantia"/>
              </a:rPr>
              <a:t>enital</a:t>
            </a:r>
            <a:r>
              <a:rPr dirty="0" sz="2400" spc="5">
                <a:latin typeface="Constantia"/>
                <a:cs typeface="Constantia"/>
              </a:rPr>
              <a:t>i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1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  male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1524000"/>
            <a:ext cx="5334000" cy="46893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4404" y="235407"/>
            <a:ext cx="184340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0"/>
              <a:t>Ejaculation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307340" y="769366"/>
            <a:ext cx="3336925" cy="48145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87020" indent="-274320">
              <a:lnSpc>
                <a:spcPts val="2245"/>
              </a:lnSpc>
              <a:spcBef>
                <a:spcPts val="95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65">
                <a:latin typeface="Constantia"/>
                <a:cs typeface="Constantia"/>
              </a:rPr>
              <a:t> </a:t>
            </a:r>
            <a:r>
              <a:rPr dirty="0" sz="2200" spc="-20">
                <a:latin typeface="Constantia"/>
                <a:cs typeface="Constantia"/>
              </a:rPr>
              <a:t>forceful</a:t>
            </a:r>
            <a:r>
              <a:rPr dirty="0" sz="2200" spc="-8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expulsion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</a:t>
            </a:r>
            <a:endParaRPr sz="2200">
              <a:latin typeface="Constantia"/>
              <a:cs typeface="Constantia"/>
            </a:endParaRPr>
          </a:p>
          <a:p>
            <a:pPr marL="286385" marR="443865">
              <a:lnSpc>
                <a:spcPct val="70000"/>
              </a:lnSpc>
              <a:spcBef>
                <a:spcPts val="395"/>
              </a:spcBef>
            </a:pPr>
            <a:r>
              <a:rPr dirty="0" sz="2200" spc="-5">
                <a:latin typeface="Constantia"/>
                <a:cs typeface="Constantia"/>
              </a:rPr>
              <a:t>semen </a:t>
            </a:r>
            <a:r>
              <a:rPr dirty="0" sz="2200" spc="-15">
                <a:latin typeface="Constantia"/>
                <a:cs typeface="Constantia"/>
              </a:rPr>
              <a:t>through </a:t>
            </a: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u</a:t>
            </a:r>
            <a:r>
              <a:rPr dirty="0" sz="2200" spc="-50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h</a:t>
            </a:r>
            <a:r>
              <a:rPr dirty="0" sz="2200" spc="-45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a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40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o</a:t>
            </a:r>
            <a:r>
              <a:rPr dirty="0" sz="2200" spc="-7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114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outsi</a:t>
            </a:r>
            <a:r>
              <a:rPr dirty="0" sz="2200">
                <a:latin typeface="Constantia"/>
                <a:cs typeface="Constantia"/>
              </a:rPr>
              <a:t>d</a:t>
            </a:r>
            <a:r>
              <a:rPr dirty="0" sz="2200" spc="-5">
                <a:latin typeface="Constantia"/>
                <a:cs typeface="Constantia"/>
              </a:rPr>
              <a:t>e</a:t>
            </a:r>
            <a:endParaRPr sz="2200">
              <a:latin typeface="Constantia"/>
              <a:cs typeface="Constantia"/>
            </a:endParaRPr>
          </a:p>
          <a:p>
            <a:pPr marL="287020" indent="-274320">
              <a:lnSpc>
                <a:spcPts val="2050"/>
              </a:lnSpc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20">
                <a:latin typeface="Constantia"/>
                <a:cs typeface="Constantia"/>
              </a:rPr>
              <a:t>Process</a:t>
            </a:r>
            <a:r>
              <a:rPr dirty="0" sz="2200" spc="-6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initiated</a:t>
            </a:r>
            <a:r>
              <a:rPr dirty="0" sz="2200" spc="-4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by</a:t>
            </a:r>
            <a:endParaRPr sz="2200">
              <a:latin typeface="Constantia"/>
              <a:cs typeface="Constantia"/>
            </a:endParaRPr>
          </a:p>
          <a:p>
            <a:pPr marL="286385">
              <a:lnSpc>
                <a:spcPts val="1850"/>
              </a:lnSpc>
            </a:pPr>
            <a:r>
              <a:rPr dirty="0" sz="2200" spc="20">
                <a:latin typeface="Constantia"/>
                <a:cs typeface="Constantia"/>
              </a:rPr>
              <a:t>reflex</a:t>
            </a:r>
            <a:r>
              <a:rPr dirty="0" sz="2200" spc="-12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centers</a:t>
            </a:r>
            <a:r>
              <a:rPr dirty="0" sz="2200" spc="-7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in</a:t>
            </a:r>
            <a:r>
              <a:rPr dirty="0" sz="2200" spc="-7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endParaRPr sz="2200">
              <a:latin typeface="Constantia"/>
              <a:cs typeface="Constantia"/>
            </a:endParaRPr>
          </a:p>
          <a:p>
            <a:pPr marL="286385">
              <a:lnSpc>
                <a:spcPts val="1850"/>
              </a:lnSpc>
            </a:pPr>
            <a:r>
              <a:rPr dirty="0" sz="2200" spc="-5">
                <a:latin typeface="Constantia"/>
                <a:cs typeface="Constantia"/>
              </a:rPr>
              <a:t>spinal</a:t>
            </a:r>
            <a:r>
              <a:rPr dirty="0" sz="2200" spc="-100">
                <a:latin typeface="Constantia"/>
                <a:cs typeface="Constantia"/>
              </a:rPr>
              <a:t> </a:t>
            </a:r>
            <a:r>
              <a:rPr dirty="0" sz="2200" spc="-30">
                <a:latin typeface="Constantia"/>
                <a:cs typeface="Constantia"/>
              </a:rPr>
              <a:t>cord </a:t>
            </a:r>
            <a:r>
              <a:rPr dirty="0" sz="2200" spc="-10">
                <a:latin typeface="Constantia"/>
                <a:cs typeface="Constantia"/>
              </a:rPr>
              <a:t>that</a:t>
            </a:r>
            <a:endParaRPr sz="2200">
              <a:latin typeface="Constantia"/>
              <a:cs typeface="Constantia"/>
            </a:endParaRPr>
          </a:p>
          <a:p>
            <a:pPr marL="286385">
              <a:lnSpc>
                <a:spcPts val="1850"/>
              </a:lnSpc>
            </a:pPr>
            <a:r>
              <a:rPr dirty="0" sz="2200" spc="-10">
                <a:latin typeface="Constantia"/>
                <a:cs typeface="Constantia"/>
              </a:rPr>
              <a:t>stimulates</a:t>
            </a:r>
            <a:r>
              <a:rPr dirty="0" sz="2200" spc="-12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smooth</a:t>
            </a:r>
            <a:endParaRPr sz="2200">
              <a:latin typeface="Constantia"/>
              <a:cs typeface="Constantia"/>
            </a:endParaRPr>
          </a:p>
          <a:p>
            <a:pPr marL="286385" marR="438150">
              <a:lnSpc>
                <a:spcPct val="70000"/>
              </a:lnSpc>
              <a:spcBef>
                <a:spcPts val="395"/>
              </a:spcBef>
            </a:pPr>
            <a:r>
              <a:rPr dirty="0" sz="2200" spc="-10">
                <a:latin typeface="Constantia"/>
                <a:cs typeface="Constantia"/>
              </a:rPr>
              <a:t>muscl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120">
                <a:latin typeface="Constantia"/>
                <a:cs typeface="Constantia"/>
              </a:rPr>
              <a:t> </a:t>
            </a:r>
            <a:r>
              <a:rPr dirty="0" sz="2200" spc="-60">
                <a:latin typeface="Constantia"/>
                <a:cs typeface="Constantia"/>
              </a:rPr>
              <a:t>c</a:t>
            </a:r>
            <a:r>
              <a:rPr dirty="0" sz="2200" spc="-5">
                <a:latin typeface="Constantia"/>
                <a:cs typeface="Constantia"/>
              </a:rPr>
              <a:t>on</a:t>
            </a:r>
            <a:r>
              <a:rPr dirty="0" sz="2200">
                <a:latin typeface="Constantia"/>
                <a:cs typeface="Constantia"/>
              </a:rPr>
              <a:t>t</a:t>
            </a:r>
            <a:r>
              <a:rPr dirty="0" sz="2200" spc="-45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action</a:t>
            </a:r>
            <a:r>
              <a:rPr dirty="0" sz="2200" spc="-5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in 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prostate</a:t>
            </a:r>
            <a:endParaRPr sz="2200">
              <a:latin typeface="Constantia"/>
              <a:cs typeface="Constantia"/>
            </a:endParaRPr>
          </a:p>
          <a:p>
            <a:pPr marL="287020" indent="-274320">
              <a:lnSpc>
                <a:spcPts val="2050"/>
              </a:lnSpc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10">
                <a:latin typeface="Constantia"/>
                <a:cs typeface="Constantia"/>
              </a:rPr>
              <a:t>This</a:t>
            </a:r>
            <a:r>
              <a:rPr dirty="0" sz="2200" spc="-6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is</a:t>
            </a:r>
            <a:r>
              <a:rPr dirty="0" sz="2200" spc="-70">
                <a:latin typeface="Constantia"/>
                <a:cs typeface="Constantia"/>
              </a:rPr>
              <a:t> </a:t>
            </a:r>
            <a:r>
              <a:rPr dirty="0" sz="2200" spc="-20">
                <a:latin typeface="Constantia"/>
                <a:cs typeface="Constantia"/>
              </a:rPr>
              <a:t>followed</a:t>
            </a:r>
            <a:r>
              <a:rPr dirty="0" sz="2200" spc="-2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by</a:t>
            </a:r>
            <a:endParaRPr sz="2200">
              <a:latin typeface="Constantia"/>
              <a:cs typeface="Constantia"/>
            </a:endParaRPr>
          </a:p>
          <a:p>
            <a:pPr marL="286385">
              <a:lnSpc>
                <a:spcPts val="1850"/>
              </a:lnSpc>
            </a:pPr>
            <a:r>
              <a:rPr dirty="0" sz="2200" spc="-10">
                <a:latin typeface="Constantia"/>
                <a:cs typeface="Constantia"/>
              </a:rPr>
              <a:t>contraction</a:t>
            </a:r>
            <a:r>
              <a:rPr dirty="0" sz="2200" spc="-12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</a:t>
            </a:r>
            <a:r>
              <a:rPr dirty="0" sz="2200" spc="-2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skeletal</a:t>
            </a:r>
            <a:endParaRPr sz="2200">
              <a:latin typeface="Constantia"/>
              <a:cs typeface="Constantia"/>
            </a:endParaRPr>
          </a:p>
          <a:p>
            <a:pPr marL="286385">
              <a:lnSpc>
                <a:spcPts val="1850"/>
              </a:lnSpc>
            </a:pPr>
            <a:r>
              <a:rPr dirty="0" sz="2200" spc="-10">
                <a:latin typeface="Constantia"/>
                <a:cs typeface="Constantia"/>
              </a:rPr>
              <a:t>muscle</a:t>
            </a:r>
            <a:r>
              <a:rPr dirty="0" sz="2200" spc="-7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in</a:t>
            </a:r>
            <a:r>
              <a:rPr dirty="0" sz="2200" spc="-7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the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pelvic</a:t>
            </a:r>
            <a:r>
              <a:rPr dirty="0" sz="2200" spc="-80">
                <a:latin typeface="Constantia"/>
                <a:cs typeface="Constantia"/>
              </a:rPr>
              <a:t> </a:t>
            </a:r>
            <a:r>
              <a:rPr dirty="0" sz="2200" spc="30">
                <a:latin typeface="Constantia"/>
                <a:cs typeface="Constantia"/>
              </a:rPr>
              <a:t>floor</a:t>
            </a:r>
            <a:endParaRPr sz="2200">
              <a:latin typeface="Constantia"/>
              <a:cs typeface="Constantia"/>
            </a:endParaRPr>
          </a:p>
          <a:p>
            <a:pPr marL="286385" marR="111125">
              <a:lnSpc>
                <a:spcPct val="70000"/>
              </a:lnSpc>
              <a:spcBef>
                <a:spcPts val="400"/>
              </a:spcBef>
            </a:pPr>
            <a:r>
              <a:rPr dirty="0" sz="2200" spc="-10">
                <a:latin typeface="Constantia"/>
                <a:cs typeface="Constantia"/>
              </a:rPr>
              <a:t>which</a:t>
            </a:r>
            <a:r>
              <a:rPr dirty="0" sz="2200" spc="-70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provides</a:t>
            </a:r>
            <a:r>
              <a:rPr dirty="0" sz="2200" spc="-7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80">
                <a:latin typeface="Constantia"/>
                <a:cs typeface="Constantia"/>
              </a:rPr>
              <a:t> </a:t>
            </a:r>
            <a:r>
              <a:rPr dirty="0" sz="2200" spc="-25">
                <a:latin typeface="Constantia"/>
                <a:cs typeface="Constantia"/>
              </a:rPr>
              <a:t>force </a:t>
            </a:r>
            <a:r>
              <a:rPr dirty="0" sz="2200" spc="-54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n</a:t>
            </a:r>
            <a:r>
              <a:rPr dirty="0" sz="2200">
                <a:latin typeface="Constantia"/>
                <a:cs typeface="Constantia"/>
              </a:rPr>
              <a:t>e</a:t>
            </a:r>
            <a:r>
              <a:rPr dirty="0" sz="2200" spc="-5">
                <a:latin typeface="Constantia"/>
                <a:cs typeface="Constantia"/>
              </a:rPr>
              <a:t>eded</a:t>
            </a:r>
            <a:r>
              <a:rPr dirty="0" sz="2200" spc="-3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f</a:t>
            </a:r>
            <a:r>
              <a:rPr dirty="0" sz="2200" spc="-5">
                <a:latin typeface="Constantia"/>
                <a:cs typeface="Constantia"/>
              </a:rPr>
              <a:t>or</a:t>
            </a:r>
            <a:r>
              <a:rPr dirty="0" sz="2200" spc="-14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25">
                <a:latin typeface="Constantia"/>
                <a:cs typeface="Constantia"/>
              </a:rPr>
              <a:t>x</a:t>
            </a:r>
            <a:r>
              <a:rPr dirty="0" sz="2200" spc="-5">
                <a:latin typeface="Constantia"/>
                <a:cs typeface="Constantia"/>
              </a:rPr>
              <a:t>p</a:t>
            </a:r>
            <a:r>
              <a:rPr dirty="0" sz="2200" spc="-15">
                <a:latin typeface="Constantia"/>
                <a:cs typeface="Constantia"/>
              </a:rPr>
              <a:t>u</a:t>
            </a:r>
            <a:r>
              <a:rPr dirty="0" sz="2200" spc="-5">
                <a:latin typeface="Constantia"/>
                <a:cs typeface="Constantia"/>
              </a:rPr>
              <a:t>lsion</a:t>
            </a:r>
            <a:endParaRPr sz="2200">
              <a:latin typeface="Constantia"/>
              <a:cs typeface="Constantia"/>
            </a:endParaRPr>
          </a:p>
          <a:p>
            <a:pPr marL="287020" indent="-274320">
              <a:lnSpc>
                <a:spcPts val="2050"/>
              </a:lnSpc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10">
                <a:latin typeface="Constantia"/>
                <a:cs typeface="Constantia"/>
              </a:rPr>
              <a:t>During</a:t>
            </a:r>
            <a:r>
              <a:rPr dirty="0" sz="2200" spc="-7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ejaculation,</a:t>
            </a:r>
            <a:r>
              <a:rPr dirty="0" sz="2200" spc="-6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endParaRPr sz="2200">
              <a:latin typeface="Constantia"/>
              <a:cs typeface="Constantia"/>
            </a:endParaRPr>
          </a:p>
          <a:p>
            <a:pPr marL="286385">
              <a:lnSpc>
                <a:spcPts val="1850"/>
              </a:lnSpc>
            </a:pPr>
            <a:r>
              <a:rPr dirty="0" sz="2200" spc="-10">
                <a:latin typeface="Constantia"/>
                <a:cs typeface="Constantia"/>
              </a:rPr>
              <a:t>i</a:t>
            </a:r>
            <a:r>
              <a:rPr dirty="0" sz="2200" spc="-45">
                <a:latin typeface="Constantia"/>
                <a:cs typeface="Constantia"/>
              </a:rPr>
              <a:t>n</a:t>
            </a:r>
            <a:r>
              <a:rPr dirty="0" sz="2200" spc="-60">
                <a:latin typeface="Constantia"/>
                <a:cs typeface="Constantia"/>
              </a:rPr>
              <a:t>v</a:t>
            </a:r>
            <a:r>
              <a:rPr dirty="0" sz="2200" spc="-5">
                <a:latin typeface="Constantia"/>
                <a:cs typeface="Constantia"/>
              </a:rPr>
              <a:t>ol</a:t>
            </a:r>
            <a:r>
              <a:rPr dirty="0" sz="2200" spc="-15">
                <a:latin typeface="Constantia"/>
                <a:cs typeface="Constantia"/>
              </a:rPr>
              <a:t>u</a:t>
            </a:r>
            <a:r>
              <a:rPr dirty="0" sz="2200" spc="-10">
                <a:latin typeface="Constantia"/>
                <a:cs typeface="Constantia"/>
              </a:rPr>
              <a:t>n</a:t>
            </a:r>
            <a:r>
              <a:rPr dirty="0" sz="2200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a</a:t>
            </a:r>
            <a:r>
              <a:rPr dirty="0" sz="2200" spc="30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y</a:t>
            </a:r>
            <a:r>
              <a:rPr dirty="0" sz="2200" spc="-12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s</a:t>
            </a:r>
            <a:r>
              <a:rPr dirty="0" sz="2200" spc="-15">
                <a:latin typeface="Constantia"/>
                <a:cs typeface="Constantia"/>
              </a:rPr>
              <a:t>p</a:t>
            </a:r>
            <a:r>
              <a:rPr dirty="0" sz="2200" spc="-5">
                <a:latin typeface="Constantia"/>
                <a:cs typeface="Constantia"/>
              </a:rPr>
              <a:t>hi</a:t>
            </a:r>
            <a:r>
              <a:rPr dirty="0" sz="2200">
                <a:latin typeface="Constantia"/>
                <a:cs typeface="Constantia"/>
              </a:rPr>
              <a:t>n</a:t>
            </a:r>
            <a:r>
              <a:rPr dirty="0" sz="2200" spc="-10">
                <a:latin typeface="Constantia"/>
                <a:cs typeface="Constantia"/>
              </a:rPr>
              <a:t>c</a:t>
            </a:r>
            <a:r>
              <a:rPr dirty="0" sz="2200" spc="-45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er</a:t>
            </a:r>
            <a:r>
              <a:rPr dirty="0" sz="2200" spc="-14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at</a:t>
            </a:r>
            <a:endParaRPr sz="2200">
              <a:latin typeface="Constantia"/>
              <a:cs typeface="Constantia"/>
            </a:endParaRPr>
          </a:p>
          <a:p>
            <a:pPr marL="286385">
              <a:lnSpc>
                <a:spcPts val="1850"/>
              </a:lnSpc>
            </a:pP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6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base</a:t>
            </a:r>
            <a:r>
              <a:rPr dirty="0" sz="2200" spc="-12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</a:t>
            </a:r>
            <a:r>
              <a:rPr dirty="0" sz="2200" spc="1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6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bladder</a:t>
            </a:r>
            <a:endParaRPr sz="2200">
              <a:latin typeface="Constantia"/>
              <a:cs typeface="Constantia"/>
            </a:endParaRPr>
          </a:p>
          <a:p>
            <a:pPr marL="286385">
              <a:lnSpc>
                <a:spcPts val="1850"/>
              </a:lnSpc>
            </a:pPr>
            <a:r>
              <a:rPr dirty="0" sz="2200" spc="-5">
                <a:latin typeface="Constantia"/>
                <a:cs typeface="Constantia"/>
              </a:rPr>
              <a:t>closes</a:t>
            </a:r>
            <a:r>
              <a:rPr dirty="0" sz="2200" spc="-90">
                <a:latin typeface="Constantia"/>
                <a:cs typeface="Constantia"/>
              </a:rPr>
              <a:t> </a:t>
            </a:r>
            <a:r>
              <a:rPr dirty="0" sz="2200" spc="-20">
                <a:latin typeface="Constantia"/>
                <a:cs typeface="Constantia"/>
              </a:rPr>
              <a:t>to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20">
                <a:latin typeface="Constantia"/>
                <a:cs typeface="Constantia"/>
              </a:rPr>
              <a:t>prevent</a:t>
            </a:r>
            <a:r>
              <a:rPr dirty="0" sz="2200" spc="-10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endParaRPr sz="2200">
              <a:latin typeface="Constantia"/>
              <a:cs typeface="Constantia"/>
            </a:endParaRPr>
          </a:p>
          <a:p>
            <a:pPr marL="286385">
              <a:lnSpc>
                <a:spcPts val="2245"/>
              </a:lnSpc>
            </a:pPr>
            <a:r>
              <a:rPr dirty="0" sz="2200" spc="-45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elease</a:t>
            </a:r>
            <a:r>
              <a:rPr dirty="0" sz="2200" spc="-12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</a:t>
            </a:r>
            <a:r>
              <a:rPr dirty="0" sz="2200" spc="1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urine</a:t>
            </a:r>
            <a:endParaRPr sz="2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76117" y="1031189"/>
            <a:ext cx="3338829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65"/>
              <a:t>Testosterone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535940" y="1947799"/>
            <a:ext cx="7771765" cy="22453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60">
                <a:latin typeface="Constantia"/>
                <a:cs typeface="Constantia"/>
              </a:rPr>
              <a:t>I</a:t>
            </a:r>
            <a:r>
              <a:rPr dirty="0" sz="2600">
                <a:latin typeface="Constantia"/>
                <a:cs typeface="Constantia"/>
              </a:rPr>
              <a:t>t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belon</a:t>
            </a:r>
            <a:r>
              <a:rPr dirty="0" sz="2600" spc="-10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g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oup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30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i</a:t>
            </a:r>
            <a:r>
              <a:rPr dirty="0" sz="2600">
                <a:latin typeface="Constantia"/>
                <a:cs typeface="Constantia"/>
              </a:rPr>
              <a:t>d</a:t>
            </a:r>
            <a:r>
              <a:rPr dirty="0" sz="2600" spc="-2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hormo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es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called</a:t>
            </a:r>
            <a:endParaRPr sz="2600">
              <a:latin typeface="Constantia"/>
              <a:cs typeface="Constantia"/>
            </a:endParaRPr>
          </a:p>
          <a:p>
            <a:pPr marL="286385">
              <a:lnSpc>
                <a:spcPct val="100000"/>
              </a:lnSpc>
            </a:pPr>
            <a:r>
              <a:rPr dirty="0" sz="2600" spc="-40" b="1">
                <a:latin typeface="Constantia"/>
                <a:cs typeface="Constantia"/>
              </a:rPr>
              <a:t>‘androgens’.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it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is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synthesized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in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testes.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Other</a:t>
            </a:r>
            <a:r>
              <a:rPr dirty="0" sz="2600" spc="-17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androgens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are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produced</a:t>
            </a:r>
            <a:r>
              <a:rPr dirty="0" sz="2600" spc="-2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by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adrenal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cortex.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E.g</a:t>
            </a:r>
            <a:r>
              <a:rPr dirty="0" sz="2600" spc="-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DHEA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(dehydroepiandrosterone)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4404" y="235407"/>
            <a:ext cx="184340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10"/>
              <a:t>Ejaculation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35940" y="805942"/>
            <a:ext cx="3303904" cy="484822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286385" marR="110489" indent="-274320">
              <a:lnSpc>
                <a:spcPct val="90000"/>
              </a:lnSpc>
              <a:spcBef>
                <a:spcPts val="430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10">
                <a:latin typeface="Constantia"/>
                <a:cs typeface="Constantia"/>
              </a:rPr>
              <a:t>Male </a:t>
            </a:r>
            <a:r>
              <a:rPr dirty="0" sz="2800" spc="-5">
                <a:latin typeface="Constantia"/>
                <a:cs typeface="Constantia"/>
              </a:rPr>
              <a:t>can </a:t>
            </a:r>
            <a:r>
              <a:rPr dirty="0" sz="2800" spc="-10">
                <a:latin typeface="Constantia"/>
                <a:cs typeface="Constantia"/>
              </a:rPr>
              <a:t>ejaculate </a:t>
            </a:r>
            <a:r>
              <a:rPr dirty="0" sz="2800" spc="-69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2-5ml of semen </a:t>
            </a:r>
            <a:r>
              <a:rPr dirty="0" sz="280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containing </a:t>
            </a:r>
            <a:r>
              <a:rPr dirty="0" sz="2800" spc="-5">
                <a:latin typeface="Constantia"/>
                <a:cs typeface="Constantia"/>
              </a:rPr>
              <a:t>50 </a:t>
            </a:r>
            <a:r>
              <a:rPr dirty="0" sz="280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million-150 million </a:t>
            </a:r>
            <a:r>
              <a:rPr dirty="0" sz="2800" spc="-69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sperm</a:t>
            </a:r>
            <a:r>
              <a:rPr dirty="0" sz="2800" spc="-120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cells</a:t>
            </a:r>
            <a:r>
              <a:rPr dirty="0" sz="2800" spc="-10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per</a:t>
            </a:r>
            <a:r>
              <a:rPr dirty="0" sz="2800" spc="-114">
                <a:latin typeface="Constantia"/>
                <a:cs typeface="Constantia"/>
              </a:rPr>
              <a:t> </a:t>
            </a:r>
            <a:r>
              <a:rPr dirty="0" sz="2800">
                <a:latin typeface="Constantia"/>
                <a:cs typeface="Constantia"/>
              </a:rPr>
              <a:t>ml</a:t>
            </a:r>
            <a:endParaRPr sz="2800">
              <a:latin typeface="Constantia"/>
              <a:cs typeface="Constantia"/>
            </a:endParaRPr>
          </a:p>
          <a:p>
            <a:pPr marL="286385" marR="427990" indent="-274320">
              <a:lnSpc>
                <a:spcPct val="90000"/>
              </a:lnSpc>
              <a:spcBef>
                <a:spcPts val="670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15">
                <a:latin typeface="Constantia"/>
                <a:cs typeface="Constantia"/>
              </a:rPr>
              <a:t>Only </a:t>
            </a:r>
            <a:r>
              <a:rPr dirty="0" sz="2800" spc="-5">
                <a:latin typeface="Constantia"/>
                <a:cs typeface="Constantia"/>
              </a:rPr>
              <a:t>one </a:t>
            </a:r>
            <a:r>
              <a:rPr dirty="0" sz="280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s</a:t>
            </a:r>
            <a:r>
              <a:rPr dirty="0" sz="2800" spc="-20">
                <a:latin typeface="Constantia"/>
                <a:cs typeface="Constantia"/>
              </a:rPr>
              <a:t>p</a:t>
            </a:r>
            <a:r>
              <a:rPr dirty="0" sz="2800" spc="-5">
                <a:latin typeface="Constantia"/>
                <a:cs typeface="Constantia"/>
              </a:rPr>
              <a:t>erma</a:t>
            </a:r>
            <a:r>
              <a:rPr dirty="0" sz="2800" spc="-45">
                <a:latin typeface="Constantia"/>
                <a:cs typeface="Constantia"/>
              </a:rPr>
              <a:t>to</a:t>
            </a:r>
            <a:r>
              <a:rPr dirty="0" sz="2800" spc="-30">
                <a:latin typeface="Constantia"/>
                <a:cs typeface="Constantia"/>
              </a:rPr>
              <a:t>z</a:t>
            </a:r>
            <a:r>
              <a:rPr dirty="0" sz="2800" spc="-5">
                <a:latin typeface="Constantia"/>
                <a:cs typeface="Constantia"/>
              </a:rPr>
              <a:t>oa</a:t>
            </a:r>
            <a:r>
              <a:rPr dirty="0" sz="2800" spc="-114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can  </a:t>
            </a:r>
            <a:r>
              <a:rPr dirty="0" sz="2800" spc="-10">
                <a:latin typeface="Constantia"/>
                <a:cs typeface="Constantia"/>
              </a:rPr>
              <a:t>fertilize</a:t>
            </a:r>
            <a:r>
              <a:rPr dirty="0" sz="2800" spc="-16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an</a:t>
            </a:r>
            <a:r>
              <a:rPr dirty="0" sz="2800" spc="-14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ovum</a:t>
            </a:r>
            <a:endParaRPr sz="2800">
              <a:latin typeface="Constantia"/>
              <a:cs typeface="Constantia"/>
            </a:endParaRPr>
          </a:p>
          <a:p>
            <a:pPr marL="286385" marR="5080" indent="-274320">
              <a:lnSpc>
                <a:spcPct val="90000"/>
              </a:lnSpc>
              <a:spcBef>
                <a:spcPts val="675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  <a:tab pos="1341755" algn="l"/>
              </a:tabLst>
            </a:pPr>
            <a:r>
              <a:rPr dirty="0" sz="2800" spc="-40">
                <a:latin typeface="Constantia"/>
                <a:cs typeface="Constantia"/>
              </a:rPr>
              <a:t>R</a:t>
            </a:r>
            <a:r>
              <a:rPr dirty="0" sz="2800" spc="-5">
                <a:latin typeface="Constantia"/>
                <a:cs typeface="Constantia"/>
              </a:rPr>
              <a:t>e</a:t>
            </a:r>
            <a:r>
              <a:rPr dirty="0" sz="2800">
                <a:latin typeface="Constantia"/>
                <a:cs typeface="Constantia"/>
              </a:rPr>
              <a:t>m</a:t>
            </a:r>
            <a:r>
              <a:rPr dirty="0" sz="2800" spc="-5">
                <a:latin typeface="Constantia"/>
                <a:cs typeface="Constantia"/>
              </a:rPr>
              <a:t>ai</a:t>
            </a:r>
            <a:r>
              <a:rPr dirty="0" sz="2800">
                <a:latin typeface="Constantia"/>
                <a:cs typeface="Constantia"/>
              </a:rPr>
              <a:t>n</a:t>
            </a:r>
            <a:r>
              <a:rPr dirty="0" sz="2800" spc="-10">
                <a:latin typeface="Constantia"/>
                <a:cs typeface="Constantia"/>
              </a:rPr>
              <a:t>de</a:t>
            </a:r>
            <a:r>
              <a:rPr dirty="0" sz="2800" spc="-5">
                <a:latin typeface="Constantia"/>
                <a:cs typeface="Constantia"/>
              </a:rPr>
              <a:t>r</a:t>
            </a:r>
            <a:r>
              <a:rPr dirty="0" sz="2800" spc="-17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of</a:t>
            </a:r>
            <a:r>
              <a:rPr dirty="0" sz="2800" spc="-15">
                <a:latin typeface="Constantia"/>
                <a:cs typeface="Constantia"/>
              </a:rPr>
              <a:t> </a:t>
            </a:r>
            <a:r>
              <a:rPr dirty="0" sz="2800" spc="-60">
                <a:latin typeface="Constantia"/>
                <a:cs typeface="Constantia"/>
              </a:rPr>
              <a:t>c</a:t>
            </a:r>
            <a:r>
              <a:rPr dirty="0" sz="2800" spc="-5">
                <a:latin typeface="Constantia"/>
                <a:cs typeface="Constantia"/>
              </a:rPr>
              <a:t>ells  </a:t>
            </a:r>
            <a:r>
              <a:rPr dirty="0" sz="2800" spc="-30">
                <a:latin typeface="Constantia"/>
                <a:cs typeface="Constantia"/>
              </a:rPr>
              <a:t>live </a:t>
            </a:r>
            <a:r>
              <a:rPr dirty="0" sz="2800" spc="-15">
                <a:latin typeface="Constantia"/>
                <a:cs typeface="Constantia"/>
              </a:rPr>
              <a:t>from </a:t>
            </a:r>
            <a:r>
              <a:rPr dirty="0" sz="2800" spc="-10">
                <a:latin typeface="Constantia"/>
                <a:cs typeface="Constantia"/>
              </a:rPr>
              <a:t>only </a:t>
            </a:r>
            <a:r>
              <a:rPr dirty="0" sz="2800" spc="-5">
                <a:latin typeface="Constantia"/>
                <a:cs typeface="Constantia"/>
              </a:rPr>
              <a:t>a </a:t>
            </a:r>
            <a:r>
              <a:rPr dirty="0" sz="2800" spc="-15">
                <a:latin typeface="Constantia"/>
                <a:cs typeface="Constantia"/>
              </a:rPr>
              <a:t>few </a:t>
            </a:r>
            <a:r>
              <a:rPr dirty="0" sz="2800" spc="-69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hours	</a:t>
            </a:r>
            <a:r>
              <a:rPr dirty="0" sz="2800" spc="-10">
                <a:latin typeface="Constantia"/>
                <a:cs typeface="Constantia"/>
              </a:rPr>
              <a:t>maximum</a:t>
            </a:r>
            <a:r>
              <a:rPr dirty="0" sz="2800" spc="-13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of </a:t>
            </a:r>
            <a:r>
              <a:rPr dirty="0" sz="2800" spc="-69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3</a:t>
            </a:r>
            <a:r>
              <a:rPr dirty="0" sz="2800" spc="-80">
                <a:latin typeface="Constantia"/>
                <a:cs typeface="Constantia"/>
              </a:rPr>
              <a:t> </a:t>
            </a:r>
            <a:r>
              <a:rPr dirty="0" sz="2800" spc="-30">
                <a:latin typeface="Constantia"/>
                <a:cs typeface="Constantia"/>
              </a:rPr>
              <a:t>days</a:t>
            </a:r>
            <a:endParaRPr sz="2800">
              <a:latin typeface="Constantia"/>
              <a:cs typeface="Constant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67200" y="1016507"/>
            <a:ext cx="4229100" cy="508863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56460" y="1661160"/>
            <a:ext cx="6237732" cy="153314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0" y="2362200"/>
            <a:ext cx="4658867" cy="37627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359409"/>
            <a:ext cx="4331335" cy="4679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900" spc="-10"/>
              <a:t>Female</a:t>
            </a:r>
            <a:r>
              <a:rPr dirty="0" sz="2900" spc="-25"/>
              <a:t> </a:t>
            </a:r>
            <a:r>
              <a:rPr dirty="0" sz="2900" spc="-15"/>
              <a:t>Reproductive</a:t>
            </a:r>
            <a:r>
              <a:rPr dirty="0" sz="2900" spc="-30"/>
              <a:t> </a:t>
            </a:r>
            <a:r>
              <a:rPr dirty="0" sz="2900" spc="-20"/>
              <a:t>System</a:t>
            </a:r>
            <a:endParaRPr sz="2900"/>
          </a:p>
        </p:txBody>
      </p:sp>
      <p:sp>
        <p:nvSpPr>
          <p:cNvPr id="4" name="object 4"/>
          <p:cNvSpPr txBox="1"/>
          <p:nvPr/>
        </p:nvSpPr>
        <p:spPr>
          <a:xfrm>
            <a:off x="459740" y="1232661"/>
            <a:ext cx="3460750" cy="43707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6385" marR="264160" indent="-2743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85">
                <a:latin typeface="Constantia"/>
                <a:cs typeface="Constantia"/>
              </a:rPr>
              <a:t>F</a:t>
            </a:r>
            <a:r>
              <a:rPr dirty="0" sz="2400">
                <a:latin typeface="Constantia"/>
                <a:cs typeface="Constantia"/>
              </a:rPr>
              <a:t>emale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55">
                <a:latin typeface="Constantia"/>
                <a:cs typeface="Constantia"/>
              </a:rPr>
              <a:t>g</a:t>
            </a:r>
            <a:r>
              <a:rPr dirty="0" sz="2400">
                <a:latin typeface="Constantia"/>
                <a:cs typeface="Constantia"/>
              </a:rPr>
              <a:t>o</a:t>
            </a:r>
            <a:r>
              <a:rPr dirty="0" sz="2400" spc="-10">
                <a:latin typeface="Constantia"/>
                <a:cs typeface="Constantia"/>
              </a:rPr>
              <a:t>n</a:t>
            </a:r>
            <a:r>
              <a:rPr dirty="0" sz="2400">
                <a:latin typeface="Constantia"/>
                <a:cs typeface="Constantia"/>
              </a:rPr>
              <a:t>ads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3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  </a:t>
            </a:r>
            <a:r>
              <a:rPr dirty="0" sz="2400" spc="-10">
                <a:latin typeface="Constantia"/>
                <a:cs typeface="Constantia"/>
              </a:rPr>
              <a:t>ovaries </a:t>
            </a:r>
            <a:r>
              <a:rPr dirty="0" sz="2400" spc="-15">
                <a:latin typeface="Constantia"/>
                <a:cs typeface="Constantia"/>
              </a:rPr>
              <a:t>where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f</a:t>
            </a:r>
            <a:r>
              <a:rPr dirty="0" sz="2400">
                <a:latin typeface="Constantia"/>
                <a:cs typeface="Constantia"/>
              </a:rPr>
              <a:t>emale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sex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55">
                <a:latin typeface="Constantia"/>
                <a:cs typeface="Constantia"/>
              </a:rPr>
              <a:t>c</a:t>
            </a:r>
            <a:r>
              <a:rPr dirty="0" sz="2400">
                <a:latin typeface="Constantia"/>
                <a:cs typeface="Constantia"/>
              </a:rPr>
              <a:t>ells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or</a:t>
            </a:r>
            <a:r>
              <a:rPr dirty="0" sz="2400" spc="-145">
                <a:latin typeface="Constantia"/>
                <a:cs typeface="Constantia"/>
              </a:rPr>
              <a:t> </a:t>
            </a:r>
            <a:r>
              <a:rPr dirty="0" sz="2400" spc="-40">
                <a:latin typeface="Constantia"/>
                <a:cs typeface="Constantia"/>
              </a:rPr>
              <a:t>o</a:t>
            </a:r>
            <a:r>
              <a:rPr dirty="0" sz="2400" spc="-20">
                <a:latin typeface="Constantia"/>
                <a:cs typeface="Constantia"/>
              </a:rPr>
              <a:t>v</a:t>
            </a:r>
            <a:r>
              <a:rPr dirty="0" sz="2400">
                <a:latin typeface="Constantia"/>
                <a:cs typeface="Constantia"/>
              </a:rPr>
              <a:t>a  </a:t>
            </a:r>
            <a:r>
              <a:rPr dirty="0" sz="2400" spc="-15">
                <a:latin typeface="Constantia"/>
                <a:cs typeface="Constantia"/>
              </a:rPr>
              <a:t>are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formed</a:t>
            </a:r>
            <a:endParaRPr sz="2400">
              <a:latin typeface="Constantia"/>
              <a:cs typeface="Constantia"/>
            </a:endParaRPr>
          </a:p>
          <a:p>
            <a:pPr marL="286385" marR="441959" indent="-27432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40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emai</a:t>
            </a:r>
            <a:r>
              <a:rPr dirty="0" sz="2400" spc="-5">
                <a:latin typeface="Constantia"/>
                <a:cs typeface="Constantia"/>
              </a:rPr>
              <a:t>n</a:t>
            </a:r>
            <a:r>
              <a:rPr dirty="0" sz="2400" spc="-10">
                <a:latin typeface="Constantia"/>
                <a:cs typeface="Constantia"/>
              </a:rPr>
              <a:t>d</a:t>
            </a:r>
            <a:r>
              <a:rPr dirty="0" sz="2400">
                <a:latin typeface="Constantia"/>
                <a:cs typeface="Constantia"/>
              </a:rPr>
              <a:t>er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4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f</a:t>
            </a:r>
            <a:r>
              <a:rPr dirty="0" sz="2400">
                <a:latin typeface="Constantia"/>
                <a:cs typeface="Constantia"/>
              </a:rPr>
              <a:t>emale  </a:t>
            </a:r>
            <a:r>
              <a:rPr dirty="0" sz="2400" spc="-15">
                <a:latin typeface="Constantia"/>
                <a:cs typeface="Constantia"/>
              </a:rPr>
              <a:t>reproductive </a:t>
            </a:r>
            <a:r>
              <a:rPr dirty="0" sz="2400" spc="-10">
                <a:latin typeface="Constantia"/>
                <a:cs typeface="Constantia"/>
              </a:rPr>
              <a:t>tract 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consists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10">
                <a:latin typeface="Constantia"/>
                <a:cs typeface="Constantia"/>
              </a:rPr>
              <a:t>of:</a:t>
            </a:r>
            <a:endParaRPr sz="2400">
              <a:latin typeface="Constantia"/>
              <a:cs typeface="Constantia"/>
            </a:endParaRPr>
          </a:p>
          <a:p>
            <a:pPr algn="just" lvl="1" marL="652780" marR="5080" indent="-247650">
              <a:lnSpc>
                <a:spcPct val="100000"/>
              </a:lnSpc>
              <a:spcBef>
                <a:spcPts val="515"/>
              </a:spcBef>
              <a:buClr>
                <a:srgbClr val="0E6EC5"/>
              </a:buClr>
              <a:buSzPct val="85000"/>
              <a:buFont typeface="Segoe UI Symbol"/>
              <a:buChar char="⚫"/>
              <a:tabLst>
                <a:tab pos="711200" algn="l"/>
              </a:tabLst>
            </a:pPr>
            <a:r>
              <a:rPr dirty="0"/>
              <a:t>	</a:t>
            </a:r>
            <a:r>
              <a:rPr dirty="0" sz="2000">
                <a:latin typeface="Constantia"/>
                <a:cs typeface="Constantia"/>
              </a:rPr>
              <a:t>an</a:t>
            </a:r>
            <a:r>
              <a:rPr dirty="0" sz="2000" spc="-10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organ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(uterus)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 spc="-15">
                <a:latin typeface="Constantia"/>
                <a:cs typeface="Constantia"/>
              </a:rPr>
              <a:t>to</a:t>
            </a:r>
            <a:r>
              <a:rPr dirty="0" sz="2000" spc="-8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hold </a:t>
            </a:r>
            <a:r>
              <a:rPr dirty="0" sz="2000" spc="-49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and </a:t>
            </a:r>
            <a:r>
              <a:rPr dirty="0" sz="2000" spc="-5">
                <a:latin typeface="Constantia"/>
                <a:cs typeface="Constantia"/>
              </a:rPr>
              <a:t>nourish </a:t>
            </a:r>
            <a:r>
              <a:rPr dirty="0" sz="2000">
                <a:latin typeface="Constantia"/>
                <a:cs typeface="Constantia"/>
              </a:rPr>
              <a:t>a </a:t>
            </a:r>
            <a:r>
              <a:rPr dirty="0" sz="2000" spc="-10">
                <a:latin typeface="Constantia"/>
                <a:cs typeface="Constantia"/>
              </a:rPr>
              <a:t>developing </a:t>
            </a:r>
            <a:r>
              <a:rPr dirty="0" sz="2000" spc="-49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infant</a:t>
            </a:r>
            <a:endParaRPr sz="2000">
              <a:latin typeface="Constantia"/>
              <a:cs typeface="Constantia"/>
            </a:endParaRPr>
          </a:p>
          <a:p>
            <a:pPr algn="just" lvl="1" marL="709295" indent="-304165">
              <a:lnSpc>
                <a:spcPct val="100000"/>
              </a:lnSpc>
              <a:spcBef>
                <a:spcPts val="480"/>
              </a:spcBef>
              <a:buClr>
                <a:srgbClr val="0E6EC5"/>
              </a:buClr>
              <a:buSzPct val="85000"/>
              <a:buFont typeface="Segoe UI Symbol"/>
              <a:buChar char="⚫"/>
              <a:tabLst>
                <a:tab pos="709930" algn="l"/>
              </a:tabLst>
            </a:pPr>
            <a:r>
              <a:rPr dirty="0" sz="2000" spc="-5">
                <a:latin typeface="Constantia"/>
                <a:cs typeface="Constantia"/>
              </a:rPr>
              <a:t>various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 spc="-15">
                <a:latin typeface="Constantia"/>
                <a:cs typeface="Constantia"/>
              </a:rPr>
              <a:t>passageways</a:t>
            </a:r>
            <a:endParaRPr sz="2000">
              <a:latin typeface="Constantia"/>
              <a:cs typeface="Constantia"/>
            </a:endParaRPr>
          </a:p>
          <a:p>
            <a:pPr algn="just" lvl="1" marL="652780" indent="-247650">
              <a:lnSpc>
                <a:spcPct val="100000"/>
              </a:lnSpc>
              <a:spcBef>
                <a:spcPts val="480"/>
              </a:spcBef>
              <a:buClr>
                <a:srgbClr val="0E6EC5"/>
              </a:buClr>
              <a:buSzPct val="85000"/>
              <a:buFont typeface="Segoe UI Symbol"/>
              <a:buChar char="⚫"/>
              <a:tabLst>
                <a:tab pos="653415" algn="l"/>
              </a:tabLst>
            </a:pPr>
            <a:r>
              <a:rPr dirty="0" sz="2000" spc="-5">
                <a:latin typeface="Constantia"/>
                <a:cs typeface="Constantia"/>
              </a:rPr>
              <a:t>External</a:t>
            </a:r>
            <a:r>
              <a:rPr dirty="0" sz="2000" spc="-9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genital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organs</a:t>
            </a:r>
            <a:endParaRPr sz="20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2286000"/>
            <a:ext cx="7083552" cy="4267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01700" y="359409"/>
            <a:ext cx="1147445" cy="4679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900" spc="-5"/>
              <a:t>O</a:t>
            </a:r>
            <a:r>
              <a:rPr dirty="0" sz="2900" spc="-50"/>
              <a:t>v</a:t>
            </a:r>
            <a:r>
              <a:rPr dirty="0" sz="2900"/>
              <a:t>aries</a:t>
            </a:r>
            <a:endParaRPr sz="2900"/>
          </a:p>
        </p:txBody>
      </p:sp>
      <p:sp>
        <p:nvSpPr>
          <p:cNvPr id="4" name="object 4"/>
          <p:cNvSpPr txBox="1"/>
          <p:nvPr/>
        </p:nvSpPr>
        <p:spPr>
          <a:xfrm>
            <a:off x="1145844" y="709929"/>
            <a:ext cx="7115175" cy="1714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6385" indent="-2743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>
                <a:latin typeface="Constantia"/>
                <a:cs typeface="Constantia"/>
              </a:rPr>
              <a:t>Small,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somewhat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10">
                <a:latin typeface="Constantia"/>
                <a:cs typeface="Constantia"/>
              </a:rPr>
              <a:t>flattened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oval body</a:t>
            </a:r>
            <a:endParaRPr sz="2400">
              <a:latin typeface="Constantia"/>
              <a:cs typeface="Constantia"/>
            </a:endParaRPr>
          </a:p>
          <a:p>
            <a:pPr marL="286385" marR="5080" indent="-274320">
              <a:lnSpc>
                <a:spcPts val="2300"/>
              </a:lnSpc>
              <a:spcBef>
                <a:spcPts val="58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5">
                <a:latin typeface="Constantia"/>
                <a:cs typeface="Constantia"/>
              </a:rPr>
              <a:t>Like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testes,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ovaries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descend</a:t>
            </a:r>
            <a:r>
              <a:rPr dirty="0" sz="2400" spc="1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but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only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as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far</a:t>
            </a:r>
            <a:r>
              <a:rPr dirty="0" sz="2400" spc="-14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as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pelvic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portion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abdomen</a:t>
            </a:r>
            <a:endParaRPr sz="2400">
              <a:latin typeface="Constantia"/>
              <a:cs typeface="Constantia"/>
            </a:endParaRPr>
          </a:p>
          <a:p>
            <a:pPr marL="286385" indent="-274320">
              <a:lnSpc>
                <a:spcPts val="2595"/>
              </a:lnSpc>
              <a:spcBef>
                <a:spcPts val="4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5">
                <a:latin typeface="Constantia"/>
                <a:cs typeface="Constantia"/>
              </a:rPr>
              <a:t>Held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place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by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ligaments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that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attach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them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to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endParaRPr sz="2400">
              <a:latin typeface="Constantia"/>
              <a:cs typeface="Constantia"/>
            </a:endParaRPr>
          </a:p>
          <a:p>
            <a:pPr marL="286385">
              <a:lnSpc>
                <a:spcPts val="2595"/>
              </a:lnSpc>
            </a:pPr>
            <a:r>
              <a:rPr dirty="0" sz="2400" spc="-10">
                <a:latin typeface="Constantia"/>
                <a:cs typeface="Constantia"/>
              </a:rPr>
              <a:t>uterus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</a:t>
            </a:r>
            <a:r>
              <a:rPr dirty="0" sz="2400" spc="-15">
                <a:latin typeface="Constantia"/>
                <a:cs typeface="Constantia"/>
              </a:rPr>
              <a:t> body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wall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4404" y="179578"/>
            <a:ext cx="431800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Ova</a:t>
            </a:r>
            <a:r>
              <a:rPr dirty="0" spc="-45"/>
              <a:t> </a:t>
            </a:r>
            <a:r>
              <a:rPr dirty="0"/>
              <a:t>and</a:t>
            </a:r>
            <a:r>
              <a:rPr dirty="0" spc="-55"/>
              <a:t> </a:t>
            </a:r>
            <a:r>
              <a:rPr dirty="0" spc="-10"/>
              <a:t>Ovulation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967485"/>
            <a:ext cx="7635875" cy="145224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286385" marR="183515" indent="-274320">
              <a:lnSpc>
                <a:spcPts val="2590"/>
              </a:lnSpc>
              <a:spcBef>
                <a:spcPts val="42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Ovaries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-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newborn</a:t>
            </a:r>
            <a:r>
              <a:rPr dirty="0" sz="2400" spc="-2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female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contain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large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number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potential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ova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ts val="2740"/>
              </a:lnSpc>
              <a:spcBef>
                <a:spcPts val="254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>
                <a:latin typeface="Constantia"/>
                <a:cs typeface="Constantia"/>
              </a:rPr>
              <a:t>Ea</a:t>
            </a:r>
            <a:r>
              <a:rPr dirty="0" sz="2400" spc="-10">
                <a:latin typeface="Constantia"/>
                <a:cs typeface="Constantia"/>
              </a:rPr>
              <a:t>c</a:t>
            </a:r>
            <a:r>
              <a:rPr dirty="0" sz="2400">
                <a:latin typeface="Constantia"/>
                <a:cs typeface="Constantia"/>
              </a:rPr>
              <a:t>h</a:t>
            </a:r>
            <a:r>
              <a:rPr dirty="0" sz="2400" spc="-4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</a:t>
            </a:r>
            <a:r>
              <a:rPr dirty="0" sz="2400" spc="-15">
                <a:latin typeface="Constantia"/>
                <a:cs typeface="Constantia"/>
              </a:rPr>
              <a:t>o</a:t>
            </a:r>
            <a:r>
              <a:rPr dirty="0" sz="2400" spc="-5">
                <a:latin typeface="Constantia"/>
                <a:cs typeface="Constantia"/>
              </a:rPr>
              <a:t>nt</a:t>
            </a:r>
            <a:r>
              <a:rPr dirty="0" sz="2400">
                <a:latin typeface="Constantia"/>
                <a:cs typeface="Constantia"/>
              </a:rPr>
              <a:t>h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durin</a:t>
            </a:r>
            <a:r>
              <a:rPr dirty="0" sz="2400">
                <a:latin typeface="Constantia"/>
                <a:cs typeface="Constantia"/>
              </a:rPr>
              <a:t>g</a:t>
            </a:r>
            <a:r>
              <a:rPr dirty="0" sz="2400" spc="-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3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ep</a:t>
            </a:r>
            <a:r>
              <a:rPr dirty="0" sz="2400" spc="-3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o</a:t>
            </a:r>
            <a:r>
              <a:rPr dirty="0" sz="2400" spc="-10">
                <a:latin typeface="Constantia"/>
                <a:cs typeface="Constantia"/>
              </a:rPr>
              <a:t>d</a:t>
            </a:r>
            <a:r>
              <a:rPr dirty="0" sz="2400" spc="-5">
                <a:latin typeface="Constantia"/>
                <a:cs typeface="Constantia"/>
              </a:rPr>
              <a:t>uct</a:t>
            </a:r>
            <a:r>
              <a:rPr dirty="0" sz="2400" spc="-20">
                <a:latin typeface="Constantia"/>
                <a:cs typeface="Constantia"/>
              </a:rPr>
              <a:t>i</a:t>
            </a:r>
            <a:r>
              <a:rPr dirty="0" sz="2400" spc="-55">
                <a:latin typeface="Constantia"/>
                <a:cs typeface="Constantia"/>
              </a:rPr>
              <a:t>v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135">
                <a:latin typeface="Constantia"/>
                <a:cs typeface="Constantia"/>
              </a:rPr>
              <a:t> </a:t>
            </a:r>
            <a:r>
              <a:rPr dirty="0" sz="2400" spc="-65">
                <a:latin typeface="Constantia"/>
                <a:cs typeface="Constantia"/>
              </a:rPr>
              <a:t>y</a:t>
            </a:r>
            <a:r>
              <a:rPr dirty="0" sz="2400">
                <a:latin typeface="Constantia"/>
                <a:cs typeface="Constantia"/>
              </a:rPr>
              <a:t>ear</a:t>
            </a:r>
            <a:r>
              <a:rPr dirty="0" sz="2400" spc="-25">
                <a:latin typeface="Constantia"/>
                <a:cs typeface="Constantia"/>
              </a:rPr>
              <a:t>s</a:t>
            </a:r>
            <a:r>
              <a:rPr dirty="0" sz="2400">
                <a:latin typeface="Constantia"/>
                <a:cs typeface="Constantia"/>
              </a:rPr>
              <a:t>,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se</a:t>
            </a:r>
            <a:r>
              <a:rPr dirty="0" sz="2400" spc="-55">
                <a:latin typeface="Constantia"/>
                <a:cs typeface="Constantia"/>
              </a:rPr>
              <a:t>v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3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al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ipen</a:t>
            </a:r>
            <a:endParaRPr sz="2400">
              <a:latin typeface="Constantia"/>
              <a:cs typeface="Constantia"/>
            </a:endParaRPr>
          </a:p>
          <a:p>
            <a:pPr marL="286385">
              <a:lnSpc>
                <a:spcPts val="2740"/>
              </a:lnSpc>
            </a:pPr>
            <a:r>
              <a:rPr dirty="0" sz="2400" spc="-5">
                <a:latin typeface="Constantia"/>
                <a:cs typeface="Constantia"/>
              </a:rPr>
              <a:t>but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only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one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is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released</a:t>
            </a:r>
            <a:endParaRPr sz="2400">
              <a:latin typeface="Constantia"/>
              <a:cs typeface="Constant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2286000"/>
            <a:ext cx="7083552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4404" y="179578"/>
            <a:ext cx="4318000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Ova</a:t>
            </a:r>
            <a:r>
              <a:rPr dirty="0" spc="-45"/>
              <a:t> </a:t>
            </a:r>
            <a:r>
              <a:rPr dirty="0"/>
              <a:t>and</a:t>
            </a:r>
            <a:r>
              <a:rPr dirty="0" spc="-55"/>
              <a:t> </a:t>
            </a:r>
            <a:r>
              <a:rPr dirty="0" spc="-10"/>
              <a:t>Ovulation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976630"/>
            <a:ext cx="8222615" cy="121539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286385" marR="114935" indent="-274320">
              <a:lnSpc>
                <a:spcPts val="2160"/>
              </a:lnSpc>
              <a:spcBef>
                <a:spcPts val="375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 spc="-5">
                <a:latin typeface="Constantia"/>
                <a:cs typeface="Constantia"/>
              </a:rPr>
              <a:t>Maturation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of</a:t>
            </a:r>
            <a:r>
              <a:rPr dirty="0" sz="2000" spc="2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</a:t>
            </a:r>
            <a:r>
              <a:rPr dirty="0" sz="2000" spc="-10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ovum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15">
                <a:latin typeface="Constantia"/>
                <a:cs typeface="Constantia"/>
              </a:rPr>
              <a:t>takes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place</a:t>
            </a:r>
            <a:r>
              <a:rPr dirty="0" sz="2000" spc="-4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in</a:t>
            </a:r>
            <a:r>
              <a:rPr dirty="0" sz="2000" spc="-9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9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small</a:t>
            </a:r>
            <a:r>
              <a:rPr dirty="0" sz="2000" spc="-15">
                <a:latin typeface="Constantia"/>
                <a:cs typeface="Constantia"/>
              </a:rPr>
              <a:t> </a:t>
            </a:r>
            <a:r>
              <a:rPr dirty="0" sz="2000" spc="15">
                <a:latin typeface="Constantia"/>
                <a:cs typeface="Constantia"/>
              </a:rPr>
              <a:t>fluid-filled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cluster</a:t>
            </a:r>
            <a:r>
              <a:rPr dirty="0" sz="2000" spc="-14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of</a:t>
            </a:r>
            <a:r>
              <a:rPr dirty="0" sz="2000" spc="-1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cells </a:t>
            </a:r>
            <a:r>
              <a:rPr dirty="0" sz="2000" spc="-49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called</a:t>
            </a:r>
            <a:r>
              <a:rPr dirty="0" sz="2000" spc="-3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</a:t>
            </a:r>
            <a:r>
              <a:rPr dirty="0" sz="2000" spc="-10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ovarian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follicle</a:t>
            </a:r>
            <a:r>
              <a:rPr dirty="0" sz="2000" spc="-6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(graafian</a:t>
            </a:r>
            <a:r>
              <a:rPr dirty="0" sz="2000" spc="-5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follicle)</a:t>
            </a:r>
            <a:endParaRPr sz="2000">
              <a:latin typeface="Constantia"/>
              <a:cs typeface="Constantia"/>
            </a:endParaRPr>
          </a:p>
          <a:p>
            <a:pPr marL="287020" indent="-274320">
              <a:lnSpc>
                <a:spcPts val="2280"/>
              </a:lnSpc>
              <a:spcBef>
                <a:spcPts val="209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 spc="-5">
                <a:latin typeface="Constantia"/>
                <a:cs typeface="Constantia"/>
              </a:rPr>
              <a:t>As</a:t>
            </a:r>
            <a:r>
              <a:rPr dirty="0" sz="2000" spc="-5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</a:t>
            </a:r>
            <a:r>
              <a:rPr dirty="0" sz="2000" spc="-6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follicle</a:t>
            </a:r>
            <a:r>
              <a:rPr dirty="0" sz="2000" spc="-10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develops,</a:t>
            </a:r>
            <a:r>
              <a:rPr dirty="0" sz="2000" spc="-5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cells</a:t>
            </a:r>
            <a:r>
              <a:rPr dirty="0" sz="2000" spc="-3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in</a:t>
            </a:r>
            <a:r>
              <a:rPr dirty="0" sz="2000" spc="-3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its</a:t>
            </a:r>
            <a:r>
              <a:rPr dirty="0" sz="2000" spc="-10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wall</a:t>
            </a:r>
            <a:r>
              <a:rPr dirty="0" sz="2000" spc="-3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secrete</a:t>
            </a:r>
            <a:r>
              <a:rPr dirty="0" sz="2000" spc="-12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estrogen</a:t>
            </a:r>
            <a:r>
              <a:rPr dirty="0" sz="2000" spc="-10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which</a:t>
            </a:r>
            <a:r>
              <a:rPr dirty="0" sz="2000" spc="-6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stimulates</a:t>
            </a:r>
            <a:endParaRPr sz="2000">
              <a:latin typeface="Constantia"/>
              <a:cs typeface="Constantia"/>
            </a:endParaRPr>
          </a:p>
          <a:p>
            <a:pPr marL="286385">
              <a:lnSpc>
                <a:spcPts val="2280"/>
              </a:lnSpc>
            </a:pPr>
            <a:r>
              <a:rPr dirty="0" sz="2000">
                <a:latin typeface="Constantia"/>
                <a:cs typeface="Constantia"/>
              </a:rPr>
              <a:t>g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 spc="-45">
                <a:latin typeface="Constantia"/>
                <a:cs typeface="Constantia"/>
              </a:rPr>
              <a:t>o</a:t>
            </a:r>
            <a:r>
              <a:rPr dirty="0" sz="2000">
                <a:latin typeface="Constantia"/>
                <a:cs typeface="Constantia"/>
              </a:rPr>
              <a:t>wth</a:t>
            </a:r>
            <a:r>
              <a:rPr dirty="0" sz="2000" spc="-12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of</a:t>
            </a:r>
            <a:r>
              <a:rPr dirty="0" sz="2000" spc="2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9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u</a:t>
            </a:r>
            <a:r>
              <a:rPr dirty="0" sz="2000" spc="-3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eri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7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li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 spc="-5">
                <a:latin typeface="Constantia"/>
                <a:cs typeface="Constantia"/>
              </a:rPr>
              <a:t>i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g</a:t>
            </a:r>
            <a:endParaRPr sz="2000">
              <a:latin typeface="Constantia"/>
              <a:cs typeface="Constant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2286000"/>
            <a:ext cx="7083552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2590798"/>
            <a:ext cx="7083552" cy="4267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9740" y="342087"/>
            <a:ext cx="7452995" cy="200913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7020" indent="-274320">
              <a:lnSpc>
                <a:spcPts val="2160"/>
              </a:lnSpc>
              <a:spcBef>
                <a:spcPts val="105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>
                <a:latin typeface="Constantia"/>
                <a:cs typeface="Constantia"/>
              </a:rPr>
              <a:t>When</a:t>
            </a:r>
            <a:r>
              <a:rPr dirty="0" sz="2000" spc="42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an</a:t>
            </a:r>
            <a:r>
              <a:rPr dirty="0" sz="2000" spc="-8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ovum</a:t>
            </a:r>
            <a:r>
              <a:rPr dirty="0" sz="2000" spc="-4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has</a:t>
            </a:r>
            <a:r>
              <a:rPr dirty="0" sz="2000" spc="-6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ripened,</a:t>
            </a:r>
            <a:r>
              <a:rPr dirty="0" sz="2000" spc="-2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</a:t>
            </a:r>
            <a:r>
              <a:rPr dirty="0" sz="2000" spc="40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ovarian</a:t>
            </a:r>
            <a:r>
              <a:rPr dirty="0" sz="2000" spc="-7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follicle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may</a:t>
            </a:r>
            <a:r>
              <a:rPr dirty="0" sz="2000" spc="-8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rupture</a:t>
            </a:r>
            <a:r>
              <a:rPr dirty="0" sz="2000" spc="-114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and</a:t>
            </a:r>
            <a:endParaRPr sz="2000">
              <a:latin typeface="Constantia"/>
              <a:cs typeface="Constantia"/>
            </a:endParaRPr>
          </a:p>
          <a:p>
            <a:pPr marL="286385">
              <a:lnSpc>
                <a:spcPts val="2160"/>
              </a:lnSpc>
            </a:pPr>
            <a:r>
              <a:rPr dirty="0" sz="2000" spc="-10">
                <a:latin typeface="Constantia"/>
                <a:cs typeface="Constantia"/>
              </a:rPr>
              <a:t>discharge</a:t>
            </a:r>
            <a:r>
              <a:rPr dirty="0" sz="2000" spc="-10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egg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cell</a:t>
            </a:r>
            <a:r>
              <a:rPr dirty="0" sz="2000" spc="-3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from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ovary’s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surface</a:t>
            </a:r>
            <a:endParaRPr sz="2000">
              <a:latin typeface="Constantia"/>
              <a:cs typeface="Constantia"/>
            </a:endParaRPr>
          </a:p>
          <a:p>
            <a:pPr marL="286385" marR="142240" indent="-274320">
              <a:lnSpc>
                <a:spcPts val="1920"/>
              </a:lnSpc>
              <a:spcBef>
                <a:spcPts val="465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 spc="-5">
                <a:latin typeface="Constantia"/>
                <a:cs typeface="Constantia"/>
              </a:rPr>
              <a:t>Th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8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ru</a:t>
            </a:r>
            <a:r>
              <a:rPr dirty="0" sz="2000" spc="-10">
                <a:latin typeface="Constantia"/>
                <a:cs typeface="Constantia"/>
              </a:rPr>
              <a:t>p</a:t>
            </a:r>
            <a:r>
              <a:rPr dirty="0" sz="2000" spc="-5">
                <a:latin typeface="Constantia"/>
                <a:cs typeface="Constantia"/>
              </a:rPr>
              <a:t>tu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of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 spc="-1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f</a:t>
            </a:r>
            <a:r>
              <a:rPr dirty="0" sz="2000">
                <a:latin typeface="Constantia"/>
                <a:cs typeface="Constantia"/>
              </a:rPr>
              <a:t>ollicle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all</a:t>
            </a:r>
            <a:r>
              <a:rPr dirty="0" sz="2000" spc="-40">
                <a:latin typeface="Constantia"/>
                <a:cs typeface="Constantia"/>
              </a:rPr>
              <a:t>o</a:t>
            </a:r>
            <a:r>
              <a:rPr dirty="0" sz="2000">
                <a:latin typeface="Constantia"/>
                <a:cs typeface="Constantia"/>
              </a:rPr>
              <a:t>w</a:t>
            </a:r>
            <a:r>
              <a:rPr dirty="0" sz="2000" spc="-10">
                <a:latin typeface="Constantia"/>
                <a:cs typeface="Constantia"/>
              </a:rPr>
              <a:t>i</a:t>
            </a:r>
            <a:r>
              <a:rPr dirty="0" sz="2000" spc="-5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g</a:t>
            </a:r>
            <a:r>
              <a:rPr dirty="0" sz="2000" spc="-5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10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escape</a:t>
            </a:r>
            <a:r>
              <a:rPr dirty="0" sz="2000" spc="-9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of</a:t>
            </a:r>
            <a:r>
              <a:rPr dirty="0" sz="2000" spc="-1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an</a:t>
            </a:r>
            <a:r>
              <a:rPr dirty="0" sz="2000" spc="-90">
                <a:latin typeface="Constantia"/>
                <a:cs typeface="Constantia"/>
              </a:rPr>
              <a:t> </a:t>
            </a:r>
            <a:r>
              <a:rPr dirty="0" sz="2000" spc="-30">
                <a:latin typeface="Constantia"/>
                <a:cs typeface="Constantia"/>
              </a:rPr>
              <a:t>o</a:t>
            </a:r>
            <a:r>
              <a:rPr dirty="0" sz="2000">
                <a:latin typeface="Constantia"/>
                <a:cs typeface="Constantia"/>
              </a:rPr>
              <a:t>vum</a:t>
            </a:r>
            <a:r>
              <a:rPr dirty="0" sz="2000" spc="-3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</a:t>
            </a:r>
            <a:r>
              <a:rPr dirty="0" sz="2000">
                <a:latin typeface="Constantia"/>
                <a:cs typeface="Constantia"/>
              </a:rPr>
              <a:t>s</a:t>
            </a:r>
            <a:r>
              <a:rPr dirty="0" sz="2000" spc="-9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called  </a:t>
            </a:r>
            <a:r>
              <a:rPr dirty="0" sz="2000" spc="-5">
                <a:latin typeface="Constantia"/>
                <a:cs typeface="Constantia"/>
              </a:rPr>
              <a:t>ovulation.</a:t>
            </a:r>
            <a:endParaRPr sz="20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15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 spc="-10">
                <a:latin typeface="Constantia"/>
                <a:cs typeface="Constantia"/>
              </a:rPr>
              <a:t>Any</a:t>
            </a:r>
            <a:r>
              <a:rPr dirty="0" sz="2000" spc="-114">
                <a:latin typeface="Constantia"/>
                <a:cs typeface="Constantia"/>
              </a:rPr>
              <a:t> </a:t>
            </a:r>
            <a:r>
              <a:rPr dirty="0" sz="2000" spc="-15">
                <a:latin typeface="Constantia"/>
                <a:cs typeface="Constantia"/>
              </a:rPr>
              <a:t>ova</a:t>
            </a:r>
            <a:r>
              <a:rPr dirty="0" sz="2000" spc="-10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that</a:t>
            </a:r>
            <a:r>
              <a:rPr dirty="0" sz="2000" spc="-10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are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not</a:t>
            </a:r>
            <a:r>
              <a:rPr dirty="0" sz="2000" spc="-9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released</a:t>
            </a:r>
            <a:r>
              <a:rPr dirty="0" sz="2000" spc="-55">
                <a:latin typeface="Constantia"/>
                <a:cs typeface="Constantia"/>
              </a:rPr>
              <a:t> </a:t>
            </a:r>
            <a:r>
              <a:rPr dirty="0" sz="2000" spc="-15">
                <a:latin typeface="Constantia"/>
                <a:cs typeface="Constantia"/>
              </a:rPr>
              <a:t>degenerate</a:t>
            </a:r>
            <a:endParaRPr sz="20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 spc="-5">
                <a:latin typeface="Constantia"/>
                <a:cs typeface="Constantia"/>
              </a:rPr>
              <a:t>Released</a:t>
            </a:r>
            <a:r>
              <a:rPr dirty="0" sz="2000" spc="-5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egg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cell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makes</a:t>
            </a:r>
            <a:r>
              <a:rPr dirty="0" sz="2000" spc="-3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its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 spc="-20">
                <a:latin typeface="Constantia"/>
                <a:cs typeface="Constantia"/>
              </a:rPr>
              <a:t>way</a:t>
            </a:r>
            <a:r>
              <a:rPr dirty="0" sz="2000" spc="-8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to</a:t>
            </a:r>
            <a:r>
              <a:rPr dirty="0" sz="2000" spc="-9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</a:t>
            </a:r>
            <a:r>
              <a:rPr dirty="0" sz="2000" spc="-5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nearest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oviduct</a:t>
            </a:r>
            <a:endParaRPr sz="2000">
              <a:latin typeface="Constantia"/>
              <a:cs typeface="Constantia"/>
            </a:endParaRPr>
          </a:p>
          <a:p>
            <a:pPr lvl="1" marL="652780" indent="-247650">
              <a:lnSpc>
                <a:spcPct val="100000"/>
              </a:lnSpc>
              <a:spcBef>
                <a:spcPts val="10"/>
              </a:spcBef>
              <a:buClr>
                <a:srgbClr val="0E6EC5"/>
              </a:buClr>
              <a:buSzPct val="83333"/>
              <a:buFont typeface="Segoe UI Symbol"/>
              <a:buChar char="⚫"/>
              <a:tabLst>
                <a:tab pos="652780" algn="l"/>
                <a:tab pos="653415" algn="l"/>
              </a:tabLst>
            </a:pPr>
            <a:r>
              <a:rPr dirty="0" sz="1800">
                <a:latin typeface="Constantia"/>
                <a:cs typeface="Constantia"/>
              </a:rPr>
              <a:t>A</a:t>
            </a:r>
            <a:r>
              <a:rPr dirty="0" sz="1800" spc="-50">
                <a:latin typeface="Constantia"/>
                <a:cs typeface="Constantia"/>
              </a:rPr>
              <a:t> </a:t>
            </a:r>
            <a:r>
              <a:rPr dirty="0" sz="1800">
                <a:latin typeface="Constantia"/>
                <a:cs typeface="Constantia"/>
              </a:rPr>
              <a:t>tube</a:t>
            </a:r>
            <a:r>
              <a:rPr dirty="0" sz="1800" spc="-65">
                <a:latin typeface="Constantia"/>
                <a:cs typeface="Constantia"/>
              </a:rPr>
              <a:t> </a:t>
            </a:r>
            <a:r>
              <a:rPr dirty="0" sz="1800">
                <a:latin typeface="Constantia"/>
                <a:cs typeface="Constantia"/>
              </a:rPr>
              <a:t>that</a:t>
            </a:r>
            <a:r>
              <a:rPr dirty="0" sz="1800" spc="-90">
                <a:latin typeface="Constantia"/>
                <a:cs typeface="Constantia"/>
              </a:rPr>
              <a:t> </a:t>
            </a:r>
            <a:r>
              <a:rPr dirty="0" sz="1800">
                <a:latin typeface="Constantia"/>
                <a:cs typeface="Constantia"/>
              </a:rPr>
              <a:t>a</a:t>
            </a:r>
            <a:r>
              <a:rPr dirty="0" sz="1800" spc="-20">
                <a:latin typeface="Constantia"/>
                <a:cs typeface="Constantia"/>
              </a:rPr>
              <a:t>r</a:t>
            </a:r>
            <a:r>
              <a:rPr dirty="0" sz="1800" spc="-5">
                <a:latin typeface="Constantia"/>
                <a:cs typeface="Constantia"/>
              </a:rPr>
              <a:t>che</a:t>
            </a:r>
            <a:r>
              <a:rPr dirty="0" sz="1800">
                <a:latin typeface="Constantia"/>
                <a:cs typeface="Constantia"/>
              </a:rPr>
              <a:t>s</a:t>
            </a:r>
            <a:r>
              <a:rPr dirty="0" sz="1800" spc="-114">
                <a:latin typeface="Constantia"/>
                <a:cs typeface="Constantia"/>
              </a:rPr>
              <a:t> </a:t>
            </a:r>
            <a:r>
              <a:rPr dirty="0" sz="1800" spc="-25">
                <a:latin typeface="Constantia"/>
                <a:cs typeface="Constantia"/>
              </a:rPr>
              <a:t>o</a:t>
            </a:r>
            <a:r>
              <a:rPr dirty="0" sz="1800" spc="-55">
                <a:latin typeface="Constantia"/>
                <a:cs typeface="Constantia"/>
              </a:rPr>
              <a:t>v</a:t>
            </a:r>
            <a:r>
              <a:rPr dirty="0" sz="1800">
                <a:latin typeface="Constantia"/>
                <a:cs typeface="Constantia"/>
              </a:rPr>
              <a:t>er</a:t>
            </a:r>
            <a:r>
              <a:rPr dirty="0" sz="1800" spc="-60">
                <a:latin typeface="Constantia"/>
                <a:cs typeface="Constantia"/>
              </a:rPr>
              <a:t> </a:t>
            </a:r>
            <a:r>
              <a:rPr dirty="0" sz="1800">
                <a:latin typeface="Constantia"/>
                <a:cs typeface="Constantia"/>
              </a:rPr>
              <a:t>the</a:t>
            </a:r>
            <a:r>
              <a:rPr dirty="0" sz="1800" spc="-105">
                <a:latin typeface="Constantia"/>
                <a:cs typeface="Constantia"/>
              </a:rPr>
              <a:t> </a:t>
            </a:r>
            <a:r>
              <a:rPr dirty="0" sz="1800" spc="-25">
                <a:latin typeface="Constantia"/>
                <a:cs typeface="Constantia"/>
              </a:rPr>
              <a:t>o</a:t>
            </a:r>
            <a:r>
              <a:rPr dirty="0" sz="1800" spc="-20">
                <a:latin typeface="Constantia"/>
                <a:cs typeface="Constantia"/>
              </a:rPr>
              <a:t>v</a:t>
            </a:r>
            <a:r>
              <a:rPr dirty="0" sz="1800">
                <a:latin typeface="Constantia"/>
                <a:cs typeface="Constantia"/>
              </a:rPr>
              <a:t>a</a:t>
            </a:r>
            <a:r>
              <a:rPr dirty="0" sz="1800" spc="25">
                <a:latin typeface="Constantia"/>
                <a:cs typeface="Constantia"/>
              </a:rPr>
              <a:t>r</a:t>
            </a:r>
            <a:r>
              <a:rPr dirty="0" sz="1800">
                <a:latin typeface="Constantia"/>
                <a:cs typeface="Constantia"/>
              </a:rPr>
              <a:t>y</a:t>
            </a:r>
            <a:r>
              <a:rPr dirty="0" sz="1800" spc="-95">
                <a:latin typeface="Constantia"/>
                <a:cs typeface="Constantia"/>
              </a:rPr>
              <a:t> </a:t>
            </a:r>
            <a:r>
              <a:rPr dirty="0" sz="1800">
                <a:latin typeface="Constantia"/>
                <a:cs typeface="Constantia"/>
              </a:rPr>
              <a:t>and leads</a:t>
            </a:r>
            <a:r>
              <a:rPr dirty="0" sz="1800" spc="-55">
                <a:latin typeface="Constantia"/>
                <a:cs typeface="Constantia"/>
              </a:rPr>
              <a:t> </a:t>
            </a:r>
            <a:r>
              <a:rPr dirty="0" sz="1800" spc="-25">
                <a:latin typeface="Constantia"/>
                <a:cs typeface="Constantia"/>
              </a:rPr>
              <a:t>t</a:t>
            </a:r>
            <a:r>
              <a:rPr dirty="0" sz="1800">
                <a:latin typeface="Constantia"/>
                <a:cs typeface="Constantia"/>
              </a:rPr>
              <a:t>o</a:t>
            </a:r>
            <a:r>
              <a:rPr dirty="0" sz="1800" spc="-70">
                <a:latin typeface="Constantia"/>
                <a:cs typeface="Constantia"/>
              </a:rPr>
              <a:t> </a:t>
            </a:r>
            <a:r>
              <a:rPr dirty="0" sz="1800">
                <a:latin typeface="Constantia"/>
                <a:cs typeface="Constantia"/>
              </a:rPr>
              <a:t>the</a:t>
            </a:r>
            <a:r>
              <a:rPr dirty="0" sz="1800" spc="-80">
                <a:latin typeface="Constantia"/>
                <a:cs typeface="Constantia"/>
              </a:rPr>
              <a:t> </a:t>
            </a:r>
            <a:r>
              <a:rPr dirty="0" sz="1800" spc="-5">
                <a:latin typeface="Constantia"/>
                <a:cs typeface="Constantia"/>
              </a:rPr>
              <a:t>u</a:t>
            </a:r>
            <a:r>
              <a:rPr dirty="0" sz="1800" spc="-30">
                <a:latin typeface="Constantia"/>
                <a:cs typeface="Constantia"/>
              </a:rPr>
              <a:t>t</a:t>
            </a:r>
            <a:r>
              <a:rPr dirty="0" sz="1800">
                <a:latin typeface="Constantia"/>
                <a:cs typeface="Constantia"/>
              </a:rPr>
              <a:t>e</a:t>
            </a:r>
            <a:r>
              <a:rPr dirty="0" sz="1800" spc="5">
                <a:latin typeface="Constantia"/>
                <a:cs typeface="Constantia"/>
              </a:rPr>
              <a:t>r</a:t>
            </a:r>
            <a:r>
              <a:rPr dirty="0" sz="1800" spc="-5">
                <a:latin typeface="Constantia"/>
                <a:cs typeface="Constantia"/>
              </a:rPr>
              <a:t>us</a:t>
            </a:r>
            <a:endParaRPr sz="18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828" y="0"/>
            <a:ext cx="9145905" cy="6286500"/>
            <a:chOff x="-828" y="0"/>
            <a:chExt cx="9145905" cy="6286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28" y="0"/>
              <a:ext cx="9145590" cy="10289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1499" y="571500"/>
              <a:ext cx="8001000" cy="5715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2225038"/>
            <a:ext cx="5791200" cy="463295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4404" y="159207"/>
            <a:ext cx="253492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/>
              <a:t>Corpus</a:t>
            </a:r>
            <a:r>
              <a:rPr dirty="0" sz="3200" spc="-50"/>
              <a:t> </a:t>
            </a:r>
            <a:r>
              <a:rPr dirty="0" sz="3200" spc="-10"/>
              <a:t>Luteum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12140" y="577342"/>
            <a:ext cx="7583805" cy="2159000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286385" marR="260985" indent="-274320">
              <a:lnSpc>
                <a:spcPts val="3020"/>
              </a:lnSpc>
              <a:spcBef>
                <a:spcPts val="480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  <a:tab pos="6408420" algn="l"/>
              </a:tabLst>
            </a:pPr>
            <a:r>
              <a:rPr dirty="0" sz="2800" spc="-15">
                <a:latin typeface="Constantia"/>
                <a:cs typeface="Constantia"/>
              </a:rPr>
              <a:t>After </a:t>
            </a:r>
            <a:r>
              <a:rPr dirty="0" sz="2800" spc="-10">
                <a:latin typeface="Constantia"/>
                <a:cs typeface="Constantia"/>
              </a:rPr>
              <a:t>the ovum </a:t>
            </a:r>
            <a:r>
              <a:rPr dirty="0" sz="2800" spc="-5">
                <a:latin typeface="Constantia"/>
                <a:cs typeface="Constantia"/>
              </a:rPr>
              <a:t>is expelled, </a:t>
            </a:r>
            <a:r>
              <a:rPr dirty="0" sz="2800" spc="-10">
                <a:latin typeface="Constantia"/>
                <a:cs typeface="Constantia"/>
              </a:rPr>
              <a:t>the </a:t>
            </a:r>
            <a:r>
              <a:rPr dirty="0" sz="2800" spc="-5">
                <a:latin typeface="Constantia"/>
                <a:cs typeface="Constantia"/>
              </a:rPr>
              <a:t>remaining </a:t>
            </a:r>
            <a:r>
              <a:rPr dirty="0" sz="2800">
                <a:latin typeface="Constantia"/>
                <a:cs typeface="Constantia"/>
              </a:rPr>
              <a:t> </a:t>
            </a:r>
            <a:r>
              <a:rPr dirty="0" sz="2800" spc="-30">
                <a:latin typeface="Constantia"/>
                <a:cs typeface="Constantia"/>
              </a:rPr>
              <a:t>f</a:t>
            </a:r>
            <a:r>
              <a:rPr dirty="0" sz="2800" spc="-5">
                <a:latin typeface="Constantia"/>
                <a:cs typeface="Constantia"/>
              </a:rPr>
              <a:t>ollicle</a:t>
            </a:r>
            <a:r>
              <a:rPr dirty="0" sz="2800" spc="-6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i</a:t>
            </a:r>
            <a:r>
              <a:rPr dirty="0" sz="2800" spc="-5">
                <a:latin typeface="Constantia"/>
                <a:cs typeface="Constantia"/>
              </a:rPr>
              <a:t>s</a:t>
            </a:r>
            <a:r>
              <a:rPr dirty="0" sz="2800" spc="-8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t</a:t>
            </a:r>
            <a:r>
              <a:rPr dirty="0" sz="2800" spc="-60">
                <a:latin typeface="Constantia"/>
                <a:cs typeface="Constantia"/>
              </a:rPr>
              <a:t>r</a:t>
            </a:r>
            <a:r>
              <a:rPr dirty="0" sz="2800" spc="-5">
                <a:latin typeface="Constantia"/>
                <a:cs typeface="Constantia"/>
              </a:rPr>
              <a:t>a</a:t>
            </a:r>
            <a:r>
              <a:rPr dirty="0" sz="2800">
                <a:latin typeface="Constantia"/>
                <a:cs typeface="Constantia"/>
              </a:rPr>
              <a:t>n</a:t>
            </a:r>
            <a:r>
              <a:rPr dirty="0" sz="2800" spc="-5">
                <a:latin typeface="Constantia"/>
                <a:cs typeface="Constantia"/>
              </a:rPr>
              <a:t>s</a:t>
            </a:r>
            <a:r>
              <a:rPr dirty="0" sz="2800" spc="-30">
                <a:latin typeface="Constantia"/>
                <a:cs typeface="Constantia"/>
              </a:rPr>
              <a:t>f</a:t>
            </a:r>
            <a:r>
              <a:rPr dirty="0" sz="2800" spc="-5">
                <a:latin typeface="Constantia"/>
                <a:cs typeface="Constantia"/>
              </a:rPr>
              <a:t>orm</a:t>
            </a:r>
            <a:r>
              <a:rPr dirty="0" sz="2800" spc="5">
                <a:latin typeface="Constantia"/>
                <a:cs typeface="Constantia"/>
              </a:rPr>
              <a:t>e</a:t>
            </a:r>
            <a:r>
              <a:rPr dirty="0" sz="2800" spc="-5">
                <a:latin typeface="Constantia"/>
                <a:cs typeface="Constantia"/>
              </a:rPr>
              <a:t>d</a:t>
            </a:r>
            <a:r>
              <a:rPr dirty="0" sz="2800" spc="2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i</a:t>
            </a:r>
            <a:r>
              <a:rPr dirty="0" sz="2800">
                <a:latin typeface="Constantia"/>
                <a:cs typeface="Constantia"/>
              </a:rPr>
              <a:t>n</a:t>
            </a:r>
            <a:r>
              <a:rPr dirty="0" sz="2800" spc="-45">
                <a:latin typeface="Constantia"/>
                <a:cs typeface="Constantia"/>
              </a:rPr>
              <a:t>t</a:t>
            </a:r>
            <a:r>
              <a:rPr dirty="0" sz="2800" spc="-5">
                <a:latin typeface="Constantia"/>
                <a:cs typeface="Constantia"/>
              </a:rPr>
              <a:t>o</a:t>
            </a:r>
            <a:r>
              <a:rPr dirty="0" sz="2800" spc="-16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a</a:t>
            </a:r>
            <a:r>
              <a:rPr dirty="0" sz="2800" spc="-11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solid</a:t>
            </a:r>
            <a:r>
              <a:rPr dirty="0" sz="2800" spc="1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m</a:t>
            </a:r>
            <a:r>
              <a:rPr dirty="0" sz="2800">
                <a:latin typeface="Constantia"/>
                <a:cs typeface="Constantia"/>
              </a:rPr>
              <a:t>a</a:t>
            </a:r>
            <a:r>
              <a:rPr dirty="0" sz="2800" spc="-5">
                <a:latin typeface="Constantia"/>
                <a:cs typeface="Constantia"/>
              </a:rPr>
              <a:t>ss</a:t>
            </a:r>
            <a:r>
              <a:rPr dirty="0" sz="2800">
                <a:latin typeface="Constantia"/>
                <a:cs typeface="Constantia"/>
              </a:rPr>
              <a:t>	</a:t>
            </a:r>
            <a:r>
              <a:rPr dirty="0" sz="2800" spc="-5">
                <a:latin typeface="Constantia"/>
                <a:cs typeface="Constantia"/>
              </a:rPr>
              <a:t>called  </a:t>
            </a:r>
            <a:r>
              <a:rPr dirty="0" sz="2800" spc="-10">
                <a:latin typeface="Constantia"/>
                <a:cs typeface="Constantia"/>
              </a:rPr>
              <a:t>the</a:t>
            </a:r>
            <a:r>
              <a:rPr dirty="0" sz="2800" spc="-135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corpus</a:t>
            </a:r>
            <a:r>
              <a:rPr dirty="0" sz="2800" spc="-2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luteum</a:t>
            </a:r>
            <a:endParaRPr sz="28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300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10">
                <a:latin typeface="Constantia"/>
                <a:cs typeface="Constantia"/>
              </a:rPr>
              <a:t>Secretes</a:t>
            </a:r>
            <a:r>
              <a:rPr dirty="0" sz="2800" spc="-150">
                <a:latin typeface="Constantia"/>
                <a:cs typeface="Constantia"/>
              </a:rPr>
              <a:t> </a:t>
            </a:r>
            <a:r>
              <a:rPr dirty="0" sz="2800" spc="-20">
                <a:latin typeface="Constantia"/>
                <a:cs typeface="Constantia"/>
              </a:rPr>
              <a:t>estrogen</a:t>
            </a:r>
            <a:r>
              <a:rPr dirty="0" sz="2800" spc="-90">
                <a:latin typeface="Constantia"/>
                <a:cs typeface="Constantia"/>
              </a:rPr>
              <a:t> </a:t>
            </a:r>
            <a:r>
              <a:rPr dirty="0" sz="2800">
                <a:latin typeface="Constantia"/>
                <a:cs typeface="Constantia"/>
              </a:rPr>
              <a:t>and</a:t>
            </a:r>
            <a:r>
              <a:rPr dirty="0" sz="2800" spc="-50">
                <a:latin typeface="Constantia"/>
                <a:cs typeface="Constantia"/>
              </a:rPr>
              <a:t> </a:t>
            </a:r>
            <a:r>
              <a:rPr dirty="0" sz="2800" spc="-20">
                <a:latin typeface="Constantia"/>
                <a:cs typeface="Constantia"/>
              </a:rPr>
              <a:t>progesterone</a:t>
            </a:r>
            <a:endParaRPr sz="28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335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20">
                <a:latin typeface="Constantia"/>
                <a:cs typeface="Constantia"/>
              </a:rPr>
              <a:t>Eventually</a:t>
            </a:r>
            <a:r>
              <a:rPr dirty="0" sz="2800" spc="-10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shrinks</a:t>
            </a:r>
            <a:r>
              <a:rPr dirty="0" sz="2800" spc="-10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and</a:t>
            </a:r>
            <a:r>
              <a:rPr dirty="0" sz="280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is</a:t>
            </a:r>
            <a:r>
              <a:rPr dirty="0" sz="2800" spc="-85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replaced</a:t>
            </a:r>
            <a:r>
              <a:rPr dirty="0" sz="280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by</a:t>
            </a:r>
            <a:r>
              <a:rPr dirty="0" sz="2800" spc="-114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scar</a:t>
            </a:r>
            <a:r>
              <a:rPr dirty="0" sz="2800" spc="-114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tissue</a:t>
            </a:r>
            <a:endParaRPr sz="28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4404" y="159207"/>
            <a:ext cx="2534920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5"/>
              <a:t>Corpus</a:t>
            </a:r>
            <a:r>
              <a:rPr dirty="0" sz="3200" spc="-50"/>
              <a:t> </a:t>
            </a:r>
            <a:r>
              <a:rPr dirty="0" sz="3200" spc="-10"/>
              <a:t>Luteum</a:t>
            </a:r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459740" y="696213"/>
            <a:ext cx="7867650" cy="2329815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286385" marR="50800" indent="-274320">
              <a:lnSpc>
                <a:spcPts val="2690"/>
              </a:lnSpc>
              <a:spcBef>
                <a:spcPts val="740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5">
                <a:latin typeface="Constantia"/>
                <a:cs typeface="Constantia"/>
              </a:rPr>
              <a:t>When</a:t>
            </a:r>
            <a:r>
              <a:rPr dirty="0" sz="2800" spc="-12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a</a:t>
            </a:r>
            <a:r>
              <a:rPr dirty="0" sz="2800" spc="-11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pregnancy</a:t>
            </a:r>
            <a:r>
              <a:rPr dirty="0" sz="2800" spc="-145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occurs,</a:t>
            </a:r>
            <a:r>
              <a:rPr dirty="0" sz="2800" spc="-10">
                <a:latin typeface="Constantia"/>
                <a:cs typeface="Constantia"/>
              </a:rPr>
              <a:t> </a:t>
            </a:r>
            <a:r>
              <a:rPr dirty="0" sz="2800" spc="-55">
                <a:latin typeface="Constantia"/>
                <a:cs typeface="Constantia"/>
              </a:rPr>
              <a:t>however,</a:t>
            </a:r>
            <a:r>
              <a:rPr dirty="0" sz="2800" spc="-4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the</a:t>
            </a:r>
            <a:r>
              <a:rPr dirty="0" sz="2800" spc="-114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structure </a:t>
            </a:r>
            <a:r>
              <a:rPr dirty="0" sz="2800" spc="-69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remains</a:t>
            </a:r>
            <a:r>
              <a:rPr dirty="0" sz="2800" spc="-140">
                <a:latin typeface="Constantia"/>
                <a:cs typeface="Constantia"/>
              </a:rPr>
              <a:t> </a:t>
            </a:r>
            <a:r>
              <a:rPr dirty="0" sz="2800" spc="-20">
                <a:latin typeface="Constantia"/>
                <a:cs typeface="Constantia"/>
              </a:rPr>
              <a:t>active</a:t>
            </a:r>
            <a:endParaRPr sz="2800">
              <a:latin typeface="Constantia"/>
              <a:cs typeface="Constantia"/>
            </a:endParaRPr>
          </a:p>
          <a:p>
            <a:pPr marL="286385" marR="5080" indent="-274320">
              <a:lnSpc>
                <a:spcPts val="2690"/>
              </a:lnSpc>
              <a:spcBef>
                <a:spcPts val="670"/>
              </a:spcBef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5">
                <a:latin typeface="Constantia"/>
                <a:cs typeface="Constantia"/>
              </a:rPr>
              <a:t>Sometimes</a:t>
            </a:r>
            <a:r>
              <a:rPr dirty="0" sz="2800" spc="-12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during</a:t>
            </a:r>
            <a:r>
              <a:rPr dirty="0" sz="2800" spc="-7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a</a:t>
            </a:r>
            <a:r>
              <a:rPr dirty="0" sz="2800" spc="-7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normal</a:t>
            </a:r>
            <a:r>
              <a:rPr dirty="0" sz="2800" spc="-5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ovulation,</a:t>
            </a:r>
            <a:r>
              <a:rPr dirty="0" sz="2800" spc="-2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the</a:t>
            </a:r>
            <a:r>
              <a:rPr dirty="0" sz="2800" spc="-140">
                <a:latin typeface="Constantia"/>
                <a:cs typeface="Constantia"/>
              </a:rPr>
              <a:t> </a:t>
            </a:r>
            <a:r>
              <a:rPr dirty="0" sz="2800" spc="-15">
                <a:latin typeface="Constantia"/>
                <a:cs typeface="Constantia"/>
              </a:rPr>
              <a:t>corpus </a:t>
            </a:r>
            <a:r>
              <a:rPr dirty="0" sz="2800" spc="-68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luteum</a:t>
            </a:r>
            <a:r>
              <a:rPr dirty="0" sz="2800" spc="-8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persists</a:t>
            </a:r>
            <a:r>
              <a:rPr dirty="0" sz="2800" spc="-9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and</a:t>
            </a:r>
            <a:r>
              <a:rPr dirty="0" sz="2800" spc="-1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forms</a:t>
            </a:r>
            <a:r>
              <a:rPr dirty="0" sz="2800" spc="-11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a</a:t>
            </a:r>
            <a:r>
              <a:rPr dirty="0" sz="2800" spc="-114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small</a:t>
            </a:r>
            <a:r>
              <a:rPr dirty="0" sz="2800" spc="-60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ovarian</a:t>
            </a:r>
            <a:r>
              <a:rPr dirty="0" sz="2800" spc="-114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cyst</a:t>
            </a:r>
            <a:endParaRPr sz="2800">
              <a:latin typeface="Constantia"/>
              <a:cs typeface="Constantia"/>
            </a:endParaRPr>
          </a:p>
          <a:p>
            <a:pPr marL="286385">
              <a:lnSpc>
                <a:spcPts val="2710"/>
              </a:lnSpc>
            </a:pPr>
            <a:r>
              <a:rPr dirty="0" sz="2800" spc="30">
                <a:latin typeface="Constantia"/>
                <a:cs typeface="Constantia"/>
              </a:rPr>
              <a:t>(fluid</a:t>
            </a:r>
            <a:r>
              <a:rPr dirty="0" sz="2800" spc="-20">
                <a:latin typeface="Constantia"/>
                <a:cs typeface="Constantia"/>
              </a:rPr>
              <a:t> </a:t>
            </a:r>
            <a:r>
              <a:rPr dirty="0" sz="2800" spc="5">
                <a:latin typeface="Constantia"/>
                <a:cs typeface="Constantia"/>
              </a:rPr>
              <a:t>filled</a:t>
            </a:r>
            <a:r>
              <a:rPr dirty="0" sz="2800" spc="-65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sac)</a:t>
            </a:r>
            <a:endParaRPr sz="28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4642"/>
              <a:buFont typeface="Segoe UI Symbol"/>
              <a:buChar char="⚫"/>
              <a:tabLst>
                <a:tab pos="287020" algn="l"/>
              </a:tabLst>
            </a:pPr>
            <a:r>
              <a:rPr dirty="0" sz="2800" spc="-20">
                <a:latin typeface="Constantia"/>
                <a:cs typeface="Constantia"/>
              </a:rPr>
              <a:t>Resolves</a:t>
            </a:r>
            <a:r>
              <a:rPr dirty="0" sz="2800" spc="-150">
                <a:latin typeface="Constantia"/>
                <a:cs typeface="Constantia"/>
              </a:rPr>
              <a:t> </a:t>
            </a:r>
            <a:r>
              <a:rPr dirty="0" sz="2800" spc="-5">
                <a:latin typeface="Constantia"/>
                <a:cs typeface="Constantia"/>
              </a:rPr>
              <a:t>without</a:t>
            </a:r>
            <a:r>
              <a:rPr dirty="0" sz="2800" spc="-105">
                <a:latin typeface="Constantia"/>
                <a:cs typeface="Constantia"/>
              </a:rPr>
              <a:t> </a:t>
            </a:r>
            <a:r>
              <a:rPr dirty="0" sz="2800" spc="-10">
                <a:latin typeface="Constantia"/>
                <a:cs typeface="Constantia"/>
              </a:rPr>
              <a:t>treatment</a:t>
            </a:r>
            <a:endParaRPr sz="2800">
              <a:latin typeface="Constantia"/>
              <a:cs typeface="Constanti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38400" y="3048000"/>
            <a:ext cx="4267200" cy="34137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2504" y="1031189"/>
            <a:ext cx="6961505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20"/>
              <a:t>Estradiol</a:t>
            </a:r>
            <a:r>
              <a:rPr dirty="0" sz="5000" spc="-50"/>
              <a:t> </a:t>
            </a:r>
            <a:r>
              <a:rPr dirty="0" sz="5000"/>
              <a:t>and</a:t>
            </a:r>
            <a:r>
              <a:rPr dirty="0" sz="5000" spc="-30"/>
              <a:t> Progesterone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535940" y="1869160"/>
            <a:ext cx="7936230" cy="3671570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7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One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three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major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40">
                <a:latin typeface="Constantia"/>
                <a:cs typeface="Constantia"/>
              </a:rPr>
              <a:t>‘</a:t>
            </a:r>
            <a:r>
              <a:rPr dirty="0" sz="2600" spc="-40" b="1">
                <a:latin typeface="Constantia"/>
                <a:cs typeface="Constantia"/>
              </a:rPr>
              <a:t>estrogens’.</a:t>
            </a:r>
            <a:endParaRPr sz="2600">
              <a:latin typeface="Constantia"/>
              <a:cs typeface="Constantia"/>
            </a:endParaRPr>
          </a:p>
          <a:p>
            <a:pPr marL="12700" marR="1281430">
              <a:lnSpc>
                <a:spcPct val="120000"/>
              </a:lnSpc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30">
                <a:latin typeface="Constantia"/>
                <a:cs typeface="Constantia"/>
              </a:rPr>
              <a:t>It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is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predominant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estrogen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plasma.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</a:t>
            </a:r>
            <a:r>
              <a:rPr dirty="0" sz="2600" spc="-55">
                <a:latin typeface="Constantia"/>
                <a:cs typeface="Constantia"/>
              </a:rPr>
              <a:t>w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other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majo</a:t>
            </a:r>
            <a:r>
              <a:rPr dirty="0" sz="2600">
                <a:latin typeface="Constantia"/>
                <a:cs typeface="Constantia"/>
              </a:rPr>
              <a:t>r</a:t>
            </a:r>
            <a:r>
              <a:rPr dirty="0" sz="2600" spc="-17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est</a:t>
            </a:r>
            <a:r>
              <a:rPr dirty="0" sz="2600" spc="-3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70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ens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e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Estrone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Estriol</a:t>
            </a:r>
            <a:endParaRPr sz="2600">
              <a:latin typeface="Constantia"/>
              <a:cs typeface="Constantia"/>
            </a:endParaRPr>
          </a:p>
          <a:p>
            <a:pPr algn="just" marL="286385" marR="5080" indent="-274320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5">
                <a:latin typeface="Constantia"/>
                <a:cs typeface="Constantia"/>
              </a:rPr>
              <a:t>Progesterone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major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secretary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product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ovary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5">
                <a:latin typeface="Constantia"/>
                <a:cs typeface="Constantia"/>
              </a:rPr>
              <a:t>specific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times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menstrual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cycle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as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well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as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from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placenta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during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30">
                <a:latin typeface="Constantia"/>
                <a:cs typeface="Constantia"/>
              </a:rPr>
              <a:t>pregnancy.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4404" y="206451"/>
            <a:ext cx="2644140" cy="4686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900"/>
              <a:t>Accessory</a:t>
            </a:r>
            <a:r>
              <a:rPr dirty="0" sz="2900" spc="-100"/>
              <a:t> </a:t>
            </a:r>
            <a:r>
              <a:rPr dirty="0" sz="2900" spc="-15"/>
              <a:t>Organs</a:t>
            </a:r>
            <a:endParaRPr sz="2900"/>
          </a:p>
        </p:txBody>
      </p:sp>
      <p:sp>
        <p:nvSpPr>
          <p:cNvPr id="3" name="object 3"/>
          <p:cNvSpPr txBox="1"/>
          <p:nvPr/>
        </p:nvSpPr>
        <p:spPr>
          <a:xfrm>
            <a:off x="1145844" y="1007110"/>
            <a:ext cx="3862070" cy="309880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286385" indent="-274320">
              <a:lnSpc>
                <a:spcPct val="100000"/>
              </a:lnSpc>
              <a:spcBef>
                <a:spcPts val="6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Include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:</a:t>
            </a:r>
            <a:endParaRPr sz="2400">
              <a:latin typeface="Constantia"/>
              <a:cs typeface="Constantia"/>
            </a:endParaRPr>
          </a:p>
          <a:p>
            <a:pPr lvl="1" marL="652145" indent="-247015">
              <a:lnSpc>
                <a:spcPct val="100000"/>
              </a:lnSpc>
              <a:spcBef>
                <a:spcPts val="57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780" algn="l"/>
              </a:tabLst>
            </a:pPr>
            <a:r>
              <a:rPr dirty="0" sz="2400" spc="-10">
                <a:latin typeface="Constantia"/>
                <a:cs typeface="Constantia"/>
              </a:rPr>
              <a:t>oviducts</a:t>
            </a:r>
            <a:endParaRPr sz="2400">
              <a:latin typeface="Constantia"/>
              <a:cs typeface="Constantia"/>
            </a:endParaRPr>
          </a:p>
          <a:p>
            <a:pPr lvl="1" marL="652145" indent="-247015">
              <a:lnSpc>
                <a:spcPct val="100000"/>
              </a:lnSpc>
              <a:spcBef>
                <a:spcPts val="57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780" algn="l"/>
              </a:tabLst>
            </a:pP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3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uterus</a:t>
            </a:r>
            <a:endParaRPr sz="2400">
              <a:latin typeface="Constantia"/>
              <a:cs typeface="Constantia"/>
            </a:endParaRPr>
          </a:p>
          <a:p>
            <a:pPr lvl="1" marL="652145" indent="-247015">
              <a:lnSpc>
                <a:spcPct val="100000"/>
              </a:lnSpc>
              <a:spcBef>
                <a:spcPts val="580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780" algn="l"/>
              </a:tabLst>
            </a:pPr>
            <a:r>
              <a:rPr dirty="0" sz="2400" spc="-5">
                <a:latin typeface="Constantia"/>
                <a:cs typeface="Constantia"/>
              </a:rPr>
              <a:t>vagina</a:t>
            </a:r>
            <a:endParaRPr sz="2400">
              <a:latin typeface="Constantia"/>
              <a:cs typeface="Constantia"/>
            </a:endParaRPr>
          </a:p>
          <a:p>
            <a:pPr lvl="1" marL="652145" indent="-247015">
              <a:lnSpc>
                <a:spcPct val="100000"/>
              </a:lnSpc>
              <a:spcBef>
                <a:spcPts val="57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780" algn="l"/>
              </a:tabLst>
            </a:pPr>
            <a:r>
              <a:rPr dirty="0" sz="2400">
                <a:latin typeface="Constantia"/>
                <a:cs typeface="Constantia"/>
              </a:rPr>
              <a:t>g</a:t>
            </a:r>
            <a:r>
              <a:rPr dirty="0" sz="2400" spc="-30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ea</a:t>
            </a:r>
            <a:r>
              <a:rPr dirty="0" sz="2400" spc="-30">
                <a:latin typeface="Constantia"/>
                <a:cs typeface="Constantia"/>
              </a:rPr>
              <a:t>t</a:t>
            </a:r>
            <a:r>
              <a:rPr dirty="0" sz="2400">
                <a:latin typeface="Constantia"/>
                <a:cs typeface="Constantia"/>
              </a:rPr>
              <a:t>er</a:t>
            </a:r>
            <a:r>
              <a:rPr dirty="0" sz="2400" spc="-155">
                <a:latin typeface="Constantia"/>
                <a:cs typeface="Constantia"/>
              </a:rPr>
              <a:t> </a:t>
            </a:r>
            <a:r>
              <a:rPr dirty="0" sz="2400" spc="-55">
                <a:latin typeface="Constantia"/>
                <a:cs typeface="Constantia"/>
              </a:rPr>
              <a:t>v</a:t>
            </a:r>
            <a:r>
              <a:rPr dirty="0" sz="2400">
                <a:latin typeface="Constantia"/>
                <a:cs typeface="Constantia"/>
              </a:rPr>
              <a:t>est</a:t>
            </a:r>
            <a:r>
              <a:rPr dirty="0" sz="2400" spc="-5">
                <a:latin typeface="Constantia"/>
                <a:cs typeface="Constantia"/>
              </a:rPr>
              <a:t>ibula</a:t>
            </a:r>
            <a:r>
              <a:rPr dirty="0" sz="2400">
                <a:latin typeface="Constantia"/>
                <a:cs typeface="Constantia"/>
              </a:rPr>
              <a:t>r</a:t>
            </a:r>
            <a:r>
              <a:rPr dirty="0" sz="2400" spc="-145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g</a:t>
            </a:r>
            <a:r>
              <a:rPr dirty="0" sz="2400">
                <a:latin typeface="Constantia"/>
                <a:cs typeface="Constantia"/>
              </a:rPr>
              <a:t>la</a:t>
            </a:r>
            <a:r>
              <a:rPr dirty="0" sz="2400" spc="-10">
                <a:latin typeface="Constantia"/>
                <a:cs typeface="Constantia"/>
              </a:rPr>
              <a:t>n</a:t>
            </a:r>
            <a:r>
              <a:rPr dirty="0" sz="2400" spc="-5">
                <a:latin typeface="Constantia"/>
                <a:cs typeface="Constantia"/>
              </a:rPr>
              <a:t>ds</a:t>
            </a:r>
            <a:endParaRPr sz="2400">
              <a:latin typeface="Constantia"/>
              <a:cs typeface="Constantia"/>
            </a:endParaRPr>
          </a:p>
          <a:p>
            <a:pPr lvl="1" marL="652145" indent="-247015">
              <a:lnSpc>
                <a:spcPct val="100000"/>
              </a:lnSpc>
              <a:spcBef>
                <a:spcPts val="580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780" algn="l"/>
              </a:tabLst>
            </a:pPr>
            <a:r>
              <a:rPr dirty="0" sz="2400" spc="-10">
                <a:latin typeface="Constantia"/>
                <a:cs typeface="Constantia"/>
              </a:rPr>
              <a:t>vulva</a:t>
            </a:r>
            <a:endParaRPr sz="2400">
              <a:latin typeface="Constantia"/>
              <a:cs typeface="Constantia"/>
            </a:endParaRPr>
          </a:p>
          <a:p>
            <a:pPr lvl="1" marL="652145" indent="-247015">
              <a:lnSpc>
                <a:spcPct val="100000"/>
              </a:lnSpc>
              <a:spcBef>
                <a:spcPts val="575"/>
              </a:spcBef>
              <a:buClr>
                <a:srgbClr val="0E6EC5"/>
              </a:buClr>
              <a:buSzPct val="85416"/>
              <a:buFont typeface="Segoe UI Symbol"/>
              <a:buChar char="⚫"/>
              <a:tabLst>
                <a:tab pos="652780" algn="l"/>
              </a:tabLst>
            </a:pPr>
            <a:r>
              <a:rPr dirty="0" sz="2400" spc="-5">
                <a:latin typeface="Constantia"/>
                <a:cs typeface="Constantia"/>
              </a:rPr>
              <a:t>perineum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4404" y="26619"/>
            <a:ext cx="2048510" cy="711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Oviducts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9" y="769366"/>
            <a:ext cx="7123430" cy="1735455"/>
          </a:xfrm>
          <a:prstGeom prst="rect">
            <a:avLst/>
          </a:prstGeom>
        </p:spPr>
        <p:txBody>
          <a:bodyPr wrap="square" lIns="0" tIns="112395" rIns="0" bIns="0" rtlCol="0" vert="horz">
            <a:spAutoFit/>
          </a:bodyPr>
          <a:lstStyle/>
          <a:p>
            <a:pPr marL="287020" marR="254000" indent="-274955">
              <a:lnSpc>
                <a:spcPct val="70000"/>
              </a:lnSpc>
              <a:spcBef>
                <a:spcPts val="885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dirty="0" sz="2200" spc="-45">
                <a:latin typeface="Constantia"/>
                <a:cs typeface="Constantia"/>
              </a:rPr>
              <a:t>Tubes</a:t>
            </a:r>
            <a:r>
              <a:rPr dirty="0" sz="2200" spc="-6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that</a:t>
            </a:r>
            <a:r>
              <a:rPr dirty="0" sz="2200" spc="-8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transport</a:t>
            </a:r>
            <a:r>
              <a:rPr dirty="0" sz="2200" spc="-10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114">
                <a:latin typeface="Constantia"/>
                <a:cs typeface="Constantia"/>
              </a:rPr>
              <a:t> </a:t>
            </a:r>
            <a:r>
              <a:rPr dirty="0" sz="2200" spc="-25">
                <a:latin typeface="Constantia"/>
                <a:cs typeface="Constantia"/>
              </a:rPr>
              <a:t>ova</a:t>
            </a:r>
            <a:r>
              <a:rPr dirty="0" sz="2200" spc="-5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in</a:t>
            </a:r>
            <a:r>
              <a:rPr dirty="0" sz="2200" spc="-5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7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female</a:t>
            </a:r>
            <a:r>
              <a:rPr dirty="0" sz="2200" spc="-13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reproductive </a:t>
            </a:r>
            <a:r>
              <a:rPr dirty="0" sz="2200" spc="-540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system</a:t>
            </a:r>
            <a:endParaRPr sz="2200">
              <a:latin typeface="Constantia"/>
              <a:cs typeface="Constantia"/>
            </a:endParaRPr>
          </a:p>
          <a:p>
            <a:pPr marL="287020" indent="-274955">
              <a:lnSpc>
                <a:spcPts val="2245"/>
              </a:lnSpc>
              <a:buClr>
                <a:srgbClr val="0AD0D9"/>
              </a:buClr>
              <a:buSzPct val="93181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dirty="0" sz="2200" spc="-10">
                <a:latin typeface="Constantia"/>
                <a:cs typeface="Constantia"/>
              </a:rPr>
              <a:t>Also</a:t>
            </a:r>
            <a:r>
              <a:rPr dirty="0" sz="2200" spc="-5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known</a:t>
            </a:r>
            <a:r>
              <a:rPr dirty="0" sz="2200" spc="-9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as</a:t>
            </a:r>
            <a:r>
              <a:rPr dirty="0" sz="2200" spc="-7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9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uterine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tubes</a:t>
            </a:r>
            <a:r>
              <a:rPr dirty="0" sz="2200" spc="-10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or</a:t>
            </a:r>
            <a:r>
              <a:rPr dirty="0" sz="2200" spc="-10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fallopian</a:t>
            </a:r>
            <a:r>
              <a:rPr dirty="0" sz="2200" spc="-6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tubes</a:t>
            </a:r>
            <a:endParaRPr sz="2200">
              <a:latin typeface="Constantia"/>
              <a:cs typeface="Constantia"/>
            </a:endParaRPr>
          </a:p>
          <a:p>
            <a:pPr marL="287020" indent="-274955">
              <a:lnSpc>
                <a:spcPts val="2375"/>
              </a:lnSpc>
              <a:buClr>
                <a:srgbClr val="0AD0D9"/>
              </a:buClr>
              <a:buSzPct val="93181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dirty="0" sz="2200" spc="-25">
                <a:latin typeface="Constantia"/>
                <a:cs typeface="Constantia"/>
              </a:rPr>
              <a:t>No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direct</a:t>
            </a:r>
            <a:r>
              <a:rPr dirty="0" sz="2200" spc="-12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connection</a:t>
            </a:r>
            <a:r>
              <a:rPr dirty="0" sz="2200" spc="-4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between</a:t>
            </a:r>
            <a:r>
              <a:rPr dirty="0" sz="2200" spc="-12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ovary</a:t>
            </a:r>
            <a:r>
              <a:rPr dirty="0" sz="2200" spc="-11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and</a:t>
            </a:r>
            <a:r>
              <a:rPr dirty="0" sz="2200" spc="-4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this</a:t>
            </a:r>
            <a:r>
              <a:rPr dirty="0" sz="2200" spc="-7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tube</a:t>
            </a:r>
            <a:endParaRPr sz="2200">
              <a:latin typeface="Constantia"/>
              <a:cs typeface="Constantia"/>
            </a:endParaRPr>
          </a:p>
          <a:p>
            <a:pPr marL="287020" indent="-274955">
              <a:lnSpc>
                <a:spcPts val="2115"/>
              </a:lnSpc>
              <a:buClr>
                <a:srgbClr val="0AD0D9"/>
              </a:buClr>
              <a:buSzPct val="95454"/>
              <a:buFont typeface="Segoe UI Symbol"/>
              <a:buChar char="⚫"/>
              <a:tabLst>
                <a:tab pos="287020" algn="l"/>
                <a:tab pos="287655" algn="l"/>
              </a:tabLst>
            </a:pPr>
            <a:r>
              <a:rPr dirty="0" sz="2200" spc="-10">
                <a:latin typeface="Constantia"/>
                <a:cs typeface="Constantia"/>
              </a:rPr>
              <a:t>O</a:t>
            </a:r>
            <a:r>
              <a:rPr dirty="0" sz="2200" spc="-15">
                <a:latin typeface="Constantia"/>
                <a:cs typeface="Constantia"/>
              </a:rPr>
              <a:t>v</a:t>
            </a:r>
            <a:r>
              <a:rPr dirty="0" sz="2200" spc="-10">
                <a:latin typeface="Constantia"/>
                <a:cs typeface="Constantia"/>
              </a:rPr>
              <a:t>u</a:t>
            </a:r>
            <a:r>
              <a:rPr dirty="0" sz="2200" spc="-5">
                <a:latin typeface="Constantia"/>
                <a:cs typeface="Constantia"/>
              </a:rPr>
              <a:t>m</a:t>
            </a:r>
            <a:r>
              <a:rPr dirty="0" sz="2200" spc="-3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i</a:t>
            </a:r>
            <a:r>
              <a:rPr dirty="0" sz="2200" spc="-5">
                <a:latin typeface="Constantia"/>
                <a:cs typeface="Constantia"/>
              </a:rPr>
              <a:t>s</a:t>
            </a:r>
            <a:r>
              <a:rPr dirty="0" sz="2200" spc="-8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s</a:t>
            </a:r>
            <a:r>
              <a:rPr dirty="0" sz="2200" spc="-60">
                <a:latin typeface="Constantia"/>
                <a:cs typeface="Constantia"/>
              </a:rPr>
              <a:t>w</a:t>
            </a:r>
            <a:r>
              <a:rPr dirty="0" sz="2200" spc="-5">
                <a:latin typeface="Constantia"/>
                <a:cs typeface="Constantia"/>
              </a:rPr>
              <a:t>ept</a:t>
            </a:r>
            <a:r>
              <a:rPr dirty="0" sz="2200" spc="-7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in</a:t>
            </a:r>
            <a:r>
              <a:rPr dirty="0" sz="2200" spc="-35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o</a:t>
            </a:r>
            <a:r>
              <a:rPr dirty="0" sz="2200" spc="-125">
                <a:latin typeface="Constantia"/>
                <a:cs typeface="Constantia"/>
              </a:rPr>
              <a:t> </a:t>
            </a:r>
            <a:r>
              <a:rPr dirty="0" sz="2200" spc="-45">
                <a:latin typeface="Constantia"/>
                <a:cs typeface="Constantia"/>
              </a:rPr>
              <a:t>o</a:t>
            </a:r>
            <a:r>
              <a:rPr dirty="0" sz="2200" spc="-5">
                <a:latin typeface="Constantia"/>
                <a:cs typeface="Constantia"/>
              </a:rPr>
              <a:t>vidu</a:t>
            </a:r>
            <a:r>
              <a:rPr dirty="0" sz="2200" spc="-20">
                <a:latin typeface="Constantia"/>
                <a:cs typeface="Constantia"/>
              </a:rPr>
              <a:t>c</a:t>
            </a:r>
            <a:r>
              <a:rPr dirty="0" sz="2200" spc="-5">
                <a:latin typeface="Constantia"/>
                <a:cs typeface="Constantia"/>
              </a:rPr>
              <a:t>t</a:t>
            </a:r>
            <a:r>
              <a:rPr dirty="0" sz="2200" spc="-35">
                <a:latin typeface="Constantia"/>
                <a:cs typeface="Constantia"/>
              </a:rPr>
              <a:t> </a:t>
            </a:r>
            <a:r>
              <a:rPr dirty="0" sz="2200" spc="-30">
                <a:latin typeface="Constantia"/>
                <a:cs typeface="Constantia"/>
              </a:rPr>
              <a:t>b</a:t>
            </a:r>
            <a:r>
              <a:rPr dirty="0" sz="2200" spc="-5">
                <a:latin typeface="Constantia"/>
                <a:cs typeface="Constantia"/>
              </a:rPr>
              <a:t>y</a:t>
            </a:r>
            <a:r>
              <a:rPr dirty="0" sz="2200" spc="-10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</a:t>
            </a:r>
            <a:r>
              <a:rPr dirty="0" sz="2200" spc="-12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c</a:t>
            </a:r>
            <a:r>
              <a:rPr dirty="0" sz="2200" spc="-15">
                <a:latin typeface="Constantia"/>
                <a:cs typeface="Constantia"/>
              </a:rPr>
              <a:t>u</a:t>
            </a:r>
            <a:r>
              <a:rPr dirty="0" sz="2200" spc="-10">
                <a:latin typeface="Constantia"/>
                <a:cs typeface="Constantia"/>
              </a:rPr>
              <a:t>r</a:t>
            </a:r>
            <a:r>
              <a:rPr dirty="0" sz="2200" spc="-50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ent</a:t>
            </a:r>
            <a:r>
              <a:rPr dirty="0" sz="2200" spc="-7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i</a:t>
            </a:r>
            <a:r>
              <a:rPr dirty="0" sz="2200" spc="-5">
                <a:latin typeface="Constantia"/>
                <a:cs typeface="Constantia"/>
              </a:rPr>
              <a:t>n</a:t>
            </a:r>
            <a:r>
              <a:rPr dirty="0" sz="2200" spc="-5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p</a:t>
            </a:r>
            <a:r>
              <a:rPr dirty="0" sz="2200" spc="-5">
                <a:latin typeface="Constantia"/>
                <a:cs typeface="Constantia"/>
              </a:rPr>
              <a:t>eri</a:t>
            </a:r>
            <a:r>
              <a:rPr dirty="0" sz="2200" spc="-35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one</a:t>
            </a:r>
            <a:r>
              <a:rPr dirty="0" sz="2200">
                <a:latin typeface="Constantia"/>
                <a:cs typeface="Constantia"/>
              </a:rPr>
              <a:t>a</a:t>
            </a:r>
            <a:r>
              <a:rPr dirty="0" sz="2200" spc="-5">
                <a:latin typeface="Constantia"/>
                <a:cs typeface="Constantia"/>
              </a:rPr>
              <a:t>l</a:t>
            </a:r>
            <a:endParaRPr sz="2200">
              <a:latin typeface="Constantia"/>
              <a:cs typeface="Constantia"/>
            </a:endParaRPr>
          </a:p>
          <a:p>
            <a:pPr marL="287020">
              <a:lnSpc>
                <a:spcPts val="2245"/>
              </a:lnSpc>
            </a:pPr>
            <a:r>
              <a:rPr dirty="0" sz="2200" spc="25">
                <a:latin typeface="Constantia"/>
                <a:cs typeface="Constantia"/>
              </a:rPr>
              <a:t>fluid</a:t>
            </a:r>
            <a:endParaRPr sz="2200">
              <a:latin typeface="Constantia"/>
              <a:cs typeface="Constant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2895599"/>
            <a:ext cx="7083552" cy="396239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2590798"/>
            <a:ext cx="7083552" cy="42672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68300" y="5057343"/>
            <a:ext cx="2049780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500" spc="-5">
                <a:solidFill>
                  <a:srgbClr val="04607A"/>
                </a:solidFill>
                <a:latin typeface="Calibri"/>
                <a:cs typeface="Calibri"/>
              </a:rPr>
              <a:t>Oviducts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2140" y="404571"/>
            <a:ext cx="7647940" cy="2660015"/>
          </a:xfrm>
          <a:prstGeom prst="rect">
            <a:avLst/>
          </a:prstGeom>
        </p:spPr>
        <p:txBody>
          <a:bodyPr wrap="square" lIns="0" tIns="83185" rIns="0" bIns="0" rtlCol="0" vert="horz">
            <a:spAutoFit/>
          </a:bodyPr>
          <a:lstStyle/>
          <a:p>
            <a:pPr marL="286385" marR="5080" indent="-274320">
              <a:lnSpc>
                <a:spcPts val="2310"/>
              </a:lnSpc>
              <a:spcBef>
                <a:spcPts val="65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0">
                <a:latin typeface="Constantia"/>
                <a:cs typeface="Constantia"/>
              </a:rPr>
              <a:t>Peritoneal </a:t>
            </a:r>
            <a:r>
              <a:rPr dirty="0" sz="2400" spc="40">
                <a:latin typeface="Constantia"/>
                <a:cs typeface="Constantia"/>
              </a:rPr>
              <a:t>fluid </a:t>
            </a:r>
            <a:r>
              <a:rPr dirty="0" sz="2400" spc="-10">
                <a:latin typeface="Constantia"/>
                <a:cs typeface="Constantia"/>
              </a:rPr>
              <a:t>produced </a:t>
            </a:r>
            <a:r>
              <a:rPr dirty="0" sz="2400" spc="-15">
                <a:latin typeface="Constantia"/>
                <a:cs typeface="Constantia"/>
              </a:rPr>
              <a:t>by </a:t>
            </a:r>
            <a:r>
              <a:rPr dirty="0" sz="2400" spc="5">
                <a:latin typeface="Constantia"/>
                <a:cs typeface="Constantia"/>
              </a:rPr>
              <a:t>fimbriae </a:t>
            </a:r>
            <a:r>
              <a:rPr dirty="0" sz="2400">
                <a:latin typeface="Constantia"/>
                <a:cs typeface="Constantia"/>
              </a:rPr>
              <a:t>(small, </a:t>
            </a:r>
            <a:r>
              <a:rPr dirty="0" sz="2400" spc="-10">
                <a:latin typeface="Constantia"/>
                <a:cs typeface="Constantia"/>
              </a:rPr>
              <a:t>fringelike </a:t>
            </a:r>
            <a:r>
              <a:rPr dirty="0" sz="2400" spc="-5">
                <a:latin typeface="Constantia"/>
                <a:cs typeface="Constantia"/>
              </a:rPr>
              <a:t> extensions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located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at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edge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 spc="-25">
                <a:latin typeface="Constantia"/>
                <a:cs typeface="Constantia"/>
              </a:rPr>
              <a:t>tube’s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opening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into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abdomen)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O</a:t>
            </a:r>
            <a:r>
              <a:rPr dirty="0" sz="2400" spc="-15">
                <a:latin typeface="Constantia"/>
                <a:cs typeface="Constantia"/>
              </a:rPr>
              <a:t>v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ca</a:t>
            </a:r>
            <a:r>
              <a:rPr dirty="0" sz="2400">
                <a:latin typeface="Constantia"/>
                <a:cs typeface="Constantia"/>
              </a:rPr>
              <a:t>n</a:t>
            </a:r>
            <a:r>
              <a:rPr dirty="0" sz="2400" spc="-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no</a:t>
            </a:r>
            <a:r>
              <a:rPr dirty="0" sz="2400">
                <a:latin typeface="Constantia"/>
                <a:cs typeface="Constantia"/>
              </a:rPr>
              <a:t>t</a:t>
            </a:r>
            <a:r>
              <a:rPr dirty="0" sz="2400" spc="-5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</a:t>
            </a:r>
            <a:r>
              <a:rPr dirty="0" sz="2400" spc="-40">
                <a:latin typeface="Constantia"/>
                <a:cs typeface="Constantia"/>
              </a:rPr>
              <a:t>o</a:t>
            </a:r>
            <a:r>
              <a:rPr dirty="0" sz="2400" spc="-55">
                <a:latin typeface="Constantia"/>
                <a:cs typeface="Constantia"/>
              </a:rPr>
              <a:t>v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on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50">
                <a:latin typeface="Constantia"/>
                <a:cs typeface="Constantia"/>
              </a:rPr>
              <a:t>o</a:t>
            </a:r>
            <a:r>
              <a:rPr dirty="0" sz="2400">
                <a:latin typeface="Constantia"/>
                <a:cs typeface="Constantia"/>
              </a:rPr>
              <a:t>wn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ts val="2595"/>
              </a:lnSpc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20">
                <a:latin typeface="Constantia"/>
                <a:cs typeface="Constantia"/>
              </a:rPr>
              <a:t>Movement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depends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on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sweeping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action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-5">
                <a:latin typeface="Constantia"/>
                <a:cs typeface="Constantia"/>
              </a:rPr>
              <a:t> cilia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endParaRPr sz="2400">
              <a:latin typeface="Constantia"/>
              <a:cs typeface="Constantia"/>
            </a:endParaRPr>
          </a:p>
          <a:p>
            <a:pPr marL="286385">
              <a:lnSpc>
                <a:spcPts val="2595"/>
              </a:lnSpc>
            </a:pPr>
            <a:r>
              <a:rPr dirty="0" sz="2400" spc="-20">
                <a:latin typeface="Constantia"/>
                <a:cs typeface="Constantia"/>
              </a:rPr>
              <a:t>oviduct’s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lining</a:t>
            </a:r>
            <a:r>
              <a:rPr dirty="0" sz="2400" spc="-5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on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peristalsis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2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tube</a:t>
            </a:r>
            <a:endParaRPr sz="2400">
              <a:latin typeface="Constantia"/>
              <a:cs typeface="Constantia"/>
            </a:endParaRPr>
          </a:p>
          <a:p>
            <a:pPr marL="286385" marR="371475" indent="-274320">
              <a:lnSpc>
                <a:spcPct val="8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45">
                <a:latin typeface="Constantia"/>
                <a:cs typeface="Constantia"/>
              </a:rPr>
              <a:t>Takes</a:t>
            </a:r>
            <a:r>
              <a:rPr dirty="0" sz="2400" spc="-5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5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25">
                <a:latin typeface="Constantia"/>
                <a:cs typeface="Constantia"/>
              </a:rPr>
              <a:t>days</a:t>
            </a:r>
            <a:r>
              <a:rPr dirty="0" sz="2400" spc="-5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for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ovum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to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reach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uterus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form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ovary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2590798"/>
            <a:ext cx="7083552" cy="4267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</a:t>
            </a:r>
            <a:r>
              <a:rPr dirty="0" spc="-45"/>
              <a:t>t</a:t>
            </a:r>
            <a:r>
              <a:rPr dirty="0"/>
              <a:t>erus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8340" y="749553"/>
            <a:ext cx="6936105" cy="2038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7020" indent="-274955">
              <a:lnSpc>
                <a:spcPts val="295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655" algn="l"/>
              </a:tabLst>
            </a:pPr>
            <a:r>
              <a:rPr dirty="0" sz="2600" spc="-10">
                <a:latin typeface="Constantia"/>
                <a:cs typeface="Constantia"/>
              </a:rPr>
              <a:t>Organ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in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which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fetus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can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develop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maturity</a:t>
            </a:r>
            <a:endParaRPr sz="2600">
              <a:latin typeface="Constantia"/>
              <a:cs typeface="Constantia"/>
            </a:endParaRPr>
          </a:p>
          <a:p>
            <a:pPr marL="287020" indent="-274955">
              <a:lnSpc>
                <a:spcPts val="2785"/>
              </a:lnSpc>
              <a:buClr>
                <a:srgbClr val="0AD0D9"/>
              </a:buClr>
              <a:buSzPct val="94230"/>
              <a:buFont typeface="Segoe UI Symbol"/>
              <a:buChar char="⚫"/>
              <a:tabLst>
                <a:tab pos="287655" algn="l"/>
              </a:tabLst>
            </a:pPr>
            <a:r>
              <a:rPr dirty="0" sz="2600" spc="-5">
                <a:latin typeface="Constantia"/>
                <a:cs typeface="Constantia"/>
              </a:rPr>
              <a:t>Oviducts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lead</a:t>
            </a:r>
            <a:r>
              <a:rPr dirty="0" sz="2600" spc="-4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uterus</a:t>
            </a:r>
            <a:endParaRPr sz="2600">
              <a:latin typeface="Constantia"/>
              <a:cs typeface="Constantia"/>
            </a:endParaRPr>
          </a:p>
          <a:p>
            <a:pPr marL="287020" marR="216535" indent="-274955">
              <a:lnSpc>
                <a:spcPct val="70000"/>
              </a:lnSpc>
              <a:spcBef>
                <a:spcPts val="76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655" algn="l"/>
              </a:tabLst>
            </a:pPr>
            <a:r>
              <a:rPr dirty="0" sz="2600">
                <a:latin typeface="Constantia"/>
                <a:cs typeface="Constantia"/>
              </a:rPr>
              <a:t>Superior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portion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rests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on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upper</a:t>
            </a:r>
            <a:r>
              <a:rPr dirty="0" sz="2600" spc="-16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surface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urinary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bladder</a:t>
            </a:r>
            <a:endParaRPr sz="2600">
              <a:latin typeface="Constantia"/>
              <a:cs typeface="Constantia"/>
            </a:endParaRPr>
          </a:p>
          <a:p>
            <a:pPr marL="287020" marR="247015" indent="-274955">
              <a:lnSpc>
                <a:spcPct val="70000"/>
              </a:lnSpc>
              <a:spcBef>
                <a:spcPts val="6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655" algn="l"/>
              </a:tabLst>
            </a:pPr>
            <a:r>
              <a:rPr dirty="0" sz="2600" spc="-5">
                <a:latin typeface="Constantia"/>
                <a:cs typeface="Constantia"/>
              </a:rPr>
              <a:t>Inferior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portion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embedded 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pelvic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35">
                <a:latin typeface="Constantia"/>
                <a:cs typeface="Constantia"/>
              </a:rPr>
              <a:t>floor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between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bladder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rectum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U</a:t>
            </a:r>
            <a:r>
              <a:rPr dirty="0" spc="-45"/>
              <a:t>t</a:t>
            </a:r>
            <a:r>
              <a:rPr dirty="0"/>
              <a:t>erus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45844" y="778509"/>
            <a:ext cx="6477000" cy="178181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286385" indent="-274320">
              <a:lnSpc>
                <a:spcPct val="100000"/>
              </a:lnSpc>
              <a:spcBef>
                <a:spcPts val="6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walls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uterus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include:</a:t>
            </a:r>
            <a:endParaRPr sz="2400">
              <a:latin typeface="Constantia"/>
              <a:cs typeface="Constantia"/>
            </a:endParaRPr>
          </a:p>
          <a:p>
            <a:pPr marL="354965" indent="-34290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354965" algn="l"/>
                <a:tab pos="355600" algn="l"/>
              </a:tabLst>
            </a:pP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muscular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25">
                <a:latin typeface="Constantia"/>
                <a:cs typeface="Constantia"/>
              </a:rPr>
              <a:t>layer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(myometrium)</a:t>
            </a:r>
            <a:endParaRPr sz="2400">
              <a:latin typeface="Constantia"/>
              <a:cs typeface="Constantia"/>
            </a:endParaRPr>
          </a:p>
          <a:p>
            <a:pPr marL="354965" indent="-34290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354965" algn="l"/>
                <a:tab pos="355600" algn="l"/>
                <a:tab pos="2435225" algn="l"/>
              </a:tabLst>
            </a:pPr>
            <a:r>
              <a:rPr dirty="0" sz="2400">
                <a:latin typeface="Constantia"/>
                <a:cs typeface="Constantia"/>
              </a:rPr>
              <a:t>an</a:t>
            </a:r>
            <a:r>
              <a:rPr dirty="0" sz="2400" spc="-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inner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lining	called</a:t>
            </a:r>
            <a:r>
              <a:rPr dirty="0" sz="2400" spc="-4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endometrium</a:t>
            </a:r>
            <a:endParaRPr sz="2400">
              <a:latin typeface="Constantia"/>
              <a:cs typeface="Constantia"/>
            </a:endParaRPr>
          </a:p>
          <a:p>
            <a:pPr marL="286385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inne</a:t>
            </a:r>
            <a:r>
              <a:rPr dirty="0" sz="2400">
                <a:latin typeface="Constantia"/>
                <a:cs typeface="Constantia"/>
              </a:rPr>
              <a:t>r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l</a:t>
            </a:r>
            <a:r>
              <a:rPr dirty="0" sz="2400" spc="-50">
                <a:latin typeface="Constantia"/>
                <a:cs typeface="Constantia"/>
              </a:rPr>
              <a:t>a</a:t>
            </a:r>
            <a:r>
              <a:rPr dirty="0" sz="2400" spc="-65">
                <a:latin typeface="Constantia"/>
                <a:cs typeface="Constantia"/>
              </a:rPr>
              <a:t>y</a:t>
            </a:r>
            <a:r>
              <a:rPr dirty="0" sz="2400">
                <a:latin typeface="Constantia"/>
                <a:cs typeface="Constantia"/>
              </a:rPr>
              <a:t>er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cha</a:t>
            </a:r>
            <a:r>
              <a:rPr dirty="0" sz="2400" spc="-10">
                <a:latin typeface="Constantia"/>
                <a:cs typeface="Constantia"/>
              </a:rPr>
              <a:t>n</a:t>
            </a:r>
            <a:r>
              <a:rPr dirty="0" sz="2400" spc="-55">
                <a:latin typeface="Constantia"/>
                <a:cs typeface="Constantia"/>
              </a:rPr>
              <a:t>g</a:t>
            </a:r>
            <a:r>
              <a:rPr dirty="0" sz="2400">
                <a:latin typeface="Constantia"/>
                <a:cs typeface="Constantia"/>
              </a:rPr>
              <a:t>es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dur</a:t>
            </a:r>
            <a:r>
              <a:rPr dirty="0" sz="2400">
                <a:latin typeface="Constantia"/>
                <a:cs typeface="Constantia"/>
              </a:rPr>
              <a:t>i</a:t>
            </a:r>
            <a:r>
              <a:rPr dirty="0" sz="2400" spc="-5">
                <a:latin typeface="Constantia"/>
                <a:cs typeface="Constantia"/>
              </a:rPr>
              <a:t>n</a:t>
            </a:r>
            <a:r>
              <a:rPr dirty="0" sz="2400">
                <a:latin typeface="Constantia"/>
                <a:cs typeface="Constantia"/>
              </a:rPr>
              <a:t>g</a:t>
            </a:r>
            <a:r>
              <a:rPr dirty="0" sz="2400" spc="-5">
                <a:latin typeface="Constantia"/>
                <a:cs typeface="Constantia"/>
              </a:rPr>
              <a:t> me</a:t>
            </a:r>
            <a:r>
              <a:rPr dirty="0" sz="2400" spc="-10">
                <a:latin typeface="Constantia"/>
                <a:cs typeface="Constantia"/>
              </a:rPr>
              <a:t>n</a:t>
            </a:r>
            <a:r>
              <a:rPr dirty="0" sz="2400">
                <a:latin typeface="Constantia"/>
                <a:cs typeface="Constantia"/>
              </a:rPr>
              <a:t>st</a:t>
            </a:r>
            <a:r>
              <a:rPr dirty="0" sz="2400" spc="5">
                <a:latin typeface="Constantia"/>
                <a:cs typeface="Constantia"/>
              </a:rPr>
              <a:t>r</a:t>
            </a:r>
            <a:r>
              <a:rPr dirty="0" sz="2400" spc="-5">
                <a:latin typeface="Constantia"/>
                <a:cs typeface="Constantia"/>
              </a:rPr>
              <a:t>ua</a:t>
            </a:r>
            <a:r>
              <a:rPr dirty="0" sz="2400">
                <a:latin typeface="Constantia"/>
                <a:cs typeface="Constantia"/>
              </a:rPr>
              <a:t>l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15">
                <a:latin typeface="Constantia"/>
                <a:cs typeface="Constantia"/>
              </a:rPr>
              <a:t>c</a:t>
            </a:r>
            <a:r>
              <a:rPr dirty="0" sz="2400" spc="-65">
                <a:latin typeface="Constantia"/>
                <a:cs typeface="Constantia"/>
              </a:rPr>
              <a:t>y</a:t>
            </a:r>
            <a:r>
              <a:rPr dirty="0" sz="2400" spc="-5">
                <a:latin typeface="Constantia"/>
                <a:cs typeface="Constantia"/>
              </a:rPr>
              <a:t>cle</a:t>
            </a:r>
            <a:endParaRPr sz="2400">
              <a:latin typeface="Constantia"/>
              <a:cs typeface="Constanti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3600" y="2715767"/>
            <a:ext cx="5638800" cy="379933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54404" y="102819"/>
            <a:ext cx="1567180" cy="711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50"/>
              <a:t>V</a:t>
            </a:r>
            <a:r>
              <a:rPr dirty="0"/>
              <a:t>agina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2140" y="891285"/>
            <a:ext cx="8109584" cy="445198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286385" marR="186690" indent="-274320">
              <a:lnSpc>
                <a:spcPts val="2590"/>
              </a:lnSpc>
              <a:spcBef>
                <a:spcPts val="42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>
                <a:latin typeface="Constantia"/>
                <a:cs typeface="Constantia"/>
              </a:rPr>
              <a:t>Distal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part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3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birth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canal</a:t>
            </a:r>
            <a:r>
              <a:rPr dirty="0" sz="2400" spc="-5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which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opens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to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outside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body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254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  <a:tab pos="1279525" algn="l"/>
              </a:tabLst>
            </a:pPr>
            <a:r>
              <a:rPr dirty="0" sz="2400" spc="5">
                <a:latin typeface="Constantia"/>
                <a:cs typeface="Constantia"/>
              </a:rPr>
              <a:t>Cervix	</a:t>
            </a:r>
            <a:r>
              <a:rPr dirty="0" sz="2400">
                <a:latin typeface="Constantia"/>
                <a:cs typeface="Constantia"/>
              </a:rPr>
              <a:t>(opening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uterus)</a:t>
            </a:r>
            <a:r>
              <a:rPr dirty="0" sz="2400" spc="-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leads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to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15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vagina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29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0">
                <a:latin typeface="Constantia"/>
                <a:cs typeface="Constantia"/>
              </a:rPr>
              <a:t>Muscular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tube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connecting</a:t>
            </a:r>
            <a:r>
              <a:rPr dirty="0" sz="2400" spc="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uterine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cavity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with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outside</a:t>
            </a:r>
            <a:endParaRPr sz="2400">
              <a:latin typeface="Constantia"/>
              <a:cs typeface="Constantia"/>
            </a:endParaRPr>
          </a:p>
          <a:p>
            <a:pPr marL="286385" marR="868044" indent="-274320">
              <a:lnSpc>
                <a:spcPts val="2590"/>
              </a:lnSpc>
              <a:spcBef>
                <a:spcPts val="61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Lining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3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vagina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is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wrinkled</a:t>
            </a:r>
            <a:r>
              <a:rPr dirty="0" sz="2400" spc="2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mucous</a:t>
            </a:r>
            <a:r>
              <a:rPr dirty="0" sz="2400" spc="-3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membrane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similar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to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that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found</a:t>
            </a:r>
            <a:r>
              <a:rPr dirty="0" sz="2400">
                <a:latin typeface="Constantia"/>
                <a:cs typeface="Constantia"/>
              </a:rPr>
              <a:t> in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stomach</a:t>
            </a:r>
            <a:endParaRPr sz="2400">
              <a:latin typeface="Constantia"/>
              <a:cs typeface="Constantia"/>
            </a:endParaRPr>
          </a:p>
          <a:p>
            <a:pPr marL="286385" marR="40005" indent="-274320">
              <a:lnSpc>
                <a:spcPts val="259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0">
                <a:latin typeface="Constantia"/>
                <a:cs typeface="Constantia"/>
              </a:rPr>
              <a:t>Rugae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(folds)</a:t>
            </a:r>
            <a:r>
              <a:rPr dirty="0" sz="2400" spc="-3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permit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enlargement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so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that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childbirth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usually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does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not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tear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lining</a:t>
            </a:r>
            <a:endParaRPr sz="2400">
              <a:latin typeface="Constantia"/>
              <a:cs typeface="Constantia"/>
            </a:endParaRPr>
          </a:p>
          <a:p>
            <a:pPr marL="286385" marR="5080" indent="-274320">
              <a:lnSpc>
                <a:spcPts val="2590"/>
              </a:lnSpc>
              <a:spcBef>
                <a:spcPts val="58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30">
                <a:latin typeface="Constantia"/>
                <a:cs typeface="Constantia"/>
              </a:rPr>
              <a:t>Vagina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is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organ</a:t>
            </a:r>
            <a:r>
              <a:rPr dirty="0" sz="2400" spc="-4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for</a:t>
            </a:r>
            <a:r>
              <a:rPr dirty="0" sz="2400" spc="-14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child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birth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also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receives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penis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during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sexual </a:t>
            </a:r>
            <a:r>
              <a:rPr dirty="0" sz="2400" spc="-10">
                <a:latin typeface="Constantia"/>
                <a:cs typeface="Constantia"/>
              </a:rPr>
              <a:t>intercourse</a:t>
            </a:r>
            <a:endParaRPr sz="2400">
              <a:latin typeface="Constantia"/>
              <a:cs typeface="Constantia"/>
            </a:endParaRPr>
          </a:p>
          <a:p>
            <a:pPr marL="286385" marR="201295" indent="-274320">
              <a:lnSpc>
                <a:spcPts val="259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355600" algn="l"/>
                <a:tab pos="356235" algn="l"/>
              </a:tabLst>
            </a:pPr>
            <a:r>
              <a:rPr dirty="0"/>
              <a:t>	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fold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5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membrane,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called the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hymen,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25">
                <a:latin typeface="Constantia"/>
                <a:cs typeface="Constantia"/>
              </a:rPr>
              <a:t>may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sometimes</a:t>
            </a:r>
            <a:r>
              <a:rPr dirty="0" sz="2400" spc="-5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be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found near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vaginal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canal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opening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499" y="143255"/>
            <a:ext cx="8001000" cy="657148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199" y="381000"/>
            <a:ext cx="8686799" cy="620572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576072"/>
            <a:ext cx="8001000" cy="570433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2590798"/>
            <a:ext cx="7083552" cy="4267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4404" y="26619"/>
            <a:ext cx="5974080" cy="7118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Greater</a:t>
            </a:r>
            <a:r>
              <a:rPr dirty="0" spc="-50"/>
              <a:t> </a:t>
            </a:r>
            <a:r>
              <a:rPr dirty="0" spc="-30"/>
              <a:t>Vestibular</a:t>
            </a:r>
            <a:r>
              <a:rPr dirty="0" spc="-45"/>
              <a:t> </a:t>
            </a:r>
            <a:r>
              <a:rPr dirty="0"/>
              <a:t>Glands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5940" y="581913"/>
            <a:ext cx="7954009" cy="2001520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286385" marR="5080" indent="-274320">
              <a:lnSpc>
                <a:spcPts val="2810"/>
              </a:lnSpc>
              <a:spcBef>
                <a:spcPts val="45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10">
                <a:latin typeface="Constantia"/>
                <a:cs typeface="Constantia"/>
              </a:rPr>
              <a:t>Just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superior</a:t>
            </a:r>
            <a:r>
              <a:rPr dirty="0" sz="2600" spc="-1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lateral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vaginal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opening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are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</a:t>
            </a:r>
            <a:r>
              <a:rPr dirty="0" sz="2600" spc="-55">
                <a:latin typeface="Constantia"/>
                <a:cs typeface="Constantia"/>
              </a:rPr>
              <a:t>w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</a:t>
            </a:r>
            <a:r>
              <a:rPr dirty="0" sz="2600" spc="5">
                <a:latin typeface="Constantia"/>
                <a:cs typeface="Constantia"/>
              </a:rPr>
              <a:t>u</a:t>
            </a:r>
            <a:r>
              <a:rPr dirty="0" sz="2600" spc="-5">
                <a:latin typeface="Constantia"/>
                <a:cs typeface="Constantia"/>
              </a:rPr>
              <a:t>cus</a:t>
            </a:r>
            <a:r>
              <a:rPr dirty="0" sz="2600">
                <a:latin typeface="Constantia"/>
                <a:cs typeface="Constantia"/>
              </a:rPr>
              <a:t>-p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od</a:t>
            </a:r>
            <a:r>
              <a:rPr dirty="0" sz="2600" spc="-10">
                <a:latin typeface="Constantia"/>
                <a:cs typeface="Constantia"/>
              </a:rPr>
              <a:t>u</a:t>
            </a:r>
            <a:r>
              <a:rPr dirty="0" sz="2600" spc="-5">
                <a:latin typeface="Constantia"/>
                <a:cs typeface="Constantia"/>
              </a:rPr>
              <a:t>ci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g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g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ea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er</a:t>
            </a:r>
            <a:r>
              <a:rPr dirty="0" sz="2600" spc="-165">
                <a:latin typeface="Constantia"/>
                <a:cs typeface="Constantia"/>
              </a:rPr>
              <a:t> </a:t>
            </a:r>
            <a:r>
              <a:rPr dirty="0" sz="2600" spc="-60">
                <a:latin typeface="Constantia"/>
                <a:cs typeface="Constantia"/>
              </a:rPr>
              <a:t>v</a:t>
            </a:r>
            <a:r>
              <a:rPr dirty="0" sz="2600">
                <a:latin typeface="Constantia"/>
                <a:cs typeface="Constantia"/>
              </a:rPr>
              <a:t>estibular</a:t>
            </a:r>
            <a:r>
              <a:rPr dirty="0" sz="2600" spc="-190">
                <a:latin typeface="Constantia"/>
                <a:cs typeface="Constantia"/>
              </a:rPr>
              <a:t> </a:t>
            </a:r>
            <a:r>
              <a:rPr dirty="0" sz="2600" spc="-30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lands</a:t>
            </a:r>
            <a:endParaRPr sz="2600">
              <a:latin typeface="Constantia"/>
              <a:cs typeface="Constantia"/>
            </a:endParaRPr>
          </a:p>
          <a:p>
            <a:pPr marL="286385" marR="604520" indent="-274320">
              <a:lnSpc>
                <a:spcPts val="2810"/>
              </a:lnSpc>
              <a:spcBef>
                <a:spcPts val="59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  <a:tab pos="4411345" algn="l"/>
              </a:tabLst>
            </a:pPr>
            <a:r>
              <a:rPr dirty="0" sz="2600" spc="-5">
                <a:latin typeface="Constantia"/>
                <a:cs typeface="Constantia"/>
              </a:rPr>
              <a:t>These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glands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secrete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into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	</a:t>
            </a:r>
            <a:r>
              <a:rPr dirty="0" sz="2600" spc="-10">
                <a:latin typeface="Constantia"/>
                <a:cs typeface="Constantia"/>
              </a:rPr>
              <a:t>area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near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vaginal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opening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known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as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vestibule</a:t>
            </a:r>
            <a:endParaRPr sz="2600">
              <a:latin typeface="Constantia"/>
              <a:cs typeface="Constantia"/>
            </a:endParaRPr>
          </a:p>
          <a:p>
            <a:pPr marL="287020" indent="-274320">
              <a:lnSpc>
                <a:spcPct val="100000"/>
              </a:lnSpc>
              <a:spcBef>
                <a:spcPts val="25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">
                <a:latin typeface="Constantia"/>
                <a:cs typeface="Constantia"/>
              </a:rPr>
              <a:t>These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glands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provide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lubrication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during </a:t>
            </a:r>
            <a:r>
              <a:rPr dirty="0" sz="2600" spc="-15">
                <a:latin typeface="Constantia"/>
                <a:cs typeface="Constantia"/>
              </a:rPr>
              <a:t>intercourse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64895" y="1112265"/>
            <a:ext cx="8017509" cy="711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Control</a:t>
            </a:r>
            <a:r>
              <a:rPr dirty="0" spc="-5"/>
              <a:t> Of </a:t>
            </a:r>
            <a:r>
              <a:rPr dirty="0" spc="-20"/>
              <a:t>Reproductive</a:t>
            </a:r>
            <a:r>
              <a:rPr dirty="0"/>
              <a:t> </a:t>
            </a:r>
            <a:r>
              <a:rPr dirty="0" spc="-5"/>
              <a:t>Functions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35940" y="1947799"/>
            <a:ext cx="8072755" cy="3989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  <a:tab pos="2251075" algn="l"/>
              </a:tabLst>
            </a:pPr>
            <a:r>
              <a:rPr dirty="0" sz="2600" spc="-30">
                <a:latin typeface="Constantia"/>
                <a:cs typeface="Constantia"/>
              </a:rPr>
              <a:t>For </a:t>
            </a:r>
            <a:r>
              <a:rPr dirty="0" sz="2600" spc="-5">
                <a:latin typeface="Constantia"/>
                <a:cs typeface="Constantia"/>
              </a:rPr>
              <a:t>both male </a:t>
            </a:r>
            <a:r>
              <a:rPr dirty="0" sz="2600">
                <a:latin typeface="Constantia"/>
                <a:cs typeface="Constantia"/>
              </a:rPr>
              <a:t>and </a:t>
            </a:r>
            <a:r>
              <a:rPr dirty="0" sz="2600" spc="-5">
                <a:latin typeface="Constantia"/>
                <a:cs typeface="Constantia"/>
              </a:rPr>
              <a:t>female reproduction, the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reproductive	</a:t>
            </a:r>
            <a:r>
              <a:rPr dirty="0" sz="2600">
                <a:latin typeface="Constantia"/>
                <a:cs typeface="Constantia"/>
              </a:rPr>
              <a:t>function </a:t>
            </a:r>
            <a:r>
              <a:rPr dirty="0" sz="2600" spc="-5">
                <a:latin typeface="Constantia"/>
                <a:cs typeface="Constantia"/>
              </a:rPr>
              <a:t>is </a:t>
            </a:r>
            <a:r>
              <a:rPr dirty="0" sz="2600" spc="-10">
                <a:latin typeface="Constantia"/>
                <a:cs typeface="Constantia"/>
              </a:rPr>
              <a:t>controlled </a:t>
            </a:r>
            <a:r>
              <a:rPr dirty="0" sz="2600" spc="-15">
                <a:latin typeface="Constantia"/>
                <a:cs typeface="Constantia"/>
              </a:rPr>
              <a:t>by </a:t>
            </a:r>
            <a:r>
              <a:rPr dirty="0" sz="2600">
                <a:latin typeface="Constantia"/>
                <a:cs typeface="Constantia"/>
              </a:rPr>
              <a:t>a </a:t>
            </a:r>
            <a:r>
              <a:rPr dirty="0" sz="2600" spc="-5">
                <a:latin typeface="Constantia"/>
                <a:cs typeface="Constantia"/>
              </a:rPr>
              <a:t>chain </a:t>
            </a:r>
            <a:r>
              <a:rPr dirty="0" sz="2600">
                <a:latin typeface="Constantia"/>
                <a:cs typeface="Constantia"/>
              </a:rPr>
              <a:t>of 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hormones. the </a:t>
            </a:r>
            <a:r>
              <a:rPr dirty="0" sz="2600" spc="5">
                <a:latin typeface="Constantia"/>
                <a:cs typeface="Constantia"/>
              </a:rPr>
              <a:t>first </a:t>
            </a:r>
            <a:r>
              <a:rPr dirty="0" sz="2600">
                <a:latin typeface="Constantia"/>
                <a:cs typeface="Constantia"/>
              </a:rPr>
              <a:t>hormone </a:t>
            </a:r>
            <a:r>
              <a:rPr dirty="0" sz="2600" spc="-10">
                <a:latin typeface="Constantia"/>
                <a:cs typeface="Constantia"/>
              </a:rPr>
              <a:t>in </a:t>
            </a:r>
            <a:r>
              <a:rPr dirty="0" sz="2600" spc="-5">
                <a:latin typeface="Constantia"/>
                <a:cs typeface="Constantia"/>
              </a:rPr>
              <a:t>the chain </a:t>
            </a:r>
            <a:r>
              <a:rPr dirty="0" sz="2600" spc="-10">
                <a:latin typeface="Constantia"/>
                <a:cs typeface="Constantia"/>
              </a:rPr>
              <a:t>is </a:t>
            </a:r>
            <a:r>
              <a:rPr dirty="0" sz="2600" spc="-5">
                <a:latin typeface="Constantia"/>
                <a:cs typeface="Constantia"/>
              </a:rPr>
              <a:t> </a:t>
            </a:r>
            <a:r>
              <a:rPr dirty="0" sz="2600" spc="-10" b="1">
                <a:latin typeface="Constantia"/>
                <a:cs typeface="Constantia"/>
              </a:rPr>
              <a:t>gonadotropin-releasing </a:t>
            </a:r>
            <a:r>
              <a:rPr dirty="0" sz="2600" spc="-5" b="1">
                <a:latin typeface="Constantia"/>
                <a:cs typeface="Constantia"/>
              </a:rPr>
              <a:t>hormone </a:t>
            </a:r>
            <a:r>
              <a:rPr dirty="0" sz="2600">
                <a:latin typeface="Constantia"/>
                <a:cs typeface="Constantia"/>
              </a:rPr>
              <a:t>(GnRH), </a:t>
            </a:r>
            <a:r>
              <a:rPr dirty="0" sz="2600" spc="-5">
                <a:latin typeface="Constantia"/>
                <a:cs typeface="Constantia"/>
              </a:rPr>
              <a:t>released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by </a:t>
            </a:r>
            <a:r>
              <a:rPr dirty="0" sz="2600" spc="-5">
                <a:latin typeface="Constantia"/>
                <a:cs typeface="Constantia"/>
              </a:rPr>
              <a:t>the hypothalamus </a:t>
            </a:r>
            <a:r>
              <a:rPr dirty="0" sz="2600" spc="-20">
                <a:latin typeface="Constantia"/>
                <a:cs typeface="Constantia"/>
              </a:rPr>
              <a:t>to </a:t>
            </a:r>
            <a:r>
              <a:rPr dirty="0" sz="2600" spc="-5">
                <a:latin typeface="Constantia"/>
                <a:cs typeface="Constantia"/>
              </a:rPr>
              <a:t>stimulate the release </a:t>
            </a:r>
            <a:r>
              <a:rPr dirty="0" sz="2600">
                <a:latin typeface="Constantia"/>
                <a:cs typeface="Constantia"/>
              </a:rPr>
              <a:t>of 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pituitary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gonadotropins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-</a:t>
            </a:r>
            <a:r>
              <a:rPr dirty="0" sz="2600" spc="-5">
                <a:latin typeface="Constantia"/>
                <a:cs typeface="Constantia"/>
              </a:rPr>
              <a:t> follicle-stimulating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hormone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(FSH)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luteinizing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hormone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(LH)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from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anterior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pituitary </a:t>
            </a:r>
            <a:r>
              <a:rPr dirty="0" sz="2600" spc="-5">
                <a:latin typeface="Constantia"/>
                <a:cs typeface="Constantia"/>
              </a:rPr>
              <a:t>gland. </a:t>
            </a:r>
            <a:r>
              <a:rPr dirty="0" sz="2600">
                <a:latin typeface="Constantia"/>
                <a:cs typeface="Constantia"/>
              </a:rPr>
              <a:t>In </a:t>
            </a:r>
            <a:r>
              <a:rPr dirty="0" sz="2600" spc="-5">
                <a:latin typeface="Constantia"/>
                <a:cs typeface="Constantia"/>
              </a:rPr>
              <a:t>both males </a:t>
            </a:r>
            <a:r>
              <a:rPr dirty="0" sz="2600">
                <a:latin typeface="Constantia"/>
                <a:cs typeface="Constantia"/>
              </a:rPr>
              <a:t>and </a:t>
            </a:r>
            <a:r>
              <a:rPr dirty="0" sz="2600" spc="-5">
                <a:latin typeface="Constantia"/>
                <a:cs typeface="Constantia"/>
              </a:rPr>
              <a:t>females these </a:t>
            </a:r>
            <a:r>
              <a:rPr dirty="0" sz="2600" spc="-20">
                <a:latin typeface="Constantia"/>
                <a:cs typeface="Constantia"/>
              </a:rPr>
              <a:t>two 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hormo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es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act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omo</a:t>
            </a:r>
            <a:r>
              <a:rPr dirty="0" sz="2600" spc="-40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1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game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70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enesis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  </a:t>
            </a:r>
            <a:r>
              <a:rPr dirty="0" sz="2600" spc="-15">
                <a:latin typeface="Constantia"/>
                <a:cs typeface="Constantia"/>
              </a:rPr>
              <a:t>androgen/estrogen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secretion.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9000" y="3163822"/>
            <a:ext cx="5181600" cy="36941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44500" y="3563239"/>
            <a:ext cx="2268855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4500" spc="-40">
                <a:solidFill>
                  <a:srgbClr val="04607A"/>
                </a:solidFill>
                <a:latin typeface="Calibri"/>
                <a:cs typeface="Calibri"/>
              </a:rPr>
              <a:t>Vulva </a:t>
            </a:r>
            <a:r>
              <a:rPr dirty="0" sz="4500">
                <a:solidFill>
                  <a:srgbClr val="04607A"/>
                </a:solidFill>
                <a:latin typeface="Calibri"/>
                <a:cs typeface="Calibri"/>
              </a:rPr>
              <a:t>&amp; </a:t>
            </a:r>
            <a:r>
              <a:rPr dirty="0" sz="4500" spc="5">
                <a:solidFill>
                  <a:srgbClr val="04607A"/>
                </a:solidFill>
                <a:latin typeface="Calibri"/>
                <a:cs typeface="Calibri"/>
              </a:rPr>
              <a:t> </a:t>
            </a:r>
            <a:r>
              <a:rPr dirty="0" sz="4500" spc="-80">
                <a:solidFill>
                  <a:srgbClr val="04607A"/>
                </a:solidFill>
                <a:latin typeface="Calibri"/>
                <a:cs typeface="Calibri"/>
              </a:rPr>
              <a:t>P</a:t>
            </a:r>
            <a:r>
              <a:rPr dirty="0" sz="4500">
                <a:solidFill>
                  <a:srgbClr val="04607A"/>
                </a:solidFill>
                <a:latin typeface="Calibri"/>
                <a:cs typeface="Calibri"/>
              </a:rPr>
              <a:t>erineum</a:t>
            </a:r>
            <a:endParaRPr sz="4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9740" y="488949"/>
            <a:ext cx="7722234" cy="2471420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286385" marR="36195" indent="-274320">
              <a:lnSpc>
                <a:spcPct val="80000"/>
              </a:lnSpc>
              <a:spcBef>
                <a:spcPts val="620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10">
                <a:latin typeface="Constantia"/>
                <a:cs typeface="Constantia"/>
              </a:rPr>
              <a:t>External</a:t>
            </a:r>
            <a:r>
              <a:rPr dirty="0" sz="2200" spc="-5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parts</a:t>
            </a:r>
            <a:r>
              <a:rPr dirty="0" sz="2200" spc="-10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</a:t>
            </a:r>
            <a:r>
              <a:rPr dirty="0" sz="2200" spc="1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</a:t>
            </a:r>
            <a:r>
              <a:rPr dirty="0" sz="2200" spc="-6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female</a:t>
            </a:r>
            <a:r>
              <a:rPr dirty="0" sz="2200" spc="-114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reproductive</a:t>
            </a:r>
            <a:r>
              <a:rPr dirty="0" sz="2200" spc="-10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system</a:t>
            </a:r>
            <a:r>
              <a:rPr dirty="0" sz="2200" spc="-7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comprise</a:t>
            </a:r>
            <a:r>
              <a:rPr dirty="0" sz="2200" spc="-8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3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vulva</a:t>
            </a:r>
            <a:endParaRPr sz="2200">
              <a:latin typeface="Constantia"/>
              <a:cs typeface="Constantia"/>
            </a:endParaRPr>
          </a:p>
          <a:p>
            <a:pPr marL="287020" indent="-274320">
              <a:lnSpc>
                <a:spcPts val="2575"/>
              </a:lnSpc>
              <a:spcBef>
                <a:spcPts val="75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5">
                <a:latin typeface="Constantia"/>
                <a:cs typeface="Constantia"/>
              </a:rPr>
              <a:t>Includes:</a:t>
            </a:r>
            <a:endParaRPr sz="2200">
              <a:latin typeface="Constantia"/>
              <a:cs typeface="Constantia"/>
            </a:endParaRPr>
          </a:p>
          <a:p>
            <a:pPr lvl="1" marL="628650" indent="-314960">
              <a:lnSpc>
                <a:spcPts val="2515"/>
              </a:lnSpc>
              <a:buClr>
                <a:srgbClr val="0E6EC5"/>
              </a:buClr>
              <a:buSzPct val="84090"/>
              <a:buFont typeface="Segoe UI Symbol"/>
              <a:buChar char="⚫"/>
              <a:tabLst>
                <a:tab pos="628015" algn="l"/>
                <a:tab pos="629285" algn="l"/>
              </a:tabLst>
            </a:pPr>
            <a:r>
              <a:rPr dirty="0" sz="2200" spc="-20">
                <a:latin typeface="Constantia"/>
                <a:cs typeface="Constantia"/>
              </a:rPr>
              <a:t>two</a:t>
            </a:r>
            <a:r>
              <a:rPr dirty="0" sz="2200" spc="-11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pairs</a:t>
            </a:r>
            <a:r>
              <a:rPr dirty="0" sz="2200" spc="-12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</a:t>
            </a:r>
            <a:r>
              <a:rPr dirty="0" sz="2200" spc="3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lips</a:t>
            </a:r>
            <a:r>
              <a:rPr dirty="0" sz="2200" spc="-6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(labia)</a:t>
            </a:r>
            <a:endParaRPr sz="2200">
              <a:latin typeface="Constantia"/>
              <a:cs typeface="Constantia"/>
            </a:endParaRPr>
          </a:p>
          <a:p>
            <a:pPr lvl="1" marL="561340" indent="-247650">
              <a:lnSpc>
                <a:spcPts val="2580"/>
              </a:lnSpc>
              <a:buClr>
                <a:srgbClr val="0E6EC5"/>
              </a:buClr>
              <a:buSzPct val="84090"/>
              <a:buFont typeface="Segoe UI Symbol"/>
              <a:buChar char="⚫"/>
              <a:tabLst>
                <a:tab pos="561975" algn="l"/>
              </a:tabLst>
            </a:pPr>
            <a:r>
              <a:rPr dirty="0" sz="2200" spc="-10">
                <a:latin typeface="Constantia"/>
                <a:cs typeface="Constantia"/>
              </a:rPr>
              <a:t>Clitoris</a:t>
            </a:r>
            <a:r>
              <a:rPr dirty="0" sz="2200" spc="-5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(small</a:t>
            </a:r>
            <a:r>
              <a:rPr dirty="0" sz="2200" spc="-7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organ</a:t>
            </a:r>
            <a:r>
              <a:rPr dirty="0" sz="2200" spc="-10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</a:t>
            </a:r>
            <a:r>
              <a:rPr dirty="0" sz="2200" spc="-2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great</a:t>
            </a:r>
            <a:r>
              <a:rPr dirty="0" sz="2200" spc="-114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sensitivity)</a:t>
            </a:r>
            <a:endParaRPr sz="2200">
              <a:latin typeface="Constantia"/>
              <a:cs typeface="Constantia"/>
            </a:endParaRPr>
          </a:p>
          <a:p>
            <a:pPr marL="287020" indent="-274320">
              <a:lnSpc>
                <a:spcPts val="2615"/>
              </a:lnSpc>
              <a:spcBef>
                <a:spcPts val="75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10">
                <a:latin typeface="Constantia"/>
                <a:cs typeface="Constantia"/>
              </a:rPr>
              <a:t>Entire</a:t>
            </a:r>
            <a:r>
              <a:rPr dirty="0" sz="2200" spc="45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pelvic</a:t>
            </a:r>
            <a:r>
              <a:rPr dirty="0" sz="2200" spc="-60">
                <a:latin typeface="Constantia"/>
                <a:cs typeface="Constantia"/>
              </a:rPr>
              <a:t> </a:t>
            </a:r>
            <a:r>
              <a:rPr dirty="0" sz="2200" spc="30">
                <a:latin typeface="Constantia"/>
                <a:cs typeface="Constantia"/>
              </a:rPr>
              <a:t>floor</a:t>
            </a:r>
            <a:r>
              <a:rPr dirty="0" sz="2200" spc="-9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in</a:t>
            </a:r>
            <a:r>
              <a:rPr dirty="0" sz="2200" spc="-4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male</a:t>
            </a:r>
            <a:r>
              <a:rPr dirty="0" sz="2200" spc="-13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and</a:t>
            </a:r>
            <a:r>
              <a:rPr dirty="0" sz="2200" spc="-2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female</a:t>
            </a:r>
            <a:r>
              <a:rPr dirty="0" sz="2200" spc="-114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referred</a:t>
            </a:r>
            <a:r>
              <a:rPr dirty="0" sz="2200" spc="-55">
                <a:latin typeface="Constantia"/>
                <a:cs typeface="Constantia"/>
              </a:rPr>
              <a:t> </a:t>
            </a:r>
            <a:r>
              <a:rPr dirty="0" sz="2200" spc="-20">
                <a:latin typeface="Constantia"/>
                <a:cs typeface="Constantia"/>
              </a:rPr>
              <a:t>to</a:t>
            </a:r>
            <a:r>
              <a:rPr dirty="0" sz="2200" spc="-10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as</a:t>
            </a:r>
            <a:r>
              <a:rPr dirty="0" sz="2200" spc="-8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perineum</a:t>
            </a:r>
            <a:endParaRPr sz="2200">
              <a:latin typeface="Constantia"/>
              <a:cs typeface="Constantia"/>
            </a:endParaRPr>
          </a:p>
          <a:p>
            <a:pPr lvl="1" marL="561340" marR="147955" indent="-247650">
              <a:lnSpc>
                <a:spcPts val="1820"/>
              </a:lnSpc>
              <a:spcBef>
                <a:spcPts val="420"/>
              </a:spcBef>
              <a:buClr>
                <a:srgbClr val="0E6EC5"/>
              </a:buClr>
              <a:buSzPct val="84210"/>
              <a:buFont typeface="Segoe UI Symbol"/>
              <a:buChar char="⚫"/>
              <a:tabLst>
                <a:tab pos="561340" algn="l"/>
                <a:tab pos="561975" algn="l"/>
              </a:tabLst>
            </a:pPr>
            <a:r>
              <a:rPr dirty="0" sz="1900" spc="-45">
                <a:latin typeface="Constantia"/>
                <a:cs typeface="Constantia"/>
              </a:rPr>
              <a:t>However,</a:t>
            </a:r>
            <a:r>
              <a:rPr dirty="0" sz="1900" spc="-1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in</a:t>
            </a:r>
            <a:r>
              <a:rPr dirty="0" sz="1900" spc="-65">
                <a:latin typeface="Constantia"/>
                <a:cs typeface="Constantia"/>
              </a:rPr>
              <a:t> </a:t>
            </a:r>
            <a:r>
              <a:rPr dirty="0" sz="1900" spc="-10">
                <a:latin typeface="Constantia"/>
                <a:cs typeface="Constantia"/>
              </a:rPr>
              <a:t>pregnant</a:t>
            </a:r>
            <a:r>
              <a:rPr dirty="0" sz="1900" spc="-85">
                <a:latin typeface="Constantia"/>
                <a:cs typeface="Constantia"/>
              </a:rPr>
              <a:t> </a:t>
            </a:r>
            <a:r>
              <a:rPr dirty="0" sz="1900" spc="-15">
                <a:latin typeface="Constantia"/>
                <a:cs typeface="Constantia"/>
              </a:rPr>
              <a:t>women,</a:t>
            </a:r>
            <a:r>
              <a:rPr dirty="0" sz="1900" spc="-1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the</a:t>
            </a:r>
            <a:r>
              <a:rPr dirty="0" sz="1900" spc="-80">
                <a:latin typeface="Constantia"/>
                <a:cs typeface="Constantia"/>
              </a:rPr>
              <a:t> </a:t>
            </a:r>
            <a:r>
              <a:rPr dirty="0" sz="1900" spc="-10">
                <a:latin typeface="Constantia"/>
                <a:cs typeface="Constantia"/>
              </a:rPr>
              <a:t>area</a:t>
            </a:r>
            <a:r>
              <a:rPr dirty="0" sz="1900" spc="-50">
                <a:latin typeface="Constantia"/>
                <a:cs typeface="Constantia"/>
              </a:rPr>
              <a:t> </a:t>
            </a:r>
            <a:r>
              <a:rPr dirty="0" sz="1900" spc="-10">
                <a:latin typeface="Constantia"/>
                <a:cs typeface="Constantia"/>
              </a:rPr>
              <a:t>between</a:t>
            </a:r>
            <a:r>
              <a:rPr dirty="0" sz="1900" spc="-4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the</a:t>
            </a:r>
            <a:r>
              <a:rPr dirty="0" sz="1900" spc="-95">
                <a:latin typeface="Constantia"/>
                <a:cs typeface="Constantia"/>
              </a:rPr>
              <a:t> </a:t>
            </a:r>
            <a:r>
              <a:rPr dirty="0" sz="1900" spc="-10">
                <a:latin typeface="Constantia"/>
                <a:cs typeface="Constantia"/>
              </a:rPr>
              <a:t>vaginal</a:t>
            </a:r>
            <a:r>
              <a:rPr dirty="0" sz="1900" spc="-4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opening </a:t>
            </a:r>
            <a:r>
              <a:rPr dirty="0" sz="1900" spc="-459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and</a:t>
            </a:r>
            <a:r>
              <a:rPr dirty="0" sz="1900" spc="-3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the</a:t>
            </a:r>
            <a:r>
              <a:rPr dirty="0" sz="1900" spc="-9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anus</a:t>
            </a:r>
            <a:r>
              <a:rPr dirty="0" sz="1900" spc="-2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is</a:t>
            </a:r>
            <a:r>
              <a:rPr dirty="0" sz="1900" spc="-70">
                <a:latin typeface="Constantia"/>
                <a:cs typeface="Constantia"/>
              </a:rPr>
              <a:t> </a:t>
            </a:r>
            <a:r>
              <a:rPr dirty="0" sz="1900" spc="-10">
                <a:latin typeface="Constantia"/>
                <a:cs typeface="Constantia"/>
              </a:rPr>
              <a:t>referred</a:t>
            </a:r>
            <a:r>
              <a:rPr dirty="0" sz="1900" spc="-50">
                <a:latin typeface="Constantia"/>
                <a:cs typeface="Constantia"/>
              </a:rPr>
              <a:t> </a:t>
            </a:r>
            <a:r>
              <a:rPr dirty="0" sz="1900" spc="-15">
                <a:latin typeface="Constantia"/>
                <a:cs typeface="Constantia"/>
              </a:rPr>
              <a:t>to</a:t>
            </a:r>
            <a:r>
              <a:rPr dirty="0" sz="1900" spc="-100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as</a:t>
            </a:r>
            <a:r>
              <a:rPr dirty="0" sz="1900" spc="-45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the</a:t>
            </a:r>
            <a:r>
              <a:rPr dirty="0" sz="1900" spc="-85">
                <a:latin typeface="Constantia"/>
                <a:cs typeface="Constantia"/>
              </a:rPr>
              <a:t> </a:t>
            </a:r>
            <a:r>
              <a:rPr dirty="0" sz="1900" spc="-10">
                <a:latin typeface="Constantia"/>
                <a:cs typeface="Constantia"/>
              </a:rPr>
              <a:t>obstetrical</a:t>
            </a:r>
            <a:r>
              <a:rPr dirty="0" sz="1900" spc="-15">
                <a:latin typeface="Constantia"/>
                <a:cs typeface="Constantia"/>
              </a:rPr>
              <a:t> </a:t>
            </a:r>
            <a:r>
              <a:rPr dirty="0" sz="1900" spc="-5">
                <a:latin typeface="Constantia"/>
                <a:cs typeface="Constantia"/>
              </a:rPr>
              <a:t>perineum</a:t>
            </a:r>
            <a:endParaRPr sz="19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828" y="0"/>
            <a:ext cx="9145905" cy="2758440"/>
            <a:chOff x="-828" y="0"/>
            <a:chExt cx="9145905" cy="27584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28" y="0"/>
              <a:ext cx="9145590" cy="10289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1731" y="0"/>
              <a:ext cx="4654296" cy="275844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65932" y="2848355"/>
            <a:ext cx="5878068" cy="400964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828" y="0"/>
            <a:ext cx="9145905" cy="6858000"/>
            <a:chOff x="-828" y="0"/>
            <a:chExt cx="9145905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10289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828" y="0"/>
              <a:ext cx="9145590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5285740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25"/>
              <a:t>Control</a:t>
            </a:r>
            <a:r>
              <a:rPr dirty="0" sz="5000" spc="-15"/>
              <a:t> </a:t>
            </a:r>
            <a:r>
              <a:rPr dirty="0" sz="5000"/>
              <a:t>of</a:t>
            </a:r>
            <a:r>
              <a:rPr dirty="0" sz="5000" spc="-45"/>
              <a:t> </a:t>
            </a:r>
            <a:r>
              <a:rPr dirty="0" sz="5000"/>
              <a:t>the</a:t>
            </a:r>
            <a:r>
              <a:rPr dirty="0" sz="5000" spc="-10"/>
              <a:t> </a:t>
            </a:r>
            <a:r>
              <a:rPr dirty="0" sz="5000" spc="-30"/>
              <a:t>testes</a:t>
            </a:r>
            <a:endParaRPr sz="5000"/>
          </a:p>
        </p:txBody>
      </p:sp>
      <p:sp>
        <p:nvSpPr>
          <p:cNvPr id="5" name="object 5"/>
          <p:cNvSpPr txBox="1"/>
          <p:nvPr/>
        </p:nvSpPr>
        <p:spPr>
          <a:xfrm>
            <a:off x="231140" y="1583181"/>
            <a:ext cx="2212340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95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5">
                <a:latin typeface="Constantia"/>
                <a:cs typeface="Constantia"/>
              </a:rPr>
              <a:t>GnRH</a:t>
            </a:r>
            <a:r>
              <a:rPr dirty="0" sz="2200" spc="-10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secreting</a:t>
            </a:r>
            <a:endParaRPr sz="2200">
              <a:latin typeface="Constantia"/>
              <a:cs typeface="Constant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140" y="1884629"/>
            <a:ext cx="3603625" cy="465328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286385" marR="43180">
              <a:lnSpc>
                <a:spcPct val="90000"/>
              </a:lnSpc>
              <a:spcBef>
                <a:spcPts val="360"/>
              </a:spcBef>
            </a:pPr>
            <a:r>
              <a:rPr dirty="0" sz="2200" spc="-10">
                <a:latin typeface="Constantia"/>
                <a:cs typeface="Constantia"/>
              </a:rPr>
              <a:t>n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10">
                <a:latin typeface="Constantia"/>
                <a:cs typeface="Constantia"/>
              </a:rPr>
              <a:t>u</a:t>
            </a:r>
            <a:r>
              <a:rPr dirty="0" sz="2200" spc="-50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oen</a:t>
            </a:r>
            <a:r>
              <a:rPr dirty="0" sz="2200">
                <a:latin typeface="Constantia"/>
                <a:cs typeface="Constantia"/>
              </a:rPr>
              <a:t>d</a:t>
            </a:r>
            <a:r>
              <a:rPr dirty="0" sz="2200" spc="-5">
                <a:latin typeface="Constantia"/>
                <a:cs typeface="Constantia"/>
              </a:rPr>
              <a:t>o</a:t>
            </a:r>
            <a:r>
              <a:rPr dirty="0" sz="2200" spc="-15">
                <a:latin typeface="Constantia"/>
                <a:cs typeface="Constantia"/>
              </a:rPr>
              <a:t>c</a:t>
            </a:r>
            <a:r>
              <a:rPr dirty="0" sz="2200" spc="-10">
                <a:latin typeface="Constantia"/>
                <a:cs typeface="Constantia"/>
              </a:rPr>
              <a:t>rin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135">
                <a:latin typeface="Constantia"/>
                <a:cs typeface="Constantia"/>
              </a:rPr>
              <a:t> </a:t>
            </a:r>
            <a:r>
              <a:rPr dirty="0" sz="2200" spc="-60">
                <a:latin typeface="Constantia"/>
                <a:cs typeface="Constantia"/>
              </a:rPr>
              <a:t>c</a:t>
            </a:r>
            <a:r>
              <a:rPr dirty="0" sz="2200" spc="-5">
                <a:latin typeface="Constantia"/>
                <a:cs typeface="Constantia"/>
              </a:rPr>
              <a:t>el</a:t>
            </a:r>
            <a:r>
              <a:rPr dirty="0" sz="2200" spc="-15">
                <a:latin typeface="Constantia"/>
                <a:cs typeface="Constantia"/>
              </a:rPr>
              <a:t>l</a:t>
            </a:r>
            <a:r>
              <a:rPr dirty="0" sz="2200" spc="-5">
                <a:latin typeface="Constantia"/>
                <a:cs typeface="Constantia"/>
              </a:rPr>
              <a:t>s</a:t>
            </a:r>
            <a:r>
              <a:rPr dirty="0" sz="2200" spc="-5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i</a:t>
            </a:r>
            <a:r>
              <a:rPr dirty="0" sz="2200" spc="-5">
                <a:latin typeface="Constantia"/>
                <a:cs typeface="Constantia"/>
              </a:rPr>
              <a:t>n</a:t>
            </a:r>
            <a:r>
              <a:rPr dirty="0" sz="2200" spc="-5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  </a:t>
            </a:r>
            <a:r>
              <a:rPr dirty="0" sz="2200" spc="-10">
                <a:latin typeface="Constantia"/>
                <a:cs typeface="Constantia"/>
              </a:rPr>
              <a:t>hypothalamus </a:t>
            </a:r>
            <a:r>
              <a:rPr dirty="0" sz="2200" spc="-5">
                <a:latin typeface="Constantia"/>
                <a:cs typeface="Constantia"/>
              </a:rPr>
              <a:t>fire a </a:t>
            </a:r>
            <a:r>
              <a:rPr dirty="0" sz="2200" spc="-10">
                <a:latin typeface="Constantia"/>
                <a:cs typeface="Constantia"/>
              </a:rPr>
              <a:t>brief </a:t>
            </a:r>
            <a:r>
              <a:rPr dirty="0" sz="2200" spc="-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burst </a:t>
            </a:r>
            <a:r>
              <a:rPr dirty="0" sz="2200" spc="-5">
                <a:latin typeface="Constantia"/>
                <a:cs typeface="Constantia"/>
              </a:rPr>
              <a:t>of action </a:t>
            </a:r>
            <a:r>
              <a:rPr dirty="0" sz="2200" spc="-10">
                <a:latin typeface="Constantia"/>
                <a:cs typeface="Constantia"/>
              </a:rPr>
              <a:t>potentials </a:t>
            </a:r>
            <a:r>
              <a:rPr dirty="0" sz="2200" spc="-5">
                <a:latin typeface="Constantia"/>
                <a:cs typeface="Constantia"/>
              </a:rPr>
              <a:t> </a:t>
            </a:r>
            <a:r>
              <a:rPr dirty="0" sz="2200" spc="-20">
                <a:latin typeface="Constantia"/>
                <a:cs typeface="Constantia"/>
              </a:rPr>
              <a:t>approx. </a:t>
            </a:r>
            <a:r>
              <a:rPr dirty="0" sz="2200" spc="-5">
                <a:latin typeface="Constantia"/>
                <a:cs typeface="Constantia"/>
              </a:rPr>
              <a:t>every 90min, </a:t>
            </a:r>
            <a:r>
              <a:rPr dirty="0" sz="220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secreting </a:t>
            </a:r>
            <a:r>
              <a:rPr dirty="0" sz="2200" spc="-5">
                <a:latin typeface="Constantia"/>
                <a:cs typeface="Constantia"/>
              </a:rPr>
              <a:t>GnRH at these </a:t>
            </a:r>
            <a:r>
              <a:rPr dirty="0" sz="220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times.</a:t>
            </a:r>
            <a:endParaRPr sz="2200">
              <a:latin typeface="Constantia"/>
              <a:cs typeface="Constantia"/>
            </a:endParaRPr>
          </a:p>
          <a:p>
            <a:pPr marL="286385" marR="5080" indent="-274320">
              <a:lnSpc>
                <a:spcPct val="90000"/>
              </a:lnSpc>
              <a:spcBef>
                <a:spcPts val="530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">
                <a:latin typeface="Constantia"/>
                <a:cs typeface="Constantia"/>
              </a:rPr>
              <a:t>GnRH </a:t>
            </a:r>
            <a:r>
              <a:rPr dirty="0" sz="2200" spc="-10">
                <a:latin typeface="Constantia"/>
                <a:cs typeface="Constantia"/>
              </a:rPr>
              <a:t>reaching the </a:t>
            </a:r>
            <a:r>
              <a:rPr dirty="0" sz="2200" spc="-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</a:t>
            </a:r>
            <a:r>
              <a:rPr dirty="0" sz="2200">
                <a:latin typeface="Constantia"/>
                <a:cs typeface="Constantia"/>
              </a:rPr>
              <a:t>n</a:t>
            </a:r>
            <a:r>
              <a:rPr dirty="0" sz="2200" spc="-40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erior</a:t>
            </a:r>
            <a:r>
              <a:rPr dirty="0" sz="2200" spc="-13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pitui</a:t>
            </a:r>
            <a:r>
              <a:rPr dirty="0" sz="2200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a</a:t>
            </a:r>
            <a:r>
              <a:rPr dirty="0" sz="2200" spc="30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y</a:t>
            </a:r>
            <a:r>
              <a:rPr dirty="0" sz="2200" spc="-125">
                <a:latin typeface="Constantia"/>
                <a:cs typeface="Constantia"/>
              </a:rPr>
              <a:t> </a:t>
            </a:r>
            <a:r>
              <a:rPr dirty="0" sz="2200" spc="-30">
                <a:latin typeface="Constantia"/>
                <a:cs typeface="Constantia"/>
              </a:rPr>
              <a:t>g</a:t>
            </a:r>
            <a:r>
              <a:rPr dirty="0" sz="2200" spc="-5">
                <a:latin typeface="Constantia"/>
                <a:cs typeface="Constantia"/>
              </a:rPr>
              <a:t>land</a:t>
            </a:r>
            <a:r>
              <a:rPr dirty="0" sz="2200" spc="-8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via  </a:t>
            </a: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">
                <a:latin typeface="Constantia"/>
                <a:cs typeface="Constantia"/>
              </a:rPr>
              <a:t>hypothalamo-pituitary </a:t>
            </a:r>
            <a:r>
              <a:rPr dirty="0" sz="220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portal </a:t>
            </a:r>
            <a:r>
              <a:rPr dirty="0" sz="2200" spc="-10">
                <a:latin typeface="Constantia"/>
                <a:cs typeface="Constantia"/>
              </a:rPr>
              <a:t>vessels </a:t>
            </a:r>
            <a:r>
              <a:rPr dirty="0" sz="2200" spc="-5">
                <a:latin typeface="Constantia"/>
                <a:cs typeface="Constantia"/>
              </a:rPr>
              <a:t>during each </a:t>
            </a:r>
            <a:r>
              <a:rPr dirty="0" sz="220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periodic </a:t>
            </a:r>
            <a:r>
              <a:rPr dirty="0" sz="2200" spc="-10">
                <a:latin typeface="Constantia"/>
                <a:cs typeface="Constantia"/>
              </a:rPr>
              <a:t>pulse triggers the </a:t>
            </a:r>
            <a:r>
              <a:rPr dirty="0" sz="2200" spc="-5">
                <a:latin typeface="Constantia"/>
                <a:cs typeface="Constantia"/>
              </a:rPr>
              <a:t> </a:t>
            </a:r>
            <a:r>
              <a:rPr dirty="0" sz="2200" spc="-45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elease</a:t>
            </a:r>
            <a:r>
              <a:rPr dirty="0" sz="2200" spc="-12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</a:t>
            </a:r>
            <a:r>
              <a:rPr dirty="0" sz="2200" spc="4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bot</a:t>
            </a:r>
            <a:r>
              <a:rPr dirty="0" sz="2200" spc="-5">
                <a:latin typeface="Constantia"/>
                <a:cs typeface="Constantia"/>
              </a:rPr>
              <a:t>h</a:t>
            </a:r>
            <a:r>
              <a:rPr dirty="0" sz="2200" spc="-3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LH</a:t>
            </a:r>
            <a:r>
              <a:rPr dirty="0" sz="2200" spc="-6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</a:t>
            </a:r>
            <a:r>
              <a:rPr dirty="0" sz="2200">
                <a:latin typeface="Constantia"/>
                <a:cs typeface="Constantia"/>
              </a:rPr>
              <a:t>n</a:t>
            </a:r>
            <a:r>
              <a:rPr dirty="0" sz="2200" spc="-5">
                <a:latin typeface="Constantia"/>
                <a:cs typeface="Constantia"/>
              </a:rPr>
              <a:t>d</a:t>
            </a:r>
            <a:r>
              <a:rPr dirty="0" sz="2200" spc="-1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FSH  </a:t>
            </a:r>
            <a:r>
              <a:rPr dirty="0" sz="2200" spc="-15">
                <a:latin typeface="Constantia"/>
                <a:cs typeface="Constantia"/>
              </a:rPr>
              <a:t>from </a:t>
            </a: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">
                <a:latin typeface="Constantia"/>
                <a:cs typeface="Constantia"/>
              </a:rPr>
              <a:t>same </a:t>
            </a:r>
            <a:r>
              <a:rPr dirty="0" sz="2200" spc="-20">
                <a:latin typeface="Constantia"/>
                <a:cs typeface="Constantia"/>
              </a:rPr>
              <a:t>cell </a:t>
            </a:r>
            <a:r>
              <a:rPr dirty="0" sz="2200" spc="-10">
                <a:latin typeface="Constantia"/>
                <a:cs typeface="Constantia"/>
              </a:rPr>
              <a:t>type but </a:t>
            </a:r>
            <a:r>
              <a:rPr dirty="0" sz="2200" spc="-54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not necessarily </a:t>
            </a:r>
            <a:r>
              <a:rPr dirty="0" sz="2200" spc="-5">
                <a:latin typeface="Constantia"/>
                <a:cs typeface="Constantia"/>
              </a:rPr>
              <a:t>in equal </a:t>
            </a:r>
            <a:r>
              <a:rPr dirty="0" sz="220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amounts.</a:t>
            </a:r>
            <a:endParaRPr sz="2200">
              <a:latin typeface="Constantia"/>
              <a:cs typeface="Constant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41775" y="1583181"/>
            <a:ext cx="3853815" cy="4719955"/>
          </a:xfrm>
          <a:prstGeom prst="rect">
            <a:avLst/>
          </a:prstGeom>
        </p:spPr>
        <p:txBody>
          <a:bodyPr wrap="square" lIns="0" tIns="45719" rIns="0" bIns="0" rtlCol="0" vert="horz">
            <a:spAutoFit/>
          </a:bodyPr>
          <a:lstStyle/>
          <a:p>
            <a:pPr marL="287020" marR="5080" indent="-274320">
              <a:lnSpc>
                <a:spcPct val="90000"/>
              </a:lnSpc>
              <a:spcBef>
                <a:spcPts val="359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10">
                <a:latin typeface="Constantia"/>
                <a:cs typeface="Constantia"/>
              </a:rPr>
              <a:t>FSH </a:t>
            </a:r>
            <a:r>
              <a:rPr dirty="0" sz="2200" spc="-5">
                <a:latin typeface="Constantia"/>
                <a:cs typeface="Constantia"/>
              </a:rPr>
              <a:t>acts </a:t>
            </a:r>
            <a:r>
              <a:rPr dirty="0" sz="2200" spc="-10">
                <a:latin typeface="Constantia"/>
                <a:cs typeface="Constantia"/>
              </a:rPr>
              <a:t>primarily </a:t>
            </a:r>
            <a:r>
              <a:rPr dirty="0" sz="2200" spc="-5">
                <a:latin typeface="Constantia"/>
                <a:cs typeface="Constantia"/>
              </a:rPr>
              <a:t>on </a:t>
            </a: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Sertoli </a:t>
            </a:r>
            <a:r>
              <a:rPr dirty="0" sz="2200" spc="-15">
                <a:latin typeface="Constantia"/>
                <a:cs typeface="Constantia"/>
              </a:rPr>
              <a:t>cells </a:t>
            </a:r>
            <a:r>
              <a:rPr dirty="0" sz="2200" spc="-20">
                <a:latin typeface="Constantia"/>
                <a:cs typeface="Constantia"/>
              </a:rPr>
              <a:t>to </a:t>
            </a:r>
            <a:r>
              <a:rPr dirty="0" sz="2200" spc="-10">
                <a:latin typeface="Constantia"/>
                <a:cs typeface="Constantia"/>
              </a:rPr>
              <a:t>stimulate the </a:t>
            </a:r>
            <a:r>
              <a:rPr dirty="0" sz="2200" spc="-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sec</a:t>
            </a:r>
            <a:r>
              <a:rPr dirty="0" sz="2200" spc="-45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>
                <a:latin typeface="Constantia"/>
                <a:cs typeface="Constantia"/>
              </a:rPr>
              <a:t>t</a:t>
            </a:r>
            <a:r>
              <a:rPr dirty="0" sz="2200" spc="-10">
                <a:latin typeface="Constantia"/>
                <a:cs typeface="Constantia"/>
              </a:rPr>
              <a:t>io</a:t>
            </a:r>
            <a:r>
              <a:rPr dirty="0" sz="2200" spc="-5">
                <a:latin typeface="Constantia"/>
                <a:cs typeface="Constantia"/>
              </a:rPr>
              <a:t>n</a:t>
            </a:r>
            <a:r>
              <a:rPr dirty="0" sz="2200" spc="-10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of</a:t>
            </a:r>
            <a:r>
              <a:rPr dirty="0" sz="2200" spc="2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pa</a:t>
            </a:r>
            <a:r>
              <a:rPr dirty="0" sz="2200" spc="-50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acrine</a:t>
            </a:r>
            <a:r>
              <a:rPr dirty="0" sz="2200" spc="-13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</a:t>
            </a:r>
            <a:r>
              <a:rPr dirty="0" sz="2200" spc="-55">
                <a:latin typeface="Constantia"/>
                <a:cs typeface="Constantia"/>
              </a:rPr>
              <a:t>g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>
                <a:latin typeface="Constantia"/>
                <a:cs typeface="Constantia"/>
              </a:rPr>
              <a:t>n</a:t>
            </a:r>
            <a:r>
              <a:rPr dirty="0" sz="2200" spc="-10">
                <a:latin typeface="Constantia"/>
                <a:cs typeface="Constantia"/>
              </a:rPr>
              <a:t>ts  </a:t>
            </a:r>
            <a:r>
              <a:rPr dirty="0" sz="2200" spc="-45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equi</a:t>
            </a:r>
            <a:r>
              <a:rPr dirty="0" sz="2200" spc="-45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ed</a:t>
            </a:r>
            <a:r>
              <a:rPr dirty="0" sz="2200" spc="-10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f</a:t>
            </a:r>
            <a:r>
              <a:rPr dirty="0" sz="2200" spc="-5">
                <a:latin typeface="Constantia"/>
                <a:cs typeface="Constantia"/>
              </a:rPr>
              <a:t>or</a:t>
            </a:r>
            <a:r>
              <a:rPr dirty="0" sz="2200" spc="-14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s</a:t>
            </a:r>
            <a:r>
              <a:rPr dirty="0" sz="2200" spc="-15">
                <a:latin typeface="Constantia"/>
                <a:cs typeface="Constantia"/>
              </a:rPr>
              <a:t>p</a:t>
            </a:r>
            <a:r>
              <a:rPr dirty="0" sz="2200" spc="-5">
                <a:latin typeface="Constantia"/>
                <a:cs typeface="Constantia"/>
              </a:rPr>
              <a:t>er</a:t>
            </a:r>
            <a:r>
              <a:rPr dirty="0" sz="2200">
                <a:latin typeface="Constantia"/>
                <a:cs typeface="Constantia"/>
              </a:rPr>
              <a:t>m</a:t>
            </a:r>
            <a:r>
              <a:rPr dirty="0" sz="2200" spc="-5">
                <a:latin typeface="Constantia"/>
                <a:cs typeface="Constantia"/>
              </a:rPr>
              <a:t>a</a:t>
            </a:r>
            <a:r>
              <a:rPr dirty="0" sz="2200" spc="-35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o</a:t>
            </a:r>
            <a:r>
              <a:rPr dirty="0" sz="2200" spc="-55">
                <a:latin typeface="Constantia"/>
                <a:cs typeface="Constantia"/>
              </a:rPr>
              <a:t>g</a:t>
            </a:r>
            <a:r>
              <a:rPr dirty="0" sz="2200" spc="-5">
                <a:latin typeface="Constantia"/>
                <a:cs typeface="Constantia"/>
              </a:rPr>
              <a:t>enesi</a:t>
            </a:r>
            <a:r>
              <a:rPr dirty="0" sz="2200" spc="-45">
                <a:latin typeface="Constantia"/>
                <a:cs typeface="Constantia"/>
              </a:rPr>
              <a:t>s</a:t>
            </a:r>
            <a:r>
              <a:rPr dirty="0" sz="2200" spc="-5">
                <a:latin typeface="Constantia"/>
                <a:cs typeface="Constantia"/>
              </a:rPr>
              <a:t>.</a:t>
            </a:r>
            <a:endParaRPr sz="2200">
              <a:latin typeface="Constantia"/>
              <a:cs typeface="Constantia"/>
            </a:endParaRPr>
          </a:p>
          <a:p>
            <a:pPr algn="just" marL="287020" marR="648335" indent="-274320">
              <a:lnSpc>
                <a:spcPts val="2380"/>
              </a:lnSpc>
              <a:spcBef>
                <a:spcPts val="560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7020" algn="l"/>
              </a:tabLst>
            </a:pPr>
            <a:r>
              <a:rPr dirty="0" sz="2200" spc="-5">
                <a:latin typeface="Constantia"/>
                <a:cs typeface="Constantia"/>
              </a:rPr>
              <a:t>LH</a:t>
            </a:r>
            <a:r>
              <a:rPr dirty="0" sz="2200" spc="-6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acts</a:t>
            </a:r>
            <a:r>
              <a:rPr dirty="0" sz="2200" spc="-9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primarily</a:t>
            </a:r>
            <a:r>
              <a:rPr dirty="0" sz="2200" spc="-114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on</a:t>
            </a:r>
            <a:r>
              <a:rPr dirty="0" sz="2200" spc="-8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4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Leydig </a:t>
            </a:r>
            <a:r>
              <a:rPr dirty="0" sz="2200" spc="-15">
                <a:latin typeface="Constantia"/>
                <a:cs typeface="Constantia"/>
              </a:rPr>
              <a:t>cells </a:t>
            </a:r>
            <a:r>
              <a:rPr dirty="0" sz="2200" spc="-20">
                <a:latin typeface="Constantia"/>
                <a:cs typeface="Constantia"/>
              </a:rPr>
              <a:t>to </a:t>
            </a:r>
            <a:r>
              <a:rPr dirty="0" sz="2200" spc="-10">
                <a:latin typeface="Constantia"/>
                <a:cs typeface="Constantia"/>
              </a:rPr>
              <a:t>stimulate </a:t>
            </a:r>
            <a:r>
              <a:rPr dirty="0" sz="2200" spc="-540">
                <a:latin typeface="Constantia"/>
                <a:cs typeface="Constantia"/>
              </a:rPr>
              <a:t> </a:t>
            </a:r>
            <a:r>
              <a:rPr dirty="0" sz="2200" spc="-40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es</a:t>
            </a:r>
            <a:r>
              <a:rPr dirty="0" sz="2200" spc="-40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os</a:t>
            </a:r>
            <a:r>
              <a:rPr dirty="0" sz="2200" spc="-40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45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one</a:t>
            </a:r>
            <a:r>
              <a:rPr dirty="0" sz="2200" spc="-12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sec</a:t>
            </a:r>
            <a:r>
              <a:rPr dirty="0" sz="2200" spc="-50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et</a:t>
            </a:r>
            <a:r>
              <a:rPr dirty="0" sz="2200" spc="-10">
                <a:latin typeface="Constantia"/>
                <a:cs typeface="Constantia"/>
              </a:rPr>
              <a:t>ion.</a:t>
            </a:r>
            <a:endParaRPr sz="2200">
              <a:latin typeface="Constantia"/>
              <a:cs typeface="Constantia"/>
            </a:endParaRPr>
          </a:p>
          <a:p>
            <a:pPr marL="287020" marR="30480" indent="-274320">
              <a:lnSpc>
                <a:spcPct val="90000"/>
              </a:lnSpc>
              <a:spcBef>
                <a:spcPts val="484"/>
              </a:spcBef>
              <a:buClr>
                <a:srgbClr val="0AD0D9"/>
              </a:buClr>
              <a:buSzPct val="93181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200" spc="-10">
                <a:latin typeface="Constantia"/>
                <a:cs typeface="Constantia"/>
              </a:rPr>
              <a:t>Th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75">
                <a:latin typeface="Constantia"/>
                <a:cs typeface="Constantia"/>
              </a:rPr>
              <a:t> </a:t>
            </a:r>
            <a:r>
              <a:rPr dirty="0" sz="2200" spc="-40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es</a:t>
            </a:r>
            <a:r>
              <a:rPr dirty="0" sz="2200" spc="-35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os</a:t>
            </a:r>
            <a:r>
              <a:rPr dirty="0" sz="2200" spc="-40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40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one</a:t>
            </a:r>
            <a:r>
              <a:rPr dirty="0" sz="2200" spc="-12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sec</a:t>
            </a:r>
            <a:r>
              <a:rPr dirty="0" sz="2200" spc="-45">
                <a:latin typeface="Constantia"/>
                <a:cs typeface="Constantia"/>
              </a:rPr>
              <a:t>r</a:t>
            </a:r>
            <a:r>
              <a:rPr dirty="0" sz="2200" spc="-5">
                <a:latin typeface="Constantia"/>
                <a:cs typeface="Constantia"/>
              </a:rPr>
              <a:t>e</a:t>
            </a:r>
            <a:r>
              <a:rPr dirty="0" sz="2200" spc="-35">
                <a:latin typeface="Constantia"/>
                <a:cs typeface="Constantia"/>
              </a:rPr>
              <a:t>t</a:t>
            </a:r>
            <a:r>
              <a:rPr dirty="0" sz="2200" spc="-5">
                <a:latin typeface="Constantia"/>
                <a:cs typeface="Constantia"/>
              </a:rPr>
              <a:t>ed</a:t>
            </a:r>
            <a:r>
              <a:rPr dirty="0" sz="2200" spc="-10">
                <a:latin typeface="Constantia"/>
                <a:cs typeface="Constantia"/>
              </a:rPr>
              <a:t> </a:t>
            </a:r>
            <a:r>
              <a:rPr dirty="0" sz="2200" spc="-30">
                <a:latin typeface="Constantia"/>
                <a:cs typeface="Constantia"/>
              </a:rPr>
              <a:t>b</a:t>
            </a:r>
            <a:r>
              <a:rPr dirty="0" sz="2200" spc="-5">
                <a:latin typeface="Constantia"/>
                <a:cs typeface="Constantia"/>
              </a:rPr>
              <a:t>y  </a:t>
            </a:r>
            <a:r>
              <a:rPr dirty="0" sz="2200" spc="-10">
                <a:latin typeface="Constantia"/>
                <a:cs typeface="Constantia"/>
              </a:rPr>
              <a:t>the Leydig </a:t>
            </a:r>
            <a:r>
              <a:rPr dirty="0" sz="2200" spc="-15">
                <a:latin typeface="Constantia"/>
                <a:cs typeface="Constantia"/>
              </a:rPr>
              <a:t>cells </a:t>
            </a:r>
            <a:r>
              <a:rPr dirty="0" sz="2200" spc="-5">
                <a:latin typeface="Constantia"/>
                <a:cs typeface="Constantia"/>
              </a:rPr>
              <a:t>also acts </a:t>
            </a:r>
            <a:r>
              <a:rPr dirty="0" sz="2200">
                <a:latin typeface="Constantia"/>
                <a:cs typeface="Constantia"/>
              </a:rPr>
              <a:t> </a:t>
            </a:r>
            <a:r>
              <a:rPr dirty="0" sz="2200" spc="-35">
                <a:latin typeface="Constantia"/>
                <a:cs typeface="Constantia"/>
              </a:rPr>
              <a:t>locally,</a:t>
            </a:r>
            <a:r>
              <a:rPr dirty="0" sz="2200" spc="-1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in</a:t>
            </a:r>
            <a:r>
              <a:rPr dirty="0" sz="2200" spc="-9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a</a:t>
            </a:r>
            <a:r>
              <a:rPr dirty="0" sz="2200" spc="-80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paracrine</a:t>
            </a:r>
            <a:r>
              <a:rPr dirty="0" sz="2200" spc="-85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manner </a:t>
            </a:r>
            <a:r>
              <a:rPr dirty="0" sz="2200" spc="-53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by </a:t>
            </a:r>
            <a:r>
              <a:rPr dirty="0" sz="2200" spc="-5">
                <a:latin typeface="Constantia"/>
                <a:cs typeface="Constantia"/>
              </a:rPr>
              <a:t>diffusing </a:t>
            </a:r>
            <a:r>
              <a:rPr dirty="0" sz="2200" spc="-15">
                <a:latin typeface="Constantia"/>
                <a:cs typeface="Constantia"/>
              </a:rPr>
              <a:t>from </a:t>
            </a: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">
                <a:latin typeface="Constantia"/>
                <a:cs typeface="Constantia"/>
              </a:rPr>
              <a:t> interstitial </a:t>
            </a:r>
            <a:r>
              <a:rPr dirty="0" sz="2200" spc="-15">
                <a:latin typeface="Constantia"/>
                <a:cs typeface="Constantia"/>
              </a:rPr>
              <a:t>spaces into </a:t>
            </a:r>
            <a:r>
              <a:rPr dirty="0" sz="2200" spc="-10">
                <a:latin typeface="Constantia"/>
                <a:cs typeface="Constantia"/>
              </a:rPr>
              <a:t>the </a:t>
            </a:r>
            <a:r>
              <a:rPr dirty="0" sz="2200" spc="-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seminiferous </a:t>
            </a:r>
            <a:r>
              <a:rPr dirty="0" sz="2200" spc="-15">
                <a:latin typeface="Constantia"/>
                <a:cs typeface="Constantia"/>
              </a:rPr>
              <a:t>tubules. </a:t>
            </a:r>
            <a:r>
              <a:rPr dirty="0" sz="2200" spc="-30">
                <a:latin typeface="Constantia"/>
                <a:cs typeface="Constantia"/>
              </a:rPr>
              <a:t>It </a:t>
            </a:r>
            <a:r>
              <a:rPr dirty="0" sz="2200" spc="-25">
                <a:latin typeface="Constantia"/>
                <a:cs typeface="Constantia"/>
              </a:rPr>
              <a:t> </a:t>
            </a:r>
            <a:r>
              <a:rPr dirty="0" sz="2200" spc="-10">
                <a:latin typeface="Constantia"/>
                <a:cs typeface="Constantia"/>
              </a:rPr>
              <a:t>enters the Sertoli </a:t>
            </a:r>
            <a:r>
              <a:rPr dirty="0" sz="2200" spc="-20">
                <a:latin typeface="Constantia"/>
                <a:cs typeface="Constantia"/>
              </a:rPr>
              <a:t>cells, </a:t>
            </a:r>
            <a:r>
              <a:rPr dirty="0" sz="2200" spc="-15">
                <a:latin typeface="Constantia"/>
                <a:cs typeface="Constantia"/>
              </a:rPr>
              <a:t>where </a:t>
            </a:r>
            <a:r>
              <a:rPr dirty="0" sz="2200" spc="-54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it</a:t>
            </a:r>
            <a:r>
              <a:rPr dirty="0" sz="2200" spc="-90">
                <a:latin typeface="Constantia"/>
                <a:cs typeface="Constantia"/>
              </a:rPr>
              <a:t> </a:t>
            </a:r>
            <a:r>
              <a:rPr dirty="0" sz="2200" spc="-5">
                <a:latin typeface="Constantia"/>
                <a:cs typeface="Constantia"/>
              </a:rPr>
              <a:t>facilitates</a:t>
            </a:r>
            <a:r>
              <a:rPr dirty="0" sz="2200" spc="-125">
                <a:latin typeface="Constantia"/>
                <a:cs typeface="Constantia"/>
              </a:rPr>
              <a:t> </a:t>
            </a:r>
            <a:r>
              <a:rPr dirty="0" sz="2200" spc="-15">
                <a:latin typeface="Constantia"/>
                <a:cs typeface="Constantia"/>
              </a:rPr>
              <a:t>spermatogenesis.</a:t>
            </a:r>
            <a:endParaRPr sz="2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68932" y="1031189"/>
            <a:ext cx="1548130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340"/>
              <a:t>testes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193039" y="1180541"/>
            <a:ext cx="3839210" cy="5041265"/>
          </a:xfrm>
          <a:prstGeom prst="rect">
            <a:avLst/>
          </a:prstGeom>
        </p:spPr>
        <p:txBody>
          <a:bodyPr wrap="square" lIns="0" tIns="212090" rIns="0" bIns="0" rtlCol="0" vert="horz">
            <a:spAutoFit/>
          </a:bodyPr>
          <a:lstStyle/>
          <a:p>
            <a:pPr marL="264160" marR="43180" indent="-264160">
              <a:lnSpc>
                <a:spcPct val="73900"/>
              </a:lnSpc>
              <a:spcBef>
                <a:spcPts val="1670"/>
              </a:spcBef>
              <a:buClr>
                <a:srgbClr val="0AD0D9"/>
              </a:buClr>
              <a:buSzPct val="38000"/>
              <a:buFont typeface="Segoe UI Symbol"/>
              <a:buChar char="⚫"/>
              <a:tabLst>
                <a:tab pos="264160" algn="l"/>
              </a:tabLst>
            </a:pPr>
            <a:r>
              <a:rPr dirty="0" baseline="13333" sz="7500" spc="-3284">
                <a:solidFill>
                  <a:srgbClr val="04607A"/>
                </a:solidFill>
                <a:latin typeface="Calibri"/>
                <a:cs typeface="Calibri"/>
              </a:rPr>
              <a:t>C</a:t>
            </a:r>
            <a:r>
              <a:rPr dirty="0" sz="2000">
                <a:latin typeface="Constantia"/>
                <a:cs typeface="Constantia"/>
              </a:rPr>
              <a:t>D</a:t>
            </a:r>
            <a:r>
              <a:rPr dirty="0" sz="2000" spc="-280">
                <a:latin typeface="Constantia"/>
                <a:cs typeface="Constantia"/>
              </a:rPr>
              <a:t>e</a:t>
            </a:r>
            <a:r>
              <a:rPr dirty="0" baseline="13333" sz="7500" spc="-3547">
                <a:solidFill>
                  <a:srgbClr val="04607A"/>
                </a:solidFill>
                <a:latin typeface="Calibri"/>
                <a:cs typeface="Calibri"/>
              </a:rPr>
              <a:t>o</a:t>
            </a:r>
            <a:r>
              <a:rPr dirty="0" sz="2000">
                <a:latin typeface="Constantia"/>
                <a:cs typeface="Constantia"/>
              </a:rPr>
              <a:t>s</a:t>
            </a:r>
            <a:r>
              <a:rPr dirty="0" sz="2000" spc="-10">
                <a:latin typeface="Constantia"/>
                <a:cs typeface="Constantia"/>
              </a:rPr>
              <a:t>p</a:t>
            </a:r>
            <a:r>
              <a:rPr dirty="0" sz="2000" spc="-135">
                <a:latin typeface="Constantia"/>
                <a:cs typeface="Constantia"/>
              </a:rPr>
              <a:t>i</a:t>
            </a:r>
            <a:r>
              <a:rPr dirty="0" baseline="13333" sz="7500" spc="-3750">
                <a:solidFill>
                  <a:srgbClr val="04607A"/>
                </a:solidFill>
                <a:latin typeface="Calibri"/>
                <a:cs typeface="Calibri"/>
              </a:rPr>
              <a:t>n</a:t>
            </a:r>
            <a:r>
              <a:rPr dirty="0" sz="2000" spc="-3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335">
                <a:latin typeface="Constantia"/>
                <a:cs typeface="Constantia"/>
              </a:rPr>
              <a:t>t</a:t>
            </a:r>
            <a:r>
              <a:rPr dirty="0" baseline="13333" sz="7500" spc="-2017">
                <a:solidFill>
                  <a:srgbClr val="04607A"/>
                </a:solidFill>
                <a:latin typeface="Calibri"/>
                <a:cs typeface="Calibri"/>
              </a:rPr>
              <a:t>t</a:t>
            </a:r>
            <a:r>
              <a:rPr dirty="0" sz="2000" spc="-5">
                <a:latin typeface="Constantia"/>
                <a:cs typeface="Constantia"/>
              </a:rPr>
              <a:t>h</a:t>
            </a:r>
            <a:r>
              <a:rPr dirty="0" sz="2000" spc="-780">
                <a:latin typeface="Constantia"/>
                <a:cs typeface="Constantia"/>
              </a:rPr>
              <a:t>e</a:t>
            </a:r>
            <a:r>
              <a:rPr dirty="0" baseline="13333" sz="7500" spc="-877">
                <a:solidFill>
                  <a:srgbClr val="04607A"/>
                </a:solidFill>
                <a:latin typeface="Calibri"/>
                <a:cs typeface="Calibri"/>
              </a:rPr>
              <a:t>r</a:t>
            </a:r>
            <a:r>
              <a:rPr dirty="0" sz="2000" spc="-475">
                <a:latin typeface="Constantia"/>
                <a:cs typeface="Constantia"/>
              </a:rPr>
              <a:t>a</a:t>
            </a:r>
            <a:r>
              <a:rPr dirty="0" baseline="13333" sz="7500" spc="-3254">
                <a:solidFill>
                  <a:srgbClr val="04607A"/>
                </a:solidFill>
                <a:latin typeface="Calibri"/>
                <a:cs typeface="Calibri"/>
              </a:rPr>
              <a:t>o</a:t>
            </a:r>
            <a:r>
              <a:rPr dirty="0" sz="2000">
                <a:latin typeface="Constantia"/>
                <a:cs typeface="Constantia"/>
              </a:rPr>
              <a:t>bs</a:t>
            </a:r>
            <a:r>
              <a:rPr dirty="0" sz="2000" spc="-725">
                <a:latin typeface="Constantia"/>
                <a:cs typeface="Constantia"/>
              </a:rPr>
              <a:t>e</a:t>
            </a:r>
            <a:r>
              <a:rPr dirty="0" baseline="13333" sz="7500" spc="-644">
                <a:solidFill>
                  <a:srgbClr val="04607A"/>
                </a:solidFill>
                <a:latin typeface="Calibri"/>
                <a:cs typeface="Calibri"/>
              </a:rPr>
              <a:t>l</a:t>
            </a:r>
            <a:r>
              <a:rPr dirty="0" sz="2000">
                <a:latin typeface="Constantia"/>
                <a:cs typeface="Constantia"/>
              </a:rPr>
              <a:t>n</a:t>
            </a:r>
            <a:r>
              <a:rPr dirty="0" sz="2000" spc="-540">
                <a:latin typeface="Constantia"/>
                <a:cs typeface="Constantia"/>
              </a:rPr>
              <a:t>c</a:t>
            </a:r>
            <a:r>
              <a:rPr dirty="0" baseline="13333" sz="7500" spc="-3217">
                <a:solidFill>
                  <a:srgbClr val="04607A"/>
                </a:solidFill>
                <a:latin typeface="Calibri"/>
                <a:cs typeface="Calibri"/>
              </a:rPr>
              <a:t>o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95">
                <a:latin typeface="Constantia"/>
                <a:cs typeface="Constantia"/>
              </a:rPr>
              <a:t> </a:t>
            </a:r>
            <a:r>
              <a:rPr dirty="0" sz="2000" spc="-320">
                <a:latin typeface="Constantia"/>
                <a:cs typeface="Constantia"/>
              </a:rPr>
              <a:t>o</a:t>
            </a:r>
            <a:r>
              <a:rPr dirty="0" baseline="13333" sz="7500" spc="-1822">
                <a:solidFill>
                  <a:srgbClr val="04607A"/>
                </a:solidFill>
                <a:latin typeface="Calibri"/>
                <a:cs typeface="Calibri"/>
              </a:rPr>
              <a:t>f</a:t>
            </a:r>
            <a:r>
              <a:rPr dirty="0" sz="2000">
                <a:latin typeface="Constantia"/>
                <a:cs typeface="Constantia"/>
              </a:rPr>
              <a:t>f</a:t>
            </a:r>
            <a:r>
              <a:rPr dirty="0" sz="2000" spc="-1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265">
                <a:latin typeface="Constantia"/>
                <a:cs typeface="Constantia"/>
              </a:rPr>
              <a:t> </a:t>
            </a:r>
            <a:r>
              <a:rPr dirty="0" baseline="13333" sz="7500" spc="-2265">
                <a:solidFill>
                  <a:srgbClr val="04607A"/>
                </a:solidFill>
                <a:latin typeface="Calibri"/>
                <a:cs typeface="Calibri"/>
              </a:rPr>
              <a:t>t</a:t>
            </a:r>
            <a:r>
              <a:rPr dirty="0" sz="2000" spc="-5">
                <a:latin typeface="Constantia"/>
                <a:cs typeface="Constantia"/>
              </a:rPr>
              <a:t>d</a:t>
            </a:r>
            <a:r>
              <a:rPr dirty="0" sz="2000" spc="-200">
                <a:latin typeface="Constantia"/>
                <a:cs typeface="Constantia"/>
              </a:rPr>
              <a:t>i</a:t>
            </a:r>
            <a:r>
              <a:rPr dirty="0" baseline="13333" sz="7500" spc="-3659">
                <a:solidFill>
                  <a:srgbClr val="04607A"/>
                </a:solidFill>
                <a:latin typeface="Calibri"/>
                <a:cs typeface="Calibri"/>
              </a:rPr>
              <a:t>h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195">
                <a:latin typeface="Constantia"/>
                <a:cs typeface="Constantia"/>
              </a:rPr>
              <a:t>c</a:t>
            </a:r>
            <a:r>
              <a:rPr dirty="0" baseline="13333" sz="7500" spc="-3450">
                <a:solidFill>
                  <a:srgbClr val="04607A"/>
                </a:solidFill>
                <a:latin typeface="Calibri"/>
                <a:cs typeface="Calibri"/>
              </a:rPr>
              <a:t>e</a:t>
            </a:r>
            <a:r>
              <a:rPr dirty="0" sz="2000">
                <a:latin typeface="Constantia"/>
                <a:cs typeface="Constantia"/>
              </a:rPr>
              <a:t>t  </a:t>
            </a:r>
            <a:r>
              <a:rPr dirty="0" sz="2000">
                <a:latin typeface="Constantia"/>
                <a:cs typeface="Constantia"/>
              </a:rPr>
              <a:t>effect on </a:t>
            </a:r>
            <a:r>
              <a:rPr dirty="0" sz="2000" spc="-10">
                <a:latin typeface="Constantia"/>
                <a:cs typeface="Constantia"/>
              </a:rPr>
              <a:t>cells </a:t>
            </a:r>
            <a:r>
              <a:rPr dirty="0" sz="2000">
                <a:latin typeface="Constantia"/>
                <a:cs typeface="Constantia"/>
              </a:rPr>
              <a:t>in </a:t>
            </a:r>
            <a:r>
              <a:rPr dirty="0" sz="2000" spc="-5">
                <a:latin typeface="Constantia"/>
                <a:cs typeface="Constantia"/>
              </a:rPr>
              <a:t>the 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seminiferous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tubules,</a:t>
            </a:r>
            <a:r>
              <a:rPr dirty="0" sz="2000" spc="-2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LH</a:t>
            </a:r>
            <a:r>
              <a:rPr dirty="0" sz="2000" spc="-7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exerts </a:t>
            </a:r>
            <a:r>
              <a:rPr dirty="0" sz="2000" spc="-484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an</a:t>
            </a:r>
            <a:r>
              <a:rPr dirty="0" sz="2000" spc="-9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es</a:t>
            </a:r>
            <a:r>
              <a:rPr dirty="0" sz="2000" spc="5">
                <a:latin typeface="Constantia"/>
                <a:cs typeface="Constantia"/>
              </a:rPr>
              <a:t>s</a:t>
            </a:r>
            <a:r>
              <a:rPr dirty="0" sz="2000">
                <a:latin typeface="Constantia"/>
                <a:cs typeface="Constantia"/>
              </a:rPr>
              <a:t>enti</a:t>
            </a:r>
            <a:r>
              <a:rPr dirty="0" sz="2000" spc="-10">
                <a:latin typeface="Constantia"/>
                <a:cs typeface="Constantia"/>
              </a:rPr>
              <a:t>a</a:t>
            </a:r>
            <a:r>
              <a:rPr dirty="0" sz="2000">
                <a:latin typeface="Constantia"/>
                <a:cs typeface="Constantia"/>
              </a:rPr>
              <a:t>l</a:t>
            </a:r>
            <a:r>
              <a:rPr dirty="0" sz="2000" spc="-1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indi</a:t>
            </a:r>
            <a:r>
              <a:rPr dirty="0" sz="2000" spc="-3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ect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ef</a:t>
            </a:r>
            <a:r>
              <a:rPr dirty="0" sz="2000" spc="-10">
                <a:latin typeface="Constantia"/>
                <a:cs typeface="Constantia"/>
              </a:rPr>
              <a:t>f</a:t>
            </a:r>
            <a:r>
              <a:rPr dirty="0" sz="2000">
                <a:latin typeface="Constantia"/>
                <a:cs typeface="Constantia"/>
              </a:rPr>
              <a:t>ect</a:t>
            </a:r>
            <a:endParaRPr sz="2000">
              <a:latin typeface="Constantia"/>
              <a:cs typeface="Constantia"/>
            </a:endParaRPr>
          </a:p>
          <a:p>
            <a:pPr marL="324485" marR="262255">
              <a:lnSpc>
                <a:spcPct val="80000"/>
              </a:lnSpc>
            </a:pPr>
            <a:r>
              <a:rPr dirty="0" sz="2000" spc="-5">
                <a:latin typeface="Constantia"/>
                <a:cs typeface="Constantia"/>
              </a:rPr>
              <a:t>because the </a:t>
            </a:r>
            <a:r>
              <a:rPr dirty="0" sz="2000" spc="-10">
                <a:latin typeface="Constantia"/>
                <a:cs typeface="Constantia"/>
              </a:rPr>
              <a:t>testosterone </a:t>
            </a:r>
            <a:r>
              <a:rPr dirty="0" sz="2000" spc="-5">
                <a:latin typeface="Constantia"/>
                <a:cs typeface="Constantia"/>
              </a:rPr>
              <a:t> secretion stimulated </a:t>
            </a:r>
            <a:r>
              <a:rPr dirty="0" sz="2000" spc="-15">
                <a:latin typeface="Constantia"/>
                <a:cs typeface="Constantia"/>
              </a:rPr>
              <a:t>by </a:t>
            </a:r>
            <a:r>
              <a:rPr dirty="0" sz="2000">
                <a:latin typeface="Constantia"/>
                <a:cs typeface="Constantia"/>
              </a:rPr>
              <a:t>LH </a:t>
            </a:r>
            <a:r>
              <a:rPr dirty="0" sz="2000" spc="-5">
                <a:latin typeface="Constantia"/>
                <a:cs typeface="Constantia"/>
              </a:rPr>
              <a:t>is </a:t>
            </a:r>
            <a:r>
              <a:rPr dirty="0" sz="2000" spc="-490">
                <a:latin typeface="Constantia"/>
                <a:cs typeface="Constantia"/>
              </a:rPr>
              <a:t> 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equ</a:t>
            </a:r>
            <a:r>
              <a:rPr dirty="0" sz="2000" spc="-10">
                <a:latin typeface="Constantia"/>
                <a:cs typeface="Constantia"/>
              </a:rPr>
              <a:t>i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ed</a:t>
            </a:r>
            <a:r>
              <a:rPr dirty="0" sz="2000" spc="-2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f</a:t>
            </a:r>
            <a:r>
              <a:rPr dirty="0" sz="2000">
                <a:latin typeface="Constantia"/>
                <a:cs typeface="Constantia"/>
              </a:rPr>
              <a:t>or</a:t>
            </a:r>
            <a:r>
              <a:rPr dirty="0" sz="2000" spc="-13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sperma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50">
                <a:latin typeface="Constantia"/>
                <a:cs typeface="Constantia"/>
              </a:rPr>
              <a:t>g</a:t>
            </a:r>
            <a:r>
              <a:rPr dirty="0" sz="2000">
                <a:latin typeface="Constantia"/>
                <a:cs typeface="Constantia"/>
              </a:rPr>
              <a:t>enesi</a:t>
            </a:r>
            <a:r>
              <a:rPr dirty="0" sz="2000" spc="-20">
                <a:latin typeface="Constantia"/>
                <a:cs typeface="Constantia"/>
              </a:rPr>
              <a:t>s</a:t>
            </a:r>
            <a:r>
              <a:rPr dirty="0" sz="2000">
                <a:latin typeface="Constantia"/>
                <a:cs typeface="Constantia"/>
              </a:rPr>
              <a:t>.</a:t>
            </a:r>
            <a:endParaRPr sz="2000">
              <a:latin typeface="Constantia"/>
              <a:cs typeface="Constantia"/>
            </a:endParaRPr>
          </a:p>
          <a:p>
            <a:pPr marL="324485" marR="74295" indent="-274320">
              <a:lnSpc>
                <a:spcPct val="80000"/>
              </a:lnSpc>
              <a:spcBef>
                <a:spcPts val="480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324485" algn="l"/>
                <a:tab pos="325120" algn="l"/>
              </a:tabLst>
            </a:pPr>
            <a:r>
              <a:rPr dirty="0" sz="2000" spc="-25">
                <a:latin typeface="Constantia"/>
                <a:cs typeface="Constantia"/>
              </a:rPr>
              <a:t>Even </a:t>
            </a:r>
            <a:r>
              <a:rPr dirty="0" sz="2000" spc="-5">
                <a:latin typeface="Constantia"/>
                <a:cs typeface="Constantia"/>
              </a:rPr>
              <a:t>though </a:t>
            </a:r>
            <a:r>
              <a:rPr dirty="0" sz="2000">
                <a:latin typeface="Constantia"/>
                <a:cs typeface="Constantia"/>
              </a:rPr>
              <a:t>FSH and LH </a:t>
            </a:r>
            <a:r>
              <a:rPr dirty="0" sz="2000" spc="-10">
                <a:latin typeface="Constantia"/>
                <a:cs typeface="Constantia"/>
              </a:rPr>
              <a:t>are </a:t>
            </a:r>
            <a:r>
              <a:rPr dirty="0" sz="2000" spc="-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produced</a:t>
            </a:r>
            <a:r>
              <a:rPr dirty="0" sz="2000" spc="-30">
                <a:latin typeface="Constantia"/>
                <a:cs typeface="Constantia"/>
              </a:rPr>
              <a:t> </a:t>
            </a:r>
            <a:r>
              <a:rPr dirty="0" sz="2000" spc="-15">
                <a:latin typeface="Constantia"/>
                <a:cs typeface="Constantia"/>
              </a:rPr>
              <a:t>by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</a:t>
            </a:r>
            <a:r>
              <a:rPr dirty="0" sz="2000" spc="-9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same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cell</a:t>
            </a:r>
            <a:r>
              <a:rPr dirty="0" sz="2000" spc="-2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type, </a:t>
            </a:r>
            <a:r>
              <a:rPr dirty="0" sz="2000" spc="-49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thei</a:t>
            </a:r>
            <a:r>
              <a:rPr dirty="0" sz="2000">
                <a:latin typeface="Constantia"/>
                <a:cs typeface="Constantia"/>
              </a:rPr>
              <a:t>r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sec</a:t>
            </a:r>
            <a:r>
              <a:rPr dirty="0" sz="2000" spc="-2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eti</a:t>
            </a:r>
            <a:r>
              <a:rPr dirty="0" sz="2000" spc="-10">
                <a:latin typeface="Constantia"/>
                <a:cs typeface="Constantia"/>
              </a:rPr>
              <a:t>o</a:t>
            </a:r>
            <a:r>
              <a:rPr dirty="0" sz="2000">
                <a:latin typeface="Constantia"/>
                <a:cs typeface="Constantia"/>
              </a:rPr>
              <a:t>n</a:t>
            </a:r>
            <a:r>
              <a:rPr dirty="0" sz="2000" spc="-100">
                <a:latin typeface="Constantia"/>
                <a:cs typeface="Constantia"/>
              </a:rPr>
              <a:t> </a:t>
            </a:r>
            <a:r>
              <a:rPr dirty="0" sz="2000" spc="-4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3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es</a:t>
            </a:r>
            <a:r>
              <a:rPr dirty="0" sz="2000" spc="-10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ca</a:t>
            </a:r>
            <a:r>
              <a:rPr dirty="0" sz="2000">
                <a:latin typeface="Constantia"/>
                <a:cs typeface="Constantia"/>
              </a:rPr>
              <a:t>n</a:t>
            </a:r>
            <a:r>
              <a:rPr dirty="0" sz="2000" spc="-3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be  </a:t>
            </a:r>
            <a:r>
              <a:rPr dirty="0" sz="2000">
                <a:latin typeface="Constantia"/>
                <a:cs typeface="Constantia"/>
              </a:rPr>
              <a:t>al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ed</a:t>
            </a:r>
            <a:r>
              <a:rPr dirty="0" sz="2000" spc="-45">
                <a:latin typeface="Constantia"/>
                <a:cs typeface="Constantia"/>
              </a:rPr>
              <a:t> 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12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diffe</a:t>
            </a:r>
            <a:r>
              <a:rPr dirty="0" sz="2000" spc="-3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ent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deg</a:t>
            </a:r>
            <a:r>
              <a:rPr dirty="0" sz="2000" spc="-2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ees</a:t>
            </a:r>
            <a:r>
              <a:rPr dirty="0" sz="2000" spc="-55">
                <a:latin typeface="Constantia"/>
                <a:cs typeface="Constantia"/>
              </a:rPr>
              <a:t> </a:t>
            </a:r>
            <a:r>
              <a:rPr dirty="0" sz="2000" spc="-25">
                <a:latin typeface="Constantia"/>
                <a:cs typeface="Constantia"/>
              </a:rPr>
              <a:t>b</a:t>
            </a:r>
            <a:r>
              <a:rPr dirty="0" sz="2000">
                <a:latin typeface="Constantia"/>
                <a:cs typeface="Constantia"/>
              </a:rPr>
              <a:t>y  </a:t>
            </a:r>
            <a:r>
              <a:rPr dirty="0" sz="2000" spc="-15">
                <a:latin typeface="Constantia"/>
                <a:cs typeface="Constantia"/>
              </a:rPr>
              <a:t>negative</a:t>
            </a:r>
            <a:r>
              <a:rPr dirty="0" sz="2000" spc="-9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feedback</a:t>
            </a:r>
            <a:r>
              <a:rPr dirty="0" sz="2000" spc="-2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inputs.</a:t>
            </a:r>
            <a:endParaRPr sz="2000">
              <a:latin typeface="Constantia"/>
              <a:cs typeface="Constantia"/>
            </a:endParaRPr>
          </a:p>
          <a:p>
            <a:pPr marL="325120" indent="-274320">
              <a:lnSpc>
                <a:spcPts val="2160"/>
              </a:lnSpc>
              <a:buClr>
                <a:srgbClr val="0AD0D9"/>
              </a:buClr>
              <a:buSzPct val="95000"/>
              <a:buFont typeface="Segoe UI Symbol"/>
              <a:buChar char="⚫"/>
              <a:tabLst>
                <a:tab pos="324485" algn="l"/>
                <a:tab pos="325120" algn="l"/>
              </a:tabLst>
            </a:pPr>
            <a:r>
              <a:rPr dirty="0" sz="2000" spc="-18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es</a:t>
            </a:r>
            <a:r>
              <a:rPr dirty="0" sz="2000" spc="-2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os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 spc="-20">
                <a:latin typeface="Constantia"/>
                <a:cs typeface="Constantia"/>
              </a:rPr>
              <a:t>o</a:t>
            </a:r>
            <a:r>
              <a:rPr dirty="0" sz="2000" spc="-5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8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inh</a:t>
            </a:r>
            <a:r>
              <a:rPr dirty="0" sz="2000" spc="-10">
                <a:latin typeface="Constantia"/>
                <a:cs typeface="Constantia"/>
              </a:rPr>
              <a:t>i</a:t>
            </a:r>
            <a:r>
              <a:rPr dirty="0" sz="2000" spc="-5">
                <a:latin typeface="Constantia"/>
                <a:cs typeface="Constantia"/>
              </a:rPr>
              <a:t>bit</a:t>
            </a:r>
            <a:r>
              <a:rPr dirty="0" sz="2000">
                <a:latin typeface="Constantia"/>
                <a:cs typeface="Constantia"/>
              </a:rPr>
              <a:t>s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LH</a:t>
            </a:r>
            <a:endParaRPr sz="2000">
              <a:latin typeface="Constantia"/>
              <a:cs typeface="Constantia"/>
            </a:endParaRPr>
          </a:p>
          <a:p>
            <a:pPr marL="324485">
              <a:lnSpc>
                <a:spcPts val="2160"/>
              </a:lnSpc>
            </a:pPr>
            <a:r>
              <a:rPr dirty="0" sz="2000">
                <a:latin typeface="Constantia"/>
                <a:cs typeface="Constantia"/>
              </a:rPr>
              <a:t>sec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eti</a:t>
            </a:r>
            <a:r>
              <a:rPr dirty="0" sz="2000" spc="-10">
                <a:latin typeface="Constantia"/>
                <a:cs typeface="Constantia"/>
              </a:rPr>
              <a:t>o</a:t>
            </a:r>
            <a:r>
              <a:rPr dirty="0" sz="2000">
                <a:latin typeface="Constantia"/>
                <a:cs typeface="Constantia"/>
              </a:rPr>
              <a:t>n</a:t>
            </a:r>
            <a:r>
              <a:rPr dirty="0" sz="2000" spc="-6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</a:t>
            </a:r>
            <a:r>
              <a:rPr dirty="0" sz="2000">
                <a:latin typeface="Constantia"/>
                <a:cs typeface="Constantia"/>
              </a:rPr>
              <a:t>n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</a:t>
            </a:r>
            <a:r>
              <a:rPr dirty="0" sz="2000" spc="-55">
                <a:latin typeface="Constantia"/>
                <a:cs typeface="Constantia"/>
              </a:rPr>
              <a:t>w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114">
                <a:latin typeface="Constantia"/>
                <a:cs typeface="Constantia"/>
              </a:rPr>
              <a:t> </a:t>
            </a:r>
            <a:r>
              <a:rPr dirty="0" sz="2000" spc="-30">
                <a:latin typeface="Constantia"/>
                <a:cs typeface="Constantia"/>
              </a:rPr>
              <a:t>w</a:t>
            </a:r>
            <a:r>
              <a:rPr dirty="0" sz="2000" spc="-40">
                <a:latin typeface="Constantia"/>
                <a:cs typeface="Constantia"/>
              </a:rPr>
              <a:t>a</a:t>
            </a:r>
            <a:r>
              <a:rPr dirty="0" sz="2000" spc="-30">
                <a:latin typeface="Constantia"/>
                <a:cs typeface="Constantia"/>
              </a:rPr>
              <a:t>y</a:t>
            </a:r>
            <a:r>
              <a:rPr dirty="0" sz="2000">
                <a:latin typeface="Constantia"/>
                <a:cs typeface="Constantia"/>
              </a:rPr>
              <a:t>s:</a:t>
            </a:r>
            <a:endParaRPr sz="2000">
              <a:latin typeface="Constantia"/>
              <a:cs typeface="Constantia"/>
            </a:endParaRPr>
          </a:p>
          <a:p>
            <a:pPr marL="565785" marR="92075" indent="-515620">
              <a:lnSpc>
                <a:spcPct val="80000"/>
              </a:lnSpc>
              <a:spcBef>
                <a:spcPts val="484"/>
              </a:spcBef>
              <a:tabLst>
                <a:tab pos="565785" algn="l"/>
              </a:tabLst>
            </a:pPr>
            <a:r>
              <a:rPr dirty="0" sz="1900">
                <a:solidFill>
                  <a:srgbClr val="0AD0D9"/>
                </a:solidFill>
                <a:latin typeface="Constantia"/>
                <a:cs typeface="Constantia"/>
              </a:rPr>
              <a:t>1</a:t>
            </a:r>
            <a:r>
              <a:rPr dirty="0" sz="1900" spc="-5">
                <a:solidFill>
                  <a:srgbClr val="0AD0D9"/>
                </a:solidFill>
                <a:latin typeface="Constantia"/>
                <a:cs typeface="Constantia"/>
              </a:rPr>
              <a:t>.</a:t>
            </a:r>
            <a:r>
              <a:rPr dirty="0" sz="1900">
                <a:solidFill>
                  <a:srgbClr val="0AD0D9"/>
                </a:solidFill>
                <a:latin typeface="Constantia"/>
                <a:cs typeface="Constantia"/>
              </a:rPr>
              <a:t>	</a:t>
            </a:r>
            <a:r>
              <a:rPr dirty="0" sz="2000" spc="-50">
                <a:latin typeface="Constantia"/>
                <a:cs typeface="Constantia"/>
              </a:rPr>
              <a:t>I</a:t>
            </a:r>
            <a:r>
              <a:rPr dirty="0" sz="2000">
                <a:latin typeface="Constantia"/>
                <a:cs typeface="Constantia"/>
              </a:rPr>
              <a:t>t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acts</a:t>
            </a:r>
            <a:r>
              <a:rPr dirty="0" sz="2000" spc="-9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on</a:t>
            </a:r>
            <a:r>
              <a:rPr dirty="0" sz="2000" spc="-6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 spc="-25">
                <a:latin typeface="Constantia"/>
                <a:cs typeface="Constantia"/>
              </a:rPr>
              <a:t>h</a:t>
            </a:r>
            <a:r>
              <a:rPr dirty="0" sz="2000" spc="-5">
                <a:latin typeface="Constantia"/>
                <a:cs typeface="Constantia"/>
              </a:rPr>
              <a:t>y</a:t>
            </a:r>
            <a:r>
              <a:rPr dirty="0" sz="2000" spc="-15">
                <a:latin typeface="Constantia"/>
                <a:cs typeface="Constantia"/>
              </a:rPr>
              <a:t>p</a:t>
            </a:r>
            <a:r>
              <a:rPr dirty="0" sz="2000">
                <a:latin typeface="Constantia"/>
                <a:cs typeface="Constantia"/>
              </a:rPr>
              <a:t>othalamus  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12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dec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ease</a:t>
            </a:r>
            <a:r>
              <a:rPr dirty="0" sz="2000" spc="-10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amplitude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of  </a:t>
            </a:r>
            <a:r>
              <a:rPr dirty="0" sz="2000">
                <a:latin typeface="Constantia"/>
                <a:cs typeface="Constantia"/>
              </a:rPr>
              <a:t>GnRH</a:t>
            </a:r>
            <a:r>
              <a:rPr dirty="0" sz="2000" spc="-2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bursts,</a:t>
            </a:r>
            <a:r>
              <a:rPr dirty="0" sz="2000" spc="-9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which</a:t>
            </a:r>
            <a:r>
              <a:rPr dirty="0" sz="2000" spc="-8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result</a:t>
            </a:r>
            <a:r>
              <a:rPr dirty="0" sz="2000" spc="-9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in </a:t>
            </a:r>
            <a:r>
              <a:rPr dirty="0" sz="2000" spc="-484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decrease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in</a:t>
            </a:r>
            <a:r>
              <a:rPr dirty="0" sz="2000" spc="-9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gonadotropins</a:t>
            </a:r>
            <a:endParaRPr sz="2000">
              <a:latin typeface="Constantia"/>
              <a:cs typeface="Constant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41775" y="1561845"/>
            <a:ext cx="3851910" cy="4355465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527685" marR="5080" indent="-515620">
              <a:lnSpc>
                <a:spcPct val="80000"/>
              </a:lnSpc>
              <a:spcBef>
                <a:spcPts val="585"/>
              </a:spcBef>
              <a:tabLst>
                <a:tab pos="518159" algn="l"/>
              </a:tabLst>
            </a:pPr>
            <a:r>
              <a:rPr dirty="0" sz="2000" spc="-5">
                <a:solidFill>
                  <a:srgbClr val="009DD9"/>
                </a:solidFill>
                <a:latin typeface="Constantia"/>
                <a:cs typeface="Constantia"/>
              </a:rPr>
              <a:t>2</a:t>
            </a:r>
            <a:r>
              <a:rPr dirty="0" sz="2000">
                <a:solidFill>
                  <a:srgbClr val="009DD9"/>
                </a:solidFill>
                <a:latin typeface="Constantia"/>
                <a:cs typeface="Constantia"/>
              </a:rPr>
              <a:t>.</a:t>
            </a:r>
            <a:r>
              <a:rPr dirty="0" sz="2000">
                <a:solidFill>
                  <a:srgbClr val="009DD9"/>
                </a:solidFill>
                <a:latin typeface="Constantia"/>
                <a:cs typeface="Constantia"/>
              </a:rPr>
              <a:t>	</a:t>
            </a:r>
            <a:r>
              <a:rPr dirty="0" sz="2000" spc="-50">
                <a:latin typeface="Constantia"/>
                <a:cs typeface="Constantia"/>
              </a:rPr>
              <a:t>I</a:t>
            </a:r>
            <a:r>
              <a:rPr dirty="0" sz="2000">
                <a:latin typeface="Constantia"/>
                <a:cs typeface="Constantia"/>
              </a:rPr>
              <a:t>t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acts</a:t>
            </a:r>
            <a:r>
              <a:rPr dirty="0" sz="2000" spc="-9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di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ect</a:t>
            </a:r>
            <a:r>
              <a:rPr dirty="0" sz="2000" spc="-25">
                <a:latin typeface="Constantia"/>
                <a:cs typeface="Constantia"/>
              </a:rPr>
              <a:t>l</a:t>
            </a:r>
            <a:r>
              <a:rPr dirty="0" sz="2000">
                <a:latin typeface="Constantia"/>
                <a:cs typeface="Constantia"/>
              </a:rPr>
              <a:t>y</a:t>
            </a:r>
            <a:r>
              <a:rPr dirty="0" sz="2000" spc="-12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on</a:t>
            </a:r>
            <a:r>
              <a:rPr dirty="0" sz="2000" spc="-6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10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an</a:t>
            </a:r>
            <a:r>
              <a:rPr dirty="0" sz="2000" spc="-3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eri</a:t>
            </a:r>
            <a:r>
              <a:rPr dirty="0" sz="2000" spc="-10">
                <a:latin typeface="Constantia"/>
                <a:cs typeface="Constantia"/>
              </a:rPr>
              <a:t>o</a:t>
            </a:r>
            <a:r>
              <a:rPr dirty="0" sz="2000">
                <a:latin typeface="Constantia"/>
                <a:cs typeface="Constantia"/>
              </a:rPr>
              <a:t>r  </a:t>
            </a:r>
            <a:r>
              <a:rPr dirty="0" sz="2000" spc="-10">
                <a:latin typeface="Constantia"/>
                <a:cs typeface="Constantia"/>
              </a:rPr>
              <a:t>p</a:t>
            </a:r>
            <a:r>
              <a:rPr dirty="0" sz="2000" spc="-5">
                <a:latin typeface="Constantia"/>
                <a:cs typeface="Constantia"/>
              </a:rPr>
              <a:t>itu</a:t>
            </a:r>
            <a:r>
              <a:rPr dirty="0" sz="2000" spc="-15">
                <a:latin typeface="Constantia"/>
                <a:cs typeface="Constantia"/>
              </a:rPr>
              <a:t>i</a:t>
            </a:r>
            <a:r>
              <a:rPr dirty="0" sz="2000" spc="-5">
                <a:latin typeface="Constantia"/>
                <a:cs typeface="Constantia"/>
              </a:rPr>
              <a:t>ta</a:t>
            </a:r>
            <a:r>
              <a:rPr dirty="0" sz="2000" spc="1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y</a:t>
            </a:r>
            <a:r>
              <a:rPr dirty="0" sz="2000" spc="-114">
                <a:latin typeface="Constantia"/>
                <a:cs typeface="Constantia"/>
              </a:rPr>
              <a:t> </a:t>
            </a:r>
            <a:r>
              <a:rPr dirty="0" sz="2000" spc="-25">
                <a:latin typeface="Constantia"/>
                <a:cs typeface="Constantia"/>
              </a:rPr>
              <a:t>g</a:t>
            </a:r>
            <a:r>
              <a:rPr dirty="0" sz="2000">
                <a:latin typeface="Constantia"/>
                <a:cs typeface="Constantia"/>
              </a:rPr>
              <a:t>la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d</a:t>
            </a:r>
            <a:r>
              <a:rPr dirty="0" sz="2000" spc="-35">
                <a:latin typeface="Constantia"/>
                <a:cs typeface="Constantia"/>
              </a:rPr>
              <a:t> 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12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dec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ease</a:t>
            </a:r>
            <a:r>
              <a:rPr dirty="0" sz="2000" spc="-7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  </a:t>
            </a:r>
            <a:r>
              <a:rPr dirty="0" sz="2000">
                <a:latin typeface="Constantia"/>
                <a:cs typeface="Constantia"/>
              </a:rPr>
              <a:t>LH</a:t>
            </a:r>
            <a:r>
              <a:rPr dirty="0" sz="2000" spc="-35">
                <a:latin typeface="Constantia"/>
                <a:cs typeface="Constantia"/>
              </a:rPr>
              <a:t> 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espo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se</a:t>
            </a:r>
            <a:r>
              <a:rPr dirty="0" sz="2000" spc="-80">
                <a:latin typeface="Constantia"/>
                <a:cs typeface="Constantia"/>
              </a:rPr>
              <a:t> 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12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30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y</a:t>
            </a:r>
            <a:r>
              <a:rPr dirty="0" sz="2000" spc="-10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g</a:t>
            </a:r>
            <a:r>
              <a:rPr dirty="0" sz="2000" spc="-30">
                <a:latin typeface="Constantia"/>
                <a:cs typeface="Constantia"/>
              </a:rPr>
              <a:t>i</a:t>
            </a:r>
            <a:r>
              <a:rPr dirty="0" sz="2000" spc="-45">
                <a:latin typeface="Constantia"/>
                <a:cs typeface="Constantia"/>
              </a:rPr>
              <a:t>v</a:t>
            </a:r>
            <a:r>
              <a:rPr dirty="0" sz="2000">
                <a:latin typeface="Constantia"/>
                <a:cs typeface="Constantia"/>
              </a:rPr>
              <a:t>en  amount</a:t>
            </a:r>
            <a:r>
              <a:rPr dirty="0" sz="2000" spc="-12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of</a:t>
            </a:r>
            <a:r>
              <a:rPr dirty="0" sz="2000" spc="3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Gn</a:t>
            </a:r>
            <a:r>
              <a:rPr dirty="0" sz="2000" spc="-10">
                <a:latin typeface="Constantia"/>
                <a:cs typeface="Constantia"/>
              </a:rPr>
              <a:t>R</a:t>
            </a:r>
            <a:r>
              <a:rPr dirty="0" sz="2000" spc="-5">
                <a:latin typeface="Constantia"/>
                <a:cs typeface="Constantia"/>
              </a:rPr>
              <a:t>H</a:t>
            </a:r>
            <a:r>
              <a:rPr dirty="0" sz="2000">
                <a:latin typeface="Constantia"/>
                <a:cs typeface="Constantia"/>
              </a:rPr>
              <a:t>.</a:t>
            </a:r>
            <a:endParaRPr sz="2000">
              <a:latin typeface="Constantia"/>
              <a:cs typeface="Constantia"/>
            </a:endParaRPr>
          </a:p>
          <a:p>
            <a:pPr marL="527685" marR="38100" indent="-515620">
              <a:lnSpc>
                <a:spcPct val="80000"/>
              </a:lnSpc>
              <a:spcBef>
                <a:spcPts val="480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527685" algn="l"/>
                <a:tab pos="528320" algn="l"/>
              </a:tabLst>
            </a:pPr>
            <a:r>
              <a:rPr dirty="0" sz="2000" spc="-5">
                <a:latin typeface="Constantia"/>
                <a:cs typeface="Constantia"/>
              </a:rPr>
              <a:t>FSH</a:t>
            </a:r>
            <a:r>
              <a:rPr dirty="0" sz="2000" spc="-5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stimulates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Sertoli</a:t>
            </a:r>
            <a:r>
              <a:rPr dirty="0" sz="2000" spc="-10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cells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 spc="-15">
                <a:latin typeface="Constantia"/>
                <a:cs typeface="Constantia"/>
              </a:rPr>
              <a:t>to </a:t>
            </a:r>
            <a:r>
              <a:rPr dirty="0" sz="2000" spc="-49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increase both 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sperma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50">
                <a:latin typeface="Constantia"/>
                <a:cs typeface="Constantia"/>
              </a:rPr>
              <a:t>g</a:t>
            </a:r>
            <a:r>
              <a:rPr dirty="0" sz="2000">
                <a:latin typeface="Constantia"/>
                <a:cs typeface="Constantia"/>
              </a:rPr>
              <a:t>enesis</a:t>
            </a:r>
            <a:r>
              <a:rPr dirty="0" sz="2000" spc="-114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and</a:t>
            </a:r>
            <a:r>
              <a:rPr dirty="0" sz="2000" spc="-1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inh</a:t>
            </a:r>
            <a:r>
              <a:rPr dirty="0" sz="2000" spc="-10">
                <a:latin typeface="Constantia"/>
                <a:cs typeface="Constantia"/>
              </a:rPr>
              <a:t>i</a:t>
            </a:r>
            <a:r>
              <a:rPr dirty="0" sz="2000" spc="-5">
                <a:latin typeface="Constantia"/>
                <a:cs typeface="Constantia"/>
              </a:rPr>
              <a:t>bin  </a:t>
            </a:r>
            <a:r>
              <a:rPr dirty="0" sz="2000" spc="-5">
                <a:latin typeface="Constantia"/>
                <a:cs typeface="Constantia"/>
              </a:rPr>
              <a:t>production, </a:t>
            </a:r>
            <a:r>
              <a:rPr dirty="0" sz="2000">
                <a:latin typeface="Constantia"/>
                <a:cs typeface="Constantia"/>
              </a:rPr>
              <a:t>and </a:t>
            </a:r>
            <a:r>
              <a:rPr dirty="0" sz="2000" spc="-5">
                <a:latin typeface="Constantia"/>
                <a:cs typeface="Constantia"/>
              </a:rPr>
              <a:t>inhibin 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decreases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FSH</a:t>
            </a:r>
            <a:r>
              <a:rPr dirty="0" sz="2000" spc="-5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release,this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is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 </a:t>
            </a:r>
            <a:r>
              <a:rPr dirty="0" sz="2000" spc="-484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logical </a:t>
            </a:r>
            <a:r>
              <a:rPr dirty="0" sz="2000" spc="-5">
                <a:latin typeface="Constantia"/>
                <a:cs typeface="Constantia"/>
              </a:rPr>
              <a:t>completion </a:t>
            </a:r>
            <a:r>
              <a:rPr dirty="0" sz="2000">
                <a:latin typeface="Constantia"/>
                <a:cs typeface="Constantia"/>
              </a:rPr>
              <a:t>of a </a:t>
            </a:r>
            <a:r>
              <a:rPr dirty="0" sz="2000" spc="5">
                <a:latin typeface="Constantia"/>
                <a:cs typeface="Constantia"/>
              </a:rPr>
              <a:t> </a:t>
            </a:r>
            <a:r>
              <a:rPr dirty="0" sz="2000" spc="-15">
                <a:latin typeface="Constantia"/>
                <a:cs typeface="Constantia"/>
              </a:rPr>
              <a:t>negative</a:t>
            </a:r>
            <a:r>
              <a:rPr dirty="0" sz="2000" spc="-9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feedback</a:t>
            </a:r>
            <a:r>
              <a:rPr dirty="0" sz="2000" spc="-20">
                <a:latin typeface="Constantia"/>
                <a:cs typeface="Constantia"/>
              </a:rPr>
              <a:t> loop.</a:t>
            </a:r>
            <a:endParaRPr sz="2000">
              <a:latin typeface="Constantia"/>
              <a:cs typeface="Constantia"/>
            </a:endParaRPr>
          </a:p>
          <a:p>
            <a:pPr marL="527685" marR="46990" indent="-515620">
              <a:lnSpc>
                <a:spcPct val="80000"/>
              </a:lnSpc>
              <a:spcBef>
                <a:spcPts val="480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527685" algn="l"/>
                <a:tab pos="528320" algn="l"/>
              </a:tabLst>
            </a:pPr>
            <a:r>
              <a:rPr dirty="0" sz="2000">
                <a:latin typeface="Constantia"/>
                <a:cs typeface="Constantia"/>
              </a:rPr>
              <a:t>Des</a:t>
            </a:r>
            <a:r>
              <a:rPr dirty="0" sz="2000" spc="-10">
                <a:latin typeface="Constantia"/>
                <a:cs typeface="Constantia"/>
              </a:rPr>
              <a:t>p</a:t>
            </a:r>
            <a:r>
              <a:rPr dirty="0" sz="2000" spc="-5">
                <a:latin typeface="Constantia"/>
                <a:cs typeface="Constantia"/>
              </a:rPr>
              <a:t>i</a:t>
            </a:r>
            <a:r>
              <a:rPr dirty="0" sz="2000" spc="-3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all</a:t>
            </a:r>
            <a:r>
              <a:rPr dirty="0" sz="2000" spc="-2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</a:t>
            </a:r>
            <a:r>
              <a:rPr dirty="0" sz="2000">
                <a:latin typeface="Constantia"/>
                <a:cs typeface="Constantia"/>
              </a:rPr>
              <a:t>se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 spc="-40">
                <a:latin typeface="Constantia"/>
                <a:cs typeface="Constantia"/>
              </a:rPr>
              <a:t>c</a:t>
            </a:r>
            <a:r>
              <a:rPr dirty="0" sz="2000">
                <a:latin typeface="Constantia"/>
                <a:cs typeface="Constantia"/>
              </a:rPr>
              <a:t>omple</a:t>
            </a:r>
            <a:r>
              <a:rPr dirty="0" sz="2000" spc="-10">
                <a:latin typeface="Constantia"/>
                <a:cs typeface="Constantia"/>
              </a:rPr>
              <a:t>x</a:t>
            </a:r>
            <a:r>
              <a:rPr dirty="0" sz="2000" spc="-5">
                <a:latin typeface="Constantia"/>
                <a:cs typeface="Constantia"/>
              </a:rPr>
              <a:t>ities  </a:t>
            </a:r>
            <a:r>
              <a:rPr dirty="0" sz="2000" spc="-5">
                <a:latin typeface="Constantia"/>
                <a:cs typeface="Constantia"/>
              </a:rPr>
              <a:t>the total </a:t>
            </a:r>
            <a:r>
              <a:rPr dirty="0" sz="2000">
                <a:latin typeface="Constantia"/>
                <a:cs typeface="Constantia"/>
              </a:rPr>
              <a:t>amts of </a:t>
            </a:r>
            <a:r>
              <a:rPr dirty="0" sz="2000" spc="-5">
                <a:latin typeface="Constantia"/>
                <a:cs typeface="Constantia"/>
              </a:rPr>
              <a:t>GnRH, </a:t>
            </a:r>
            <a:r>
              <a:rPr dirty="0" sz="2000">
                <a:latin typeface="Constantia"/>
                <a:cs typeface="Constantia"/>
              </a:rPr>
              <a:t>LH, </a:t>
            </a:r>
            <a:r>
              <a:rPr dirty="0" sz="2000" spc="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FS</a:t>
            </a:r>
            <a:r>
              <a:rPr dirty="0" sz="2000" spc="-5">
                <a:latin typeface="Constantia"/>
                <a:cs typeface="Constantia"/>
              </a:rPr>
              <a:t>H</a:t>
            </a:r>
            <a:r>
              <a:rPr dirty="0" sz="2000">
                <a:latin typeface="Constantia"/>
                <a:cs typeface="Constantia"/>
              </a:rPr>
              <a:t>,</a:t>
            </a:r>
            <a:r>
              <a:rPr dirty="0" sz="2000" spc="-20">
                <a:latin typeface="Constantia"/>
                <a:cs typeface="Constantia"/>
              </a:rPr>
              <a:t> 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es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os</a:t>
            </a:r>
            <a:r>
              <a:rPr dirty="0" sz="2000" spc="-4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4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14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d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inhibin  </a:t>
            </a:r>
            <a:r>
              <a:rPr dirty="0" sz="2000" spc="-5">
                <a:latin typeface="Constantia"/>
                <a:cs typeface="Constantia"/>
              </a:rPr>
              <a:t>secreted </a:t>
            </a:r>
            <a:r>
              <a:rPr dirty="0" sz="2000">
                <a:latin typeface="Constantia"/>
                <a:cs typeface="Constantia"/>
              </a:rPr>
              <a:t>and sperm </a:t>
            </a:r>
            <a:r>
              <a:rPr dirty="0" sz="2000" spc="-10">
                <a:latin typeface="Constantia"/>
                <a:cs typeface="Constantia"/>
              </a:rPr>
              <a:t>produced </a:t>
            </a:r>
            <a:r>
              <a:rPr dirty="0" sz="2000" spc="-49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d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n</a:t>
            </a:r>
            <a:r>
              <a:rPr dirty="0" sz="2000" spc="-10">
                <a:latin typeface="Constantia"/>
                <a:cs typeface="Constantia"/>
              </a:rPr>
              <a:t>o</a:t>
            </a:r>
            <a:r>
              <a:rPr dirty="0" sz="2000">
                <a:latin typeface="Constantia"/>
                <a:cs typeface="Constantia"/>
              </a:rPr>
              <a:t>t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chan</a:t>
            </a:r>
            <a:r>
              <a:rPr dirty="0" sz="2000" spc="-50">
                <a:latin typeface="Constantia"/>
                <a:cs typeface="Constantia"/>
              </a:rPr>
              <a:t>g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d</a:t>
            </a:r>
            <a:r>
              <a:rPr dirty="0" sz="2000" spc="-3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amatical</a:t>
            </a:r>
            <a:r>
              <a:rPr dirty="0" sz="2000" spc="-30">
                <a:latin typeface="Constantia"/>
                <a:cs typeface="Constantia"/>
              </a:rPr>
              <a:t>l</a:t>
            </a:r>
            <a:r>
              <a:rPr dirty="0" sz="2000">
                <a:latin typeface="Constantia"/>
                <a:cs typeface="Constantia"/>
              </a:rPr>
              <a:t>y  f</a:t>
            </a:r>
            <a:r>
              <a:rPr dirty="0" sz="2000" spc="-2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om</a:t>
            </a:r>
            <a:r>
              <a:rPr dirty="0" sz="2000" spc="-9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d</a:t>
            </a:r>
            <a:r>
              <a:rPr dirty="0" sz="2000" spc="-35">
                <a:latin typeface="Constantia"/>
                <a:cs typeface="Constantia"/>
              </a:rPr>
              <a:t>a</a:t>
            </a:r>
            <a:r>
              <a:rPr dirty="0" sz="2000">
                <a:latin typeface="Constantia"/>
                <a:cs typeface="Constantia"/>
              </a:rPr>
              <a:t>y</a:t>
            </a:r>
            <a:r>
              <a:rPr dirty="0" sz="2000" spc="-75">
                <a:latin typeface="Constantia"/>
                <a:cs typeface="Constantia"/>
              </a:rPr>
              <a:t> 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12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d</a:t>
            </a:r>
            <a:r>
              <a:rPr dirty="0" sz="2000" spc="-35">
                <a:latin typeface="Constantia"/>
                <a:cs typeface="Constantia"/>
              </a:rPr>
              <a:t>a</a:t>
            </a:r>
            <a:r>
              <a:rPr dirty="0" sz="2000" spc="-200">
                <a:latin typeface="Constantia"/>
                <a:cs typeface="Constantia"/>
              </a:rPr>
              <a:t>y</a:t>
            </a:r>
            <a:r>
              <a:rPr dirty="0" sz="2000">
                <a:latin typeface="Constantia"/>
                <a:cs typeface="Constantia"/>
              </a:rPr>
              <a:t>.</a:t>
            </a:r>
            <a:endParaRPr sz="20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3291204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45"/>
              <a:t>t</a:t>
            </a:r>
            <a:r>
              <a:rPr dirty="0" sz="5000"/>
              <a:t>e</a:t>
            </a:r>
            <a:r>
              <a:rPr dirty="0" sz="5000" spc="-70"/>
              <a:t>s</a:t>
            </a:r>
            <a:r>
              <a:rPr dirty="0" sz="5000" spc="-45"/>
              <a:t>t</a:t>
            </a:r>
            <a:r>
              <a:rPr dirty="0" sz="5000" spc="-5"/>
              <a:t>o</a:t>
            </a:r>
            <a:r>
              <a:rPr dirty="0" sz="5000" spc="-65"/>
              <a:t>s</a:t>
            </a:r>
            <a:r>
              <a:rPr dirty="0" sz="5000" spc="-45"/>
              <a:t>t</a:t>
            </a:r>
            <a:r>
              <a:rPr dirty="0" sz="5000"/>
              <a:t>e</a:t>
            </a:r>
            <a:r>
              <a:rPr dirty="0" sz="5000" spc="-100"/>
              <a:t>r</a:t>
            </a:r>
            <a:r>
              <a:rPr dirty="0" sz="5000" spc="-5"/>
              <a:t>one</a:t>
            </a:r>
            <a:endParaRPr sz="5000"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3191" y="1583435"/>
            <a:ext cx="7379207" cy="4547616"/>
          </a:xfrm>
          <a:prstGeom prst="rect">
            <a:avLst/>
          </a:prstGeom>
        </p:spPr>
      </p:pic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52437" y="1604962"/>
          <a:ext cx="7253605" cy="4424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39000"/>
              </a:tblGrid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800" spc="-5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Effects</a:t>
                      </a:r>
                      <a:r>
                        <a:rPr dirty="0" sz="1800" spc="-85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of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25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Testosterone</a:t>
                      </a:r>
                      <a:r>
                        <a:rPr dirty="0" sz="1800" spc="-75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in</a:t>
                      </a:r>
                      <a:r>
                        <a:rPr dirty="0" sz="1800" spc="-60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the</a:t>
                      </a:r>
                      <a:r>
                        <a:rPr dirty="0" sz="1800" spc="-60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Male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0480">
                    <a:lnL w="9525">
                      <a:solidFill>
                        <a:srgbClr val="0073A0"/>
                      </a:solidFill>
                      <a:prstDash val="solid"/>
                    </a:lnL>
                    <a:lnR w="9525">
                      <a:solidFill>
                        <a:srgbClr val="0073A0"/>
                      </a:solidFill>
                      <a:prstDash val="solid"/>
                    </a:lnR>
                    <a:lnT w="9525">
                      <a:solidFill>
                        <a:srgbClr val="0073A0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009DD9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800" spc="-10">
                          <a:latin typeface="Constantia"/>
                          <a:cs typeface="Constantia"/>
                        </a:rPr>
                        <a:t>1.Required for</a:t>
                      </a:r>
                      <a:r>
                        <a:rPr dirty="0" sz="1800" spc="-6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initiation</a:t>
                      </a:r>
                      <a:r>
                        <a:rPr dirty="0" sz="1800" spc="-3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and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maintenance</a:t>
                      </a:r>
                      <a:r>
                        <a:rPr dirty="0" sz="1800" spc="-7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of</a:t>
                      </a:r>
                      <a:r>
                        <a:rPr dirty="0" sz="1800" spc="1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spermatogenesis(acts</a:t>
                      </a:r>
                      <a:r>
                        <a:rPr dirty="0" sz="1800" spc="-114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via</a:t>
                      </a:r>
                      <a:endParaRPr sz="1800">
                        <a:latin typeface="Constantia"/>
                        <a:cs typeface="Constantia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800" spc="-5">
                          <a:latin typeface="Constantia"/>
                          <a:cs typeface="Constantia"/>
                        </a:rPr>
                        <a:t>Sertoli</a:t>
                      </a:r>
                      <a:r>
                        <a:rPr dirty="0" sz="1800" spc="-8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cells)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0480">
                    <a:lnL w="9525">
                      <a:solidFill>
                        <a:srgbClr val="0073A0"/>
                      </a:solidFill>
                      <a:prstDash val="solid"/>
                    </a:lnL>
                    <a:lnR w="9525">
                      <a:solidFill>
                        <a:srgbClr val="0073A0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0073A0"/>
                      </a:solidFill>
                      <a:prstDash val="solid"/>
                    </a:lnB>
                    <a:solidFill>
                      <a:srgbClr val="99D7EF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dirty="0" sz="1800" spc="-5">
                          <a:latin typeface="Constantia"/>
                          <a:cs typeface="Constantia"/>
                        </a:rPr>
                        <a:t>2.Decreases</a:t>
                      </a:r>
                      <a:r>
                        <a:rPr dirty="0" sz="1800" spc="-6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GnRH</a:t>
                      </a:r>
                      <a:r>
                        <a:rPr dirty="0" sz="1800" spc="-2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secretion</a:t>
                      </a:r>
                      <a:r>
                        <a:rPr dirty="0" sz="1800" spc="-10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via</a:t>
                      </a:r>
                      <a:r>
                        <a:rPr dirty="0" sz="1800" spc="-7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an</a:t>
                      </a:r>
                      <a:r>
                        <a:rPr dirty="0" sz="1800" spc="-7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action</a:t>
                      </a:r>
                      <a:r>
                        <a:rPr dirty="0" sz="1800" spc="-6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on</a:t>
                      </a:r>
                      <a:r>
                        <a:rPr dirty="0" sz="1800" spc="-4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the</a:t>
                      </a:r>
                      <a:r>
                        <a:rPr dirty="0" sz="1800" spc="-5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hypothalamus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114">
                    <a:lnL w="9525">
                      <a:solidFill>
                        <a:srgbClr val="0073A0"/>
                      </a:solidFill>
                      <a:prstDash val="solid"/>
                    </a:lnL>
                    <a:lnR w="9525">
                      <a:solidFill>
                        <a:srgbClr val="0073A0"/>
                      </a:solidFill>
                      <a:prstDash val="solid"/>
                    </a:lnR>
                    <a:lnT w="9525">
                      <a:solidFill>
                        <a:srgbClr val="0073A0"/>
                      </a:solidFill>
                      <a:prstDash val="solid"/>
                    </a:lnT>
                    <a:lnB w="9525">
                      <a:solidFill>
                        <a:srgbClr val="0073A0"/>
                      </a:solidFill>
                      <a:prstDash val="solid"/>
                    </a:lnB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onstantia"/>
                          <a:cs typeface="Constantia"/>
                        </a:rPr>
                        <a:t>3.Inhibits</a:t>
                      </a:r>
                      <a:r>
                        <a:rPr dirty="0" sz="1800" spc="-2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LH</a:t>
                      </a:r>
                      <a:r>
                        <a:rPr dirty="0" sz="1800" spc="-3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secretion</a:t>
                      </a:r>
                      <a:r>
                        <a:rPr dirty="0" sz="1800" spc="-10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via</a:t>
                      </a:r>
                      <a:r>
                        <a:rPr dirty="0" sz="1800" spc="-7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a</a:t>
                      </a:r>
                      <a:r>
                        <a:rPr dirty="0" sz="1800" spc="-9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direct</a:t>
                      </a:r>
                      <a:r>
                        <a:rPr dirty="0" sz="1800" spc="-9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action</a:t>
                      </a:r>
                      <a:r>
                        <a:rPr dirty="0" sz="1800" spc="-6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on</a:t>
                      </a:r>
                      <a:r>
                        <a:rPr dirty="0" sz="1800" spc="-3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the</a:t>
                      </a:r>
                      <a:r>
                        <a:rPr dirty="0" sz="1800" spc="-10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anterior</a:t>
                      </a:r>
                      <a:r>
                        <a:rPr dirty="0" sz="1800" spc="-9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pituitary</a:t>
                      </a:r>
                      <a:r>
                        <a:rPr dirty="0" sz="1800" spc="-7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gland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115">
                    <a:lnL w="9525">
                      <a:solidFill>
                        <a:srgbClr val="0073A0"/>
                      </a:solidFill>
                      <a:prstDash val="solid"/>
                    </a:lnL>
                    <a:lnR w="9525">
                      <a:solidFill>
                        <a:srgbClr val="0073A0"/>
                      </a:solidFill>
                      <a:prstDash val="solid"/>
                    </a:lnR>
                    <a:lnT w="9525">
                      <a:solidFill>
                        <a:srgbClr val="0073A0"/>
                      </a:solidFill>
                      <a:prstDash val="solid"/>
                    </a:lnT>
                    <a:lnB w="9525">
                      <a:solidFill>
                        <a:srgbClr val="0073A0"/>
                      </a:solidFill>
                      <a:prstDash val="solid"/>
                    </a:lnB>
                    <a:solidFill>
                      <a:srgbClr val="99D7EF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1440" marR="52006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10">
                          <a:latin typeface="Constantia"/>
                          <a:cs typeface="Constantia"/>
                        </a:rPr>
                        <a:t>4.Induces</a:t>
                      </a:r>
                      <a:r>
                        <a:rPr dirty="0" sz="1800" spc="-6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differentiation</a:t>
                      </a:r>
                      <a:r>
                        <a:rPr dirty="0" sz="1800" spc="-1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of</a:t>
                      </a:r>
                      <a:r>
                        <a:rPr dirty="0" sz="1800" spc="5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male</a:t>
                      </a:r>
                      <a:r>
                        <a:rPr dirty="0" sz="1800" spc="-8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accessory</a:t>
                      </a:r>
                      <a:r>
                        <a:rPr dirty="0" sz="1800" spc="-8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5">
                          <a:latin typeface="Constantia"/>
                          <a:cs typeface="Constantia"/>
                        </a:rPr>
                        <a:t>reproductive</a:t>
                      </a:r>
                      <a:r>
                        <a:rPr dirty="0" sz="1800" spc="-7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organs</a:t>
                      </a:r>
                      <a:r>
                        <a:rPr dirty="0" sz="1800" spc="-7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and </a:t>
                      </a:r>
                      <a:r>
                        <a:rPr dirty="0" sz="1800" spc="-434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maintain</a:t>
                      </a:r>
                      <a:r>
                        <a:rPr dirty="0" sz="1800" spc="-4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their</a:t>
                      </a:r>
                      <a:r>
                        <a:rPr dirty="0" sz="1800" spc="-8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function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115">
                    <a:lnL w="9525">
                      <a:solidFill>
                        <a:srgbClr val="0073A0"/>
                      </a:solidFill>
                      <a:prstDash val="solid"/>
                    </a:lnL>
                    <a:lnR w="9525">
                      <a:solidFill>
                        <a:srgbClr val="0073A0"/>
                      </a:solidFill>
                      <a:prstDash val="solid"/>
                    </a:lnR>
                    <a:lnT w="9525">
                      <a:solidFill>
                        <a:srgbClr val="0073A0"/>
                      </a:solidFill>
                      <a:prstDash val="solid"/>
                    </a:lnT>
                    <a:lnB w="9525">
                      <a:solidFill>
                        <a:srgbClr val="0073A0"/>
                      </a:solidFill>
                      <a:prstDash val="soli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1440" marR="980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10">
                          <a:latin typeface="Constantia"/>
                          <a:cs typeface="Constantia"/>
                        </a:rPr>
                        <a:t>5.Induces</a:t>
                      </a:r>
                      <a:r>
                        <a:rPr dirty="0" sz="1800" spc="-3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male</a:t>
                      </a:r>
                      <a:r>
                        <a:rPr dirty="0" sz="1800" spc="-8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secondary</a:t>
                      </a:r>
                      <a:r>
                        <a:rPr dirty="0" sz="1800" spc="-9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sex</a:t>
                      </a:r>
                      <a:r>
                        <a:rPr dirty="0" sz="1800" spc="-7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characteristics;</a:t>
                      </a:r>
                      <a:r>
                        <a:rPr dirty="0" sz="1800" spc="-7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opposes</a:t>
                      </a:r>
                      <a:r>
                        <a:rPr dirty="0" sz="1800" spc="-8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action</a:t>
                      </a:r>
                      <a:r>
                        <a:rPr dirty="0" sz="1800" spc="-6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of </a:t>
                      </a:r>
                      <a:r>
                        <a:rPr dirty="0" sz="1800" spc="-434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est</a:t>
                      </a:r>
                      <a:r>
                        <a:rPr dirty="0" sz="1800" spc="-20">
                          <a:latin typeface="Constantia"/>
                          <a:cs typeface="Constantia"/>
                        </a:rPr>
                        <a:t>r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o</a:t>
                      </a:r>
                      <a:r>
                        <a:rPr dirty="0" sz="1800" spc="-55">
                          <a:latin typeface="Constantia"/>
                          <a:cs typeface="Constantia"/>
                        </a:rPr>
                        <a:t>g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en</a:t>
                      </a:r>
                      <a:r>
                        <a:rPr dirty="0" sz="1800" spc="-8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on</a:t>
                      </a:r>
                      <a:r>
                        <a:rPr dirty="0" sz="1800" spc="-3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5">
                          <a:latin typeface="Constantia"/>
                          <a:cs typeface="Constantia"/>
                        </a:rPr>
                        <a:t>b</a:t>
                      </a:r>
                      <a:r>
                        <a:rPr dirty="0" sz="1800" spc="-20">
                          <a:latin typeface="Constantia"/>
                          <a:cs typeface="Constantia"/>
                        </a:rPr>
                        <a:t>r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east</a:t>
                      </a:r>
                      <a:r>
                        <a:rPr dirty="0" sz="1800" spc="-114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g</a:t>
                      </a:r>
                      <a:r>
                        <a:rPr dirty="0" sz="1800" spc="-20">
                          <a:latin typeface="Constantia"/>
                          <a:cs typeface="Constantia"/>
                        </a:rPr>
                        <a:t>r</a:t>
                      </a:r>
                      <a:r>
                        <a:rPr dirty="0" sz="1800" spc="-40">
                          <a:latin typeface="Constantia"/>
                          <a:cs typeface="Constantia"/>
                        </a:rPr>
                        <a:t>o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wth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115">
                    <a:lnL w="9525">
                      <a:solidFill>
                        <a:srgbClr val="0073A0"/>
                      </a:solidFill>
                      <a:prstDash val="solid"/>
                    </a:lnL>
                    <a:lnR w="9525">
                      <a:solidFill>
                        <a:srgbClr val="0073A0"/>
                      </a:solidFill>
                      <a:prstDash val="solid"/>
                    </a:lnR>
                    <a:lnT w="9525">
                      <a:solidFill>
                        <a:srgbClr val="0073A0"/>
                      </a:solidFill>
                      <a:prstDash val="solid"/>
                    </a:lnT>
                    <a:lnB w="9525">
                      <a:solidFill>
                        <a:srgbClr val="0073A0"/>
                      </a:solidFill>
                      <a:prstDash val="solid"/>
                    </a:lnB>
                    <a:solidFill>
                      <a:srgbClr val="99D7EF"/>
                    </a:solidFill>
                  </a:tcPr>
                </a:tc>
              </a:tr>
              <a:tr h="6400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5">
                          <a:latin typeface="Constantia"/>
                          <a:cs typeface="Constantia"/>
                        </a:rPr>
                        <a:t>6.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Stimulates</a:t>
                      </a:r>
                      <a:r>
                        <a:rPr dirty="0" sz="1800" spc="-4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protein</a:t>
                      </a:r>
                      <a:r>
                        <a:rPr dirty="0" sz="1800" spc="-7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anabolism,</a:t>
                      </a:r>
                      <a:r>
                        <a:rPr dirty="0" sz="1800" spc="1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bone</a:t>
                      </a:r>
                      <a:r>
                        <a:rPr dirty="0" sz="1800" spc="-9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growth</a:t>
                      </a:r>
                      <a:r>
                        <a:rPr dirty="0" sz="1800" spc="-9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and</a:t>
                      </a:r>
                      <a:r>
                        <a:rPr dirty="0" sz="1800" spc="-2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cessation</a:t>
                      </a:r>
                      <a:r>
                        <a:rPr dirty="0" sz="1800" spc="-7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of</a:t>
                      </a:r>
                      <a:r>
                        <a:rPr dirty="0" sz="1800" spc="4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bone</a:t>
                      </a:r>
                      <a:endParaRPr sz="1800">
                        <a:latin typeface="Constantia"/>
                        <a:cs typeface="Constantia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1800" spc="-10">
                          <a:latin typeface="Constantia"/>
                          <a:cs typeface="Constantia"/>
                        </a:rPr>
                        <a:t>growth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115">
                    <a:lnL w="9525">
                      <a:solidFill>
                        <a:srgbClr val="0073A0"/>
                      </a:solidFill>
                      <a:prstDash val="solid"/>
                    </a:lnL>
                    <a:lnR w="9525">
                      <a:solidFill>
                        <a:srgbClr val="0073A0"/>
                      </a:solidFill>
                      <a:prstDash val="solid"/>
                    </a:lnR>
                    <a:lnT w="9525">
                      <a:solidFill>
                        <a:srgbClr val="0073A0"/>
                      </a:solidFill>
                      <a:prstDash val="solid"/>
                    </a:lnT>
                    <a:lnB w="9525">
                      <a:solidFill>
                        <a:srgbClr val="0073A0"/>
                      </a:solidFill>
                      <a:prstDash val="soli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>
                          <a:latin typeface="Constantia"/>
                          <a:cs typeface="Constantia"/>
                        </a:rPr>
                        <a:t>7.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Required for</a:t>
                      </a:r>
                      <a:r>
                        <a:rPr dirty="0" sz="1800" spc="-9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sex</a:t>
                      </a:r>
                      <a:r>
                        <a:rPr dirty="0" sz="1800" spc="-9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20">
                          <a:latin typeface="Constantia"/>
                          <a:cs typeface="Constantia"/>
                        </a:rPr>
                        <a:t>drive</a:t>
                      </a:r>
                      <a:r>
                        <a:rPr dirty="0" sz="1800" spc="-8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and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5">
                          <a:latin typeface="Constantia"/>
                          <a:cs typeface="Constantia"/>
                        </a:rPr>
                        <a:t>may</a:t>
                      </a:r>
                      <a:r>
                        <a:rPr dirty="0" sz="1800" spc="-8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enhance</a:t>
                      </a:r>
                      <a:r>
                        <a:rPr dirty="0" sz="1800" spc="-9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aggressive</a:t>
                      </a:r>
                      <a:r>
                        <a:rPr dirty="0" sz="1800" spc="-4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behaviour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750">
                    <a:lnL w="9525">
                      <a:solidFill>
                        <a:srgbClr val="0073A0"/>
                      </a:solidFill>
                      <a:prstDash val="solid"/>
                    </a:lnL>
                    <a:lnR w="9525">
                      <a:solidFill>
                        <a:srgbClr val="0073A0"/>
                      </a:solidFill>
                      <a:prstDash val="solid"/>
                    </a:lnR>
                    <a:lnT w="9525">
                      <a:solidFill>
                        <a:srgbClr val="0073A0"/>
                      </a:solidFill>
                      <a:prstDash val="solid"/>
                    </a:lnT>
                    <a:lnB w="9525">
                      <a:solidFill>
                        <a:srgbClr val="0073A0"/>
                      </a:solidFill>
                      <a:prstDash val="solid"/>
                    </a:lnB>
                    <a:solidFill>
                      <a:srgbClr val="99D7EF"/>
                    </a:solidFill>
                  </a:tcPr>
                </a:tc>
              </a:tr>
              <a:tr h="3708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>
                          <a:latin typeface="Constantia"/>
                          <a:cs typeface="Constantia"/>
                        </a:rPr>
                        <a:t>8.</a:t>
                      </a:r>
                      <a:r>
                        <a:rPr dirty="0" sz="1800" spc="-1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Stimulates</a:t>
                      </a:r>
                      <a:r>
                        <a:rPr dirty="0" sz="1800" spc="-7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erythropoietin</a:t>
                      </a:r>
                      <a:r>
                        <a:rPr dirty="0" sz="1800" spc="-5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secretion</a:t>
                      </a:r>
                      <a:r>
                        <a:rPr dirty="0" sz="1800" spc="-5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5">
                          <a:latin typeface="Constantia"/>
                          <a:cs typeface="Constantia"/>
                        </a:rPr>
                        <a:t>by</a:t>
                      </a:r>
                      <a:r>
                        <a:rPr dirty="0" sz="1800" spc="-75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>
                          <a:latin typeface="Constantia"/>
                          <a:cs typeface="Constantia"/>
                        </a:rPr>
                        <a:t>the</a:t>
                      </a:r>
                      <a:r>
                        <a:rPr dirty="0" sz="1800" spc="-50">
                          <a:latin typeface="Constantia"/>
                          <a:cs typeface="Constantia"/>
                        </a:rPr>
                        <a:t> </a:t>
                      </a:r>
                      <a:r>
                        <a:rPr dirty="0" sz="1800" spc="-10">
                          <a:latin typeface="Constantia"/>
                          <a:cs typeface="Constantia"/>
                        </a:rPr>
                        <a:t>kidneys</a:t>
                      </a:r>
                      <a:endParaRPr sz="1800">
                        <a:latin typeface="Constantia"/>
                        <a:cs typeface="Constantia"/>
                      </a:endParaRPr>
                    </a:p>
                  </a:txBody>
                  <a:tcPr marL="0" marR="0" marB="0" marT="31750">
                    <a:lnL w="9525">
                      <a:solidFill>
                        <a:srgbClr val="0073A0"/>
                      </a:solidFill>
                      <a:prstDash val="solid"/>
                    </a:lnL>
                    <a:lnR w="9525">
                      <a:solidFill>
                        <a:srgbClr val="0073A0"/>
                      </a:solidFill>
                      <a:prstDash val="solid"/>
                    </a:lnR>
                    <a:lnT w="9525">
                      <a:solidFill>
                        <a:srgbClr val="0073A0"/>
                      </a:solidFill>
                      <a:prstDash val="solid"/>
                    </a:lnT>
                    <a:lnB w="9525">
                      <a:solidFill>
                        <a:srgbClr val="0073A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" y="1609725"/>
            <a:ext cx="7239000" cy="4415028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8300" y="266445"/>
            <a:ext cx="3289300" cy="7880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000" spc="-35"/>
              <a:t>testosterone</a:t>
            </a:r>
            <a:endParaRPr sz="5000"/>
          </a:p>
        </p:txBody>
      </p:sp>
      <p:sp>
        <p:nvSpPr>
          <p:cNvPr id="5" name="object 5"/>
          <p:cNvSpPr txBox="1"/>
          <p:nvPr/>
        </p:nvSpPr>
        <p:spPr>
          <a:xfrm>
            <a:off x="294640" y="1191513"/>
            <a:ext cx="7280909" cy="4940935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299085" marR="55880" indent="-274320">
              <a:lnSpc>
                <a:spcPts val="2810"/>
              </a:lnSpc>
              <a:spcBef>
                <a:spcPts val="45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99720" algn="l"/>
              </a:tabLst>
            </a:pPr>
            <a:r>
              <a:rPr dirty="0" sz="2600" spc="-30">
                <a:latin typeface="Constantia"/>
                <a:cs typeface="Constantia"/>
              </a:rPr>
              <a:t>Testosterone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needs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undergo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transformation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</a:t>
            </a:r>
            <a:r>
              <a:rPr dirty="0" sz="2600" spc="-45">
                <a:latin typeface="Constantia"/>
                <a:cs typeface="Constantia"/>
              </a:rPr>
              <a:t>n</a:t>
            </a:r>
            <a:r>
              <a:rPr dirty="0" sz="2600" spc="-5">
                <a:latin typeface="Constantia"/>
                <a:cs typeface="Constantia"/>
              </a:rPr>
              <a:t>y(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ot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all)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5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i</a:t>
            </a:r>
            <a:r>
              <a:rPr dirty="0" sz="2600" spc="-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ta</a:t>
            </a:r>
            <a:r>
              <a:rPr dirty="0" sz="2600" spc="-35">
                <a:latin typeface="Constantia"/>
                <a:cs typeface="Constantia"/>
              </a:rPr>
              <a:t>r</a:t>
            </a:r>
            <a:r>
              <a:rPr dirty="0" sz="2600" spc="-65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et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ells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</a:t>
            </a:r>
            <a:r>
              <a:rPr dirty="0" sz="2600">
                <a:latin typeface="Constantia"/>
                <a:cs typeface="Constantia"/>
              </a:rPr>
              <a:t>n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45">
                <a:latin typeface="Constantia"/>
                <a:cs typeface="Constantia"/>
              </a:rPr>
              <a:t>r</a:t>
            </a:r>
            <a:r>
              <a:rPr dirty="0" sz="2600" spc="-5">
                <a:latin typeface="Constantia"/>
                <a:cs typeface="Constantia"/>
              </a:rPr>
              <a:t>de</a:t>
            </a:r>
            <a:r>
              <a:rPr dirty="0" sz="2600">
                <a:latin typeface="Constantia"/>
                <a:cs typeface="Constantia"/>
              </a:rPr>
              <a:t>r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35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  </a:t>
            </a:r>
            <a:r>
              <a:rPr dirty="0" sz="2600" spc="-10">
                <a:latin typeface="Constantia"/>
                <a:cs typeface="Constantia"/>
              </a:rPr>
              <a:t>effective.</a:t>
            </a:r>
            <a:endParaRPr sz="2600">
              <a:latin typeface="Constantia"/>
              <a:cs typeface="Constantia"/>
            </a:endParaRPr>
          </a:p>
          <a:p>
            <a:pPr marL="299085" marR="17780" indent="-274320">
              <a:lnSpc>
                <a:spcPts val="2810"/>
              </a:lnSpc>
              <a:spcBef>
                <a:spcPts val="62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99720" algn="l"/>
              </a:tabLst>
            </a:pPr>
            <a:r>
              <a:rPr dirty="0" sz="2600" spc="-5">
                <a:latin typeface="Constantia"/>
                <a:cs typeface="Constantia"/>
              </a:rPr>
              <a:t>Depending </a:t>
            </a:r>
            <a:r>
              <a:rPr dirty="0" sz="2600">
                <a:latin typeface="Constantia"/>
                <a:cs typeface="Constantia"/>
              </a:rPr>
              <a:t>on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20">
                <a:latin typeface="Constantia"/>
                <a:cs typeface="Constantia"/>
              </a:rPr>
              <a:t>target </a:t>
            </a:r>
            <a:r>
              <a:rPr dirty="0" sz="2600" spc="-10">
                <a:latin typeface="Constantia"/>
                <a:cs typeface="Constantia"/>
              </a:rPr>
              <a:t>cells </a:t>
            </a:r>
            <a:r>
              <a:rPr dirty="0" sz="2600" spc="-15">
                <a:latin typeface="Constantia"/>
                <a:cs typeface="Constantia"/>
              </a:rPr>
              <a:t>testosterone </a:t>
            </a:r>
            <a:r>
              <a:rPr dirty="0" sz="2600" spc="-20">
                <a:latin typeface="Constantia"/>
                <a:cs typeface="Constantia"/>
              </a:rPr>
              <a:t>may 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act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as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testosterone,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dihydrotestosterone(DHT)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or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estradiol.</a:t>
            </a:r>
            <a:endParaRPr sz="2600">
              <a:latin typeface="Constantia"/>
              <a:cs typeface="Constantia"/>
            </a:endParaRPr>
          </a:p>
          <a:p>
            <a:pPr marL="299085" marR="77470" indent="-274320">
              <a:lnSpc>
                <a:spcPct val="90000"/>
              </a:lnSpc>
              <a:spcBef>
                <a:spcPts val="58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99720" algn="l"/>
              </a:tabLst>
            </a:pPr>
            <a:r>
              <a:rPr dirty="0" sz="2600" spc="-15">
                <a:latin typeface="Constantia"/>
                <a:cs typeface="Constantia"/>
              </a:rPr>
              <a:t>Therapy </a:t>
            </a:r>
            <a:r>
              <a:rPr dirty="0" sz="2600" spc="-10">
                <a:latin typeface="Constantia"/>
                <a:cs typeface="Constantia"/>
              </a:rPr>
              <a:t>for prostate </a:t>
            </a:r>
            <a:r>
              <a:rPr dirty="0" sz="2600" spc="-15">
                <a:latin typeface="Constantia"/>
                <a:cs typeface="Constantia"/>
              </a:rPr>
              <a:t>cancer makes </a:t>
            </a:r>
            <a:r>
              <a:rPr dirty="0" sz="2600" spc="-5">
                <a:latin typeface="Constantia"/>
                <a:cs typeface="Constantia"/>
              </a:rPr>
              <a:t>use </a:t>
            </a:r>
            <a:r>
              <a:rPr dirty="0" sz="2600">
                <a:latin typeface="Constantia"/>
                <a:cs typeface="Constantia"/>
              </a:rPr>
              <a:t>of </a:t>
            </a:r>
            <a:r>
              <a:rPr dirty="0" sz="2600" spc="-5">
                <a:latin typeface="Constantia"/>
                <a:cs typeface="Constantia"/>
              </a:rPr>
              <a:t>these </a:t>
            </a:r>
            <a:r>
              <a:rPr dirty="0" sz="2600">
                <a:latin typeface="Constantia"/>
                <a:cs typeface="Constantia"/>
              </a:rPr>
              <a:t> facts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because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prostate</a:t>
            </a:r>
            <a:r>
              <a:rPr dirty="0" sz="2600" spc="-16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cancer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cells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are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stimulated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by </a:t>
            </a:r>
            <a:r>
              <a:rPr dirty="0" sz="2600" spc="-20">
                <a:latin typeface="Constantia"/>
                <a:cs typeface="Constantia"/>
              </a:rPr>
              <a:t>dihydrotestosterone, </a:t>
            </a:r>
            <a:r>
              <a:rPr dirty="0" sz="2600">
                <a:latin typeface="Constantia"/>
                <a:cs typeface="Constantia"/>
              </a:rPr>
              <a:t>so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15">
                <a:latin typeface="Constantia"/>
                <a:cs typeface="Constantia"/>
              </a:rPr>
              <a:t>cancer </a:t>
            </a:r>
            <a:r>
              <a:rPr dirty="0" sz="2600" spc="-5">
                <a:latin typeface="Constantia"/>
                <a:cs typeface="Constantia"/>
              </a:rPr>
              <a:t>can be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treated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with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inhibitors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5</a:t>
            </a:r>
            <a:r>
              <a:rPr dirty="0" baseline="26143" sz="2550">
                <a:latin typeface="Constantia"/>
                <a:cs typeface="Constantia"/>
              </a:rPr>
              <a:t>α</a:t>
            </a:r>
            <a:r>
              <a:rPr dirty="0" baseline="26143" sz="2550" spc="-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-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reductase.</a:t>
            </a:r>
            <a:endParaRPr sz="2600">
              <a:latin typeface="Constantia"/>
              <a:cs typeface="Constantia"/>
            </a:endParaRPr>
          </a:p>
          <a:p>
            <a:pPr algn="just" marL="299085" marR="316865" indent="-274320">
              <a:lnSpc>
                <a:spcPct val="90000"/>
              </a:lnSpc>
              <a:spcBef>
                <a:spcPts val="62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99720" algn="l"/>
              </a:tabLst>
            </a:pPr>
            <a:r>
              <a:rPr dirty="0" sz="2600" spc="-10">
                <a:latin typeface="Constantia"/>
                <a:cs typeface="Constantia"/>
              </a:rPr>
              <a:t>Male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pattern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baldness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may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also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be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treated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with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5">
                <a:latin typeface="Constantia"/>
                <a:cs typeface="Constantia"/>
              </a:rPr>
              <a:t>5</a:t>
            </a:r>
            <a:r>
              <a:rPr dirty="0" baseline="26143" sz="2550" spc="7">
                <a:latin typeface="Constantia"/>
                <a:cs typeface="Constantia"/>
              </a:rPr>
              <a:t>α</a:t>
            </a:r>
            <a:r>
              <a:rPr dirty="0" baseline="26143" sz="2550" spc="-22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–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reductase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inhibitors</a:t>
            </a:r>
            <a:r>
              <a:rPr dirty="0" sz="2600" spc="-5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because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DHT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tends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promote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hair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loss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from</a:t>
            </a:r>
            <a:r>
              <a:rPr dirty="0" sz="2600" spc="-8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scalp.</a:t>
            </a:r>
            <a:endParaRPr sz="2600">
              <a:latin typeface="Constantia"/>
              <a:cs typeface="Constanti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18959" y="6847330"/>
            <a:ext cx="2225040" cy="106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34200" y="5283708"/>
            <a:ext cx="2209800" cy="157429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75476" y="2104644"/>
            <a:ext cx="2325624" cy="1554479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064717"/>
            <a:ext cx="8107045" cy="51123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26060" indent="-213360">
              <a:lnSpc>
                <a:spcPts val="5740"/>
              </a:lnSpc>
              <a:spcBef>
                <a:spcPts val="105"/>
              </a:spcBef>
              <a:buClr>
                <a:srgbClr val="0AD0D9"/>
              </a:buClr>
              <a:buSzPct val="45000"/>
              <a:buFont typeface="Segoe UI Symbol"/>
              <a:buChar char="⚫"/>
              <a:tabLst>
                <a:tab pos="226060" algn="l"/>
                <a:tab pos="6373495" algn="l"/>
              </a:tabLst>
            </a:pPr>
            <a:r>
              <a:rPr dirty="0" baseline="2777" sz="7500" spc="-3629">
                <a:solidFill>
                  <a:srgbClr val="04607A"/>
                </a:solidFill>
                <a:latin typeface="Calibri"/>
                <a:cs typeface="Calibri"/>
              </a:rPr>
              <a:t>A</a:t>
            </a:r>
            <a:r>
              <a:rPr dirty="0" sz="2400" spc="-5">
                <a:latin typeface="Constantia"/>
                <a:cs typeface="Constantia"/>
              </a:rPr>
              <a:t>T</a:t>
            </a:r>
            <a:r>
              <a:rPr dirty="0" sz="2400" spc="-445">
                <a:latin typeface="Constantia"/>
                <a:cs typeface="Constantia"/>
              </a:rPr>
              <a:t>h</a:t>
            </a:r>
            <a:r>
              <a:rPr dirty="0" baseline="2777" sz="7500" spc="-2512">
                <a:solidFill>
                  <a:srgbClr val="04607A"/>
                </a:solidFill>
                <a:latin typeface="Calibri"/>
                <a:cs typeface="Calibri"/>
              </a:rPr>
              <a:t>c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baseline="2777" sz="7500" spc="-3165">
                <a:solidFill>
                  <a:srgbClr val="04607A"/>
                </a:solidFill>
                <a:latin typeface="Calibri"/>
                <a:cs typeface="Calibri"/>
              </a:rPr>
              <a:t>c</a:t>
            </a:r>
            <a:r>
              <a:rPr dirty="0" sz="2400" spc="-15">
                <a:latin typeface="Constantia"/>
                <a:cs typeface="Constantia"/>
              </a:rPr>
              <a:t>f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640">
                <a:latin typeface="Constantia"/>
                <a:cs typeface="Constantia"/>
              </a:rPr>
              <a:t>t</a:t>
            </a:r>
            <a:r>
              <a:rPr dirty="0" baseline="2777" sz="7500" spc="-2782">
                <a:solidFill>
                  <a:srgbClr val="04607A"/>
                </a:solidFill>
                <a:latin typeface="Calibri"/>
                <a:cs typeface="Calibri"/>
              </a:rPr>
              <a:t>e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30">
                <a:latin typeface="Constantia"/>
                <a:cs typeface="Constantia"/>
              </a:rPr>
              <a:t>l</a:t>
            </a:r>
            <a:r>
              <a:rPr dirty="0" baseline="2777" sz="7500" spc="-2204">
                <a:solidFill>
                  <a:srgbClr val="04607A"/>
                </a:solidFill>
                <a:latin typeface="Calibri"/>
                <a:cs typeface="Calibri"/>
              </a:rPr>
              <a:t>s</a:t>
            </a:r>
            <a:r>
              <a:rPr dirty="0" sz="2400" spc="-5">
                <a:latin typeface="Constantia"/>
                <a:cs typeface="Constantia"/>
              </a:rPr>
              <a:t>d</a:t>
            </a:r>
            <a:r>
              <a:rPr dirty="0" sz="2400" spc="-570">
                <a:latin typeface="Constantia"/>
                <a:cs typeface="Constantia"/>
              </a:rPr>
              <a:t>i</a:t>
            </a:r>
            <a:r>
              <a:rPr dirty="0" baseline="2777" sz="7500" spc="-2092">
                <a:solidFill>
                  <a:srgbClr val="04607A"/>
                </a:solidFill>
                <a:latin typeface="Calibri"/>
                <a:cs typeface="Calibri"/>
              </a:rPr>
              <a:t>s</a:t>
            </a:r>
            <a:r>
              <a:rPr dirty="0" sz="2400" spc="-5">
                <a:latin typeface="Constantia"/>
                <a:cs typeface="Constantia"/>
              </a:rPr>
              <a:t>f</a:t>
            </a:r>
            <a:r>
              <a:rPr dirty="0" sz="2400" spc="-90">
                <a:latin typeface="Constantia"/>
                <a:cs typeface="Constantia"/>
              </a:rPr>
              <a:t>f</a:t>
            </a:r>
            <a:r>
              <a:rPr dirty="0" baseline="2777" sz="7500" spc="-3847">
                <a:solidFill>
                  <a:srgbClr val="04607A"/>
                </a:solidFill>
                <a:latin typeface="Calibri"/>
                <a:cs typeface="Calibri"/>
              </a:rPr>
              <a:t>o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30">
                <a:latin typeface="Constantia"/>
                <a:cs typeface="Constantia"/>
              </a:rPr>
              <a:t>r</a:t>
            </a:r>
            <a:r>
              <a:rPr dirty="0" sz="2400" spc="-625">
                <a:latin typeface="Constantia"/>
                <a:cs typeface="Constantia"/>
              </a:rPr>
              <a:t>e</a:t>
            </a:r>
            <a:r>
              <a:rPr dirty="0" baseline="2777" sz="7500" spc="-1687">
                <a:solidFill>
                  <a:srgbClr val="04607A"/>
                </a:solidFill>
                <a:latin typeface="Calibri"/>
                <a:cs typeface="Calibri"/>
              </a:rPr>
              <a:t>r</a:t>
            </a:r>
            <a:r>
              <a:rPr dirty="0" sz="2400" spc="-270">
                <a:latin typeface="Constantia"/>
                <a:cs typeface="Constantia"/>
              </a:rPr>
              <a:t>n</a:t>
            </a:r>
            <a:r>
              <a:rPr dirty="0" baseline="2777" sz="7500" spc="-3000">
                <a:solidFill>
                  <a:srgbClr val="04607A"/>
                </a:solidFill>
                <a:latin typeface="Calibri"/>
                <a:cs typeface="Calibri"/>
              </a:rPr>
              <a:t>y</a:t>
            </a:r>
            <a:r>
              <a:rPr dirty="0" sz="2400">
                <a:latin typeface="Constantia"/>
                <a:cs typeface="Constantia"/>
              </a:rPr>
              <a:t>tia</a:t>
            </a:r>
            <a:r>
              <a:rPr dirty="0" sz="2400" spc="-415">
                <a:latin typeface="Constantia"/>
                <a:cs typeface="Constantia"/>
              </a:rPr>
              <a:t>t</a:t>
            </a:r>
            <a:r>
              <a:rPr dirty="0" baseline="2777" sz="7500" spc="-1987">
                <a:solidFill>
                  <a:srgbClr val="04607A"/>
                </a:solidFill>
                <a:latin typeface="Calibri"/>
                <a:cs typeface="Calibri"/>
              </a:rPr>
              <a:t>r</a:t>
            </a:r>
            <a:r>
              <a:rPr dirty="0" sz="2400" spc="-5">
                <a:latin typeface="Constantia"/>
                <a:cs typeface="Constantia"/>
              </a:rPr>
              <a:t>i</a:t>
            </a:r>
            <a:r>
              <a:rPr dirty="0" sz="2400" spc="-720">
                <a:latin typeface="Constantia"/>
                <a:cs typeface="Constantia"/>
              </a:rPr>
              <a:t>o</a:t>
            </a:r>
            <a:r>
              <a:rPr dirty="0" baseline="2777" sz="7500" spc="-2662">
                <a:solidFill>
                  <a:srgbClr val="04607A"/>
                </a:solidFill>
                <a:latin typeface="Calibri"/>
                <a:cs typeface="Calibri"/>
              </a:rPr>
              <a:t>e</a:t>
            </a:r>
            <a:r>
              <a:rPr dirty="0" sz="2400">
                <a:latin typeface="Constantia"/>
                <a:cs typeface="Constantia"/>
              </a:rPr>
              <a:t>n</a:t>
            </a:r>
            <a:r>
              <a:rPr dirty="0" sz="2400" spc="-225">
                <a:latin typeface="Constantia"/>
                <a:cs typeface="Constantia"/>
              </a:rPr>
              <a:t> </a:t>
            </a:r>
            <a:r>
              <a:rPr dirty="0" baseline="2777" sz="7500" spc="-3802">
                <a:solidFill>
                  <a:srgbClr val="04607A"/>
                </a:solidFill>
                <a:latin typeface="Calibri"/>
                <a:cs typeface="Calibri"/>
              </a:rPr>
              <a:t>p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15">
                <a:latin typeface="Constantia"/>
                <a:cs typeface="Constantia"/>
              </a:rPr>
              <a:t>n</a:t>
            </a:r>
            <a:r>
              <a:rPr dirty="0" baseline="2777" sz="7500" spc="-2602">
                <a:solidFill>
                  <a:srgbClr val="04607A"/>
                </a:solidFill>
                <a:latin typeface="Calibri"/>
                <a:cs typeface="Calibri"/>
              </a:rPr>
              <a:t>r</a:t>
            </a:r>
            <a:r>
              <a:rPr dirty="0" sz="2400">
                <a:latin typeface="Constantia"/>
                <a:cs typeface="Constantia"/>
              </a:rPr>
              <a:t>d</a:t>
            </a:r>
            <a:r>
              <a:rPr dirty="0" sz="2400" spc="-335">
                <a:latin typeface="Constantia"/>
                <a:cs typeface="Constantia"/>
              </a:rPr>
              <a:t> </a:t>
            </a:r>
            <a:r>
              <a:rPr dirty="0" baseline="2777" sz="7500" spc="-3472">
                <a:solidFill>
                  <a:srgbClr val="04607A"/>
                </a:solidFill>
                <a:latin typeface="Calibri"/>
                <a:cs typeface="Calibri"/>
              </a:rPr>
              <a:t>o</a:t>
            </a:r>
            <a:r>
              <a:rPr dirty="0" sz="2400">
                <a:latin typeface="Constantia"/>
                <a:cs typeface="Constantia"/>
              </a:rPr>
              <a:t>la</a:t>
            </a:r>
            <a:r>
              <a:rPr dirty="0" sz="2400" spc="-365">
                <a:latin typeface="Constantia"/>
                <a:cs typeface="Constantia"/>
              </a:rPr>
              <a:t>t</a:t>
            </a:r>
            <a:r>
              <a:rPr dirty="0" baseline="2777" sz="7500" spc="-3450">
                <a:solidFill>
                  <a:srgbClr val="04607A"/>
                </a:solidFill>
                <a:latin typeface="Calibri"/>
                <a:cs typeface="Calibri"/>
              </a:rPr>
              <a:t>d</a:t>
            </a:r>
            <a:r>
              <a:rPr dirty="0" sz="2400">
                <a:latin typeface="Constantia"/>
                <a:cs typeface="Constantia"/>
              </a:rPr>
              <a:t>er</a:t>
            </a:r>
            <a:r>
              <a:rPr dirty="0" sz="2400" spc="-375">
                <a:latin typeface="Constantia"/>
                <a:cs typeface="Constantia"/>
              </a:rPr>
              <a:t> </a:t>
            </a:r>
            <a:r>
              <a:rPr dirty="0" baseline="2777" sz="7500" spc="-3577">
                <a:solidFill>
                  <a:srgbClr val="04607A"/>
                </a:solidFill>
                <a:latin typeface="Calibri"/>
                <a:cs typeface="Calibri"/>
              </a:rPr>
              <a:t>u</a:t>
            </a:r>
            <a:r>
              <a:rPr dirty="0" sz="2400">
                <a:latin typeface="Constantia"/>
                <a:cs typeface="Constantia"/>
              </a:rPr>
              <a:t>g</a:t>
            </a:r>
            <a:r>
              <a:rPr dirty="0" sz="2400" spc="-30">
                <a:latin typeface="Constantia"/>
                <a:cs typeface="Constantia"/>
              </a:rPr>
              <a:t>r</a:t>
            </a:r>
            <a:r>
              <a:rPr dirty="0" sz="2400" spc="-1030">
                <a:latin typeface="Constantia"/>
                <a:cs typeface="Constantia"/>
              </a:rPr>
              <a:t>o</a:t>
            </a:r>
            <a:r>
              <a:rPr dirty="0" baseline="2777" sz="7500" spc="-1710">
                <a:solidFill>
                  <a:srgbClr val="04607A"/>
                </a:solidFill>
                <a:latin typeface="Calibri"/>
                <a:cs typeface="Calibri"/>
              </a:rPr>
              <a:t>c</a:t>
            </a:r>
            <a:r>
              <a:rPr dirty="0" sz="2400" spc="-625">
                <a:latin typeface="Constantia"/>
                <a:cs typeface="Constantia"/>
              </a:rPr>
              <a:t>w</a:t>
            </a:r>
            <a:r>
              <a:rPr dirty="0" baseline="2777" sz="7500" spc="-1589">
                <a:solidFill>
                  <a:srgbClr val="04607A"/>
                </a:solidFill>
                <a:latin typeface="Calibri"/>
                <a:cs typeface="Calibri"/>
              </a:rPr>
              <a:t>t</a:t>
            </a:r>
            <a:r>
              <a:rPr dirty="0" sz="2400">
                <a:latin typeface="Constantia"/>
                <a:cs typeface="Constantia"/>
              </a:rPr>
              <a:t>t</a:t>
            </a:r>
            <a:r>
              <a:rPr dirty="0" sz="2400" spc="-1185">
                <a:latin typeface="Constantia"/>
                <a:cs typeface="Constantia"/>
              </a:rPr>
              <a:t>h</a:t>
            </a:r>
            <a:r>
              <a:rPr dirty="0" baseline="2777" sz="7500" spc="-7">
                <a:solidFill>
                  <a:srgbClr val="04607A"/>
                </a:solidFill>
                <a:latin typeface="Calibri"/>
                <a:cs typeface="Calibri"/>
              </a:rPr>
              <a:t>i</a:t>
            </a:r>
            <a:r>
              <a:rPr dirty="0" baseline="2777" sz="7500" spc="-2565">
                <a:solidFill>
                  <a:srgbClr val="04607A"/>
                </a:solidFill>
                <a:latin typeface="Calibri"/>
                <a:cs typeface="Calibri"/>
              </a:rPr>
              <a:t>v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900">
                <a:latin typeface="Constantia"/>
                <a:cs typeface="Constantia"/>
              </a:rPr>
              <a:t>n</a:t>
            </a:r>
            <a:r>
              <a:rPr dirty="0" baseline="2777" sz="7500" spc="-2392">
                <a:solidFill>
                  <a:srgbClr val="04607A"/>
                </a:solidFill>
                <a:latin typeface="Calibri"/>
                <a:cs typeface="Calibri"/>
              </a:rPr>
              <a:t>e</a:t>
            </a:r>
            <a:r>
              <a:rPr dirty="0" sz="2400">
                <a:latin typeface="Constantia"/>
                <a:cs typeface="Constantia"/>
              </a:rPr>
              <a:t>d	</a:t>
            </a:r>
            <a:r>
              <a:rPr dirty="0" baseline="2777" sz="7500" spc="-7">
                <a:solidFill>
                  <a:srgbClr val="04607A"/>
                </a:solidFill>
                <a:latin typeface="Calibri"/>
                <a:cs typeface="Calibri"/>
              </a:rPr>
              <a:t>o</a:t>
            </a:r>
            <a:r>
              <a:rPr dirty="0" baseline="2777" sz="7500" spc="-127">
                <a:solidFill>
                  <a:srgbClr val="04607A"/>
                </a:solidFill>
                <a:latin typeface="Calibri"/>
                <a:cs typeface="Calibri"/>
              </a:rPr>
              <a:t>r</a:t>
            </a:r>
            <a:r>
              <a:rPr dirty="0" baseline="2777" sz="7500" spc="-150">
                <a:solidFill>
                  <a:srgbClr val="04607A"/>
                </a:solidFill>
                <a:latin typeface="Calibri"/>
                <a:cs typeface="Calibri"/>
              </a:rPr>
              <a:t>g</a:t>
            </a:r>
            <a:r>
              <a:rPr dirty="0" baseline="2777" sz="7500">
                <a:solidFill>
                  <a:srgbClr val="04607A"/>
                </a:solidFill>
                <a:latin typeface="Calibri"/>
                <a:cs typeface="Calibri"/>
              </a:rPr>
              <a:t>ans</a:t>
            </a:r>
            <a:endParaRPr baseline="2777" sz="7500">
              <a:latin typeface="Calibri"/>
              <a:cs typeface="Calibri"/>
            </a:endParaRPr>
          </a:p>
          <a:p>
            <a:pPr marL="12700">
              <a:lnSpc>
                <a:spcPts val="2620"/>
              </a:lnSpc>
            </a:pPr>
            <a:r>
              <a:rPr dirty="0" sz="2400" spc="-5">
                <a:latin typeface="Constantia"/>
                <a:cs typeface="Constantia"/>
              </a:rPr>
              <a:t>function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1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entire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male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duct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system,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glands,</a:t>
            </a:r>
            <a:endParaRPr sz="24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latin typeface="Constantia"/>
                <a:cs typeface="Constantia"/>
              </a:rPr>
              <a:t>and</a:t>
            </a:r>
            <a:r>
              <a:rPr dirty="0" sz="2400" spc="-5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penis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all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depend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upon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testosterone.</a:t>
            </a:r>
            <a:endParaRPr sz="2400">
              <a:latin typeface="Constantia"/>
              <a:cs typeface="Constantia"/>
            </a:endParaRPr>
          </a:p>
          <a:p>
            <a:pPr marL="12700" marR="1531620">
              <a:lnSpc>
                <a:spcPct val="100000"/>
              </a:lnSpc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>
                <a:latin typeface="Constantia"/>
                <a:cs typeface="Constantia"/>
              </a:rPr>
              <a:t>When </a:t>
            </a:r>
            <a:r>
              <a:rPr dirty="0" sz="2400" spc="-10">
                <a:latin typeface="Constantia"/>
                <a:cs typeface="Constantia"/>
              </a:rPr>
              <a:t>testicular </a:t>
            </a:r>
            <a:r>
              <a:rPr dirty="0" sz="2400">
                <a:latin typeface="Constantia"/>
                <a:cs typeface="Constantia"/>
              </a:rPr>
              <a:t>function </a:t>
            </a:r>
            <a:r>
              <a:rPr dirty="0" sz="2400" spc="-5">
                <a:latin typeface="Constantia"/>
                <a:cs typeface="Constantia"/>
              </a:rPr>
              <a:t>is </a:t>
            </a:r>
            <a:r>
              <a:rPr dirty="0" sz="2400" spc="-10">
                <a:latin typeface="Constantia"/>
                <a:cs typeface="Constantia"/>
              </a:rPr>
              <a:t>loss,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 spc="-10">
                <a:latin typeface="Constantia"/>
                <a:cs typeface="Constantia"/>
              </a:rPr>
              <a:t>accessory 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reproductive </a:t>
            </a:r>
            <a:r>
              <a:rPr dirty="0" sz="2400" spc="-10">
                <a:latin typeface="Constantia"/>
                <a:cs typeface="Constantia"/>
              </a:rPr>
              <a:t>organs decrease </a:t>
            </a:r>
            <a:r>
              <a:rPr dirty="0" sz="2400" spc="-5">
                <a:latin typeface="Constantia"/>
                <a:cs typeface="Constantia"/>
              </a:rPr>
              <a:t>in size, the </a:t>
            </a:r>
            <a:r>
              <a:rPr dirty="0" sz="2400" spc="-10">
                <a:latin typeface="Constantia"/>
                <a:cs typeface="Constantia"/>
              </a:rPr>
              <a:t>glands 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markedly reduce </a:t>
            </a:r>
            <a:r>
              <a:rPr dirty="0" sz="2400" spc="-5">
                <a:latin typeface="Constantia"/>
                <a:cs typeface="Constantia"/>
              </a:rPr>
              <a:t>their secretion </a:t>
            </a:r>
            <a:r>
              <a:rPr dirty="0" sz="2400" spc="-15">
                <a:latin typeface="Constantia"/>
                <a:cs typeface="Constantia"/>
              </a:rPr>
              <a:t>rates </a:t>
            </a:r>
            <a:r>
              <a:rPr dirty="0" sz="2400">
                <a:latin typeface="Constantia"/>
                <a:cs typeface="Constantia"/>
              </a:rPr>
              <a:t>and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smooth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muscle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activity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3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ducts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is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diminished.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Sex </a:t>
            </a:r>
            <a:r>
              <a:rPr dirty="0" sz="2400" spc="-10">
                <a:latin typeface="Constantia"/>
                <a:cs typeface="Constantia"/>
              </a:rPr>
              <a:t>drive(libido) </a:t>
            </a:r>
            <a:r>
              <a:rPr dirty="0" sz="2400">
                <a:latin typeface="Constantia"/>
                <a:cs typeface="Constantia"/>
              </a:rPr>
              <a:t>and ejaculation </a:t>
            </a:r>
            <a:r>
              <a:rPr dirty="0" sz="2400" spc="-15">
                <a:latin typeface="Constantia"/>
                <a:cs typeface="Constantia"/>
              </a:rPr>
              <a:t>are </a:t>
            </a:r>
            <a:r>
              <a:rPr dirty="0" sz="2400" spc="-10">
                <a:latin typeface="Constantia"/>
                <a:cs typeface="Constantia"/>
              </a:rPr>
              <a:t>usually 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impaired.</a:t>
            </a:r>
            <a:endParaRPr sz="2400">
              <a:latin typeface="Constantia"/>
              <a:cs typeface="Constantia"/>
            </a:endParaRPr>
          </a:p>
          <a:p>
            <a:pPr marL="287020" marR="1668145" indent="-287020">
              <a:lnSpc>
                <a:spcPct val="100000"/>
              </a:lnSpc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These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defects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lessen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with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administration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testosterone.</a:t>
            </a:r>
            <a:r>
              <a:rPr dirty="0" sz="2400" spc="-5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This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would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also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occur</a:t>
            </a:r>
            <a:endParaRPr sz="2400">
              <a:latin typeface="Constantia"/>
              <a:cs typeface="Constantia"/>
            </a:endParaRPr>
          </a:p>
          <a:p>
            <a:pPr marL="1079500" marR="1640205" indent="-83820">
              <a:lnSpc>
                <a:spcPct val="100000"/>
              </a:lnSpc>
            </a:pPr>
            <a:r>
              <a:rPr dirty="0" sz="2400">
                <a:latin typeface="Constantia"/>
                <a:cs typeface="Constantia"/>
              </a:rPr>
              <a:t>with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castration(removal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-3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gonads)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which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might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be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done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to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treat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testicular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 spc="-45">
                <a:latin typeface="Constantia"/>
                <a:cs typeface="Constantia"/>
              </a:rPr>
              <a:t>cancer.</a:t>
            </a:r>
            <a:endParaRPr sz="2400">
              <a:latin typeface="Constantia"/>
              <a:cs typeface="Constant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8876" y="2055876"/>
            <a:ext cx="2135124" cy="23850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257799"/>
            <a:ext cx="144018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828" y="0"/>
            <a:ext cx="9145905" cy="1358265"/>
            <a:chOff x="-828" y="0"/>
            <a:chExt cx="9145905" cy="135826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28" y="0"/>
              <a:ext cx="9145590" cy="10289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4636" y="818388"/>
              <a:ext cx="1850136" cy="539496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95600" y="1676400"/>
            <a:ext cx="59436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153400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932177"/>
            <a:ext cx="3629660" cy="1611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286385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In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addition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gonadal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30">
                <a:latin typeface="Constantia"/>
                <a:cs typeface="Constantia"/>
              </a:rPr>
              <a:t>t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i</a:t>
            </a:r>
            <a:r>
              <a:rPr dirty="0" sz="2600" spc="-5">
                <a:latin typeface="Constantia"/>
                <a:cs typeface="Constantia"/>
              </a:rPr>
              <a:t>d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e</a:t>
            </a:r>
            <a:r>
              <a:rPr dirty="0" sz="2600" spc="-65">
                <a:latin typeface="Constantia"/>
                <a:cs typeface="Constantia"/>
              </a:rPr>
              <a:t>x</a:t>
            </a:r>
            <a:r>
              <a:rPr dirty="0" sz="2600">
                <a:latin typeface="Constantia"/>
                <a:cs typeface="Constantia"/>
              </a:rPr>
              <a:t>ert</a:t>
            </a:r>
            <a:r>
              <a:rPr dirty="0" sz="2600" spc="-85">
                <a:latin typeface="Constantia"/>
                <a:cs typeface="Constantia"/>
              </a:rPr>
              <a:t> </a:t>
            </a:r>
            <a:r>
              <a:rPr dirty="0" sz="2600" spc="-25">
                <a:latin typeface="Constantia"/>
                <a:cs typeface="Constantia"/>
              </a:rPr>
              <a:t>f</a:t>
            </a:r>
            <a:r>
              <a:rPr dirty="0" sz="2600">
                <a:latin typeface="Constantia"/>
                <a:cs typeface="Constantia"/>
              </a:rPr>
              <a:t>eed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back  </a:t>
            </a:r>
            <a:r>
              <a:rPr dirty="0" sz="2600" spc="-5">
                <a:latin typeface="Constantia"/>
                <a:cs typeface="Constantia"/>
              </a:rPr>
              <a:t>effects </a:t>
            </a:r>
            <a:r>
              <a:rPr dirty="0" sz="2600">
                <a:latin typeface="Constantia"/>
                <a:cs typeface="Constantia"/>
              </a:rPr>
              <a:t>on </a:t>
            </a:r>
            <a:r>
              <a:rPr dirty="0" sz="2600" spc="-5">
                <a:latin typeface="Constantia"/>
                <a:cs typeface="Constantia"/>
              </a:rPr>
              <a:t>the secretion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3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GnRH,</a:t>
            </a:r>
            <a:r>
              <a:rPr dirty="0" sz="2600" spc="-3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FSH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LH.</a:t>
            </a:r>
            <a:endParaRPr sz="2600">
              <a:latin typeface="Constantia"/>
              <a:cs typeface="Constant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0600" y="1447800"/>
            <a:ext cx="3621024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4449445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10"/>
              <a:t>What</a:t>
            </a:r>
            <a:r>
              <a:rPr dirty="0" sz="5000" spc="-35"/>
              <a:t> </a:t>
            </a:r>
            <a:r>
              <a:rPr dirty="0" sz="5000"/>
              <a:t>is</a:t>
            </a:r>
            <a:r>
              <a:rPr dirty="0" sz="5000" spc="-50"/>
              <a:t> </a:t>
            </a:r>
            <a:r>
              <a:rPr dirty="0" sz="5000" spc="-5"/>
              <a:t>puberty?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535940" y="1869160"/>
            <a:ext cx="6517640" cy="14522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Puberty </a:t>
            </a:r>
            <a:r>
              <a:rPr dirty="0" sz="2600" spc="-5">
                <a:latin typeface="Constantia"/>
                <a:cs typeface="Constantia"/>
              </a:rPr>
              <a:t>is the period during which the </a:t>
            </a:r>
            <a:r>
              <a:rPr dirty="0" sz="260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reproductive</a:t>
            </a:r>
            <a:r>
              <a:rPr dirty="0" sz="2600" spc="-16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organs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mature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</a:t>
            </a:r>
            <a:r>
              <a:rPr dirty="0" sz="2600" spc="-4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reproduction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becomes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possible.</a:t>
            </a:r>
            <a:endParaRPr sz="2600">
              <a:latin typeface="Constantia"/>
              <a:cs typeface="Constanti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5928" y="3081527"/>
            <a:ext cx="8056245" cy="3776979"/>
            <a:chOff x="185928" y="3081527"/>
            <a:chExt cx="8056245" cy="3776979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5928" y="3157726"/>
              <a:ext cx="4322064" cy="37002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000" y="3352800"/>
              <a:ext cx="3733800" cy="3124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9728" y="3081527"/>
              <a:ext cx="4322064" cy="377647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14799" y="3276599"/>
              <a:ext cx="3733800" cy="33771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5998" y="1031189"/>
            <a:ext cx="4351020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/>
              <a:t>Puberty</a:t>
            </a:r>
            <a:r>
              <a:rPr dirty="0" sz="5000" spc="-55"/>
              <a:t> </a:t>
            </a:r>
            <a:r>
              <a:rPr dirty="0" sz="5000"/>
              <a:t>in</a:t>
            </a:r>
            <a:r>
              <a:rPr dirty="0" sz="5000" spc="-35"/>
              <a:t> </a:t>
            </a:r>
            <a:r>
              <a:rPr dirty="0" sz="5000"/>
              <a:t>males</a:t>
            </a:r>
            <a:endParaRPr sz="5000"/>
          </a:p>
        </p:txBody>
      </p:sp>
      <p:grpSp>
        <p:nvGrpSpPr>
          <p:cNvPr id="3" name="object 3"/>
          <p:cNvGrpSpPr/>
          <p:nvPr/>
        </p:nvGrpSpPr>
        <p:grpSpPr>
          <a:xfrm>
            <a:off x="0" y="1405127"/>
            <a:ext cx="4508500" cy="5453380"/>
            <a:chOff x="0" y="1405127"/>
            <a:chExt cx="4508500" cy="54533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405127"/>
              <a:ext cx="4507992" cy="54528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" y="1600199"/>
              <a:ext cx="3962400" cy="50292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727575" y="1933702"/>
            <a:ext cx="3581400" cy="3391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7020" marR="287020" indent="-2743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0">
                <a:latin typeface="Constantia"/>
                <a:cs typeface="Constantia"/>
              </a:rPr>
              <a:t>Occurs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between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12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 </a:t>
            </a:r>
            <a:r>
              <a:rPr dirty="0" sz="2400" spc="-58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16yrs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age.</a:t>
            </a:r>
            <a:endParaRPr sz="2400">
              <a:latin typeface="Constantia"/>
              <a:cs typeface="Constantia"/>
            </a:endParaRPr>
          </a:p>
          <a:p>
            <a:pPr marL="287020" marR="5080" indent="-27432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10">
                <a:latin typeface="Constantia"/>
                <a:cs typeface="Constantia"/>
              </a:rPr>
              <a:t>first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signs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puberty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are </a:t>
            </a:r>
            <a:r>
              <a:rPr dirty="0" sz="2400" spc="-5">
                <a:latin typeface="Constantia"/>
                <a:cs typeface="Constantia"/>
              </a:rPr>
              <a:t>due </a:t>
            </a:r>
            <a:r>
              <a:rPr dirty="0" sz="2400" spc="-15">
                <a:latin typeface="Constantia"/>
                <a:cs typeface="Constantia"/>
              </a:rPr>
              <a:t>to </a:t>
            </a:r>
            <a:r>
              <a:rPr dirty="0" sz="2400">
                <a:latin typeface="Constantia"/>
                <a:cs typeface="Constantia"/>
              </a:rPr>
              <a:t>the </a:t>
            </a:r>
            <a:r>
              <a:rPr dirty="0" sz="2400" spc="-5">
                <a:latin typeface="Constantia"/>
                <a:cs typeface="Constantia"/>
              </a:rPr>
              <a:t>increased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secretion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">
                <a:latin typeface="Constantia"/>
                <a:cs typeface="Constantia"/>
              </a:rPr>
              <a:t>adrenal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androgens, </a:t>
            </a:r>
            <a:r>
              <a:rPr dirty="0" sz="2400" spc="-5">
                <a:latin typeface="Constantia"/>
                <a:cs typeface="Constantia"/>
              </a:rPr>
              <a:t>under </a:t>
            </a:r>
            <a:r>
              <a:rPr dirty="0" sz="2400">
                <a:latin typeface="Constantia"/>
                <a:cs typeface="Constantia"/>
              </a:rPr>
              <a:t>the 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stimulation of 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adrenocorticotropic 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hormone(ACTH)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6542" y="318261"/>
            <a:ext cx="348297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/>
              <a:t>Puberty</a:t>
            </a:r>
            <a:r>
              <a:rPr dirty="0" sz="4000" spc="-30"/>
              <a:t> </a:t>
            </a:r>
            <a:r>
              <a:rPr dirty="0" sz="4000" spc="-5"/>
              <a:t>in</a:t>
            </a:r>
            <a:r>
              <a:rPr dirty="0" sz="4000" spc="-25"/>
              <a:t> </a:t>
            </a:r>
            <a:r>
              <a:rPr dirty="0" sz="4000" spc="-5"/>
              <a:t>males</a:t>
            </a:r>
            <a:endParaRPr sz="4000"/>
          </a:p>
        </p:txBody>
      </p:sp>
      <p:sp>
        <p:nvSpPr>
          <p:cNvPr id="3" name="object 3"/>
          <p:cNvSpPr txBox="1">
            <a:spLocks noGrp="1"/>
          </p:cNvSpPr>
          <p:nvPr>
            <p:ph idx="2" sz="half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pc="-5"/>
              <a:t>Thes</a:t>
            </a:r>
            <a:r>
              <a:rPr dirty="0"/>
              <a:t>e</a:t>
            </a:r>
            <a:r>
              <a:rPr dirty="0" spc="-95"/>
              <a:t> </a:t>
            </a:r>
            <a:r>
              <a:rPr dirty="0"/>
              <a:t>and</a:t>
            </a:r>
            <a:r>
              <a:rPr dirty="0" spc="-25"/>
              <a:t>r</a:t>
            </a:r>
            <a:r>
              <a:rPr dirty="0"/>
              <a:t>o</a:t>
            </a:r>
            <a:r>
              <a:rPr dirty="0" spc="-50"/>
              <a:t>g</a:t>
            </a:r>
            <a:r>
              <a:rPr dirty="0"/>
              <a:t>ens</a:t>
            </a:r>
            <a:r>
              <a:rPr dirty="0" spc="-120"/>
              <a:t> </a:t>
            </a:r>
            <a:r>
              <a:rPr dirty="0" spc="-5"/>
              <a:t>caus</a:t>
            </a:r>
            <a:r>
              <a:rPr dirty="0"/>
              <a:t>e</a:t>
            </a:r>
            <a:r>
              <a:rPr dirty="0" spc="-70"/>
              <a:t> </a:t>
            </a:r>
            <a:r>
              <a:rPr dirty="0" spc="-5"/>
              <a:t>th</a:t>
            </a:r>
            <a:r>
              <a:rPr dirty="0"/>
              <a:t>e</a:t>
            </a:r>
            <a:r>
              <a:rPr dirty="0" spc="-120"/>
              <a:t> </a:t>
            </a:r>
            <a:r>
              <a:rPr dirty="0" spc="-45"/>
              <a:t>v</a:t>
            </a:r>
            <a:r>
              <a:rPr dirty="0"/>
              <a:t>e</a:t>
            </a:r>
            <a:r>
              <a:rPr dirty="0" spc="20"/>
              <a:t>r</a:t>
            </a:r>
            <a:r>
              <a:rPr dirty="0"/>
              <a:t>y  </a:t>
            </a:r>
            <a:r>
              <a:rPr dirty="0" spc="-10"/>
              <a:t>early development </a:t>
            </a:r>
            <a:r>
              <a:rPr dirty="0"/>
              <a:t>of </a:t>
            </a:r>
            <a:r>
              <a:rPr dirty="0" spc="-5"/>
              <a:t>pubic </a:t>
            </a:r>
            <a:r>
              <a:rPr dirty="0"/>
              <a:t>and </a:t>
            </a:r>
            <a:r>
              <a:rPr dirty="0" spc="5"/>
              <a:t> </a:t>
            </a:r>
            <a:r>
              <a:rPr dirty="0"/>
              <a:t>a</a:t>
            </a:r>
            <a:r>
              <a:rPr dirty="0" spc="-10"/>
              <a:t>x</a:t>
            </a:r>
            <a:r>
              <a:rPr dirty="0" spc="-5"/>
              <a:t>ill</a:t>
            </a:r>
            <a:r>
              <a:rPr dirty="0" spc="-10"/>
              <a:t>a</a:t>
            </a:r>
            <a:r>
              <a:rPr dirty="0" spc="20"/>
              <a:t>r</a:t>
            </a:r>
            <a:r>
              <a:rPr dirty="0"/>
              <a:t>y</a:t>
            </a:r>
            <a:r>
              <a:rPr dirty="0" spc="-50"/>
              <a:t> </a:t>
            </a:r>
            <a:r>
              <a:rPr dirty="0"/>
              <a:t>(armp</a:t>
            </a:r>
            <a:r>
              <a:rPr dirty="0" spc="-10"/>
              <a:t>i</a:t>
            </a:r>
            <a:r>
              <a:rPr dirty="0" spc="-5"/>
              <a:t>t</a:t>
            </a:r>
            <a:r>
              <a:rPr dirty="0"/>
              <a:t>)</a:t>
            </a:r>
            <a:r>
              <a:rPr dirty="0" spc="-20"/>
              <a:t> </a:t>
            </a:r>
            <a:r>
              <a:rPr dirty="0"/>
              <a:t>hair</a:t>
            </a:r>
            <a:r>
              <a:rPr dirty="0" spc="-120"/>
              <a:t> </a:t>
            </a:r>
            <a:r>
              <a:rPr dirty="0"/>
              <a:t>as</a:t>
            </a:r>
            <a:r>
              <a:rPr dirty="0" spc="-90"/>
              <a:t> </a:t>
            </a:r>
            <a:r>
              <a:rPr dirty="0" spc="-50"/>
              <a:t>w</a:t>
            </a:r>
            <a:r>
              <a:rPr dirty="0"/>
              <a:t>ell</a:t>
            </a:r>
            <a:r>
              <a:rPr dirty="0" spc="-55"/>
              <a:t> </a:t>
            </a:r>
            <a:r>
              <a:rPr dirty="0"/>
              <a:t>as  </a:t>
            </a:r>
            <a:r>
              <a:rPr dirty="0" spc="-5"/>
              <a:t>the </a:t>
            </a:r>
            <a:r>
              <a:rPr dirty="0" spc="-10"/>
              <a:t>early stages </a:t>
            </a:r>
            <a:r>
              <a:rPr dirty="0"/>
              <a:t>of </a:t>
            </a:r>
            <a:r>
              <a:rPr dirty="0" spc="-10"/>
              <a:t>puberal </a:t>
            </a:r>
            <a:r>
              <a:rPr dirty="0" spc="-5"/>
              <a:t> </a:t>
            </a:r>
            <a:r>
              <a:rPr dirty="0"/>
              <a:t>g</a:t>
            </a:r>
            <a:r>
              <a:rPr dirty="0" spc="-25"/>
              <a:t>r</a:t>
            </a:r>
            <a:r>
              <a:rPr dirty="0" spc="-40"/>
              <a:t>o</a:t>
            </a:r>
            <a:r>
              <a:rPr dirty="0"/>
              <a:t>wth</a:t>
            </a:r>
            <a:r>
              <a:rPr dirty="0" spc="-105"/>
              <a:t> </a:t>
            </a:r>
            <a:r>
              <a:rPr dirty="0"/>
              <a:t>spurt</a:t>
            </a:r>
            <a:r>
              <a:rPr dirty="0" spc="-60"/>
              <a:t> </a:t>
            </a:r>
            <a:r>
              <a:rPr dirty="0" spc="-5"/>
              <a:t>i</a:t>
            </a:r>
            <a:r>
              <a:rPr dirty="0"/>
              <a:t>n</a:t>
            </a:r>
            <a:r>
              <a:rPr dirty="0" spc="-100"/>
              <a:t> </a:t>
            </a:r>
            <a:r>
              <a:rPr dirty="0" spc="-40"/>
              <a:t>c</a:t>
            </a:r>
            <a:r>
              <a:rPr dirty="0"/>
              <a:t>o</a:t>
            </a:r>
            <a:r>
              <a:rPr dirty="0" spc="-10"/>
              <a:t>n</a:t>
            </a:r>
            <a:r>
              <a:rPr dirty="0" spc="-40"/>
              <a:t>c</a:t>
            </a:r>
            <a:r>
              <a:rPr dirty="0"/>
              <a:t>ert</a:t>
            </a:r>
            <a:r>
              <a:rPr dirty="0" spc="-120"/>
              <a:t> </a:t>
            </a:r>
            <a:r>
              <a:rPr dirty="0"/>
              <a:t>w</a:t>
            </a:r>
            <a:r>
              <a:rPr dirty="0" spc="-10"/>
              <a:t>i</a:t>
            </a:r>
            <a:r>
              <a:rPr dirty="0" spc="-5"/>
              <a:t>th  </a:t>
            </a:r>
            <a:r>
              <a:rPr dirty="0"/>
              <a:t>g</a:t>
            </a:r>
            <a:r>
              <a:rPr dirty="0" spc="-25"/>
              <a:t>r</a:t>
            </a:r>
            <a:r>
              <a:rPr dirty="0" spc="-40"/>
              <a:t>o</a:t>
            </a:r>
            <a:r>
              <a:rPr dirty="0"/>
              <a:t>wth</a:t>
            </a:r>
            <a:r>
              <a:rPr dirty="0" spc="-70"/>
              <a:t> </a:t>
            </a:r>
            <a:r>
              <a:rPr dirty="0"/>
              <a:t>hormone</a:t>
            </a:r>
            <a:r>
              <a:rPr dirty="0" spc="-125"/>
              <a:t> </a:t>
            </a:r>
            <a:r>
              <a:rPr dirty="0"/>
              <a:t>and</a:t>
            </a:r>
            <a:r>
              <a:rPr dirty="0"/>
              <a:t> </a:t>
            </a:r>
            <a:r>
              <a:rPr dirty="0" spc="-5"/>
              <a:t>insuli</a:t>
            </a:r>
            <a:r>
              <a:rPr dirty="0" spc="-10"/>
              <a:t>n</a:t>
            </a:r>
            <a:r>
              <a:rPr dirty="0" spc="-5"/>
              <a:t>-</a:t>
            </a:r>
            <a:r>
              <a:rPr dirty="0"/>
              <a:t>li</a:t>
            </a:r>
            <a:r>
              <a:rPr dirty="0" spc="-55"/>
              <a:t>k</a:t>
            </a:r>
            <a:r>
              <a:rPr dirty="0"/>
              <a:t>e  </a:t>
            </a:r>
            <a:r>
              <a:rPr dirty="0" spc="-10"/>
              <a:t>growth </a:t>
            </a:r>
            <a:r>
              <a:rPr dirty="0" spc="-5"/>
              <a:t>factor </a:t>
            </a:r>
            <a:r>
              <a:rPr dirty="0"/>
              <a:t>I. </a:t>
            </a:r>
            <a:r>
              <a:rPr dirty="0" spc="-45"/>
              <a:t>However, </a:t>
            </a:r>
            <a:r>
              <a:rPr dirty="0"/>
              <a:t>all </a:t>
            </a:r>
            <a:r>
              <a:rPr dirty="0" spc="5"/>
              <a:t> </a:t>
            </a:r>
            <a:r>
              <a:rPr dirty="0"/>
              <a:t>other</a:t>
            </a:r>
            <a:r>
              <a:rPr dirty="0" spc="-145"/>
              <a:t> </a:t>
            </a:r>
            <a:r>
              <a:rPr dirty="0" spc="-5"/>
              <a:t>de</a:t>
            </a:r>
            <a:r>
              <a:rPr dirty="0" spc="-45"/>
              <a:t>v</a:t>
            </a:r>
            <a:r>
              <a:rPr dirty="0"/>
              <a:t>elo</a:t>
            </a:r>
            <a:r>
              <a:rPr dirty="0" spc="-10"/>
              <a:t>p</a:t>
            </a:r>
            <a:r>
              <a:rPr dirty="0" spc="-5"/>
              <a:t>ment</a:t>
            </a:r>
            <a:r>
              <a:rPr dirty="0"/>
              <a:t>s</a:t>
            </a:r>
            <a:r>
              <a:rPr dirty="0" spc="-50"/>
              <a:t> </a:t>
            </a:r>
            <a:r>
              <a:rPr dirty="0" spc="-5"/>
              <a:t>i</a:t>
            </a:r>
            <a:r>
              <a:rPr dirty="0"/>
              <a:t>n</a:t>
            </a:r>
            <a:r>
              <a:rPr dirty="0" spc="-65"/>
              <a:t> </a:t>
            </a:r>
            <a:r>
              <a:rPr dirty="0" spc="-10"/>
              <a:t>p</a:t>
            </a:r>
            <a:r>
              <a:rPr dirty="0" spc="-5"/>
              <a:t>uberty  </a:t>
            </a:r>
            <a:r>
              <a:rPr dirty="0" spc="-10"/>
              <a:t>are </a:t>
            </a:r>
            <a:r>
              <a:rPr dirty="0" spc="10"/>
              <a:t>reflections </a:t>
            </a:r>
            <a:r>
              <a:rPr dirty="0"/>
              <a:t>of </a:t>
            </a:r>
            <a:r>
              <a:rPr dirty="0" spc="-5"/>
              <a:t>increased </a:t>
            </a:r>
            <a:r>
              <a:rPr dirty="0"/>
              <a:t> </a:t>
            </a:r>
            <a:r>
              <a:rPr dirty="0"/>
              <a:t>act</a:t>
            </a:r>
            <a:r>
              <a:rPr dirty="0" spc="-30"/>
              <a:t>i</a:t>
            </a:r>
            <a:r>
              <a:rPr dirty="0"/>
              <a:t>vity</a:t>
            </a:r>
            <a:r>
              <a:rPr dirty="0" spc="-120"/>
              <a:t> </a:t>
            </a:r>
            <a:r>
              <a:rPr dirty="0"/>
              <a:t>of</a:t>
            </a:r>
            <a:r>
              <a:rPr dirty="0" spc="20"/>
              <a:t> </a:t>
            </a:r>
            <a:r>
              <a:rPr dirty="0" spc="-5"/>
              <a:t>th</a:t>
            </a:r>
            <a:r>
              <a:rPr dirty="0"/>
              <a:t>e</a:t>
            </a:r>
            <a:r>
              <a:rPr dirty="0" spc="-60"/>
              <a:t> </a:t>
            </a:r>
            <a:r>
              <a:rPr dirty="0" spc="-25"/>
              <a:t>h</a:t>
            </a:r>
            <a:r>
              <a:rPr dirty="0" spc="-5"/>
              <a:t>y</a:t>
            </a:r>
            <a:r>
              <a:rPr dirty="0" spc="-15"/>
              <a:t>p</a:t>
            </a:r>
            <a:r>
              <a:rPr dirty="0"/>
              <a:t>othalami</a:t>
            </a:r>
            <a:r>
              <a:rPr dirty="0" spc="-10"/>
              <a:t>c</a:t>
            </a:r>
            <a:r>
              <a:rPr dirty="0"/>
              <a:t>-  </a:t>
            </a:r>
            <a:r>
              <a:rPr dirty="0"/>
              <a:t>a</a:t>
            </a:r>
            <a:r>
              <a:rPr dirty="0" spc="-10"/>
              <a:t>n</a:t>
            </a:r>
            <a:r>
              <a:rPr dirty="0" spc="-25"/>
              <a:t>t</a:t>
            </a:r>
            <a:r>
              <a:rPr dirty="0"/>
              <a:t>eri</a:t>
            </a:r>
            <a:r>
              <a:rPr dirty="0" spc="-10"/>
              <a:t>o</a:t>
            </a:r>
            <a:r>
              <a:rPr dirty="0"/>
              <a:t>r</a:t>
            </a:r>
            <a:r>
              <a:rPr dirty="0" spc="-135"/>
              <a:t> </a:t>
            </a:r>
            <a:r>
              <a:rPr dirty="0" spc="-10"/>
              <a:t>p</a:t>
            </a:r>
            <a:r>
              <a:rPr dirty="0" spc="-5"/>
              <a:t>itu</a:t>
            </a:r>
            <a:r>
              <a:rPr dirty="0" spc="-15"/>
              <a:t>i</a:t>
            </a:r>
            <a:r>
              <a:rPr dirty="0" spc="-5"/>
              <a:t>ta</a:t>
            </a:r>
            <a:r>
              <a:rPr dirty="0" spc="15"/>
              <a:t>r</a:t>
            </a:r>
            <a:r>
              <a:rPr dirty="0"/>
              <a:t>y</a:t>
            </a:r>
            <a:r>
              <a:rPr dirty="0" spc="-114"/>
              <a:t> </a:t>
            </a:r>
            <a:r>
              <a:rPr dirty="0" spc="-25"/>
              <a:t>g</a:t>
            </a:r>
            <a:r>
              <a:rPr dirty="0"/>
              <a:t>la</a:t>
            </a:r>
            <a:r>
              <a:rPr dirty="0" spc="-10"/>
              <a:t>n</a:t>
            </a:r>
            <a:r>
              <a:rPr dirty="0"/>
              <a:t>d</a:t>
            </a:r>
            <a:r>
              <a:rPr dirty="0" spc="-5"/>
              <a:t>-</a:t>
            </a:r>
            <a:r>
              <a:rPr dirty="0" spc="-50"/>
              <a:t>g</a:t>
            </a:r>
            <a:r>
              <a:rPr dirty="0"/>
              <a:t>o</a:t>
            </a:r>
            <a:r>
              <a:rPr dirty="0" spc="-10"/>
              <a:t>n</a:t>
            </a:r>
            <a:r>
              <a:rPr dirty="0"/>
              <a:t>adal  </a:t>
            </a:r>
            <a:r>
              <a:rPr dirty="0" spc="-5"/>
              <a:t>axis.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17975" y="1099159"/>
            <a:ext cx="349504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2000" spc="-5">
                <a:latin typeface="Constantia"/>
                <a:cs typeface="Constantia"/>
              </a:rPr>
              <a:t>Increased </a:t>
            </a:r>
            <a:r>
              <a:rPr dirty="0" sz="2000">
                <a:latin typeface="Constantia"/>
                <a:cs typeface="Constantia"/>
              </a:rPr>
              <a:t>GnRH </a:t>
            </a:r>
            <a:r>
              <a:rPr dirty="0" sz="2000" spc="-5">
                <a:latin typeface="Constantia"/>
                <a:cs typeface="Constantia"/>
              </a:rPr>
              <a:t>secretion </a:t>
            </a:r>
            <a:r>
              <a:rPr dirty="0" sz="2000">
                <a:latin typeface="Constantia"/>
                <a:cs typeface="Constantia"/>
              </a:rPr>
              <a:t>at </a:t>
            </a:r>
            <a:r>
              <a:rPr dirty="0" sz="2000" spc="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puberty causes increased 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secretion </a:t>
            </a:r>
            <a:r>
              <a:rPr dirty="0" sz="2000">
                <a:latin typeface="Constantia"/>
                <a:cs typeface="Constantia"/>
              </a:rPr>
              <a:t>of </a:t>
            </a:r>
            <a:r>
              <a:rPr dirty="0" sz="2000" spc="-5">
                <a:latin typeface="Constantia"/>
                <a:cs typeface="Constantia"/>
              </a:rPr>
              <a:t>pituitary 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gonadotropins,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which</a:t>
            </a:r>
            <a:r>
              <a:rPr dirty="0" sz="2000" spc="-10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stimulate </a:t>
            </a:r>
            <a:r>
              <a:rPr dirty="0" sz="2000" spc="-484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 seminiferous tubules </a:t>
            </a:r>
            <a:r>
              <a:rPr dirty="0" sz="2000">
                <a:latin typeface="Constantia"/>
                <a:cs typeface="Constantia"/>
              </a:rPr>
              <a:t>and </a:t>
            </a:r>
            <a:r>
              <a:rPr dirty="0" sz="2000" spc="5">
                <a:latin typeface="Constantia"/>
                <a:cs typeface="Constantia"/>
              </a:rPr>
              <a:t> 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es</a:t>
            </a:r>
            <a:r>
              <a:rPr dirty="0" sz="2000" spc="-2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os</a:t>
            </a:r>
            <a:r>
              <a:rPr dirty="0" sz="2000" spc="-4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4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13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sec</a:t>
            </a:r>
            <a:r>
              <a:rPr dirty="0" sz="2000" spc="-2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eti</a:t>
            </a:r>
            <a:r>
              <a:rPr dirty="0" sz="2000" spc="-10">
                <a:latin typeface="Constantia"/>
                <a:cs typeface="Constantia"/>
              </a:rPr>
              <a:t>o</a:t>
            </a:r>
            <a:r>
              <a:rPr dirty="0" sz="2000" spc="-5">
                <a:latin typeface="Constantia"/>
                <a:cs typeface="Constantia"/>
              </a:rPr>
              <a:t>n.</a:t>
            </a:r>
            <a:endParaRPr sz="2000">
              <a:latin typeface="Constantia"/>
              <a:cs typeface="Constanti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9476" y="3427476"/>
            <a:ext cx="3584448" cy="3275076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7753" y="1031189"/>
            <a:ext cx="4349115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/>
              <a:t>Puberty</a:t>
            </a:r>
            <a:r>
              <a:rPr dirty="0" sz="5000" spc="-55"/>
              <a:t> </a:t>
            </a:r>
            <a:r>
              <a:rPr dirty="0" sz="5000"/>
              <a:t>in</a:t>
            </a:r>
            <a:r>
              <a:rPr dirty="0" sz="5000" spc="-50"/>
              <a:t> </a:t>
            </a:r>
            <a:r>
              <a:rPr dirty="0" sz="5000"/>
              <a:t>males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231140" y="1540129"/>
            <a:ext cx="3556000" cy="48552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30">
                <a:latin typeface="Constantia"/>
                <a:cs typeface="Constantia"/>
              </a:rPr>
              <a:t>Testosterone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induces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puberal </a:t>
            </a:r>
            <a:r>
              <a:rPr dirty="0" sz="2400" spc="-15">
                <a:latin typeface="Constantia"/>
                <a:cs typeface="Constantia"/>
              </a:rPr>
              <a:t>changes</a:t>
            </a:r>
            <a:r>
              <a:rPr dirty="0" sz="2400" spc="5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that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occur </a:t>
            </a:r>
            <a:r>
              <a:rPr dirty="0" sz="2400" spc="-5">
                <a:latin typeface="Constantia"/>
                <a:cs typeface="Constantia"/>
              </a:rPr>
              <a:t>in the </a:t>
            </a:r>
            <a:r>
              <a:rPr dirty="0" sz="2400" spc="-10">
                <a:latin typeface="Constantia"/>
                <a:cs typeface="Constantia"/>
              </a:rPr>
              <a:t>accessory 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reproductive </a:t>
            </a:r>
            <a:r>
              <a:rPr dirty="0" sz="2400" spc="-10">
                <a:latin typeface="Constantia"/>
                <a:cs typeface="Constantia"/>
              </a:rPr>
              <a:t>organs, </a:t>
            </a:r>
            <a:r>
              <a:rPr dirty="0" sz="2400" spc="-5">
                <a:latin typeface="Constantia"/>
                <a:cs typeface="Constantia"/>
              </a:rPr>
              <a:t> secondary </a:t>
            </a:r>
            <a:r>
              <a:rPr dirty="0" sz="2400">
                <a:latin typeface="Constantia"/>
                <a:cs typeface="Constantia"/>
              </a:rPr>
              <a:t>sex 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characteristics, </a:t>
            </a:r>
            <a:r>
              <a:rPr dirty="0" sz="2400">
                <a:latin typeface="Constantia"/>
                <a:cs typeface="Constantia"/>
              </a:rPr>
              <a:t>and sex 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drive.</a:t>
            </a:r>
            <a:endParaRPr sz="2400">
              <a:latin typeface="Constantia"/>
              <a:cs typeface="Constantia"/>
            </a:endParaRPr>
          </a:p>
          <a:p>
            <a:pPr marL="12700" marR="60960">
              <a:lnSpc>
                <a:spcPct val="120000"/>
              </a:lnSpc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mechanism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brain </a:t>
            </a:r>
            <a:r>
              <a:rPr dirty="0" sz="2400" spc="-58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change </a:t>
            </a:r>
            <a:r>
              <a:rPr dirty="0" sz="2400" spc="-5">
                <a:latin typeface="Constantia"/>
                <a:cs typeface="Constantia"/>
              </a:rPr>
              <a:t>that results in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increased </a:t>
            </a:r>
            <a:r>
              <a:rPr dirty="0" sz="2400" spc="-5">
                <a:latin typeface="Constantia"/>
                <a:cs typeface="Constantia"/>
              </a:rPr>
              <a:t>GnRH secretion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is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unknown.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41775" y="2960090"/>
            <a:ext cx="3164840" cy="28797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 spc="-55">
                <a:latin typeface="Constantia"/>
                <a:cs typeface="Constantia"/>
              </a:rPr>
              <a:t>However,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15">
                <a:latin typeface="Constantia"/>
                <a:cs typeface="Constantia"/>
              </a:rPr>
              <a:t>brain </a:t>
            </a:r>
            <a:r>
              <a:rPr dirty="0" sz="2600" spc="-10">
                <a:latin typeface="Constantia"/>
                <a:cs typeface="Constantia"/>
              </a:rPr>
              <a:t> becomes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less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sensitive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20">
                <a:latin typeface="Constantia"/>
                <a:cs typeface="Constantia"/>
              </a:rPr>
              <a:t>to </a:t>
            </a:r>
            <a:r>
              <a:rPr dirty="0" sz="2600" spc="-5">
                <a:latin typeface="Constantia"/>
                <a:cs typeface="Constantia"/>
              </a:rPr>
              <a:t>the </a:t>
            </a:r>
            <a:r>
              <a:rPr dirty="0" sz="2600" spc="-15">
                <a:latin typeface="Constantia"/>
                <a:cs typeface="Constantia"/>
              </a:rPr>
              <a:t>negative </a:t>
            </a:r>
            <a:r>
              <a:rPr dirty="0" sz="2600" spc="-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feedback effects </a:t>
            </a:r>
            <a:r>
              <a:rPr dirty="0" sz="2600">
                <a:latin typeface="Constantia"/>
                <a:cs typeface="Constantia"/>
              </a:rPr>
              <a:t>of 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gonadal </a:t>
            </a:r>
            <a:r>
              <a:rPr dirty="0" sz="2600" spc="-5">
                <a:latin typeface="Constantia"/>
                <a:cs typeface="Constantia"/>
              </a:rPr>
              <a:t>hormones </a:t>
            </a:r>
            <a:r>
              <a:rPr dirty="0" sz="2600">
                <a:latin typeface="Constantia"/>
                <a:cs typeface="Constantia"/>
              </a:rPr>
              <a:t>at </a:t>
            </a:r>
            <a:r>
              <a:rPr dirty="0" sz="2600" spc="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time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 spc="-30">
                <a:latin typeface="Constantia"/>
                <a:cs typeface="Constantia"/>
              </a:rPr>
              <a:t>puberty.</a:t>
            </a:r>
            <a:endParaRPr sz="2600">
              <a:latin typeface="Constantia"/>
              <a:cs typeface="Constanti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2076" y="227075"/>
            <a:ext cx="3201924" cy="2715768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552958"/>
            <a:ext cx="313690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Puberty</a:t>
            </a:r>
            <a:r>
              <a:rPr dirty="0" sz="3600" spc="-80"/>
              <a:t> </a:t>
            </a:r>
            <a:r>
              <a:rPr dirty="0" sz="3600"/>
              <a:t>in</a:t>
            </a:r>
            <a:r>
              <a:rPr dirty="0" sz="3600" spc="-45"/>
              <a:t> </a:t>
            </a:r>
            <a:r>
              <a:rPr dirty="0" sz="3600"/>
              <a:t>males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231140" y="1232661"/>
            <a:ext cx="7580630" cy="5153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67640">
              <a:lnSpc>
                <a:spcPts val="2615"/>
              </a:lnSpc>
              <a:spcBef>
                <a:spcPts val="100"/>
              </a:spcBef>
            </a:pPr>
            <a:r>
              <a:rPr dirty="0" sz="2400" spc="-5" b="1">
                <a:solidFill>
                  <a:srgbClr val="04607A"/>
                </a:solidFill>
                <a:latin typeface="Constantia"/>
                <a:cs typeface="Constantia"/>
              </a:rPr>
              <a:t>Secondary</a:t>
            </a:r>
            <a:r>
              <a:rPr dirty="0" sz="2400" spc="-80" b="1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dirty="0" sz="2400" spc="-5" b="1">
                <a:solidFill>
                  <a:srgbClr val="04607A"/>
                </a:solidFill>
                <a:latin typeface="Constantia"/>
                <a:cs typeface="Constantia"/>
              </a:rPr>
              <a:t>Sex</a:t>
            </a:r>
            <a:r>
              <a:rPr dirty="0" sz="2400" spc="-60" b="1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dirty="0" sz="2400" spc="-10" b="1">
                <a:solidFill>
                  <a:srgbClr val="04607A"/>
                </a:solidFill>
                <a:latin typeface="Constantia"/>
                <a:cs typeface="Constantia"/>
              </a:rPr>
              <a:t>Characteristics</a:t>
            </a:r>
            <a:r>
              <a:rPr dirty="0" sz="2400" spc="-105" b="1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dirty="0" sz="2400" b="1">
                <a:solidFill>
                  <a:srgbClr val="04607A"/>
                </a:solidFill>
                <a:latin typeface="Constantia"/>
                <a:cs typeface="Constantia"/>
              </a:rPr>
              <a:t>and</a:t>
            </a:r>
            <a:r>
              <a:rPr dirty="0" sz="2400" spc="10" b="1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dirty="0" sz="2400" spc="-20" b="1">
                <a:solidFill>
                  <a:srgbClr val="04607A"/>
                </a:solidFill>
                <a:latin typeface="Constantia"/>
                <a:cs typeface="Constantia"/>
              </a:rPr>
              <a:t>Growth</a:t>
            </a:r>
            <a:endParaRPr sz="2400">
              <a:latin typeface="Constantia"/>
              <a:cs typeface="Constantia"/>
            </a:endParaRPr>
          </a:p>
          <a:p>
            <a:pPr marL="286385" marR="5080" indent="-274320">
              <a:lnSpc>
                <a:spcPts val="2590"/>
              </a:lnSpc>
              <a:spcBef>
                <a:spcPts val="6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All</a:t>
            </a:r>
            <a:r>
              <a:rPr dirty="0" sz="2400" spc="-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male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secondary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sex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characteristics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are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dependent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on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testosterone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and </a:t>
            </a:r>
            <a:r>
              <a:rPr dirty="0" sz="2400">
                <a:latin typeface="Constantia"/>
                <a:cs typeface="Constantia"/>
              </a:rPr>
              <a:t>its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metabolite,</a:t>
            </a:r>
            <a:r>
              <a:rPr dirty="0" sz="2400" spc="-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DHT*.</a:t>
            </a:r>
            <a:endParaRPr sz="2400">
              <a:latin typeface="Constantia"/>
              <a:cs typeface="Constantia"/>
            </a:endParaRPr>
          </a:p>
          <a:p>
            <a:pPr marL="286385" marR="1378585" indent="-274320">
              <a:lnSpc>
                <a:spcPts val="2590"/>
              </a:lnSpc>
              <a:spcBef>
                <a:spcPts val="58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O</a:t>
            </a:r>
            <a:r>
              <a:rPr dirty="0" sz="2400">
                <a:latin typeface="Constantia"/>
                <a:cs typeface="Constantia"/>
              </a:rPr>
              <a:t>ther</a:t>
            </a:r>
            <a:r>
              <a:rPr dirty="0" sz="2400" spc="-15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</a:t>
            </a:r>
            <a:r>
              <a:rPr dirty="0" sz="2400" spc="-10">
                <a:latin typeface="Constantia"/>
                <a:cs typeface="Constantia"/>
              </a:rPr>
              <a:t>d</a:t>
            </a:r>
            <a:r>
              <a:rPr dirty="0" sz="2400" spc="-3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o</a:t>
            </a:r>
            <a:r>
              <a:rPr dirty="0" sz="2400" spc="-60">
                <a:latin typeface="Constantia"/>
                <a:cs typeface="Constantia"/>
              </a:rPr>
              <a:t>g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5">
                <a:latin typeface="Constantia"/>
                <a:cs typeface="Constantia"/>
              </a:rPr>
              <a:t>n</a:t>
            </a:r>
            <a:r>
              <a:rPr dirty="0" sz="2400">
                <a:latin typeface="Constantia"/>
                <a:cs typeface="Constantia"/>
              </a:rPr>
              <a:t>-</a:t>
            </a:r>
            <a:r>
              <a:rPr dirty="0" sz="2400" spc="-5">
                <a:latin typeface="Constantia"/>
                <a:cs typeface="Constantia"/>
              </a:rPr>
              <a:t>depen</a:t>
            </a:r>
            <a:r>
              <a:rPr dirty="0" sz="2400" spc="-15">
                <a:latin typeface="Constantia"/>
                <a:cs typeface="Constantia"/>
              </a:rPr>
              <a:t>d</a:t>
            </a:r>
            <a:r>
              <a:rPr dirty="0" sz="2400">
                <a:latin typeface="Constantia"/>
                <a:cs typeface="Constantia"/>
              </a:rPr>
              <a:t>ent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se</a:t>
            </a:r>
            <a:r>
              <a:rPr dirty="0" sz="2400" spc="-50">
                <a:latin typeface="Constantia"/>
                <a:cs typeface="Constantia"/>
              </a:rPr>
              <a:t>c</a:t>
            </a:r>
            <a:r>
              <a:rPr dirty="0" sz="2400">
                <a:latin typeface="Constantia"/>
                <a:cs typeface="Constantia"/>
              </a:rPr>
              <a:t>o</a:t>
            </a:r>
            <a:r>
              <a:rPr dirty="0" sz="2400" spc="-10">
                <a:latin typeface="Constantia"/>
                <a:cs typeface="Constantia"/>
              </a:rPr>
              <a:t>n</a:t>
            </a:r>
            <a:r>
              <a:rPr dirty="0" sz="2400" spc="-5">
                <a:latin typeface="Constantia"/>
                <a:cs typeface="Constantia"/>
              </a:rPr>
              <a:t>da</a:t>
            </a:r>
            <a:r>
              <a:rPr dirty="0" sz="2400" spc="30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y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sexual  </a:t>
            </a:r>
            <a:r>
              <a:rPr dirty="0" sz="2400" spc="-10">
                <a:latin typeface="Constantia"/>
                <a:cs typeface="Constantia"/>
              </a:rPr>
              <a:t>characteristics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are:</a:t>
            </a:r>
            <a:endParaRPr sz="2400">
              <a:latin typeface="Constantia"/>
              <a:cs typeface="Constantia"/>
            </a:endParaRPr>
          </a:p>
          <a:p>
            <a:pPr marL="527685" indent="-515620">
              <a:lnSpc>
                <a:spcPct val="100000"/>
              </a:lnSpc>
              <a:spcBef>
                <a:spcPts val="254"/>
              </a:spcBef>
              <a:buClr>
                <a:srgbClr val="0AD0D9"/>
              </a:buClr>
              <a:buSzPct val="93750"/>
              <a:buAutoNum type="arabicPeriod"/>
              <a:tabLst>
                <a:tab pos="527685" algn="l"/>
                <a:tab pos="528320" algn="l"/>
              </a:tabLst>
            </a:pPr>
            <a:r>
              <a:rPr dirty="0" sz="2400">
                <a:latin typeface="Constantia"/>
                <a:cs typeface="Constantia"/>
              </a:rPr>
              <a:t>Deepening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3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voice-from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growth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2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larynx</a:t>
            </a:r>
            <a:endParaRPr sz="2400">
              <a:latin typeface="Constantia"/>
              <a:cs typeface="Constantia"/>
            </a:endParaRPr>
          </a:p>
          <a:p>
            <a:pPr marL="527685" indent="-515620">
              <a:lnSpc>
                <a:spcPts val="2735"/>
              </a:lnSpc>
              <a:spcBef>
                <a:spcPts val="285"/>
              </a:spcBef>
              <a:buClr>
                <a:srgbClr val="0AD0D9"/>
              </a:buClr>
              <a:buSzPct val="93750"/>
              <a:buAutoNum type="arabicPeriod"/>
              <a:tabLst>
                <a:tab pos="527685" algn="l"/>
                <a:tab pos="528320" algn="l"/>
              </a:tabLst>
            </a:pPr>
            <a:r>
              <a:rPr dirty="0" sz="2400" spc="-5">
                <a:latin typeface="Constantia"/>
                <a:cs typeface="Constantia"/>
              </a:rPr>
              <a:t>Thick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secretion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2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skin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oil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glands-often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causing</a:t>
            </a:r>
            <a:endParaRPr sz="2400">
              <a:latin typeface="Constantia"/>
              <a:cs typeface="Constantia"/>
            </a:endParaRPr>
          </a:p>
          <a:p>
            <a:pPr marL="527685">
              <a:lnSpc>
                <a:spcPts val="2735"/>
              </a:lnSpc>
            </a:pPr>
            <a:r>
              <a:rPr dirty="0" sz="2400" spc="-5">
                <a:latin typeface="Constantia"/>
                <a:cs typeface="Constantia"/>
              </a:rPr>
              <a:t>acne</a:t>
            </a:r>
            <a:endParaRPr sz="2400">
              <a:latin typeface="Constantia"/>
              <a:cs typeface="Constantia"/>
            </a:endParaRPr>
          </a:p>
          <a:p>
            <a:pPr marL="527685" indent="-515620">
              <a:lnSpc>
                <a:spcPct val="100000"/>
              </a:lnSpc>
              <a:spcBef>
                <a:spcPts val="290"/>
              </a:spcBef>
              <a:buClr>
                <a:srgbClr val="0AD0D9"/>
              </a:buClr>
              <a:buSzPct val="93750"/>
              <a:buAutoNum type="arabicPeriod" startAt="3"/>
              <a:tabLst>
                <a:tab pos="527685" algn="l"/>
                <a:tab pos="528320" algn="l"/>
              </a:tabLst>
            </a:pP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masculine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pattern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fat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distribution.</a:t>
            </a:r>
            <a:endParaRPr sz="2400">
              <a:latin typeface="Constantia"/>
              <a:cs typeface="Constantia"/>
            </a:endParaRPr>
          </a:p>
          <a:p>
            <a:pPr marL="996950" marR="191770" indent="-380365">
              <a:lnSpc>
                <a:spcPct val="110000"/>
              </a:lnSpc>
            </a:pPr>
            <a:r>
              <a:rPr dirty="0" sz="2400" spc="-15">
                <a:latin typeface="Constantia"/>
                <a:cs typeface="Constantia"/>
              </a:rPr>
              <a:t>Androgens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also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stimulate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bone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growth,</a:t>
            </a:r>
            <a:r>
              <a:rPr dirty="0" sz="2400" spc="-2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through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the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stimulation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-1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growth</a:t>
            </a:r>
            <a:r>
              <a:rPr dirty="0" sz="2400" spc="-3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hormone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secretion.</a:t>
            </a:r>
            <a:endParaRPr sz="2400">
              <a:latin typeface="Constantia"/>
              <a:cs typeface="Constantia"/>
            </a:endParaRPr>
          </a:p>
          <a:p>
            <a:pPr marL="527685">
              <a:lnSpc>
                <a:spcPts val="2595"/>
              </a:lnSpc>
            </a:pPr>
            <a:r>
              <a:rPr dirty="0" sz="2400" spc="-55">
                <a:latin typeface="Constantia"/>
                <a:cs typeface="Constantia"/>
              </a:rPr>
              <a:t>However,</a:t>
            </a:r>
            <a:endParaRPr sz="2400">
              <a:latin typeface="Constantia"/>
              <a:cs typeface="Constantia"/>
            </a:endParaRPr>
          </a:p>
          <a:p>
            <a:pPr marL="527685" marR="207645" indent="396240">
              <a:lnSpc>
                <a:spcPts val="2590"/>
              </a:lnSpc>
              <a:spcBef>
                <a:spcPts val="615"/>
              </a:spcBef>
            </a:pPr>
            <a:r>
              <a:rPr dirty="0" sz="2400" spc="-5">
                <a:latin typeface="Constantia"/>
                <a:cs typeface="Constantia"/>
              </a:rPr>
              <a:t>they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terminate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bone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growth</a:t>
            </a:r>
            <a:r>
              <a:rPr dirty="0" sz="2400" spc="-4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by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causing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closure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epiphyseal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plates.</a:t>
            </a:r>
            <a:endParaRPr sz="2400">
              <a:latin typeface="Constantia"/>
              <a:cs typeface="Constanti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13676" y="1751076"/>
            <a:ext cx="1830324" cy="1831848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4520184"/>
            <a:ext cx="1637030" cy="2338070"/>
            <a:chOff x="0" y="4520184"/>
            <a:chExt cx="1637030" cy="233807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520184"/>
              <a:ext cx="1636776" cy="23378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715255"/>
              <a:ext cx="1243584" cy="21427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3100" y="537717"/>
            <a:ext cx="1937385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Puberty</a:t>
            </a:r>
            <a:r>
              <a:rPr dirty="0" sz="3600" spc="-130"/>
              <a:t> </a:t>
            </a:r>
            <a:r>
              <a:rPr dirty="0" sz="3600"/>
              <a:t>in </a:t>
            </a:r>
            <a:r>
              <a:rPr dirty="0" sz="3600" spc="-795"/>
              <a:t> </a:t>
            </a:r>
            <a:r>
              <a:rPr dirty="0" sz="3600"/>
              <a:t>males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59740" y="1511046"/>
            <a:ext cx="7064375" cy="4189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240">
              <a:lnSpc>
                <a:spcPts val="2565"/>
              </a:lnSpc>
              <a:spcBef>
                <a:spcPts val="100"/>
              </a:spcBef>
            </a:pPr>
            <a:r>
              <a:rPr dirty="0" sz="2400" spc="-5" b="1">
                <a:solidFill>
                  <a:srgbClr val="04607A"/>
                </a:solidFill>
                <a:latin typeface="Constantia"/>
                <a:cs typeface="Constantia"/>
              </a:rPr>
              <a:t>Secondary</a:t>
            </a:r>
            <a:r>
              <a:rPr dirty="0" sz="2400" spc="-80" b="1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dirty="0" sz="2400" spc="-5" b="1">
                <a:solidFill>
                  <a:srgbClr val="04607A"/>
                </a:solidFill>
                <a:latin typeface="Constantia"/>
                <a:cs typeface="Constantia"/>
              </a:rPr>
              <a:t>Sex</a:t>
            </a:r>
            <a:r>
              <a:rPr dirty="0" sz="2400" spc="-60" b="1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dirty="0" sz="2400" spc="-10" b="1">
                <a:solidFill>
                  <a:srgbClr val="04607A"/>
                </a:solidFill>
                <a:latin typeface="Constantia"/>
                <a:cs typeface="Constantia"/>
              </a:rPr>
              <a:t>Characteristics</a:t>
            </a:r>
            <a:r>
              <a:rPr dirty="0" sz="2400" spc="-105" b="1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dirty="0" sz="2400" b="1">
                <a:solidFill>
                  <a:srgbClr val="04607A"/>
                </a:solidFill>
                <a:latin typeface="Constantia"/>
                <a:cs typeface="Constantia"/>
              </a:rPr>
              <a:t>and</a:t>
            </a:r>
            <a:r>
              <a:rPr dirty="0" sz="2400" spc="10" b="1">
                <a:solidFill>
                  <a:srgbClr val="04607A"/>
                </a:solidFill>
                <a:latin typeface="Constantia"/>
                <a:cs typeface="Constantia"/>
              </a:rPr>
              <a:t> </a:t>
            </a:r>
            <a:r>
              <a:rPr dirty="0" sz="2400" spc="-20" b="1">
                <a:solidFill>
                  <a:srgbClr val="04607A"/>
                </a:solidFill>
                <a:latin typeface="Constantia"/>
                <a:cs typeface="Constantia"/>
              </a:rPr>
              <a:t>Growth</a:t>
            </a:r>
            <a:endParaRPr sz="2400">
              <a:latin typeface="Constantia"/>
              <a:cs typeface="Constantia"/>
            </a:endParaRPr>
          </a:p>
          <a:p>
            <a:pPr marL="287020" indent="-274320">
              <a:lnSpc>
                <a:spcPts val="2565"/>
              </a:lnSpc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5">
                <a:latin typeface="Constantia"/>
                <a:cs typeface="Constantia"/>
              </a:rPr>
              <a:t>Androgens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are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“anabolic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steroids”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that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they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exert</a:t>
            </a:r>
            <a:endParaRPr sz="2400">
              <a:latin typeface="Constantia"/>
              <a:cs typeface="Constantia"/>
            </a:endParaRPr>
          </a:p>
          <a:p>
            <a:pPr marL="286385" marR="377190">
              <a:lnSpc>
                <a:spcPct val="100000"/>
              </a:lnSpc>
            </a:pP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direct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stimulatory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effect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on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protein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synthesis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muscle.</a:t>
            </a:r>
            <a:endParaRPr sz="24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They </a:t>
            </a:r>
            <a:r>
              <a:rPr dirty="0" sz="2400">
                <a:latin typeface="Constantia"/>
                <a:cs typeface="Constantia"/>
              </a:rPr>
              <a:t>also </a:t>
            </a:r>
            <a:r>
              <a:rPr dirty="0" sz="2400" spc="-10">
                <a:latin typeface="Constantia"/>
                <a:cs typeface="Constantia"/>
              </a:rPr>
              <a:t>stimulate </a:t>
            </a:r>
            <a:r>
              <a:rPr dirty="0" sz="2400" spc="-5">
                <a:latin typeface="Constantia"/>
                <a:cs typeface="Constantia"/>
              </a:rPr>
              <a:t>the secretion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">
                <a:latin typeface="Constantia"/>
                <a:cs typeface="Constantia"/>
              </a:rPr>
              <a:t>erythropoietin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by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kidneys-</a:t>
            </a:r>
            <a:r>
              <a:rPr dirty="0" sz="2400" spc="-1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this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is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major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reason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25">
                <a:latin typeface="Constantia"/>
                <a:cs typeface="Constantia"/>
              </a:rPr>
              <a:t>why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men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30">
                <a:latin typeface="Constantia"/>
                <a:cs typeface="Constantia"/>
              </a:rPr>
              <a:t>have </a:t>
            </a:r>
            <a:r>
              <a:rPr dirty="0" sz="2400" spc="-58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higher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hematocrit*</a:t>
            </a:r>
            <a:r>
              <a:rPr dirty="0" sz="2400" spc="-3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than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women.</a:t>
            </a:r>
            <a:endParaRPr sz="2400">
              <a:latin typeface="Constantia"/>
              <a:cs typeface="Constantia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400" spc="-15" b="1">
                <a:solidFill>
                  <a:srgbClr val="04607A"/>
                </a:solidFill>
                <a:latin typeface="Constantia"/>
                <a:cs typeface="Constantia"/>
              </a:rPr>
              <a:t>Behaviour</a:t>
            </a:r>
            <a:endParaRPr sz="2400">
              <a:latin typeface="Constantia"/>
              <a:cs typeface="Constantia"/>
            </a:endParaRPr>
          </a:p>
          <a:p>
            <a:pPr marL="286385" marR="129539" indent="-27432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5">
                <a:latin typeface="Constantia"/>
                <a:cs typeface="Constantia"/>
              </a:rPr>
              <a:t>Androgens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are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essential</a:t>
            </a:r>
            <a:r>
              <a:rPr dirty="0" sz="2400" spc="-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for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development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sex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dr</a:t>
            </a:r>
            <a:r>
              <a:rPr dirty="0" sz="2400" spc="-25">
                <a:latin typeface="Constantia"/>
                <a:cs typeface="Constantia"/>
              </a:rPr>
              <a:t>i</a:t>
            </a:r>
            <a:r>
              <a:rPr dirty="0" sz="2400" spc="-55">
                <a:latin typeface="Constantia"/>
                <a:cs typeface="Constantia"/>
              </a:rPr>
              <a:t>v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at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pubert</a:t>
            </a:r>
            <a:r>
              <a:rPr dirty="0" sz="2400" spc="-220">
                <a:latin typeface="Constantia"/>
                <a:cs typeface="Constantia"/>
              </a:rPr>
              <a:t>y</a:t>
            </a:r>
            <a:r>
              <a:rPr dirty="0" sz="2400">
                <a:latin typeface="Constantia"/>
                <a:cs typeface="Constantia"/>
              </a:rPr>
              <a:t>,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10">
                <a:latin typeface="Constantia"/>
                <a:cs typeface="Constantia"/>
              </a:rPr>
              <a:t>n</a:t>
            </a:r>
            <a:r>
              <a:rPr dirty="0" sz="2400">
                <a:latin typeface="Constantia"/>
                <a:cs typeface="Constantia"/>
              </a:rPr>
              <a:t>d</a:t>
            </a:r>
            <a:r>
              <a:rPr dirty="0" sz="2400" spc="-3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pl</a:t>
            </a:r>
            <a:r>
              <a:rPr dirty="0" sz="2400" spc="-55">
                <a:latin typeface="Constantia"/>
                <a:cs typeface="Constantia"/>
              </a:rPr>
              <a:t>a</a:t>
            </a:r>
            <a:r>
              <a:rPr dirty="0" sz="2400">
                <a:latin typeface="Constantia"/>
                <a:cs typeface="Constantia"/>
              </a:rPr>
              <a:t>y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</a:t>
            </a:r>
            <a:r>
              <a:rPr dirty="0" sz="2400" spc="-4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importan</a:t>
            </a:r>
            <a:r>
              <a:rPr dirty="0" sz="2400">
                <a:latin typeface="Constantia"/>
                <a:cs typeface="Constantia"/>
              </a:rPr>
              <a:t>t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3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ole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  </a:t>
            </a:r>
            <a:r>
              <a:rPr dirty="0" sz="2400" spc="-5">
                <a:latin typeface="Constantia"/>
                <a:cs typeface="Constantia"/>
              </a:rPr>
              <a:t>maintaining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sex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drive(libido)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adulthood.</a:t>
            </a:r>
            <a:endParaRPr sz="2400">
              <a:latin typeface="Constantia"/>
              <a:cs typeface="Constant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47559" y="3799332"/>
            <a:ext cx="1996440" cy="254508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62800" y="1295400"/>
            <a:ext cx="1981199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0761" y="1257046"/>
            <a:ext cx="349250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Puberty</a:t>
            </a:r>
            <a:r>
              <a:rPr dirty="0" sz="3600" spc="-65"/>
              <a:t> </a:t>
            </a:r>
            <a:r>
              <a:rPr dirty="0" sz="3600"/>
              <a:t>in</a:t>
            </a:r>
            <a:r>
              <a:rPr dirty="0" sz="3600" spc="-50"/>
              <a:t> </a:t>
            </a:r>
            <a:r>
              <a:rPr dirty="0" sz="3600" spc="-15"/>
              <a:t>females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5940" y="1881886"/>
            <a:ext cx="3813810" cy="3867150"/>
          </a:xfrm>
          <a:prstGeom prst="rect">
            <a:avLst/>
          </a:prstGeom>
        </p:spPr>
        <p:txBody>
          <a:bodyPr wrap="square" lIns="0" tIns="71755" rIns="0" bIns="0" rtlCol="0" vert="horz">
            <a:spAutoFit/>
          </a:bodyPr>
          <a:lstStyle/>
          <a:p>
            <a:pPr marL="286385" marR="34290" indent="-274320">
              <a:lnSpc>
                <a:spcPts val="1920"/>
              </a:lnSpc>
              <a:spcBef>
                <a:spcPts val="565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 spc="-5">
                <a:latin typeface="Constantia"/>
                <a:cs typeface="Constantia"/>
              </a:rPr>
              <a:t>Begin</a:t>
            </a:r>
            <a:r>
              <a:rPr dirty="0" sz="2000">
                <a:latin typeface="Constantia"/>
                <a:cs typeface="Constantia"/>
              </a:rPr>
              <a:t>s</a:t>
            </a:r>
            <a:r>
              <a:rPr dirty="0" sz="2000" spc="-8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usual</a:t>
            </a:r>
            <a:r>
              <a:rPr dirty="0" sz="2000" spc="-25">
                <a:latin typeface="Constantia"/>
                <a:cs typeface="Constantia"/>
              </a:rPr>
              <a:t>l</a:t>
            </a:r>
            <a:r>
              <a:rPr dirty="0" sz="2000">
                <a:latin typeface="Constantia"/>
                <a:cs typeface="Constantia"/>
              </a:rPr>
              <a:t>y</a:t>
            </a:r>
            <a:r>
              <a:rPr dirty="0" sz="2000" spc="-114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3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ou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d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50">
                <a:latin typeface="Constantia"/>
                <a:cs typeface="Constantia"/>
              </a:rPr>
              <a:t>g</a:t>
            </a:r>
            <a:r>
              <a:rPr dirty="0" sz="2000">
                <a:latin typeface="Constantia"/>
                <a:cs typeface="Constantia"/>
              </a:rPr>
              <a:t>es</a:t>
            </a:r>
            <a:r>
              <a:rPr dirty="0" sz="2000" spc="-4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10</a:t>
            </a:r>
            <a:r>
              <a:rPr dirty="0" sz="2000" spc="-25">
                <a:latin typeface="Constantia"/>
                <a:cs typeface="Constantia"/>
              </a:rPr>
              <a:t> 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o  </a:t>
            </a:r>
            <a:r>
              <a:rPr dirty="0" sz="2000">
                <a:latin typeface="Constantia"/>
                <a:cs typeface="Constantia"/>
              </a:rPr>
              <a:t>12</a:t>
            </a:r>
            <a:r>
              <a:rPr dirty="0" sz="2000" spc="-6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yrs.</a:t>
            </a:r>
            <a:endParaRPr sz="2000">
              <a:latin typeface="Constantia"/>
              <a:cs typeface="Constantia"/>
            </a:endParaRPr>
          </a:p>
          <a:p>
            <a:pPr marL="286385" marR="5080" indent="-274320">
              <a:lnSpc>
                <a:spcPct val="80000"/>
              </a:lnSpc>
              <a:spcBef>
                <a:spcPts val="500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 spc="-5">
                <a:latin typeface="Constantia"/>
                <a:cs typeface="Constantia"/>
              </a:rPr>
              <a:t>GnRH, the pituitary gland 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 spc="-50">
                <a:latin typeface="Constantia"/>
                <a:cs typeface="Constantia"/>
              </a:rPr>
              <a:t>g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ad</a:t>
            </a:r>
            <a:r>
              <a:rPr dirty="0" sz="2000" spc="-10">
                <a:latin typeface="Constantia"/>
                <a:cs typeface="Constantia"/>
              </a:rPr>
              <a:t>o</a:t>
            </a:r>
            <a:r>
              <a:rPr dirty="0" sz="2000" spc="-5">
                <a:latin typeface="Constantia"/>
                <a:cs typeface="Constantia"/>
              </a:rPr>
              <a:t>t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 spc="-20">
                <a:latin typeface="Constantia"/>
                <a:cs typeface="Constantia"/>
              </a:rPr>
              <a:t>o</a:t>
            </a:r>
            <a:r>
              <a:rPr dirty="0" sz="2000" spc="-10">
                <a:latin typeface="Constantia"/>
                <a:cs typeface="Constantia"/>
              </a:rPr>
              <a:t>p</a:t>
            </a:r>
            <a:r>
              <a:rPr dirty="0" sz="2000" spc="-5">
                <a:latin typeface="Constantia"/>
                <a:cs typeface="Constantia"/>
              </a:rPr>
              <a:t>i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 spc="-20">
                <a:latin typeface="Constantia"/>
                <a:cs typeface="Constantia"/>
              </a:rPr>
              <a:t>s</a:t>
            </a:r>
            <a:r>
              <a:rPr dirty="0" sz="2000">
                <a:latin typeface="Constantia"/>
                <a:cs typeface="Constantia"/>
              </a:rPr>
              <a:t>,</a:t>
            </a:r>
            <a:r>
              <a:rPr dirty="0" sz="2000" spc="-8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10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d</a:t>
            </a:r>
            <a:r>
              <a:rPr dirty="0" sz="2000" spc="-5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est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55">
                <a:latin typeface="Constantia"/>
                <a:cs typeface="Constantia"/>
              </a:rPr>
              <a:t>g</a:t>
            </a:r>
            <a:r>
              <a:rPr dirty="0" sz="2000">
                <a:latin typeface="Constantia"/>
                <a:cs typeface="Constantia"/>
              </a:rPr>
              <a:t>en</a:t>
            </a:r>
            <a:r>
              <a:rPr dirty="0" sz="2000" spc="-12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3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  </a:t>
            </a:r>
            <a:r>
              <a:rPr dirty="0" sz="2000">
                <a:latin typeface="Constantia"/>
                <a:cs typeface="Constantia"/>
              </a:rPr>
              <a:t>all </a:t>
            </a:r>
            <a:r>
              <a:rPr dirty="0" sz="2000" spc="-5">
                <a:latin typeface="Constantia"/>
                <a:cs typeface="Constantia"/>
              </a:rPr>
              <a:t>secreted </a:t>
            </a:r>
            <a:r>
              <a:rPr dirty="0" sz="2000">
                <a:latin typeface="Constantia"/>
                <a:cs typeface="Constantia"/>
              </a:rPr>
              <a:t>at </a:t>
            </a:r>
            <a:r>
              <a:rPr dirty="0" sz="2000" spc="-5">
                <a:latin typeface="Constantia"/>
                <a:cs typeface="Constantia"/>
              </a:rPr>
              <a:t>very </a:t>
            </a:r>
            <a:r>
              <a:rPr dirty="0" sz="2000" spc="-15">
                <a:latin typeface="Constantia"/>
                <a:cs typeface="Constantia"/>
              </a:rPr>
              <a:t>low </a:t>
            </a:r>
            <a:r>
              <a:rPr dirty="0" sz="2000" spc="-10">
                <a:latin typeface="Constantia"/>
                <a:cs typeface="Constantia"/>
              </a:rPr>
              <a:t>levels </a:t>
            </a:r>
            <a:r>
              <a:rPr dirty="0" sz="2000" spc="-5">
                <a:latin typeface="Constantia"/>
                <a:cs typeface="Constantia"/>
              </a:rPr>
              <a:t> during childhood. </a:t>
            </a:r>
            <a:r>
              <a:rPr dirty="0" sz="2000" spc="-10">
                <a:latin typeface="Constantia"/>
                <a:cs typeface="Constantia"/>
              </a:rPr>
              <a:t>Therefore </a:t>
            </a:r>
            <a:r>
              <a:rPr dirty="0" sz="2000" spc="-5">
                <a:latin typeface="Constantia"/>
                <a:cs typeface="Constantia"/>
              </a:rPr>
              <a:t>no </a:t>
            </a:r>
            <a:r>
              <a:rPr dirty="0" sz="2000" spc="-49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follicle </a:t>
            </a:r>
            <a:r>
              <a:rPr dirty="0" sz="2000" spc="-5">
                <a:latin typeface="Constantia"/>
                <a:cs typeface="Constantia"/>
              </a:rPr>
              <a:t>maturation </a:t>
            </a:r>
            <a:r>
              <a:rPr dirty="0" sz="2000" spc="-10">
                <a:latin typeface="Constantia"/>
                <a:cs typeface="Constantia"/>
              </a:rPr>
              <a:t>occurs </a:t>
            </a:r>
            <a:r>
              <a:rPr dirty="0" sz="2000" spc="-5">
                <a:latin typeface="Constantia"/>
                <a:cs typeface="Constantia"/>
              </a:rPr>
              <a:t> </a:t>
            </a:r>
            <a:r>
              <a:rPr dirty="0" sz="2000" spc="-15">
                <a:latin typeface="Constantia"/>
                <a:cs typeface="Constantia"/>
              </a:rPr>
              <a:t>beyond </a:t>
            </a:r>
            <a:r>
              <a:rPr dirty="0" sz="2000" spc="-5">
                <a:latin typeface="Constantia"/>
                <a:cs typeface="Constantia"/>
              </a:rPr>
              <a:t>the </a:t>
            </a:r>
            <a:r>
              <a:rPr dirty="0" sz="2000" spc="-10">
                <a:latin typeface="Constantia"/>
                <a:cs typeface="Constantia"/>
              </a:rPr>
              <a:t>early </a:t>
            </a:r>
            <a:r>
              <a:rPr dirty="0" sz="2000" spc="-5">
                <a:latin typeface="Constantia"/>
                <a:cs typeface="Constantia"/>
              </a:rPr>
              <a:t>antral </a:t>
            </a:r>
            <a:r>
              <a:rPr dirty="0" sz="2000" spc="-10">
                <a:latin typeface="Constantia"/>
                <a:cs typeface="Constantia"/>
              </a:rPr>
              <a:t>stage </a:t>
            </a:r>
            <a:r>
              <a:rPr dirty="0" sz="2000" spc="-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and menstrual </a:t>
            </a:r>
            <a:r>
              <a:rPr dirty="0" sz="2000" spc="-10">
                <a:latin typeface="Constantia"/>
                <a:cs typeface="Constantia"/>
              </a:rPr>
              <a:t>cycles </a:t>
            </a:r>
            <a:r>
              <a:rPr dirty="0" sz="2000" spc="-5">
                <a:latin typeface="Constantia"/>
                <a:cs typeface="Constantia"/>
              </a:rPr>
              <a:t>do not 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 spc="-40">
                <a:latin typeface="Constantia"/>
                <a:cs typeface="Constantia"/>
              </a:rPr>
              <a:t>occur.</a:t>
            </a:r>
            <a:endParaRPr sz="2000">
              <a:latin typeface="Constantia"/>
              <a:cs typeface="Constantia"/>
            </a:endParaRPr>
          </a:p>
          <a:p>
            <a:pPr marL="286385" marR="26670" indent="-274320">
              <a:lnSpc>
                <a:spcPts val="1920"/>
              </a:lnSpc>
              <a:spcBef>
                <a:spcPts val="465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286385" algn="l"/>
                <a:tab pos="287020" algn="l"/>
              </a:tabLst>
            </a:pPr>
            <a:r>
              <a:rPr dirty="0" sz="2000" spc="-5">
                <a:latin typeface="Constantia"/>
                <a:cs typeface="Constantia"/>
              </a:rPr>
              <a:t>Th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f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5">
                <a:latin typeface="Constantia"/>
                <a:cs typeface="Constantia"/>
              </a:rPr>
              <a:t>m</a:t>
            </a:r>
            <a:r>
              <a:rPr dirty="0" sz="2000">
                <a:latin typeface="Constantia"/>
                <a:cs typeface="Constantia"/>
              </a:rPr>
              <a:t>ale</a:t>
            </a:r>
            <a:r>
              <a:rPr dirty="0" sz="2000" spc="-9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40">
                <a:latin typeface="Constantia"/>
                <a:cs typeface="Constantia"/>
              </a:rPr>
              <a:t>cc</a:t>
            </a:r>
            <a:r>
              <a:rPr dirty="0" sz="2000">
                <a:latin typeface="Constantia"/>
                <a:cs typeface="Constantia"/>
              </a:rPr>
              <a:t>es</a:t>
            </a:r>
            <a:r>
              <a:rPr dirty="0" sz="2000" spc="5">
                <a:latin typeface="Constantia"/>
                <a:cs typeface="Constantia"/>
              </a:rPr>
              <a:t>s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1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y</a:t>
            </a:r>
            <a:r>
              <a:rPr dirty="0" sz="2000" spc="-114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sex</a:t>
            </a:r>
            <a:r>
              <a:rPr dirty="0" sz="2000" spc="-8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3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gans  </a:t>
            </a:r>
            <a:r>
              <a:rPr dirty="0" sz="2000" spc="-5">
                <a:latin typeface="Constantia"/>
                <a:cs typeface="Constantia"/>
              </a:rPr>
              <a:t>remain </a:t>
            </a:r>
            <a:r>
              <a:rPr dirty="0" sz="2000">
                <a:latin typeface="Constantia"/>
                <a:cs typeface="Constantia"/>
              </a:rPr>
              <a:t>small and </a:t>
            </a:r>
            <a:r>
              <a:rPr dirty="0" sz="2000" spc="-5">
                <a:latin typeface="Constantia"/>
                <a:cs typeface="Constantia"/>
              </a:rPr>
              <a:t>non- 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functi</a:t>
            </a:r>
            <a:r>
              <a:rPr dirty="0" sz="2000" spc="-10">
                <a:latin typeface="Constantia"/>
                <a:cs typeface="Constantia"/>
              </a:rPr>
              <a:t>o</a:t>
            </a:r>
            <a:r>
              <a:rPr dirty="0" sz="2000" spc="-5">
                <a:latin typeface="Constantia"/>
                <a:cs typeface="Constantia"/>
              </a:rPr>
              <a:t>nal</a:t>
            </a:r>
            <a:r>
              <a:rPr dirty="0" sz="2000">
                <a:latin typeface="Constantia"/>
                <a:cs typeface="Constantia"/>
              </a:rPr>
              <a:t>,</a:t>
            </a:r>
            <a:r>
              <a:rPr dirty="0" sz="2000" spc="-7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and</a:t>
            </a:r>
            <a:r>
              <a:rPr dirty="0" sz="2000" spc="-2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the</a:t>
            </a:r>
            <a:r>
              <a:rPr dirty="0" sz="2000" spc="-25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3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e  </a:t>
            </a:r>
            <a:r>
              <a:rPr dirty="0" sz="2000" spc="-5">
                <a:latin typeface="Constantia"/>
                <a:cs typeface="Constantia"/>
              </a:rPr>
              <a:t>minimal secondary </a:t>
            </a:r>
            <a:r>
              <a:rPr dirty="0" sz="2000">
                <a:latin typeface="Constantia"/>
                <a:cs typeface="Constantia"/>
              </a:rPr>
              <a:t>sex </a:t>
            </a:r>
            <a:r>
              <a:rPr dirty="0" sz="2000" spc="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characteristics.</a:t>
            </a:r>
            <a:endParaRPr sz="2000">
              <a:latin typeface="Constantia"/>
              <a:cs typeface="Constant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600" y="1447800"/>
            <a:ext cx="3810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4497" y="1031189"/>
            <a:ext cx="4843780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/>
              <a:t>Puberty</a:t>
            </a:r>
            <a:r>
              <a:rPr dirty="0" sz="5000" spc="-60"/>
              <a:t> </a:t>
            </a:r>
            <a:r>
              <a:rPr dirty="0" sz="5000"/>
              <a:t>in</a:t>
            </a:r>
            <a:r>
              <a:rPr dirty="0" sz="5000" spc="-30"/>
              <a:t> </a:t>
            </a:r>
            <a:r>
              <a:rPr dirty="0" sz="5000" spc="-20"/>
              <a:t>females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535940" y="1897126"/>
            <a:ext cx="3774440" cy="434213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286385" marR="5080" indent="-274320">
              <a:lnSpc>
                <a:spcPct val="90000"/>
              </a:lnSpc>
              <a:spcBef>
                <a:spcPts val="38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The onset </a:t>
            </a:r>
            <a:r>
              <a:rPr dirty="0" sz="2400">
                <a:latin typeface="Constantia"/>
                <a:cs typeface="Constantia"/>
              </a:rPr>
              <a:t>of puberty </a:t>
            </a:r>
            <a:r>
              <a:rPr dirty="0" sz="2400" spc="-5">
                <a:latin typeface="Constantia"/>
                <a:cs typeface="Constantia"/>
              </a:rPr>
              <a:t>is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cause</a:t>
            </a:r>
            <a:r>
              <a:rPr dirty="0" sz="2400">
                <a:latin typeface="Constantia"/>
                <a:cs typeface="Constantia"/>
              </a:rPr>
              <a:t>d </a:t>
            </a:r>
            <a:r>
              <a:rPr dirty="0" sz="2400" spc="-30">
                <a:latin typeface="Constantia"/>
                <a:cs typeface="Constantia"/>
              </a:rPr>
              <a:t>b</a:t>
            </a:r>
            <a:r>
              <a:rPr dirty="0" sz="2400">
                <a:latin typeface="Constantia"/>
                <a:cs typeface="Constantia"/>
              </a:rPr>
              <a:t>y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al</a:t>
            </a:r>
            <a:r>
              <a:rPr dirty="0" sz="2400" spc="-35">
                <a:latin typeface="Constantia"/>
                <a:cs typeface="Constantia"/>
              </a:rPr>
              <a:t>t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30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at</a:t>
            </a:r>
            <a:r>
              <a:rPr dirty="0" sz="2400" spc="5">
                <a:latin typeface="Constantia"/>
                <a:cs typeface="Constantia"/>
              </a:rPr>
              <a:t>i</a:t>
            </a:r>
            <a:r>
              <a:rPr dirty="0" sz="2400">
                <a:latin typeface="Constantia"/>
                <a:cs typeface="Constantia"/>
              </a:rPr>
              <a:t>on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  </a:t>
            </a:r>
            <a:r>
              <a:rPr dirty="0" sz="2400" spc="-10">
                <a:latin typeface="Constantia"/>
                <a:cs typeface="Constantia"/>
              </a:rPr>
              <a:t>brain </a:t>
            </a:r>
            <a:r>
              <a:rPr dirty="0" sz="2400" spc="-5">
                <a:latin typeface="Constantia"/>
                <a:cs typeface="Constantia"/>
              </a:rPr>
              <a:t>function that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increases </a:t>
            </a:r>
            <a:r>
              <a:rPr dirty="0" sz="2400" spc="-5">
                <a:latin typeface="Constantia"/>
                <a:cs typeface="Constantia"/>
              </a:rPr>
              <a:t>the secretion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GnRH. This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hypophysiotropic* 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hormone </a:t>
            </a:r>
            <a:r>
              <a:rPr dirty="0" sz="2400" spc="-5">
                <a:latin typeface="Constantia"/>
                <a:cs typeface="Constantia"/>
              </a:rPr>
              <a:t>in turn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stimulates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secretion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pi</a:t>
            </a:r>
            <a:r>
              <a:rPr dirty="0" sz="2400" spc="5">
                <a:latin typeface="Constantia"/>
                <a:cs typeface="Constantia"/>
              </a:rPr>
              <a:t>t</a:t>
            </a:r>
            <a:r>
              <a:rPr dirty="0" sz="2400" spc="-5">
                <a:latin typeface="Constantia"/>
                <a:cs typeface="Constantia"/>
              </a:rPr>
              <a:t>u</a:t>
            </a:r>
            <a:r>
              <a:rPr dirty="0" sz="2400">
                <a:latin typeface="Constantia"/>
                <a:cs typeface="Constantia"/>
              </a:rPr>
              <a:t>i</a:t>
            </a:r>
            <a:r>
              <a:rPr dirty="0" sz="2400" spc="-5">
                <a:latin typeface="Constantia"/>
                <a:cs typeface="Constantia"/>
              </a:rPr>
              <a:t>ta</a:t>
            </a:r>
            <a:r>
              <a:rPr dirty="0" sz="2400" spc="40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y</a:t>
            </a:r>
            <a:r>
              <a:rPr dirty="0" sz="2400" spc="-165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g</a:t>
            </a:r>
            <a:r>
              <a:rPr dirty="0" sz="2400">
                <a:latin typeface="Constantia"/>
                <a:cs typeface="Constantia"/>
              </a:rPr>
              <a:t>la</a:t>
            </a:r>
            <a:r>
              <a:rPr dirty="0" sz="2400" spc="-10">
                <a:latin typeface="Constantia"/>
                <a:cs typeface="Constantia"/>
              </a:rPr>
              <a:t>n</a:t>
            </a:r>
            <a:r>
              <a:rPr dirty="0" sz="2400">
                <a:latin typeface="Constantia"/>
                <a:cs typeface="Constantia"/>
              </a:rPr>
              <a:t>d  </a:t>
            </a:r>
            <a:r>
              <a:rPr dirty="0" sz="2400" spc="-10">
                <a:latin typeface="Constantia"/>
                <a:cs typeface="Constantia"/>
              </a:rPr>
              <a:t>gonadotropins, which 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stimulate follicle 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development</a:t>
            </a:r>
            <a:r>
              <a:rPr dirty="0" sz="2400" spc="-13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estrogen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secretion.</a:t>
            </a:r>
            <a:endParaRPr sz="2400">
              <a:latin typeface="Constantia"/>
              <a:cs typeface="Constant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80103" y="1979676"/>
            <a:ext cx="3820667" cy="3660648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1940" y="1180541"/>
            <a:ext cx="6031865" cy="52241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12420" indent="-274320">
              <a:lnSpc>
                <a:spcPts val="5460"/>
              </a:lnSpc>
              <a:spcBef>
                <a:spcPts val="105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311785" algn="l"/>
                <a:tab pos="312420" algn="l"/>
                <a:tab pos="3351529" algn="l"/>
              </a:tabLst>
            </a:pPr>
            <a:r>
              <a:rPr dirty="0" sz="2000">
                <a:latin typeface="Constantia"/>
                <a:cs typeface="Constantia"/>
              </a:rPr>
              <a:t>Est</a:t>
            </a:r>
            <a:r>
              <a:rPr dirty="0" sz="2000" spc="-2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50">
                <a:latin typeface="Constantia"/>
                <a:cs typeface="Constantia"/>
              </a:rPr>
              <a:t>g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825">
                <a:latin typeface="Constantia"/>
                <a:cs typeface="Constantia"/>
              </a:rPr>
              <a:t>n</a:t>
            </a:r>
            <a:r>
              <a:rPr dirty="0" baseline="13333" sz="7500" spc="-2654">
                <a:solidFill>
                  <a:srgbClr val="04607A"/>
                </a:solidFill>
                <a:latin typeface="Calibri"/>
                <a:cs typeface="Calibri"/>
              </a:rPr>
              <a:t>P</a:t>
            </a:r>
            <a:r>
              <a:rPr dirty="0" sz="2000">
                <a:latin typeface="Constantia"/>
                <a:cs typeface="Constantia"/>
              </a:rPr>
              <a:t>,</a:t>
            </a:r>
            <a:r>
              <a:rPr dirty="0" sz="2000" spc="-5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</a:t>
            </a:r>
            <a:r>
              <a:rPr dirty="0" sz="2000" spc="-940">
                <a:latin typeface="Constantia"/>
                <a:cs typeface="Constantia"/>
              </a:rPr>
              <a:t>n</a:t>
            </a:r>
            <a:r>
              <a:rPr dirty="0" baseline="13333" sz="7500" spc="-1927">
                <a:solidFill>
                  <a:srgbClr val="04607A"/>
                </a:solidFill>
                <a:latin typeface="Calibri"/>
                <a:cs typeface="Calibri"/>
              </a:rPr>
              <a:t>u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819">
                <a:latin typeface="Constantia"/>
                <a:cs typeface="Constantia"/>
              </a:rPr>
              <a:t>d</a:t>
            </a:r>
            <a:r>
              <a:rPr dirty="0" baseline="13333" sz="7500" spc="-2722">
                <a:solidFill>
                  <a:srgbClr val="04607A"/>
                </a:solidFill>
                <a:latin typeface="Calibri"/>
                <a:cs typeface="Calibri"/>
              </a:rPr>
              <a:t>b</a:t>
            </a:r>
            <a:r>
              <a:rPr dirty="0" sz="2000">
                <a:latin typeface="Constantia"/>
                <a:cs typeface="Constantia"/>
              </a:rPr>
              <a:t>di</a:t>
            </a:r>
            <a:r>
              <a:rPr dirty="0" sz="2000" spc="-600">
                <a:latin typeface="Constantia"/>
                <a:cs typeface="Constantia"/>
              </a:rPr>
              <a:t>t</a:t>
            </a:r>
            <a:r>
              <a:rPr dirty="0" baseline="13333" sz="7500" spc="-2842">
                <a:solidFill>
                  <a:srgbClr val="04607A"/>
                </a:solidFill>
                <a:latin typeface="Calibri"/>
                <a:cs typeface="Calibri"/>
              </a:rPr>
              <a:t>e</a:t>
            </a:r>
            <a:r>
              <a:rPr dirty="0" sz="2000">
                <a:latin typeface="Constantia"/>
                <a:cs typeface="Constantia"/>
              </a:rPr>
              <a:t>io</a:t>
            </a:r>
            <a:r>
              <a:rPr dirty="0" sz="2000" spc="-944">
                <a:latin typeface="Constantia"/>
                <a:cs typeface="Constantia"/>
              </a:rPr>
              <a:t>n</a:t>
            </a:r>
            <a:r>
              <a:rPr dirty="0" baseline="13333" sz="7500" spc="-569">
                <a:solidFill>
                  <a:srgbClr val="04607A"/>
                </a:solidFill>
                <a:latin typeface="Calibri"/>
                <a:cs typeface="Calibri"/>
              </a:rPr>
              <a:t>r</a:t>
            </a:r>
            <a:r>
              <a:rPr dirty="0" sz="2000" spc="-330">
                <a:latin typeface="Constantia"/>
                <a:cs typeface="Constantia"/>
              </a:rPr>
              <a:t>t</a:t>
            </a:r>
            <a:r>
              <a:rPr dirty="0" baseline="13333" sz="7500" spc="-2062">
                <a:solidFill>
                  <a:srgbClr val="04607A"/>
                </a:solidFill>
                <a:latin typeface="Calibri"/>
                <a:cs typeface="Calibri"/>
              </a:rPr>
              <a:t>t</a:t>
            </a:r>
            <a:r>
              <a:rPr dirty="0" sz="2000">
                <a:latin typeface="Constantia"/>
                <a:cs typeface="Constantia"/>
              </a:rPr>
              <a:t>o</a:t>
            </a:r>
            <a:r>
              <a:rPr dirty="0" sz="2000" spc="-210">
                <a:latin typeface="Constantia"/>
                <a:cs typeface="Constantia"/>
              </a:rPr>
              <a:t> </a:t>
            </a:r>
            <a:r>
              <a:rPr dirty="0" baseline="13333" sz="7500" spc="-3202">
                <a:solidFill>
                  <a:srgbClr val="04607A"/>
                </a:solidFill>
                <a:latin typeface="Calibri"/>
                <a:cs typeface="Calibri"/>
              </a:rPr>
              <a:t>y</a:t>
            </a:r>
            <a:r>
              <a:rPr dirty="0" sz="2000" spc="-5">
                <a:latin typeface="Constantia"/>
                <a:cs typeface="Constantia"/>
              </a:rPr>
              <a:t>it</a:t>
            </a:r>
            <a:r>
              <a:rPr dirty="0" sz="2000">
                <a:latin typeface="Constantia"/>
                <a:cs typeface="Constantia"/>
              </a:rPr>
              <a:t>s</a:t>
            </a:r>
            <a:r>
              <a:rPr dirty="0" sz="2000">
                <a:latin typeface="Constantia"/>
                <a:cs typeface="Constantia"/>
              </a:rPr>
              <a:t>	</a:t>
            </a:r>
            <a:r>
              <a:rPr dirty="0" baseline="13333" sz="7500" spc="7">
                <a:solidFill>
                  <a:srgbClr val="04607A"/>
                </a:solidFill>
                <a:latin typeface="Calibri"/>
                <a:cs typeface="Calibri"/>
              </a:rPr>
              <a:t>i</a:t>
            </a:r>
            <a:r>
              <a:rPr dirty="0" baseline="13333" sz="7500">
                <a:solidFill>
                  <a:srgbClr val="04607A"/>
                </a:solidFill>
                <a:latin typeface="Calibri"/>
                <a:cs typeface="Calibri"/>
              </a:rPr>
              <a:t>n</a:t>
            </a:r>
            <a:r>
              <a:rPr dirty="0" baseline="13333" sz="7500" spc="7">
                <a:solidFill>
                  <a:srgbClr val="04607A"/>
                </a:solidFill>
                <a:latin typeface="Calibri"/>
                <a:cs typeface="Calibri"/>
              </a:rPr>
              <a:t> </a:t>
            </a:r>
            <a:r>
              <a:rPr dirty="0" baseline="13333" sz="7500" spc="-195">
                <a:solidFill>
                  <a:srgbClr val="04607A"/>
                </a:solidFill>
                <a:latin typeface="Calibri"/>
                <a:cs typeface="Calibri"/>
              </a:rPr>
              <a:t>f</a:t>
            </a:r>
            <a:r>
              <a:rPr dirty="0" baseline="13333" sz="7500">
                <a:solidFill>
                  <a:srgbClr val="04607A"/>
                </a:solidFill>
                <a:latin typeface="Calibri"/>
                <a:cs typeface="Calibri"/>
              </a:rPr>
              <a:t>emal</a:t>
            </a:r>
            <a:r>
              <a:rPr dirty="0" baseline="13333" sz="7500" spc="-30">
                <a:solidFill>
                  <a:srgbClr val="04607A"/>
                </a:solidFill>
                <a:latin typeface="Calibri"/>
                <a:cs typeface="Calibri"/>
              </a:rPr>
              <a:t>e</a:t>
            </a:r>
            <a:r>
              <a:rPr dirty="0" baseline="13333" sz="7500">
                <a:solidFill>
                  <a:srgbClr val="04607A"/>
                </a:solidFill>
                <a:latin typeface="Calibri"/>
                <a:cs typeface="Calibri"/>
              </a:rPr>
              <a:t>s</a:t>
            </a:r>
            <a:endParaRPr baseline="13333" sz="7500">
              <a:latin typeface="Calibri"/>
              <a:cs typeface="Calibri"/>
            </a:endParaRPr>
          </a:p>
          <a:p>
            <a:pPr marL="311785">
              <a:lnSpc>
                <a:spcPts val="1620"/>
              </a:lnSpc>
            </a:pPr>
            <a:r>
              <a:rPr dirty="0" sz="2000" spc="-5">
                <a:latin typeface="Constantia"/>
                <a:cs typeface="Constantia"/>
              </a:rPr>
              <a:t>critical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role</a:t>
            </a:r>
            <a:r>
              <a:rPr dirty="0" sz="2000" spc="-9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in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follicle</a:t>
            </a:r>
            <a:endParaRPr sz="2000">
              <a:latin typeface="Constantia"/>
              <a:cs typeface="Constantia"/>
            </a:endParaRPr>
          </a:p>
          <a:p>
            <a:pPr marL="311785" marR="2369185">
              <a:lnSpc>
                <a:spcPct val="80000"/>
              </a:lnSpc>
              <a:spcBef>
                <a:spcPts val="240"/>
              </a:spcBef>
            </a:pPr>
            <a:r>
              <a:rPr dirty="0" sz="2000" spc="-10">
                <a:latin typeface="Constantia"/>
                <a:cs typeface="Constantia"/>
              </a:rPr>
              <a:t>development, induces </a:t>
            </a:r>
            <a:r>
              <a:rPr dirty="0" sz="2000" spc="-5">
                <a:latin typeface="Constantia"/>
                <a:cs typeface="Constantia"/>
              </a:rPr>
              <a:t>the 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changes </a:t>
            </a:r>
            <a:r>
              <a:rPr dirty="0" sz="2000" spc="-5">
                <a:latin typeface="Constantia"/>
                <a:cs typeface="Constantia"/>
              </a:rPr>
              <a:t>in accessory </a:t>
            </a:r>
            <a:r>
              <a:rPr dirty="0" sz="2000">
                <a:latin typeface="Constantia"/>
                <a:cs typeface="Constantia"/>
              </a:rPr>
              <a:t>sex </a:t>
            </a:r>
            <a:r>
              <a:rPr dirty="0" sz="2000" spc="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organs </a:t>
            </a:r>
            <a:r>
              <a:rPr dirty="0" sz="2000">
                <a:latin typeface="Constantia"/>
                <a:cs typeface="Constantia"/>
              </a:rPr>
              <a:t>and </a:t>
            </a:r>
            <a:r>
              <a:rPr dirty="0" sz="2000" spc="-5">
                <a:latin typeface="Constantia"/>
                <a:cs typeface="Constantia"/>
              </a:rPr>
              <a:t>secondary </a:t>
            </a:r>
            <a:r>
              <a:rPr dirty="0" sz="2000">
                <a:latin typeface="Constantia"/>
                <a:cs typeface="Constantia"/>
              </a:rPr>
              <a:t>sex </a:t>
            </a:r>
            <a:r>
              <a:rPr dirty="0" sz="2000" spc="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cha</a:t>
            </a:r>
            <a:r>
              <a:rPr dirty="0" sz="2000" spc="-4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ac</a:t>
            </a:r>
            <a:r>
              <a:rPr dirty="0" sz="2000" spc="-3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eristics</a:t>
            </a:r>
            <a:r>
              <a:rPr dirty="0" sz="2000" spc="-114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assoc</a:t>
            </a:r>
            <a:r>
              <a:rPr dirty="0" sz="2000" spc="-10">
                <a:latin typeface="Constantia"/>
                <a:cs typeface="Constantia"/>
              </a:rPr>
              <a:t>i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30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ed</a:t>
            </a:r>
            <a:r>
              <a:rPr dirty="0" sz="2000" spc="-7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w</a:t>
            </a:r>
            <a:r>
              <a:rPr dirty="0" sz="2000" spc="-10">
                <a:latin typeface="Constantia"/>
                <a:cs typeface="Constantia"/>
              </a:rPr>
              <a:t>i</a:t>
            </a:r>
            <a:r>
              <a:rPr dirty="0" sz="2000" spc="-5">
                <a:latin typeface="Constantia"/>
                <a:cs typeface="Constantia"/>
              </a:rPr>
              <a:t>th  </a:t>
            </a:r>
            <a:r>
              <a:rPr dirty="0" sz="2000" spc="-30">
                <a:latin typeface="Constantia"/>
                <a:cs typeface="Constantia"/>
              </a:rPr>
              <a:t>puberty. </a:t>
            </a:r>
            <a:r>
              <a:rPr dirty="0" sz="2000" spc="-10" b="1">
                <a:latin typeface="Constantia"/>
                <a:cs typeface="Constantia"/>
              </a:rPr>
              <a:t>Menarche, </a:t>
            </a:r>
            <a:r>
              <a:rPr dirty="0" sz="2000" spc="-5">
                <a:latin typeface="Constantia"/>
                <a:cs typeface="Constantia"/>
              </a:rPr>
              <a:t>the </a:t>
            </a:r>
            <a:r>
              <a:rPr dirty="0" sz="2000" spc="5">
                <a:latin typeface="Constantia"/>
                <a:cs typeface="Constantia"/>
              </a:rPr>
              <a:t>first </a:t>
            </a:r>
            <a:r>
              <a:rPr dirty="0" sz="2000" spc="1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men</a:t>
            </a:r>
            <a:r>
              <a:rPr dirty="0" sz="2000">
                <a:latin typeface="Constantia"/>
                <a:cs typeface="Constantia"/>
              </a:rPr>
              <a:t>s</a:t>
            </a:r>
            <a:r>
              <a:rPr dirty="0" sz="2000" spc="-5">
                <a:latin typeface="Constantia"/>
                <a:cs typeface="Constantia"/>
              </a:rPr>
              <a:t>truati</a:t>
            </a:r>
            <a:r>
              <a:rPr dirty="0" sz="2000" spc="-10">
                <a:latin typeface="Constantia"/>
                <a:cs typeface="Constantia"/>
              </a:rPr>
              <a:t>o</a:t>
            </a:r>
            <a:r>
              <a:rPr dirty="0" sz="2000" spc="-5">
                <a:latin typeface="Constantia"/>
                <a:cs typeface="Constantia"/>
              </a:rPr>
              <a:t>n</a:t>
            </a:r>
            <a:r>
              <a:rPr dirty="0" sz="2000">
                <a:latin typeface="Constantia"/>
                <a:cs typeface="Constantia"/>
              </a:rPr>
              <a:t>,</a:t>
            </a:r>
            <a:r>
              <a:rPr dirty="0" sz="2000" spc="-3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</a:t>
            </a:r>
            <a:r>
              <a:rPr dirty="0" sz="2000">
                <a:latin typeface="Constantia"/>
                <a:cs typeface="Constantia"/>
              </a:rPr>
              <a:t>s</a:t>
            </a:r>
            <a:r>
              <a:rPr dirty="0" sz="2000" spc="-10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5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la</a:t>
            </a:r>
            <a:r>
              <a:rPr dirty="0" sz="2000" spc="-25">
                <a:latin typeface="Constantia"/>
                <a:cs typeface="Constantia"/>
              </a:rPr>
              <a:t>t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11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45">
                <a:latin typeface="Constantia"/>
                <a:cs typeface="Constantia"/>
              </a:rPr>
              <a:t>v</a:t>
            </a:r>
            <a:r>
              <a:rPr dirty="0" sz="2000">
                <a:latin typeface="Constantia"/>
                <a:cs typeface="Constantia"/>
              </a:rPr>
              <a:t>ent</a:t>
            </a:r>
            <a:r>
              <a:rPr dirty="0" sz="2000" spc="-12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of  </a:t>
            </a:r>
            <a:r>
              <a:rPr dirty="0" sz="2000" spc="-30">
                <a:latin typeface="Constantia"/>
                <a:cs typeface="Constantia"/>
              </a:rPr>
              <a:t>puberty.</a:t>
            </a:r>
            <a:endParaRPr sz="2000">
              <a:latin typeface="Constantia"/>
              <a:cs typeface="Constantia"/>
            </a:endParaRPr>
          </a:p>
          <a:p>
            <a:pPr marL="311785" marR="2574290" indent="-274320">
              <a:lnSpc>
                <a:spcPts val="1920"/>
              </a:lnSpc>
              <a:spcBef>
                <a:spcPts val="465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311785" algn="l"/>
                <a:tab pos="312420" algn="l"/>
              </a:tabLst>
            </a:pPr>
            <a:r>
              <a:rPr dirty="0" sz="2000" spc="-5">
                <a:latin typeface="Constantia"/>
                <a:cs typeface="Constantia"/>
              </a:rPr>
              <a:t>The </a:t>
            </a:r>
            <a:r>
              <a:rPr dirty="0" sz="2000">
                <a:latin typeface="Constantia"/>
                <a:cs typeface="Constantia"/>
              </a:rPr>
              <a:t>mechanism of </a:t>
            </a:r>
            <a:r>
              <a:rPr dirty="0" sz="2000" spc="-10">
                <a:latin typeface="Constantia"/>
                <a:cs typeface="Constantia"/>
              </a:rPr>
              <a:t>brain </a:t>
            </a:r>
            <a:r>
              <a:rPr dirty="0" sz="2000" spc="-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change </a:t>
            </a:r>
            <a:r>
              <a:rPr dirty="0" sz="2000" spc="-5">
                <a:latin typeface="Constantia"/>
                <a:cs typeface="Constantia"/>
              </a:rPr>
              <a:t>that results in 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increased</a:t>
            </a:r>
            <a:r>
              <a:rPr dirty="0" sz="2000" spc="-25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GnRH</a:t>
            </a:r>
            <a:r>
              <a:rPr dirty="0" sz="2000" spc="-6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secretion</a:t>
            </a:r>
            <a:r>
              <a:rPr dirty="0" sz="2000" spc="-75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in </a:t>
            </a:r>
            <a:r>
              <a:rPr dirty="0" sz="2000" spc="-484">
                <a:latin typeface="Constantia"/>
                <a:cs typeface="Constantia"/>
              </a:rPr>
              <a:t> </a:t>
            </a:r>
            <a:r>
              <a:rPr dirty="0" sz="2000" spc="-5">
                <a:latin typeface="Constantia"/>
                <a:cs typeface="Constantia"/>
              </a:rPr>
              <a:t>girls </a:t>
            </a:r>
            <a:r>
              <a:rPr dirty="0" sz="2000">
                <a:latin typeface="Constantia"/>
                <a:cs typeface="Constantia"/>
              </a:rPr>
              <a:t>at </a:t>
            </a:r>
            <a:r>
              <a:rPr dirty="0" sz="2000" spc="-5">
                <a:latin typeface="Constantia"/>
                <a:cs typeface="Constantia"/>
              </a:rPr>
              <a:t>puberty remains </a:t>
            </a:r>
            <a:r>
              <a:rPr dirty="0" sz="200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unknown.</a:t>
            </a:r>
            <a:endParaRPr sz="2000">
              <a:latin typeface="Constantia"/>
              <a:cs typeface="Constantia"/>
            </a:endParaRPr>
          </a:p>
          <a:p>
            <a:pPr marL="311785" marR="2713990" indent="-274320">
              <a:lnSpc>
                <a:spcPct val="80000"/>
              </a:lnSpc>
              <a:spcBef>
                <a:spcPts val="500"/>
              </a:spcBef>
              <a:buClr>
                <a:srgbClr val="0AD0D9"/>
              </a:buClr>
              <a:buSzPct val="95000"/>
              <a:buFont typeface="Segoe UI Symbol"/>
              <a:buChar char="⚫"/>
              <a:tabLst>
                <a:tab pos="311785" algn="l"/>
                <a:tab pos="312420" algn="l"/>
              </a:tabLst>
            </a:pPr>
            <a:r>
              <a:rPr dirty="0" sz="2000">
                <a:latin typeface="Constantia"/>
                <a:cs typeface="Constantia"/>
              </a:rPr>
              <a:t>The </a:t>
            </a:r>
            <a:r>
              <a:rPr dirty="0" sz="2000" spc="-10">
                <a:latin typeface="Constantia"/>
                <a:cs typeface="Constantia"/>
              </a:rPr>
              <a:t>brain </a:t>
            </a:r>
            <a:r>
              <a:rPr dirty="0" sz="2000" spc="-15">
                <a:latin typeface="Constantia"/>
                <a:cs typeface="Constantia"/>
              </a:rPr>
              <a:t>may </a:t>
            </a:r>
            <a:r>
              <a:rPr dirty="0" sz="2000" spc="-10">
                <a:latin typeface="Constantia"/>
                <a:cs typeface="Constantia"/>
              </a:rPr>
              <a:t>become </a:t>
            </a:r>
            <a:r>
              <a:rPr dirty="0" sz="2000">
                <a:latin typeface="Constantia"/>
                <a:cs typeface="Constantia"/>
              </a:rPr>
              <a:t>less </a:t>
            </a:r>
            <a:r>
              <a:rPr dirty="0" sz="2000" spc="-490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sensitive </a:t>
            </a:r>
            <a:r>
              <a:rPr dirty="0" sz="2000" spc="-15">
                <a:latin typeface="Constantia"/>
                <a:cs typeface="Constantia"/>
              </a:rPr>
              <a:t>to </a:t>
            </a:r>
            <a:r>
              <a:rPr dirty="0" sz="2000" spc="-5">
                <a:latin typeface="Constantia"/>
                <a:cs typeface="Constantia"/>
              </a:rPr>
              <a:t>the </a:t>
            </a:r>
            <a:r>
              <a:rPr dirty="0" sz="2000" spc="-15">
                <a:latin typeface="Constantia"/>
                <a:cs typeface="Constantia"/>
              </a:rPr>
              <a:t>negative </a:t>
            </a:r>
            <a:r>
              <a:rPr dirty="0" sz="2000" spc="-1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feedback effects of </a:t>
            </a:r>
            <a:r>
              <a:rPr dirty="0" sz="2000" spc="-10">
                <a:latin typeface="Constantia"/>
                <a:cs typeface="Constantia"/>
              </a:rPr>
              <a:t>gonadal </a:t>
            </a:r>
            <a:r>
              <a:rPr dirty="0" sz="2000" spc="-49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hormones at </a:t>
            </a:r>
            <a:r>
              <a:rPr dirty="0" sz="2000" spc="-5">
                <a:latin typeface="Constantia"/>
                <a:cs typeface="Constantia"/>
              </a:rPr>
              <a:t>the time </a:t>
            </a:r>
            <a:r>
              <a:rPr dirty="0" sz="2000">
                <a:latin typeface="Constantia"/>
                <a:cs typeface="Constantia"/>
              </a:rPr>
              <a:t>of </a:t>
            </a:r>
            <a:r>
              <a:rPr dirty="0" sz="2000" spc="5">
                <a:latin typeface="Constantia"/>
                <a:cs typeface="Constantia"/>
              </a:rPr>
              <a:t> </a:t>
            </a:r>
            <a:r>
              <a:rPr dirty="0" sz="2000" spc="-10">
                <a:latin typeface="Constantia"/>
                <a:cs typeface="Constantia"/>
              </a:rPr>
              <a:t>p</a:t>
            </a:r>
            <a:r>
              <a:rPr dirty="0" sz="2000" spc="-5">
                <a:latin typeface="Constantia"/>
                <a:cs typeface="Constantia"/>
              </a:rPr>
              <a:t>ubert</a:t>
            </a:r>
            <a:r>
              <a:rPr dirty="0" sz="2000" spc="-200">
                <a:latin typeface="Constantia"/>
                <a:cs typeface="Constantia"/>
              </a:rPr>
              <a:t>y</a:t>
            </a:r>
            <a:r>
              <a:rPr dirty="0" sz="2000">
                <a:latin typeface="Constantia"/>
                <a:cs typeface="Constantia"/>
              </a:rPr>
              <a:t>.</a:t>
            </a:r>
            <a:r>
              <a:rPr dirty="0" sz="2000" spc="5">
                <a:latin typeface="Constantia"/>
                <a:cs typeface="Constantia"/>
              </a:rPr>
              <a:t>(</a:t>
            </a:r>
            <a:r>
              <a:rPr dirty="0" sz="2000" spc="-55">
                <a:latin typeface="Constantia"/>
                <a:cs typeface="Constantia"/>
              </a:rPr>
              <a:t>a</a:t>
            </a:r>
            <a:r>
              <a:rPr dirty="0" sz="2000" spc="-45">
                <a:latin typeface="Constantia"/>
                <a:cs typeface="Constantia"/>
              </a:rPr>
              <a:t>v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40">
                <a:latin typeface="Constantia"/>
                <a:cs typeface="Constantia"/>
              </a:rPr>
              <a:t>r</a:t>
            </a:r>
            <a:r>
              <a:rPr dirty="0" sz="2000">
                <a:latin typeface="Constantia"/>
                <a:cs typeface="Constantia"/>
              </a:rPr>
              <a:t>aging</a:t>
            </a:r>
            <a:r>
              <a:rPr dirty="0" sz="2000" spc="-10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a</a:t>
            </a:r>
            <a:r>
              <a:rPr dirty="0" sz="2000" spc="-50">
                <a:latin typeface="Constantia"/>
                <a:cs typeface="Constantia"/>
              </a:rPr>
              <a:t>g</a:t>
            </a:r>
            <a:r>
              <a:rPr dirty="0" sz="2000">
                <a:latin typeface="Constantia"/>
                <a:cs typeface="Constantia"/>
              </a:rPr>
              <a:t>e</a:t>
            </a:r>
            <a:r>
              <a:rPr dirty="0" sz="2000" spc="-60">
                <a:latin typeface="Constantia"/>
                <a:cs typeface="Constantia"/>
              </a:rPr>
              <a:t> </a:t>
            </a:r>
            <a:r>
              <a:rPr dirty="0" sz="2000">
                <a:latin typeface="Constantia"/>
                <a:cs typeface="Constantia"/>
              </a:rPr>
              <a:t>12.3)</a:t>
            </a:r>
            <a:endParaRPr sz="2000">
              <a:latin typeface="Constantia"/>
              <a:cs typeface="Constant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0876" y="1979676"/>
            <a:ext cx="4081272" cy="3355848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" y="479806"/>
            <a:ext cx="4843145" cy="7880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5"/>
              <a:t>Puberty</a:t>
            </a:r>
            <a:r>
              <a:rPr dirty="0" sz="5000" spc="-20"/>
              <a:t> </a:t>
            </a:r>
            <a:r>
              <a:rPr dirty="0" sz="5000"/>
              <a:t>in</a:t>
            </a:r>
            <a:r>
              <a:rPr dirty="0" sz="5000" spc="-35"/>
              <a:t> </a:t>
            </a:r>
            <a:r>
              <a:rPr dirty="0" sz="5000" spc="-20"/>
              <a:t>females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307340" y="1308861"/>
            <a:ext cx="7500620" cy="4927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6385" marR="53340" indent="-274320">
              <a:lnSpc>
                <a:spcPct val="100000"/>
              </a:lnSpc>
              <a:spcBef>
                <a:spcPts val="10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>
                <a:latin typeface="Constantia"/>
                <a:cs typeface="Constantia"/>
              </a:rPr>
              <a:t>adipose-tissue </a:t>
            </a:r>
            <a:r>
              <a:rPr dirty="0" sz="2400" spc="-5">
                <a:latin typeface="Constantia"/>
                <a:cs typeface="Constantia"/>
              </a:rPr>
              <a:t>hormone </a:t>
            </a:r>
            <a:r>
              <a:rPr dirty="0" sz="2400">
                <a:latin typeface="Constantia"/>
                <a:cs typeface="Constantia"/>
              </a:rPr>
              <a:t>leptin </a:t>
            </a:r>
            <a:r>
              <a:rPr dirty="0" sz="2400" spc="-5">
                <a:latin typeface="Constantia"/>
                <a:cs typeface="Constantia"/>
              </a:rPr>
              <a:t>is </a:t>
            </a:r>
            <a:r>
              <a:rPr dirty="0" sz="2400" spc="-15">
                <a:latin typeface="Constantia"/>
                <a:cs typeface="Constantia"/>
              </a:rPr>
              <a:t>known </a:t>
            </a:r>
            <a:r>
              <a:rPr dirty="0" sz="2400" spc="-20">
                <a:latin typeface="Constantia"/>
                <a:cs typeface="Constantia"/>
              </a:rPr>
              <a:t>to </a:t>
            </a:r>
            <a:r>
              <a:rPr dirty="0" sz="2400" spc="-1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st</a:t>
            </a:r>
            <a:r>
              <a:rPr dirty="0" sz="2400" spc="5">
                <a:latin typeface="Constantia"/>
                <a:cs typeface="Constantia"/>
              </a:rPr>
              <a:t>i</a:t>
            </a:r>
            <a:r>
              <a:rPr dirty="0" sz="2400" spc="-5">
                <a:latin typeface="Constantia"/>
                <a:cs typeface="Constantia"/>
              </a:rPr>
              <a:t>mula</a:t>
            </a:r>
            <a:r>
              <a:rPr dirty="0" sz="2400" spc="-35">
                <a:latin typeface="Constantia"/>
                <a:cs typeface="Constantia"/>
              </a:rPr>
              <a:t>t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sec</a:t>
            </a:r>
            <a:r>
              <a:rPr dirty="0" sz="2400" spc="-3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et</a:t>
            </a:r>
            <a:r>
              <a:rPr dirty="0" sz="2400" spc="5">
                <a:latin typeface="Constantia"/>
                <a:cs typeface="Constantia"/>
              </a:rPr>
              <a:t>i</a:t>
            </a:r>
            <a:r>
              <a:rPr dirty="0" sz="2400">
                <a:latin typeface="Constantia"/>
                <a:cs typeface="Constantia"/>
              </a:rPr>
              <a:t>on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6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G</a:t>
            </a:r>
            <a:r>
              <a:rPr dirty="0" sz="2400" spc="-10">
                <a:latin typeface="Constantia"/>
                <a:cs typeface="Constantia"/>
              </a:rPr>
              <a:t>n</a:t>
            </a:r>
            <a:r>
              <a:rPr dirty="0" sz="2400" spc="-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H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</a:t>
            </a:r>
            <a:r>
              <a:rPr dirty="0" sz="2400" spc="-5">
                <a:latin typeface="Constantia"/>
                <a:cs typeface="Constantia"/>
              </a:rPr>
              <a:t> m</a:t>
            </a:r>
            <a:r>
              <a:rPr dirty="0" sz="2400" spc="-50">
                <a:latin typeface="Constantia"/>
                <a:cs typeface="Constantia"/>
              </a:rPr>
              <a:t>a</a:t>
            </a:r>
            <a:r>
              <a:rPr dirty="0" sz="2400">
                <a:latin typeface="Constantia"/>
                <a:cs typeface="Constantia"/>
              </a:rPr>
              <a:t>y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pl</a:t>
            </a:r>
            <a:r>
              <a:rPr dirty="0" sz="2400" spc="-50">
                <a:latin typeface="Constantia"/>
                <a:cs typeface="Constantia"/>
              </a:rPr>
              <a:t>a</a:t>
            </a:r>
            <a:r>
              <a:rPr dirty="0" sz="2400">
                <a:latin typeface="Constantia"/>
                <a:cs typeface="Constantia"/>
              </a:rPr>
              <a:t>y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35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ole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  </a:t>
            </a:r>
            <a:r>
              <a:rPr dirty="0" sz="2400">
                <a:latin typeface="Constantia"/>
                <a:cs typeface="Constantia"/>
              </a:rPr>
              <a:t>puber</a:t>
            </a:r>
            <a:r>
              <a:rPr dirty="0" sz="2400" spc="5">
                <a:latin typeface="Constantia"/>
                <a:cs typeface="Constantia"/>
              </a:rPr>
              <a:t>t</a:t>
            </a:r>
            <a:r>
              <a:rPr dirty="0" sz="2400" spc="-245">
                <a:latin typeface="Constantia"/>
                <a:cs typeface="Constantia"/>
              </a:rPr>
              <a:t>y</a:t>
            </a:r>
            <a:r>
              <a:rPr dirty="0" sz="2400">
                <a:latin typeface="Constantia"/>
                <a:cs typeface="Constantia"/>
              </a:rPr>
              <a:t>.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</a:t>
            </a:r>
            <a:r>
              <a:rPr dirty="0" sz="2400" spc="5">
                <a:latin typeface="Constantia"/>
                <a:cs typeface="Constantia"/>
              </a:rPr>
              <a:t>i</a:t>
            </a:r>
            <a:r>
              <a:rPr dirty="0" sz="2400">
                <a:latin typeface="Constantia"/>
                <a:cs typeface="Constantia"/>
              </a:rPr>
              <a:t>s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</a:t>
            </a:r>
            <a:r>
              <a:rPr dirty="0" sz="2400" spc="-55">
                <a:latin typeface="Constantia"/>
                <a:cs typeface="Constantia"/>
              </a:rPr>
              <a:t>a</a:t>
            </a:r>
            <a:r>
              <a:rPr dirty="0" sz="2400">
                <a:latin typeface="Constantia"/>
                <a:cs typeface="Constantia"/>
              </a:rPr>
              <a:t>y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25">
                <a:latin typeface="Constantia"/>
                <a:cs typeface="Constantia"/>
              </a:rPr>
              <a:t>x</a:t>
            </a:r>
            <a:r>
              <a:rPr dirty="0" sz="2400">
                <a:latin typeface="Constantia"/>
                <a:cs typeface="Constantia"/>
              </a:rPr>
              <a:t>plain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30">
                <a:latin typeface="Constantia"/>
                <a:cs typeface="Constantia"/>
              </a:rPr>
              <a:t>w</a:t>
            </a:r>
            <a:r>
              <a:rPr dirty="0" sz="2400" spc="-35">
                <a:latin typeface="Constantia"/>
                <a:cs typeface="Constantia"/>
              </a:rPr>
              <a:t>h</a:t>
            </a:r>
            <a:r>
              <a:rPr dirty="0" sz="2400">
                <a:latin typeface="Constantia"/>
                <a:cs typeface="Constantia"/>
              </a:rPr>
              <a:t>y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</a:t>
            </a:r>
            <a:r>
              <a:rPr dirty="0" sz="2400" spc="-10">
                <a:latin typeface="Constantia"/>
                <a:cs typeface="Constantia"/>
              </a:rPr>
              <a:t>n</a:t>
            </a:r>
            <a:r>
              <a:rPr dirty="0" sz="2400">
                <a:latin typeface="Constantia"/>
                <a:cs typeface="Constantia"/>
              </a:rPr>
              <a:t>set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1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puber</a:t>
            </a:r>
            <a:r>
              <a:rPr dirty="0" sz="2400" spc="5">
                <a:latin typeface="Constantia"/>
                <a:cs typeface="Constantia"/>
              </a:rPr>
              <a:t>t</a:t>
            </a:r>
            <a:r>
              <a:rPr dirty="0" sz="2400">
                <a:latin typeface="Constantia"/>
                <a:cs typeface="Constantia"/>
              </a:rPr>
              <a:t>y  </a:t>
            </a:r>
            <a:r>
              <a:rPr dirty="0" sz="2400" spc="-10">
                <a:latin typeface="Constantia"/>
                <a:cs typeface="Constantia"/>
              </a:rPr>
              <a:t>tends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to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correlate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with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attainment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-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certain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level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-1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energy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stores(fat)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girl’s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60">
                <a:latin typeface="Constantia"/>
                <a:cs typeface="Constantia"/>
              </a:rPr>
              <a:t>body.</a:t>
            </a:r>
            <a:endParaRPr sz="24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failu</a:t>
            </a:r>
            <a:r>
              <a:rPr dirty="0" sz="2400" spc="-30">
                <a:latin typeface="Constantia"/>
                <a:cs typeface="Constantia"/>
              </a:rPr>
              <a:t>r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35">
                <a:latin typeface="Constantia"/>
                <a:cs typeface="Constantia"/>
              </a:rPr>
              <a:t>t</a:t>
            </a:r>
            <a:r>
              <a:rPr dirty="0" sz="2400">
                <a:latin typeface="Constantia"/>
                <a:cs typeface="Constantia"/>
              </a:rPr>
              <a:t>o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h</a:t>
            </a:r>
            <a:r>
              <a:rPr dirty="0" sz="2400" spc="-65">
                <a:latin typeface="Constantia"/>
                <a:cs typeface="Constantia"/>
              </a:rPr>
              <a:t>a</a:t>
            </a:r>
            <a:r>
              <a:rPr dirty="0" sz="2400" spc="-55">
                <a:latin typeface="Constantia"/>
                <a:cs typeface="Constantia"/>
              </a:rPr>
              <a:t>v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n</a:t>
            </a:r>
            <a:r>
              <a:rPr dirty="0" sz="2400">
                <a:latin typeface="Constantia"/>
                <a:cs typeface="Constantia"/>
              </a:rPr>
              <a:t>ormal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menstr</a:t>
            </a:r>
            <a:r>
              <a:rPr dirty="0" sz="2400">
                <a:latin typeface="Constantia"/>
                <a:cs typeface="Constantia"/>
              </a:rPr>
              <a:t>ual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15">
                <a:latin typeface="Constantia"/>
                <a:cs typeface="Constantia"/>
              </a:rPr>
              <a:t>c</a:t>
            </a:r>
            <a:r>
              <a:rPr dirty="0" sz="2400" spc="-65">
                <a:latin typeface="Constantia"/>
                <a:cs typeface="Constantia"/>
              </a:rPr>
              <a:t>y</a:t>
            </a:r>
            <a:r>
              <a:rPr dirty="0" sz="2400" spc="-5">
                <a:latin typeface="Constantia"/>
                <a:cs typeface="Constantia"/>
              </a:rPr>
              <a:t>cl</a:t>
            </a:r>
            <a:r>
              <a:rPr dirty="0" sz="2400">
                <a:latin typeface="Constantia"/>
                <a:cs typeface="Constantia"/>
              </a:rPr>
              <a:t>e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</a:t>
            </a:r>
            <a:r>
              <a:rPr dirty="0" sz="2400">
                <a:latin typeface="Constantia"/>
                <a:cs typeface="Constantia"/>
              </a:rPr>
              <a:t>s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cal</a:t>
            </a:r>
            <a:r>
              <a:rPr dirty="0" sz="2400" spc="-10">
                <a:latin typeface="Constantia"/>
                <a:cs typeface="Constantia"/>
              </a:rPr>
              <a:t>l</a:t>
            </a:r>
            <a:r>
              <a:rPr dirty="0" sz="2400">
                <a:latin typeface="Constantia"/>
                <a:cs typeface="Constantia"/>
              </a:rPr>
              <a:t>ed  </a:t>
            </a:r>
            <a:r>
              <a:rPr dirty="0" sz="2400" spc="-5" b="1">
                <a:latin typeface="Constantia"/>
                <a:cs typeface="Constantia"/>
              </a:rPr>
              <a:t>amenorrhea</a:t>
            </a:r>
            <a:r>
              <a:rPr dirty="0" sz="2400" spc="-5">
                <a:latin typeface="Constantia"/>
                <a:cs typeface="Constantia"/>
              </a:rPr>
              <a:t>. </a:t>
            </a:r>
            <a:r>
              <a:rPr dirty="0" sz="2400" spc="5">
                <a:latin typeface="Constantia"/>
                <a:cs typeface="Constantia"/>
              </a:rPr>
              <a:t>Primary </a:t>
            </a:r>
            <a:r>
              <a:rPr dirty="0" sz="2400" spc="-5">
                <a:latin typeface="Constantia"/>
                <a:cs typeface="Constantia"/>
              </a:rPr>
              <a:t>amenorrhea is the failure </a:t>
            </a:r>
            <a:r>
              <a:rPr dirty="0" sz="2400" spc="-20">
                <a:latin typeface="Constantia"/>
                <a:cs typeface="Constantia"/>
              </a:rPr>
              <a:t>to </a:t>
            </a:r>
            <a:r>
              <a:rPr dirty="0" sz="2400" spc="-1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initial normal menstrual </a:t>
            </a:r>
            <a:r>
              <a:rPr dirty="0" sz="2400" spc="-15">
                <a:latin typeface="Constantia"/>
                <a:cs typeface="Constantia"/>
              </a:rPr>
              <a:t>cycles </a:t>
            </a:r>
            <a:r>
              <a:rPr dirty="0" sz="2400">
                <a:latin typeface="Constantia"/>
                <a:cs typeface="Constantia"/>
              </a:rPr>
              <a:t>at </a:t>
            </a:r>
            <a:r>
              <a:rPr dirty="0" sz="2400" spc="-5">
                <a:latin typeface="Constantia"/>
                <a:cs typeface="Constantia"/>
              </a:rPr>
              <a:t>puberty(menarche),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whereas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secondary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amenorrhea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is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defined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as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loss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previously </a:t>
            </a:r>
            <a:r>
              <a:rPr dirty="0" sz="2400" spc="-5">
                <a:latin typeface="Constantia"/>
                <a:cs typeface="Constantia"/>
              </a:rPr>
              <a:t>normal menstrual </a:t>
            </a:r>
            <a:r>
              <a:rPr dirty="0" sz="2400" spc="-15">
                <a:latin typeface="Constantia"/>
                <a:cs typeface="Constantia"/>
              </a:rPr>
              <a:t>cycles(common </a:t>
            </a:r>
            <a:r>
              <a:rPr dirty="0" sz="2400" spc="-5">
                <a:latin typeface="Constantia"/>
                <a:cs typeface="Constantia"/>
              </a:rPr>
              <a:t>causes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pregnancy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and</a:t>
            </a:r>
            <a:r>
              <a:rPr dirty="0" sz="2400" spc="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menopause).</a:t>
            </a:r>
            <a:endParaRPr sz="2400">
              <a:latin typeface="Constantia"/>
              <a:cs typeface="Constantia"/>
            </a:endParaRPr>
          </a:p>
          <a:p>
            <a:pPr marL="286385" marR="3937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25">
                <a:latin typeface="Constantia"/>
                <a:cs typeface="Constantia"/>
              </a:rPr>
              <a:t>Excessive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exercise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anorexia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nervosa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can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cause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both </a:t>
            </a:r>
            <a:r>
              <a:rPr dirty="0" sz="2400" spc="-58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primary</a:t>
            </a:r>
            <a:r>
              <a:rPr dirty="0" sz="2400" spc="-14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</a:t>
            </a:r>
            <a:r>
              <a:rPr dirty="0" sz="2400" spc="-5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secondary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amenorrhea.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4201" y="426465"/>
            <a:ext cx="4900930" cy="1397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660400" marR="5080" indent="-647700">
              <a:lnSpc>
                <a:spcPct val="100000"/>
              </a:lnSpc>
              <a:spcBef>
                <a:spcPts val="100"/>
              </a:spcBef>
            </a:pPr>
            <a:r>
              <a:rPr dirty="0" spc="-15"/>
              <a:t>General</a:t>
            </a:r>
            <a:r>
              <a:rPr dirty="0" spc="-60"/>
              <a:t> </a:t>
            </a:r>
            <a:r>
              <a:rPr dirty="0"/>
              <a:t>Principles</a:t>
            </a:r>
            <a:r>
              <a:rPr dirty="0" spc="-40"/>
              <a:t> </a:t>
            </a:r>
            <a:r>
              <a:rPr dirty="0" spc="-5"/>
              <a:t>Of </a:t>
            </a:r>
            <a:r>
              <a:rPr dirty="0" spc="-1000"/>
              <a:t> </a:t>
            </a:r>
            <a:r>
              <a:rPr dirty="0" spc="-10"/>
              <a:t>Gametogenesis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948637"/>
            <a:ext cx="7985125" cy="39770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89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latin typeface="Constantia"/>
                <a:cs typeface="Constantia"/>
              </a:rPr>
              <a:t>Gametogenesis</a:t>
            </a:r>
            <a:r>
              <a:rPr dirty="0" sz="2400" spc="-45" b="1">
                <a:latin typeface="Constantia"/>
                <a:cs typeface="Constantia"/>
              </a:rPr>
              <a:t> </a:t>
            </a:r>
            <a:r>
              <a:rPr dirty="0" sz="2400" b="1">
                <a:latin typeface="Constantia"/>
                <a:cs typeface="Constantia"/>
              </a:rPr>
              <a:t>is</a:t>
            </a:r>
            <a:r>
              <a:rPr dirty="0" sz="2400" spc="-65" b="1">
                <a:latin typeface="Constantia"/>
                <a:cs typeface="Constantia"/>
              </a:rPr>
              <a:t> </a:t>
            </a:r>
            <a:r>
              <a:rPr dirty="0" sz="2400" b="1">
                <a:latin typeface="Constantia"/>
                <a:cs typeface="Constantia"/>
              </a:rPr>
              <a:t>the</a:t>
            </a:r>
            <a:r>
              <a:rPr dirty="0" sz="2400" spc="-100" b="1">
                <a:latin typeface="Constantia"/>
                <a:cs typeface="Constantia"/>
              </a:rPr>
              <a:t> </a:t>
            </a:r>
            <a:r>
              <a:rPr dirty="0" sz="2400" spc="-15" b="1">
                <a:latin typeface="Constantia"/>
                <a:cs typeface="Constantia"/>
              </a:rPr>
              <a:t>process</a:t>
            </a:r>
            <a:r>
              <a:rPr dirty="0" sz="2400" spc="-114" b="1">
                <a:latin typeface="Constantia"/>
                <a:cs typeface="Constantia"/>
              </a:rPr>
              <a:t> </a:t>
            </a:r>
            <a:r>
              <a:rPr dirty="0" sz="2400" b="1">
                <a:latin typeface="Constantia"/>
                <a:cs typeface="Constantia"/>
              </a:rPr>
              <a:t>of</a:t>
            </a:r>
            <a:r>
              <a:rPr dirty="0" sz="2400" spc="40" b="1">
                <a:latin typeface="Constantia"/>
                <a:cs typeface="Constantia"/>
              </a:rPr>
              <a:t> </a:t>
            </a:r>
            <a:r>
              <a:rPr dirty="0" sz="2400" spc="-5" b="1">
                <a:latin typeface="Constantia"/>
                <a:cs typeface="Constantia"/>
              </a:rPr>
              <a:t>formation</a:t>
            </a:r>
            <a:r>
              <a:rPr dirty="0" sz="2400" spc="-90" b="1">
                <a:latin typeface="Constantia"/>
                <a:cs typeface="Constantia"/>
              </a:rPr>
              <a:t> </a:t>
            </a:r>
            <a:r>
              <a:rPr dirty="0" sz="2400" b="1">
                <a:latin typeface="Constantia"/>
                <a:cs typeface="Constantia"/>
              </a:rPr>
              <a:t>of </a:t>
            </a:r>
            <a:r>
              <a:rPr dirty="0" sz="2400" spc="-10" b="1">
                <a:latin typeface="Constantia"/>
                <a:cs typeface="Constantia"/>
              </a:rPr>
              <a:t>gametes</a:t>
            </a:r>
            <a:endParaRPr sz="2400">
              <a:latin typeface="Constantia"/>
              <a:cs typeface="Constantia"/>
            </a:endParaRPr>
          </a:p>
          <a:p>
            <a:pPr marL="286385">
              <a:lnSpc>
                <a:spcPct val="100000"/>
              </a:lnSpc>
              <a:spcBef>
                <a:spcPts val="5"/>
              </a:spcBef>
            </a:pPr>
            <a:r>
              <a:rPr dirty="0" sz="2400" spc="-10" b="1">
                <a:latin typeface="Constantia"/>
                <a:cs typeface="Constantia"/>
              </a:rPr>
              <a:t>from</a:t>
            </a:r>
            <a:r>
              <a:rPr dirty="0" sz="2400" spc="-80" b="1">
                <a:latin typeface="Constantia"/>
                <a:cs typeface="Constantia"/>
              </a:rPr>
              <a:t> </a:t>
            </a:r>
            <a:r>
              <a:rPr dirty="0" sz="2400" b="1">
                <a:latin typeface="Constantia"/>
                <a:cs typeface="Constantia"/>
              </a:rPr>
              <a:t>the</a:t>
            </a:r>
            <a:r>
              <a:rPr dirty="0" sz="2400" spc="-120" b="1">
                <a:latin typeface="Constantia"/>
                <a:cs typeface="Constantia"/>
              </a:rPr>
              <a:t> </a:t>
            </a:r>
            <a:r>
              <a:rPr dirty="0" sz="2400" spc="-15" b="1">
                <a:latin typeface="Constantia"/>
                <a:cs typeface="Constantia"/>
              </a:rPr>
              <a:t>germ</a:t>
            </a:r>
            <a:r>
              <a:rPr dirty="0" sz="2400" spc="-100" b="1">
                <a:latin typeface="Constantia"/>
                <a:cs typeface="Constantia"/>
              </a:rPr>
              <a:t> </a:t>
            </a:r>
            <a:r>
              <a:rPr dirty="0" sz="2400" spc="-10" b="1">
                <a:latin typeface="Constantia"/>
                <a:cs typeface="Constantia"/>
              </a:rPr>
              <a:t>cells</a:t>
            </a:r>
            <a:r>
              <a:rPr dirty="0" sz="2400" spc="-70" b="1">
                <a:latin typeface="Constantia"/>
                <a:cs typeface="Constantia"/>
              </a:rPr>
              <a:t> </a:t>
            </a:r>
            <a:r>
              <a:rPr dirty="0" sz="2400" b="1">
                <a:latin typeface="Constantia"/>
                <a:cs typeface="Constantia"/>
              </a:rPr>
              <a:t>in</a:t>
            </a:r>
            <a:r>
              <a:rPr dirty="0" sz="2400" spc="-55" b="1">
                <a:latin typeface="Constantia"/>
                <a:cs typeface="Constantia"/>
              </a:rPr>
              <a:t> </a:t>
            </a:r>
            <a:r>
              <a:rPr dirty="0" sz="2400" b="1">
                <a:latin typeface="Constantia"/>
                <a:cs typeface="Constantia"/>
              </a:rPr>
              <a:t>the</a:t>
            </a:r>
            <a:r>
              <a:rPr dirty="0" sz="2400" spc="-85" b="1">
                <a:latin typeface="Constantia"/>
                <a:cs typeface="Constantia"/>
              </a:rPr>
              <a:t> </a:t>
            </a:r>
            <a:r>
              <a:rPr dirty="0" sz="2400" spc="-15" b="1">
                <a:latin typeface="Constantia"/>
                <a:cs typeface="Constantia"/>
              </a:rPr>
              <a:t>testes</a:t>
            </a:r>
            <a:r>
              <a:rPr dirty="0" sz="2400" spc="-114" b="1">
                <a:latin typeface="Constantia"/>
                <a:cs typeface="Constantia"/>
              </a:rPr>
              <a:t> </a:t>
            </a:r>
            <a:r>
              <a:rPr dirty="0" sz="2400" b="1">
                <a:latin typeface="Constantia"/>
                <a:cs typeface="Constantia"/>
              </a:rPr>
              <a:t>and</a:t>
            </a:r>
            <a:r>
              <a:rPr dirty="0" sz="2400" spc="-70" b="1">
                <a:latin typeface="Constantia"/>
                <a:cs typeface="Constantia"/>
              </a:rPr>
              <a:t> </a:t>
            </a:r>
            <a:r>
              <a:rPr dirty="0" sz="2400" spc="-15" b="1">
                <a:latin typeface="Constantia"/>
                <a:cs typeface="Constantia"/>
              </a:rPr>
              <a:t>ovaries.</a:t>
            </a:r>
            <a:endParaRPr sz="2400">
              <a:latin typeface="Constantia"/>
              <a:cs typeface="Constantia"/>
            </a:endParaRPr>
          </a:p>
          <a:p>
            <a:pPr marL="286385" marR="49530" indent="-27432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i="1">
                <a:latin typeface="Constantia"/>
                <a:cs typeface="Constantia"/>
              </a:rPr>
              <a:t>The</a:t>
            </a:r>
            <a:r>
              <a:rPr dirty="0" sz="2400" spc="10" i="1">
                <a:latin typeface="Constantia"/>
                <a:cs typeface="Constantia"/>
              </a:rPr>
              <a:t> first</a:t>
            </a:r>
            <a:r>
              <a:rPr dirty="0" sz="2400" spc="-10" i="1">
                <a:latin typeface="Constantia"/>
                <a:cs typeface="Constantia"/>
              </a:rPr>
              <a:t> </a:t>
            </a:r>
            <a:r>
              <a:rPr dirty="0" sz="2400" spc="-15" i="1">
                <a:latin typeface="Constantia"/>
                <a:cs typeface="Constantia"/>
              </a:rPr>
              <a:t>stage</a:t>
            </a:r>
            <a:r>
              <a:rPr dirty="0" sz="2400" spc="10" i="1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is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division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primordial</a:t>
            </a:r>
            <a:r>
              <a:rPr dirty="0" sz="2400" spc="-2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(immature) </a:t>
            </a:r>
            <a:r>
              <a:rPr dirty="0" sz="2400" spc="-58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germ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cells</a:t>
            </a:r>
            <a:r>
              <a:rPr dirty="0" sz="2400" spc="-3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by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mitosis.</a:t>
            </a:r>
            <a:endParaRPr sz="2400">
              <a:latin typeface="Constantia"/>
              <a:cs typeface="Constantia"/>
            </a:endParaRPr>
          </a:p>
          <a:p>
            <a:pPr marL="286385" marR="73660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DNA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-1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each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nucleated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cell</a:t>
            </a:r>
            <a:r>
              <a:rPr dirty="0" sz="2400" spc="-6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with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exception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gametes,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contains</a:t>
            </a:r>
            <a:r>
              <a:rPr dirty="0" sz="2400" spc="-3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46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chromosomes.</a:t>
            </a:r>
            <a:endParaRPr sz="2400">
              <a:latin typeface="Constantia"/>
              <a:cs typeface="Constantia"/>
            </a:endParaRPr>
          </a:p>
          <a:p>
            <a:pPr marL="286385" marR="528320" indent="-274320">
              <a:lnSpc>
                <a:spcPct val="10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>
                <a:latin typeface="Constantia"/>
                <a:cs typeface="Constantia"/>
              </a:rPr>
              <a:t>In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this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10">
                <a:latin typeface="Constantia"/>
                <a:cs typeface="Constantia"/>
              </a:rPr>
              <a:t>first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stage,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(mitosis)</a:t>
            </a:r>
            <a:r>
              <a:rPr dirty="0" sz="2400" spc="-3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46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chromosomes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1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dividing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cell</a:t>
            </a:r>
            <a:r>
              <a:rPr dirty="0" sz="2400" spc="-55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are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replicated.</a:t>
            </a:r>
            <a:endParaRPr sz="2400">
              <a:latin typeface="Constantia"/>
              <a:cs typeface="Constantia"/>
            </a:endParaRPr>
          </a:p>
          <a:p>
            <a:pPr marL="286385" marR="5080" indent="-274320">
              <a:lnSpc>
                <a:spcPct val="10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end</a:t>
            </a:r>
            <a:r>
              <a:rPr dirty="0" sz="2400" spc="-3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result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are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 spc="-25">
                <a:latin typeface="Constantia"/>
                <a:cs typeface="Constantia"/>
              </a:rPr>
              <a:t>two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daughter</a:t>
            </a:r>
            <a:r>
              <a:rPr dirty="0" sz="2400" spc="-14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cells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containing</a:t>
            </a:r>
            <a:r>
              <a:rPr dirty="0" sz="2400" spc="-1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full</a:t>
            </a:r>
            <a:r>
              <a:rPr dirty="0" sz="2400" spc="-1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46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chromosomes</a:t>
            </a:r>
            <a:r>
              <a:rPr dirty="0" sz="2400" spc="-3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identical</a:t>
            </a:r>
            <a:r>
              <a:rPr dirty="0" sz="2400" spc="-35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to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those</a:t>
            </a:r>
            <a:r>
              <a:rPr dirty="0" sz="2400" spc="-1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1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orginal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cell.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1031189"/>
            <a:ext cx="4989195" cy="7886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15"/>
              <a:t>Precocious</a:t>
            </a:r>
            <a:r>
              <a:rPr dirty="0" sz="5000" spc="-90"/>
              <a:t> </a:t>
            </a:r>
            <a:r>
              <a:rPr dirty="0" sz="5000" spc="-5"/>
              <a:t>puberty</a:t>
            </a:r>
            <a:endParaRPr sz="5000"/>
          </a:p>
        </p:txBody>
      </p:sp>
      <p:sp>
        <p:nvSpPr>
          <p:cNvPr id="3" name="object 3"/>
          <p:cNvSpPr txBox="1"/>
          <p:nvPr/>
        </p:nvSpPr>
        <p:spPr>
          <a:xfrm>
            <a:off x="535940" y="1883105"/>
            <a:ext cx="8050530" cy="426974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286385" marR="74930" indent="-274320">
              <a:lnSpc>
                <a:spcPct val="80100"/>
              </a:lnSpc>
              <a:spcBef>
                <a:spcPts val="6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 spc="-20">
                <a:latin typeface="Constantia"/>
                <a:cs typeface="Constantia"/>
              </a:rPr>
              <a:t>age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">
                <a:latin typeface="Constantia"/>
                <a:cs typeface="Constantia"/>
              </a:rPr>
              <a:t>normal onset </a:t>
            </a:r>
            <a:r>
              <a:rPr dirty="0" sz="2400">
                <a:latin typeface="Constantia"/>
                <a:cs typeface="Constantia"/>
              </a:rPr>
              <a:t>of puberty </a:t>
            </a:r>
            <a:r>
              <a:rPr dirty="0" sz="2400" spc="-5">
                <a:latin typeface="Constantia"/>
                <a:cs typeface="Constantia"/>
              </a:rPr>
              <a:t>is </a:t>
            </a:r>
            <a:r>
              <a:rPr dirty="0" sz="2400" spc="-15">
                <a:latin typeface="Constantia"/>
                <a:cs typeface="Constantia"/>
              </a:rPr>
              <a:t>controversial. </a:t>
            </a:r>
            <a:r>
              <a:rPr dirty="0" sz="2400" spc="-10">
                <a:latin typeface="Constantia"/>
                <a:cs typeface="Constantia"/>
              </a:rPr>
              <a:t> </a:t>
            </a:r>
            <a:r>
              <a:rPr dirty="0" sz="2400" spc="-55">
                <a:latin typeface="Constantia"/>
                <a:cs typeface="Constantia"/>
              </a:rPr>
              <a:t>However,</a:t>
            </a:r>
            <a:r>
              <a:rPr dirty="0" sz="2400" spc="-2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puberal</a:t>
            </a:r>
            <a:r>
              <a:rPr dirty="0" sz="2400" spc="-8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onset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before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age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</a:t>
            </a:r>
            <a:r>
              <a:rPr dirty="0" sz="2400" spc="5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6-7</a:t>
            </a:r>
            <a:r>
              <a:rPr dirty="0" sz="2400" spc="-1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in</a:t>
            </a:r>
            <a:r>
              <a:rPr dirty="0" sz="2400" spc="-10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girls</a:t>
            </a:r>
            <a:r>
              <a:rPr dirty="0" sz="2400" spc="-12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</a:t>
            </a:r>
            <a:r>
              <a:rPr dirty="0" sz="2400" spc="-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8-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9in</a:t>
            </a:r>
            <a:r>
              <a:rPr dirty="0" sz="2400" spc="-45">
                <a:latin typeface="Constantia"/>
                <a:cs typeface="Constantia"/>
              </a:rPr>
              <a:t> </a:t>
            </a:r>
            <a:r>
              <a:rPr dirty="0" sz="2400" spc="-25">
                <a:latin typeface="Constantia"/>
                <a:cs typeface="Constantia"/>
              </a:rPr>
              <a:t>boys</a:t>
            </a:r>
            <a:r>
              <a:rPr dirty="0" sz="2400" spc="-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warrants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clinical </a:t>
            </a:r>
            <a:r>
              <a:rPr dirty="0" sz="2400" spc="-10">
                <a:latin typeface="Constantia"/>
                <a:cs typeface="Constantia"/>
              </a:rPr>
              <a:t>investigation.</a:t>
            </a:r>
            <a:endParaRPr sz="2400">
              <a:latin typeface="Constantia"/>
              <a:cs typeface="Constantia"/>
            </a:endParaRPr>
          </a:p>
          <a:p>
            <a:pPr marL="286385" marR="5080" indent="-274320">
              <a:lnSpc>
                <a:spcPct val="8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0">
                <a:latin typeface="Constantia"/>
                <a:cs typeface="Constantia"/>
              </a:rPr>
              <a:t>Precocious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puberty</a:t>
            </a:r>
            <a:r>
              <a:rPr dirty="0" sz="2400" spc="-8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is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defined</a:t>
            </a:r>
            <a:r>
              <a:rPr dirty="0" sz="2400" spc="-7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as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premature</a:t>
            </a:r>
            <a:r>
              <a:rPr dirty="0" sz="2400" spc="-13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appearance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">
                <a:latin typeface="Constantia"/>
                <a:cs typeface="Constantia"/>
              </a:rPr>
              <a:t>secondary </a:t>
            </a:r>
            <a:r>
              <a:rPr dirty="0" sz="2400">
                <a:latin typeface="Constantia"/>
                <a:cs typeface="Constantia"/>
              </a:rPr>
              <a:t>sex </a:t>
            </a:r>
            <a:r>
              <a:rPr dirty="0" sz="2400" spc="-10">
                <a:latin typeface="Constantia"/>
                <a:cs typeface="Constantia"/>
              </a:rPr>
              <a:t>characteristics </a:t>
            </a:r>
            <a:r>
              <a:rPr dirty="0" sz="2400">
                <a:latin typeface="Constantia"/>
                <a:cs typeface="Constantia"/>
              </a:rPr>
              <a:t>and </a:t>
            </a:r>
            <a:r>
              <a:rPr dirty="0" sz="2400" spc="-5">
                <a:latin typeface="Constantia"/>
                <a:cs typeface="Constantia"/>
              </a:rPr>
              <a:t>is </a:t>
            </a:r>
            <a:r>
              <a:rPr dirty="0" sz="2400" spc="-10">
                <a:latin typeface="Constantia"/>
                <a:cs typeface="Constantia"/>
              </a:rPr>
              <a:t>usually </a:t>
            </a:r>
            <a:r>
              <a:rPr dirty="0" sz="2400" spc="-5">
                <a:latin typeface="Constantia"/>
                <a:cs typeface="Constantia"/>
              </a:rPr>
              <a:t>caused </a:t>
            </a:r>
            <a:r>
              <a:rPr dirty="0" sz="2400" spc="-20">
                <a:latin typeface="Constantia"/>
                <a:cs typeface="Constantia"/>
              </a:rPr>
              <a:t>by </a:t>
            </a:r>
            <a:r>
              <a:rPr dirty="0" sz="2400">
                <a:latin typeface="Constantia"/>
                <a:cs typeface="Constantia"/>
              </a:rPr>
              <a:t>an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early increase </a:t>
            </a:r>
            <a:r>
              <a:rPr dirty="0" sz="2400" spc="-5">
                <a:latin typeface="Constantia"/>
                <a:cs typeface="Constantia"/>
              </a:rPr>
              <a:t>in </a:t>
            </a:r>
            <a:r>
              <a:rPr dirty="0" sz="2400" spc="-10">
                <a:latin typeface="Constantia"/>
                <a:cs typeface="Constantia"/>
              </a:rPr>
              <a:t>gonadal steroid production. </a:t>
            </a:r>
            <a:r>
              <a:rPr dirty="0" sz="2400" spc="-5">
                <a:latin typeface="Constantia"/>
                <a:cs typeface="Constantia"/>
              </a:rPr>
              <a:t>This leads </a:t>
            </a:r>
            <a:r>
              <a:rPr dirty="0" sz="2400" spc="-20">
                <a:latin typeface="Constantia"/>
                <a:cs typeface="Constantia"/>
              </a:rPr>
              <a:t>to </a:t>
            </a:r>
            <a:r>
              <a:rPr dirty="0" sz="2400" spc="-1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 </a:t>
            </a:r>
            <a:r>
              <a:rPr dirty="0" sz="2400" spc="-10">
                <a:latin typeface="Constantia"/>
                <a:cs typeface="Constantia"/>
              </a:rPr>
              <a:t>early </a:t>
            </a:r>
            <a:r>
              <a:rPr dirty="0" sz="2400" spc="-5">
                <a:latin typeface="Constantia"/>
                <a:cs typeface="Constantia"/>
              </a:rPr>
              <a:t>onset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>
                <a:latin typeface="Constantia"/>
                <a:cs typeface="Constantia"/>
              </a:rPr>
              <a:t>puberty </a:t>
            </a:r>
            <a:r>
              <a:rPr dirty="0" sz="2400" spc="-15">
                <a:latin typeface="Constantia"/>
                <a:cs typeface="Constantia"/>
              </a:rPr>
              <a:t>growth </a:t>
            </a:r>
            <a:r>
              <a:rPr dirty="0" sz="2400">
                <a:latin typeface="Constantia"/>
                <a:cs typeface="Constantia"/>
              </a:rPr>
              <a:t>spurt, </a:t>
            </a:r>
            <a:r>
              <a:rPr dirty="0" sz="2400" spc="-5">
                <a:latin typeface="Constantia"/>
                <a:cs typeface="Constantia"/>
              </a:rPr>
              <a:t>maturation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the</a:t>
            </a:r>
            <a:r>
              <a:rPr dirty="0" sz="2400" spc="-13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skeleton,</a:t>
            </a:r>
            <a:r>
              <a:rPr dirty="0" sz="2400" spc="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breast</a:t>
            </a:r>
            <a:r>
              <a:rPr dirty="0" sz="2400" spc="-12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development(in</a:t>
            </a:r>
            <a:r>
              <a:rPr dirty="0" sz="2400" spc="-9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girls)</a:t>
            </a:r>
            <a:r>
              <a:rPr dirty="0" sz="2400" spc="-75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and</a:t>
            </a:r>
            <a:r>
              <a:rPr dirty="0" sz="2400" spc="-65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enlargement </a:t>
            </a:r>
            <a:r>
              <a:rPr dirty="0" sz="2400" spc="-590">
                <a:latin typeface="Constantia"/>
                <a:cs typeface="Constantia"/>
              </a:rPr>
              <a:t>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10">
                <a:latin typeface="Constantia"/>
                <a:cs typeface="Constantia"/>
              </a:rPr>
              <a:t>genitalia </a:t>
            </a:r>
            <a:r>
              <a:rPr dirty="0" sz="2400" spc="-5">
                <a:latin typeface="Constantia"/>
                <a:cs typeface="Constantia"/>
              </a:rPr>
              <a:t>in </a:t>
            </a:r>
            <a:r>
              <a:rPr dirty="0" sz="2400" spc="-25">
                <a:latin typeface="Constantia"/>
                <a:cs typeface="Constantia"/>
              </a:rPr>
              <a:t>boys. </a:t>
            </a:r>
            <a:r>
              <a:rPr dirty="0" sz="2400" spc="-40">
                <a:latin typeface="Constantia"/>
                <a:cs typeface="Constantia"/>
              </a:rPr>
              <a:t>True </a:t>
            </a:r>
            <a:r>
              <a:rPr dirty="0" sz="2400" spc="-10">
                <a:latin typeface="Constantia"/>
                <a:cs typeface="Constantia"/>
              </a:rPr>
              <a:t>precocious </a:t>
            </a:r>
            <a:r>
              <a:rPr dirty="0" sz="2400" spc="-5">
                <a:latin typeface="Constantia"/>
                <a:cs typeface="Constantia"/>
              </a:rPr>
              <a:t>is caused </a:t>
            </a:r>
            <a:r>
              <a:rPr dirty="0" sz="2400" spc="-15">
                <a:latin typeface="Constantia"/>
                <a:cs typeface="Constantia"/>
              </a:rPr>
              <a:t>by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premature </a:t>
            </a:r>
            <a:r>
              <a:rPr dirty="0" sz="2400" spc="-5">
                <a:latin typeface="Constantia"/>
                <a:cs typeface="Constantia"/>
              </a:rPr>
              <a:t>activation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">
                <a:latin typeface="Constantia"/>
                <a:cs typeface="Constantia"/>
              </a:rPr>
              <a:t>GnRH </a:t>
            </a:r>
            <a:r>
              <a:rPr dirty="0" sz="2400">
                <a:latin typeface="Constantia"/>
                <a:cs typeface="Constantia"/>
              </a:rPr>
              <a:t>and LH and </a:t>
            </a:r>
            <a:r>
              <a:rPr dirty="0" sz="2400" spc="-5">
                <a:latin typeface="Constantia"/>
                <a:cs typeface="Constantia"/>
              </a:rPr>
              <a:t>FSH secretion.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Often </a:t>
            </a:r>
            <a:r>
              <a:rPr dirty="0" sz="2400" spc="-5">
                <a:latin typeface="Constantia"/>
                <a:cs typeface="Constantia"/>
              </a:rPr>
              <a:t>caused </a:t>
            </a:r>
            <a:r>
              <a:rPr dirty="0" sz="2400" spc="-20">
                <a:latin typeface="Constantia"/>
                <a:cs typeface="Constantia"/>
              </a:rPr>
              <a:t>by </a:t>
            </a:r>
            <a:r>
              <a:rPr dirty="0" sz="2400" spc="-5">
                <a:latin typeface="Constantia"/>
                <a:cs typeface="Constantia"/>
              </a:rPr>
              <a:t>tumors </a:t>
            </a:r>
            <a:r>
              <a:rPr dirty="0" sz="2400">
                <a:latin typeface="Constantia"/>
                <a:cs typeface="Constantia"/>
              </a:rPr>
              <a:t>or </a:t>
            </a:r>
            <a:r>
              <a:rPr dirty="0" sz="2400" spc="-5">
                <a:latin typeface="Constantia"/>
                <a:cs typeface="Constantia"/>
              </a:rPr>
              <a:t>infections in the </a:t>
            </a:r>
            <a:r>
              <a:rPr dirty="0" sz="2400" spc="-10">
                <a:latin typeface="Constantia"/>
                <a:cs typeface="Constantia"/>
              </a:rPr>
              <a:t>area </a:t>
            </a:r>
            <a:r>
              <a:rPr dirty="0" sz="2400">
                <a:latin typeface="Constantia"/>
                <a:cs typeface="Constantia"/>
              </a:rPr>
              <a:t>of </a:t>
            </a:r>
            <a:r>
              <a:rPr dirty="0" sz="2400" spc="-5">
                <a:latin typeface="Constantia"/>
                <a:cs typeface="Constantia"/>
              </a:rPr>
              <a:t>the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central </a:t>
            </a:r>
            <a:r>
              <a:rPr dirty="0" sz="2400" spc="-5">
                <a:latin typeface="Constantia"/>
                <a:cs typeface="Constantia"/>
              </a:rPr>
              <a:t>nervous </a:t>
            </a:r>
            <a:r>
              <a:rPr dirty="0" sz="2400" spc="-15">
                <a:latin typeface="Constantia"/>
                <a:cs typeface="Constantia"/>
              </a:rPr>
              <a:t>system </a:t>
            </a:r>
            <a:r>
              <a:rPr dirty="0" sz="2400" spc="-5">
                <a:latin typeface="Constantia"/>
                <a:cs typeface="Constantia"/>
              </a:rPr>
              <a:t>that </a:t>
            </a:r>
            <a:r>
              <a:rPr dirty="0" sz="2400" spc="-15">
                <a:latin typeface="Constantia"/>
                <a:cs typeface="Constantia"/>
              </a:rPr>
              <a:t>control </a:t>
            </a:r>
            <a:r>
              <a:rPr dirty="0" sz="2400" spc="-5">
                <a:latin typeface="Constantia"/>
                <a:cs typeface="Constantia"/>
              </a:rPr>
              <a:t>GnRH release. </a:t>
            </a:r>
            <a:r>
              <a:rPr dirty="0" sz="2400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Treatments </a:t>
            </a:r>
            <a:r>
              <a:rPr dirty="0" sz="2400" spc="-5">
                <a:latin typeface="Constantia"/>
                <a:cs typeface="Constantia"/>
              </a:rPr>
              <a:t>that </a:t>
            </a:r>
            <a:r>
              <a:rPr dirty="0" sz="2400" spc="-10">
                <a:latin typeface="Constantia"/>
                <a:cs typeface="Constantia"/>
              </a:rPr>
              <a:t>decrease </a:t>
            </a:r>
            <a:r>
              <a:rPr dirty="0" sz="2400">
                <a:latin typeface="Constantia"/>
                <a:cs typeface="Constantia"/>
              </a:rPr>
              <a:t>LH and </a:t>
            </a:r>
            <a:r>
              <a:rPr dirty="0" sz="2400" spc="-5">
                <a:latin typeface="Constantia"/>
                <a:cs typeface="Constantia"/>
              </a:rPr>
              <a:t>FSH release </a:t>
            </a:r>
            <a:r>
              <a:rPr dirty="0" sz="2400" spc="-15">
                <a:latin typeface="Constantia"/>
                <a:cs typeface="Constantia"/>
              </a:rPr>
              <a:t>are </a:t>
            </a:r>
            <a:r>
              <a:rPr dirty="0" sz="2400" spc="-10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important</a:t>
            </a:r>
            <a:r>
              <a:rPr dirty="0" sz="2400" spc="-100">
                <a:latin typeface="Constantia"/>
                <a:cs typeface="Constantia"/>
              </a:rPr>
              <a:t> </a:t>
            </a:r>
            <a:r>
              <a:rPr dirty="0" sz="2400" spc="-20">
                <a:latin typeface="Constantia"/>
                <a:cs typeface="Constantia"/>
              </a:rPr>
              <a:t>to</a:t>
            </a:r>
            <a:r>
              <a:rPr dirty="0" sz="2400" spc="-114">
                <a:latin typeface="Constantia"/>
                <a:cs typeface="Constantia"/>
              </a:rPr>
              <a:t> </a:t>
            </a:r>
            <a:r>
              <a:rPr dirty="0" sz="2400" spc="-15">
                <a:latin typeface="Constantia"/>
                <a:cs typeface="Constantia"/>
              </a:rPr>
              <a:t>allow</a:t>
            </a:r>
            <a:r>
              <a:rPr dirty="0" sz="2400" spc="-35">
                <a:latin typeface="Constantia"/>
                <a:cs typeface="Constantia"/>
              </a:rPr>
              <a:t> </a:t>
            </a:r>
            <a:r>
              <a:rPr dirty="0" sz="2400" spc="-5">
                <a:latin typeface="Constantia"/>
                <a:cs typeface="Constantia"/>
              </a:rPr>
              <a:t>normal</a:t>
            </a:r>
            <a:r>
              <a:rPr dirty="0" sz="2400" spc="-50">
                <a:latin typeface="Constantia"/>
                <a:cs typeface="Constantia"/>
              </a:rPr>
              <a:t> </a:t>
            </a:r>
            <a:r>
              <a:rPr dirty="0" sz="2400" spc="-10">
                <a:latin typeface="Constantia"/>
                <a:cs typeface="Constantia"/>
              </a:rPr>
              <a:t>development.</a:t>
            </a:r>
            <a:endParaRPr sz="24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078724" cy="6707124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828" y="0"/>
            <a:ext cx="9145905" cy="3703320"/>
            <a:chOff x="-828" y="0"/>
            <a:chExt cx="9145905" cy="37033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28" y="0"/>
              <a:ext cx="9145590" cy="10289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008" y="742187"/>
              <a:ext cx="7642859" cy="29611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650494"/>
            <a:ext cx="6291580" cy="8743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060"/>
              </a:lnSpc>
              <a:spcBef>
                <a:spcPts val="100"/>
              </a:spcBef>
            </a:pPr>
            <a:r>
              <a:rPr dirty="0" sz="3600" spc="-305" b="1">
                <a:latin typeface="Verdana"/>
                <a:cs typeface="Verdana"/>
              </a:rPr>
              <a:t>Control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345" b="1">
                <a:latin typeface="Verdana"/>
                <a:cs typeface="Verdana"/>
              </a:rPr>
              <a:t>of</a:t>
            </a:r>
            <a:r>
              <a:rPr dirty="0" sz="3600" spc="-220" b="1">
                <a:latin typeface="Verdana"/>
                <a:cs typeface="Verdana"/>
              </a:rPr>
              <a:t> </a:t>
            </a:r>
            <a:r>
              <a:rPr dirty="0" sz="3600" spc="-265" b="1">
                <a:latin typeface="Verdana"/>
                <a:cs typeface="Verdana"/>
              </a:rPr>
              <a:t>Ovarian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370" b="1">
                <a:latin typeface="Verdana"/>
                <a:cs typeface="Verdana"/>
              </a:rPr>
              <a:t>Functions</a:t>
            </a:r>
            <a:endParaRPr sz="3600">
              <a:latin typeface="Verdana"/>
              <a:cs typeface="Verdana"/>
            </a:endParaRPr>
          </a:p>
          <a:p>
            <a:pPr marL="104139">
              <a:lnSpc>
                <a:spcPts val="2620"/>
              </a:lnSpc>
            </a:pPr>
            <a:r>
              <a:rPr dirty="0" sz="2400" spc="-475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dirty="0" sz="2400" spc="35">
                <a:solidFill>
                  <a:srgbClr val="000000"/>
                </a:solidFill>
                <a:latin typeface="Verdana"/>
                <a:cs typeface="Verdana"/>
              </a:rPr>
              <a:t>he</a:t>
            </a:r>
            <a:r>
              <a:rPr dirty="0" sz="2400" spc="-165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400" spc="10">
                <a:solidFill>
                  <a:srgbClr val="000000"/>
                </a:solidFill>
                <a:latin typeface="Verdana"/>
                <a:cs typeface="Verdana"/>
              </a:rPr>
              <a:t>o</a:t>
            </a:r>
            <a:r>
              <a:rPr dirty="0" sz="2400" spc="30">
                <a:solidFill>
                  <a:srgbClr val="000000"/>
                </a:solidFill>
                <a:latin typeface="Verdana"/>
                <a:cs typeface="Verdana"/>
              </a:rPr>
              <a:t>v</a:t>
            </a:r>
            <a:r>
              <a:rPr dirty="0" sz="2400" spc="-70">
                <a:solidFill>
                  <a:srgbClr val="000000"/>
                </a:solidFill>
                <a:latin typeface="Verdana"/>
                <a:cs typeface="Verdana"/>
              </a:rPr>
              <a:t>a</a:t>
            </a:r>
            <a:r>
              <a:rPr dirty="0" sz="2400" spc="-55">
                <a:solidFill>
                  <a:srgbClr val="000000"/>
                </a:solidFill>
                <a:latin typeface="Verdana"/>
                <a:cs typeface="Verdana"/>
              </a:rPr>
              <a:t>r</a:t>
            </a:r>
            <a:r>
              <a:rPr dirty="0" sz="2400" spc="-175">
                <a:solidFill>
                  <a:srgbClr val="000000"/>
                </a:solidFill>
                <a:latin typeface="Verdana"/>
                <a:cs typeface="Verdana"/>
              </a:rPr>
              <a:t>i</a:t>
            </a:r>
            <a:r>
              <a:rPr dirty="0" sz="2400" spc="-95">
                <a:solidFill>
                  <a:srgbClr val="000000"/>
                </a:solidFill>
                <a:latin typeface="Verdana"/>
                <a:cs typeface="Verdana"/>
              </a:rPr>
              <a:t>es</a:t>
            </a:r>
            <a:r>
              <a:rPr dirty="0" sz="2400" spc="-215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400" spc="15">
                <a:solidFill>
                  <a:srgbClr val="000000"/>
                </a:solidFill>
                <a:latin typeface="Verdana"/>
                <a:cs typeface="Verdana"/>
              </a:rPr>
              <a:t>ha</a:t>
            </a:r>
            <a:r>
              <a:rPr dirty="0" sz="2400" spc="40">
                <a:solidFill>
                  <a:srgbClr val="000000"/>
                </a:solidFill>
                <a:latin typeface="Verdana"/>
                <a:cs typeface="Verdana"/>
              </a:rPr>
              <a:t>v</a:t>
            </a:r>
            <a:r>
              <a:rPr dirty="0" sz="2400" spc="13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dirty="0" sz="2400" spc="-21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400" spc="-100">
                <a:solidFill>
                  <a:srgbClr val="000000"/>
                </a:solidFill>
                <a:latin typeface="Verdana"/>
                <a:cs typeface="Verdana"/>
              </a:rPr>
              <a:t>se</a:t>
            </a:r>
            <a:r>
              <a:rPr dirty="0" sz="2400" spc="-75">
                <a:solidFill>
                  <a:srgbClr val="000000"/>
                </a:solidFill>
                <a:latin typeface="Verdana"/>
                <a:cs typeface="Verdana"/>
              </a:rPr>
              <a:t>v</a:t>
            </a:r>
            <a:r>
              <a:rPr dirty="0" sz="2400" spc="-40">
                <a:solidFill>
                  <a:srgbClr val="000000"/>
                </a:solidFill>
                <a:latin typeface="Verdana"/>
                <a:cs typeface="Verdana"/>
              </a:rPr>
              <a:t>eral</a:t>
            </a:r>
            <a:r>
              <a:rPr dirty="0" sz="2400" spc="-22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400" spc="-75">
                <a:solidFill>
                  <a:srgbClr val="000000"/>
                </a:solidFill>
                <a:latin typeface="Verdana"/>
                <a:cs typeface="Verdana"/>
              </a:rPr>
              <a:t>fu</a:t>
            </a:r>
            <a:r>
              <a:rPr dirty="0" sz="2400" spc="-20">
                <a:solidFill>
                  <a:srgbClr val="000000"/>
                </a:solidFill>
                <a:latin typeface="Verdana"/>
                <a:cs typeface="Verdana"/>
              </a:rPr>
              <a:t>nct</a:t>
            </a:r>
            <a:r>
              <a:rPr dirty="0" sz="2400" spc="5">
                <a:solidFill>
                  <a:srgbClr val="000000"/>
                </a:solidFill>
                <a:latin typeface="Verdana"/>
                <a:cs typeface="Verdana"/>
              </a:rPr>
              <a:t>i</a:t>
            </a:r>
            <a:r>
              <a:rPr dirty="0" sz="2400" spc="-90">
                <a:solidFill>
                  <a:srgbClr val="000000"/>
                </a:solidFill>
                <a:latin typeface="Verdana"/>
                <a:cs typeface="Verdana"/>
              </a:rPr>
              <a:t>ons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937969"/>
            <a:ext cx="7628255" cy="3794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7020" indent="-274320">
              <a:lnSpc>
                <a:spcPts val="2740"/>
              </a:lnSpc>
              <a:spcBef>
                <a:spcPts val="100"/>
              </a:spcBef>
              <a:buClr>
                <a:srgbClr val="0AD0D9"/>
              </a:buClr>
              <a:buSzPct val="9375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400" spc="-10">
                <a:latin typeface="Verdana"/>
                <a:cs typeface="Verdana"/>
              </a:rPr>
              <a:t>Oogenegis-the</a:t>
            </a:r>
            <a:r>
              <a:rPr dirty="0" sz="2400" spc="-210">
                <a:latin typeface="Verdana"/>
                <a:cs typeface="Verdana"/>
              </a:rPr>
              <a:t> </a:t>
            </a:r>
            <a:r>
              <a:rPr dirty="0" sz="2400" spc="10">
                <a:latin typeface="Verdana"/>
                <a:cs typeface="Verdana"/>
              </a:rPr>
              <a:t>production</a:t>
            </a:r>
            <a:r>
              <a:rPr dirty="0" sz="2400" spc="-200">
                <a:latin typeface="Verdana"/>
                <a:cs typeface="Verdana"/>
              </a:rPr>
              <a:t> </a:t>
            </a:r>
            <a:r>
              <a:rPr dirty="0" sz="2400" spc="10">
                <a:latin typeface="Verdana"/>
                <a:cs typeface="Verdana"/>
              </a:rPr>
              <a:t>of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5">
                <a:latin typeface="Verdana"/>
                <a:cs typeface="Verdana"/>
              </a:rPr>
              <a:t>gametes</a:t>
            </a:r>
            <a:r>
              <a:rPr dirty="0" sz="2400" spc="-190">
                <a:latin typeface="Verdana"/>
                <a:cs typeface="Verdana"/>
              </a:rPr>
              <a:t> </a:t>
            </a:r>
            <a:r>
              <a:rPr dirty="0" sz="2400" spc="-55">
                <a:latin typeface="Verdana"/>
                <a:cs typeface="Verdana"/>
              </a:rPr>
              <a:t>during</a:t>
            </a:r>
            <a:r>
              <a:rPr dirty="0" sz="2400" spc="-204">
                <a:latin typeface="Verdana"/>
                <a:cs typeface="Verdana"/>
              </a:rPr>
              <a:t> </a:t>
            </a:r>
            <a:r>
              <a:rPr dirty="0" sz="2400" spc="-20">
                <a:latin typeface="Verdana"/>
                <a:cs typeface="Verdana"/>
              </a:rPr>
              <a:t>the</a:t>
            </a:r>
            <a:endParaRPr sz="2400">
              <a:latin typeface="Verdana"/>
              <a:cs typeface="Verdana"/>
            </a:endParaRPr>
          </a:p>
          <a:p>
            <a:pPr marL="286385">
              <a:lnSpc>
                <a:spcPts val="2740"/>
              </a:lnSpc>
            </a:pPr>
            <a:r>
              <a:rPr dirty="0" sz="2400" spc="-35">
                <a:latin typeface="Verdana"/>
                <a:cs typeface="Verdana"/>
              </a:rPr>
              <a:t>fet</a:t>
            </a:r>
            <a:r>
              <a:rPr dirty="0" sz="2400" spc="195">
                <a:latin typeface="Verdana"/>
                <a:cs typeface="Verdana"/>
              </a:rPr>
              <a:t>a</a:t>
            </a:r>
            <a:r>
              <a:rPr dirty="0" sz="2400" spc="-180">
                <a:latin typeface="Verdana"/>
                <a:cs typeface="Verdana"/>
              </a:rPr>
              <a:t>l</a:t>
            </a:r>
            <a:r>
              <a:rPr dirty="0" sz="2400" spc="-200">
                <a:latin typeface="Verdana"/>
                <a:cs typeface="Verdana"/>
              </a:rPr>
              <a:t> </a:t>
            </a:r>
            <a:r>
              <a:rPr dirty="0" sz="2400" spc="-65">
                <a:latin typeface="Verdana"/>
                <a:cs typeface="Verdana"/>
              </a:rPr>
              <a:t>per</a:t>
            </a:r>
            <a:r>
              <a:rPr dirty="0" sz="2400" spc="-15">
                <a:latin typeface="Verdana"/>
                <a:cs typeface="Verdana"/>
              </a:rPr>
              <a:t>i</a:t>
            </a:r>
            <a:r>
              <a:rPr dirty="0" sz="2400" spc="130">
                <a:latin typeface="Verdana"/>
                <a:cs typeface="Verdana"/>
              </a:rPr>
              <a:t>od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00">
              <a:latin typeface="Verdana"/>
              <a:cs typeface="Verdan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400" spc="220">
                <a:latin typeface="Verdana"/>
                <a:cs typeface="Verdana"/>
              </a:rPr>
              <a:t>M</a:t>
            </a:r>
            <a:r>
              <a:rPr dirty="0" sz="2400" spc="160">
                <a:latin typeface="Verdana"/>
                <a:cs typeface="Verdana"/>
              </a:rPr>
              <a:t>a</a:t>
            </a:r>
            <a:r>
              <a:rPr dirty="0" sz="2400" spc="-75">
                <a:latin typeface="Verdana"/>
                <a:cs typeface="Verdana"/>
              </a:rPr>
              <a:t>t</a:t>
            </a:r>
            <a:r>
              <a:rPr dirty="0" sz="2400" spc="-114">
                <a:latin typeface="Verdana"/>
                <a:cs typeface="Verdana"/>
              </a:rPr>
              <a:t>u</a:t>
            </a:r>
            <a:r>
              <a:rPr dirty="0" sz="2400" spc="-90">
                <a:latin typeface="Verdana"/>
                <a:cs typeface="Verdana"/>
              </a:rPr>
              <a:t>ra</a:t>
            </a:r>
            <a:r>
              <a:rPr dirty="0" sz="2400" spc="-65">
                <a:latin typeface="Verdana"/>
                <a:cs typeface="Verdana"/>
              </a:rPr>
              <a:t>t</a:t>
            </a:r>
            <a:r>
              <a:rPr dirty="0" sz="2400" spc="-175">
                <a:latin typeface="Verdana"/>
                <a:cs typeface="Verdana"/>
              </a:rPr>
              <a:t>i</a:t>
            </a:r>
            <a:r>
              <a:rPr dirty="0" sz="2400" spc="25">
                <a:latin typeface="Verdana"/>
                <a:cs typeface="Verdana"/>
              </a:rPr>
              <a:t>on</a:t>
            </a:r>
            <a:r>
              <a:rPr dirty="0" sz="2400" spc="-220">
                <a:latin typeface="Verdana"/>
                <a:cs typeface="Verdana"/>
              </a:rPr>
              <a:t> </a:t>
            </a:r>
            <a:r>
              <a:rPr dirty="0" sz="2400" spc="10">
                <a:latin typeface="Verdana"/>
                <a:cs typeface="Verdana"/>
              </a:rPr>
              <a:t>of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20">
                <a:latin typeface="Verdana"/>
                <a:cs typeface="Verdana"/>
              </a:rPr>
              <a:t>the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65">
                <a:latin typeface="Verdana"/>
                <a:cs typeface="Verdana"/>
              </a:rPr>
              <a:t>oocyte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AD0D9"/>
              </a:buClr>
              <a:buFont typeface="Wingdings"/>
              <a:buChar char=""/>
            </a:pPr>
            <a:endParaRPr sz="2800">
              <a:latin typeface="Verdana"/>
              <a:cs typeface="Verdana"/>
            </a:endParaRPr>
          </a:p>
          <a:p>
            <a:pPr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400" spc="-175">
                <a:latin typeface="Verdana"/>
                <a:cs typeface="Verdana"/>
              </a:rPr>
              <a:t>Expuls</a:t>
            </a:r>
            <a:r>
              <a:rPr dirty="0" sz="2400" spc="-60">
                <a:latin typeface="Verdana"/>
                <a:cs typeface="Verdana"/>
              </a:rPr>
              <a:t>i</a:t>
            </a:r>
            <a:r>
              <a:rPr dirty="0" sz="2400" spc="25">
                <a:latin typeface="Verdana"/>
                <a:cs typeface="Verdana"/>
              </a:rPr>
              <a:t>on</a:t>
            </a:r>
            <a:r>
              <a:rPr dirty="0" sz="2400" spc="-204">
                <a:latin typeface="Verdana"/>
                <a:cs typeface="Verdana"/>
              </a:rPr>
              <a:t> </a:t>
            </a:r>
            <a:r>
              <a:rPr dirty="0" sz="2400" spc="10">
                <a:latin typeface="Verdana"/>
                <a:cs typeface="Verdana"/>
              </a:rPr>
              <a:t>of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20">
                <a:latin typeface="Verdana"/>
                <a:cs typeface="Verdana"/>
              </a:rPr>
              <a:t>the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70">
                <a:latin typeface="Verdana"/>
                <a:cs typeface="Verdana"/>
              </a:rPr>
              <a:t>m</a:t>
            </a:r>
            <a:r>
              <a:rPr dirty="0" sz="2400" spc="50">
                <a:latin typeface="Verdana"/>
                <a:cs typeface="Verdana"/>
              </a:rPr>
              <a:t>a</a:t>
            </a:r>
            <a:r>
              <a:rPr dirty="0" sz="2400" spc="-75">
                <a:latin typeface="Verdana"/>
                <a:cs typeface="Verdana"/>
              </a:rPr>
              <a:t>t</a:t>
            </a:r>
            <a:r>
              <a:rPr dirty="0" sz="2400" spc="-114">
                <a:latin typeface="Verdana"/>
                <a:cs typeface="Verdana"/>
              </a:rPr>
              <a:t>u</a:t>
            </a:r>
            <a:r>
              <a:rPr dirty="0" sz="2400" spc="-90">
                <a:latin typeface="Verdana"/>
                <a:cs typeface="Verdana"/>
              </a:rPr>
              <a:t>re</a:t>
            </a:r>
            <a:r>
              <a:rPr dirty="0" sz="2400" spc="-195">
                <a:latin typeface="Verdana"/>
                <a:cs typeface="Verdana"/>
              </a:rPr>
              <a:t> </a:t>
            </a:r>
            <a:r>
              <a:rPr dirty="0" sz="2400" spc="25">
                <a:latin typeface="Verdana"/>
                <a:cs typeface="Verdana"/>
              </a:rPr>
              <a:t>oocyte</a:t>
            </a:r>
            <a:r>
              <a:rPr dirty="0" sz="2400" spc="25">
                <a:latin typeface="Verdana"/>
                <a:cs typeface="Verdana"/>
              </a:rPr>
              <a:t>(</a:t>
            </a:r>
            <a:r>
              <a:rPr dirty="0" sz="2400" spc="10">
                <a:latin typeface="Verdana"/>
                <a:cs typeface="Verdana"/>
              </a:rPr>
              <a:t>o</a:t>
            </a:r>
            <a:r>
              <a:rPr dirty="0" sz="2400" spc="35">
                <a:latin typeface="Verdana"/>
                <a:cs typeface="Verdana"/>
              </a:rPr>
              <a:t>v</a:t>
            </a:r>
            <a:r>
              <a:rPr dirty="0" sz="2400" spc="-15">
                <a:latin typeface="Verdana"/>
                <a:cs typeface="Verdana"/>
              </a:rPr>
              <a:t>ul</a:t>
            </a:r>
            <a:r>
              <a:rPr dirty="0" sz="2400" spc="-15">
                <a:latin typeface="Verdana"/>
                <a:cs typeface="Verdana"/>
              </a:rPr>
              <a:t>a</a:t>
            </a:r>
            <a:r>
              <a:rPr dirty="0" sz="2400" spc="-145">
                <a:latin typeface="Verdana"/>
                <a:cs typeface="Verdana"/>
              </a:rPr>
              <a:t>t</a:t>
            </a:r>
            <a:r>
              <a:rPr dirty="0" sz="2400" spc="-175">
                <a:latin typeface="Verdana"/>
                <a:cs typeface="Verdana"/>
              </a:rPr>
              <a:t>i</a:t>
            </a:r>
            <a:r>
              <a:rPr dirty="0" sz="2400" spc="-50">
                <a:latin typeface="Verdana"/>
                <a:cs typeface="Verdana"/>
              </a:rPr>
              <a:t>on)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AD0D9"/>
              </a:buClr>
              <a:buFont typeface="Wingdings"/>
              <a:buChar char=""/>
            </a:pPr>
            <a:endParaRPr sz="3050">
              <a:latin typeface="Verdana"/>
              <a:cs typeface="Verdana"/>
            </a:endParaRPr>
          </a:p>
          <a:p>
            <a:pPr marL="286385" marR="137795" indent="-274320">
              <a:lnSpc>
                <a:spcPct val="90000"/>
              </a:lnSpc>
              <a:buClr>
                <a:srgbClr val="0AD0D9"/>
              </a:buClr>
              <a:buSzPct val="9375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400" spc="-175">
                <a:latin typeface="Verdana"/>
                <a:cs typeface="Verdana"/>
              </a:rPr>
              <a:t>S</a:t>
            </a:r>
            <a:r>
              <a:rPr dirty="0" sz="2400" spc="-150">
                <a:latin typeface="Verdana"/>
                <a:cs typeface="Verdana"/>
              </a:rPr>
              <a:t>e</a:t>
            </a:r>
            <a:r>
              <a:rPr dirty="0" sz="2400" spc="-40">
                <a:latin typeface="Verdana"/>
                <a:cs typeface="Verdana"/>
              </a:rPr>
              <a:t>cret</a:t>
            </a:r>
            <a:r>
              <a:rPr dirty="0" sz="2400" spc="-5">
                <a:latin typeface="Verdana"/>
                <a:cs typeface="Verdana"/>
              </a:rPr>
              <a:t>i</a:t>
            </a:r>
            <a:r>
              <a:rPr dirty="0" sz="2400" spc="25">
                <a:latin typeface="Verdana"/>
                <a:cs typeface="Verdana"/>
              </a:rPr>
              <a:t>on</a:t>
            </a:r>
            <a:r>
              <a:rPr dirty="0" sz="2400" spc="-195">
                <a:latin typeface="Verdana"/>
                <a:cs typeface="Verdana"/>
              </a:rPr>
              <a:t> </a:t>
            </a:r>
            <a:r>
              <a:rPr dirty="0" sz="2400" spc="10">
                <a:latin typeface="Verdana"/>
                <a:cs typeface="Verdana"/>
              </a:rPr>
              <a:t>of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20">
                <a:latin typeface="Verdana"/>
                <a:cs typeface="Verdana"/>
              </a:rPr>
              <a:t>the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15">
                <a:latin typeface="Verdana"/>
                <a:cs typeface="Verdana"/>
              </a:rPr>
              <a:t>fe</a:t>
            </a:r>
            <a:r>
              <a:rPr dirty="0" sz="2400" spc="-20">
                <a:latin typeface="Verdana"/>
                <a:cs typeface="Verdana"/>
              </a:rPr>
              <a:t>m</a:t>
            </a:r>
            <a:r>
              <a:rPr dirty="0" sz="2400" spc="195">
                <a:latin typeface="Verdana"/>
                <a:cs typeface="Verdana"/>
              </a:rPr>
              <a:t>a</a:t>
            </a:r>
            <a:r>
              <a:rPr dirty="0" sz="2400" spc="-25">
                <a:latin typeface="Verdana"/>
                <a:cs typeface="Verdana"/>
              </a:rPr>
              <a:t>l</a:t>
            </a:r>
            <a:r>
              <a:rPr dirty="0" sz="2400" spc="-35">
                <a:latin typeface="Verdana"/>
                <a:cs typeface="Verdana"/>
              </a:rPr>
              <a:t>e</a:t>
            </a:r>
            <a:r>
              <a:rPr dirty="0" sz="2400" spc="-210">
                <a:latin typeface="Verdana"/>
                <a:cs typeface="Verdana"/>
              </a:rPr>
              <a:t> </a:t>
            </a:r>
            <a:r>
              <a:rPr dirty="0" sz="2400" spc="-155">
                <a:latin typeface="Verdana"/>
                <a:cs typeface="Verdana"/>
              </a:rPr>
              <a:t>se</a:t>
            </a:r>
            <a:r>
              <a:rPr dirty="0" sz="2400" spc="-160">
                <a:latin typeface="Verdana"/>
                <a:cs typeface="Verdana"/>
              </a:rPr>
              <a:t>x</a:t>
            </a:r>
            <a:r>
              <a:rPr dirty="0" sz="2400" spc="-170">
                <a:latin typeface="Verdana"/>
                <a:cs typeface="Verdana"/>
              </a:rPr>
              <a:t> </a:t>
            </a:r>
            <a:r>
              <a:rPr dirty="0" sz="2400" spc="-265">
                <a:latin typeface="Verdana"/>
                <a:cs typeface="Verdana"/>
              </a:rPr>
              <a:t>s</a:t>
            </a:r>
            <a:r>
              <a:rPr dirty="0" sz="2400" spc="-195">
                <a:latin typeface="Verdana"/>
                <a:cs typeface="Verdana"/>
              </a:rPr>
              <a:t>t</a:t>
            </a:r>
            <a:r>
              <a:rPr dirty="0" sz="2400" spc="-70">
                <a:latin typeface="Verdana"/>
                <a:cs typeface="Verdana"/>
              </a:rPr>
              <a:t>ero</a:t>
            </a:r>
            <a:r>
              <a:rPr dirty="0" sz="2400" spc="-15">
                <a:latin typeface="Verdana"/>
                <a:cs typeface="Verdana"/>
              </a:rPr>
              <a:t>i</a:t>
            </a:r>
            <a:r>
              <a:rPr dirty="0" sz="2400" spc="145">
                <a:latin typeface="Verdana"/>
                <a:cs typeface="Verdana"/>
              </a:rPr>
              <a:t>d</a:t>
            </a:r>
            <a:r>
              <a:rPr dirty="0" sz="2400" spc="-195">
                <a:latin typeface="Verdana"/>
                <a:cs typeface="Verdana"/>
              </a:rPr>
              <a:t> </a:t>
            </a:r>
            <a:r>
              <a:rPr dirty="0" sz="2400" spc="-70">
                <a:latin typeface="Verdana"/>
                <a:cs typeface="Verdana"/>
              </a:rPr>
              <a:t>hor</a:t>
            </a:r>
            <a:r>
              <a:rPr dirty="0" sz="2400" spc="-120">
                <a:latin typeface="Verdana"/>
                <a:cs typeface="Verdana"/>
              </a:rPr>
              <a:t>m</a:t>
            </a:r>
            <a:r>
              <a:rPr dirty="0" sz="2400" spc="-30">
                <a:latin typeface="Verdana"/>
                <a:cs typeface="Verdana"/>
              </a:rPr>
              <a:t>ones  </a:t>
            </a:r>
            <a:r>
              <a:rPr dirty="0" sz="2400" spc="-60">
                <a:latin typeface="Verdana"/>
                <a:cs typeface="Verdana"/>
              </a:rPr>
              <a:t>(estrogen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95">
                <a:latin typeface="Verdana"/>
                <a:cs typeface="Verdana"/>
              </a:rPr>
              <a:t>and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-50">
                <a:latin typeface="Verdana"/>
                <a:cs typeface="Verdana"/>
              </a:rPr>
              <a:t>progesterone).</a:t>
            </a:r>
            <a:r>
              <a:rPr dirty="0" sz="2400" spc="-140">
                <a:latin typeface="Verdana"/>
                <a:cs typeface="Verdana"/>
              </a:rPr>
              <a:t> </a:t>
            </a:r>
            <a:r>
              <a:rPr dirty="0" sz="2400" spc="-310">
                <a:latin typeface="Verdana"/>
                <a:cs typeface="Verdana"/>
              </a:rPr>
              <a:t>It</a:t>
            </a:r>
            <a:r>
              <a:rPr dirty="0" sz="2400" spc="-170">
                <a:latin typeface="Verdana"/>
                <a:cs typeface="Verdana"/>
              </a:rPr>
              <a:t> </a:t>
            </a:r>
            <a:r>
              <a:rPr dirty="0" sz="2400" spc="-50">
                <a:latin typeface="Verdana"/>
                <a:cs typeface="Verdana"/>
              </a:rPr>
              <a:t>also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-55">
                <a:latin typeface="Verdana"/>
                <a:cs typeface="Verdana"/>
              </a:rPr>
              <a:t>secretes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-20">
                <a:latin typeface="Verdana"/>
                <a:cs typeface="Verdana"/>
              </a:rPr>
              <a:t>the </a:t>
            </a:r>
            <a:r>
              <a:rPr dirty="0" sz="2400" spc="-830">
                <a:latin typeface="Verdana"/>
                <a:cs typeface="Verdana"/>
              </a:rPr>
              <a:t> </a:t>
            </a:r>
            <a:r>
              <a:rPr dirty="0" sz="2400" spc="50">
                <a:latin typeface="Verdana"/>
                <a:cs typeface="Verdana"/>
              </a:rPr>
              <a:t>peptide</a:t>
            </a:r>
            <a:r>
              <a:rPr dirty="0" sz="2400" spc="-200">
                <a:latin typeface="Verdana"/>
                <a:cs typeface="Verdana"/>
              </a:rPr>
              <a:t> </a:t>
            </a:r>
            <a:r>
              <a:rPr dirty="0" sz="2400" spc="-20">
                <a:latin typeface="Verdana"/>
                <a:cs typeface="Verdana"/>
              </a:rPr>
              <a:t>hormone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100">
                <a:latin typeface="Verdana"/>
                <a:cs typeface="Verdana"/>
              </a:rPr>
              <a:t>inhibin.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648970"/>
            <a:ext cx="62915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305" b="1">
                <a:latin typeface="Verdana"/>
                <a:cs typeface="Verdana"/>
              </a:rPr>
              <a:t>Control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345" b="1">
                <a:latin typeface="Verdana"/>
                <a:cs typeface="Verdana"/>
              </a:rPr>
              <a:t>of</a:t>
            </a:r>
            <a:r>
              <a:rPr dirty="0" sz="3600" spc="-220" b="1">
                <a:latin typeface="Verdana"/>
                <a:cs typeface="Verdana"/>
              </a:rPr>
              <a:t> </a:t>
            </a:r>
            <a:r>
              <a:rPr dirty="0" sz="3600" spc="-265" b="1">
                <a:latin typeface="Verdana"/>
                <a:cs typeface="Verdana"/>
              </a:rPr>
              <a:t>Ovarian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370" b="1">
                <a:latin typeface="Verdana"/>
                <a:cs typeface="Verdana"/>
              </a:rPr>
              <a:t>Functions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362202"/>
            <a:ext cx="6487160" cy="4415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475">
                <a:latin typeface="Verdana"/>
                <a:cs typeface="Verdana"/>
              </a:rPr>
              <a:t>T</a:t>
            </a:r>
            <a:r>
              <a:rPr dirty="0" sz="2400" spc="35">
                <a:latin typeface="Verdana"/>
                <a:cs typeface="Verdana"/>
              </a:rPr>
              <a:t>he</a:t>
            </a:r>
            <a:r>
              <a:rPr dirty="0" sz="2400" spc="-165">
                <a:latin typeface="Verdana"/>
                <a:cs typeface="Verdana"/>
              </a:rPr>
              <a:t> </a:t>
            </a:r>
            <a:r>
              <a:rPr dirty="0" sz="2400" spc="70">
                <a:latin typeface="Verdana"/>
                <a:cs typeface="Verdana"/>
              </a:rPr>
              <a:t>m</a:t>
            </a:r>
            <a:r>
              <a:rPr dirty="0" sz="2400" spc="45">
                <a:latin typeface="Verdana"/>
                <a:cs typeface="Verdana"/>
              </a:rPr>
              <a:t>a</a:t>
            </a:r>
            <a:r>
              <a:rPr dirty="0" sz="2400" spc="-330">
                <a:latin typeface="Verdana"/>
                <a:cs typeface="Verdana"/>
              </a:rPr>
              <a:t>j</a:t>
            </a:r>
            <a:r>
              <a:rPr dirty="0" sz="2400" spc="-95">
                <a:latin typeface="Verdana"/>
                <a:cs typeface="Verdana"/>
              </a:rPr>
              <a:t>or</a:t>
            </a:r>
            <a:r>
              <a:rPr dirty="0" sz="2400" spc="-210">
                <a:latin typeface="Verdana"/>
                <a:cs typeface="Verdana"/>
              </a:rPr>
              <a:t> </a:t>
            </a:r>
            <a:r>
              <a:rPr dirty="0" sz="2400" spc="-35">
                <a:latin typeface="Verdana"/>
                <a:cs typeface="Verdana"/>
              </a:rPr>
              <a:t>factors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60">
                <a:latin typeface="Verdana"/>
                <a:cs typeface="Verdana"/>
              </a:rPr>
              <a:t>controll</a:t>
            </a:r>
            <a:r>
              <a:rPr dirty="0" sz="2400" spc="-20">
                <a:latin typeface="Verdana"/>
                <a:cs typeface="Verdana"/>
              </a:rPr>
              <a:t>i</a:t>
            </a:r>
            <a:r>
              <a:rPr dirty="0" sz="2400" spc="30">
                <a:latin typeface="Verdana"/>
                <a:cs typeface="Verdana"/>
              </a:rPr>
              <a:t>ng</a:t>
            </a:r>
            <a:r>
              <a:rPr dirty="0" sz="2400" spc="-215">
                <a:latin typeface="Verdana"/>
                <a:cs typeface="Verdana"/>
              </a:rPr>
              <a:t> </a:t>
            </a:r>
            <a:r>
              <a:rPr dirty="0" sz="2400" spc="-20">
                <a:latin typeface="Verdana"/>
                <a:cs typeface="Verdana"/>
              </a:rPr>
              <a:t>the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10">
                <a:latin typeface="Verdana"/>
                <a:cs typeface="Verdana"/>
              </a:rPr>
              <a:t>o</a:t>
            </a:r>
            <a:r>
              <a:rPr dirty="0" sz="2400" spc="30">
                <a:latin typeface="Verdana"/>
                <a:cs typeface="Verdana"/>
              </a:rPr>
              <a:t>v</a:t>
            </a:r>
            <a:r>
              <a:rPr dirty="0" sz="2400" spc="-70">
                <a:latin typeface="Verdana"/>
                <a:cs typeface="Verdana"/>
              </a:rPr>
              <a:t>a</a:t>
            </a:r>
            <a:r>
              <a:rPr dirty="0" sz="2400" spc="-55">
                <a:latin typeface="Verdana"/>
                <a:cs typeface="Verdana"/>
              </a:rPr>
              <a:t>r</a:t>
            </a:r>
            <a:r>
              <a:rPr dirty="0" sz="2400" spc="-175">
                <a:latin typeface="Verdana"/>
                <a:cs typeface="Verdana"/>
              </a:rPr>
              <a:t>i</a:t>
            </a:r>
            <a:r>
              <a:rPr dirty="0" sz="2400" spc="-95">
                <a:latin typeface="Verdana"/>
                <a:cs typeface="Verdana"/>
              </a:rPr>
              <a:t>es</a:t>
            </a:r>
            <a:r>
              <a:rPr dirty="0" sz="2400" spc="-204">
                <a:latin typeface="Verdana"/>
                <a:cs typeface="Verdana"/>
              </a:rPr>
              <a:t> </a:t>
            </a:r>
            <a:r>
              <a:rPr dirty="0" sz="2400">
                <a:latin typeface="Verdana"/>
                <a:cs typeface="Verdana"/>
              </a:rPr>
              <a:t>are</a:t>
            </a:r>
            <a:endParaRPr sz="2400">
              <a:latin typeface="Verdana"/>
              <a:cs typeface="Verdana"/>
            </a:endParaRPr>
          </a:p>
          <a:p>
            <a:pPr marL="12700" marR="323215">
              <a:lnSpc>
                <a:spcPct val="220000"/>
              </a:lnSpc>
            </a:pPr>
            <a:r>
              <a:rPr dirty="0" sz="2400" spc="-55" i="1">
                <a:latin typeface="Verdana"/>
                <a:cs typeface="Verdana"/>
              </a:rPr>
              <a:t>GnRH</a:t>
            </a:r>
            <a:r>
              <a:rPr dirty="0" sz="2400" spc="-180" i="1">
                <a:latin typeface="Verdana"/>
                <a:cs typeface="Verdana"/>
              </a:rPr>
              <a:t> </a:t>
            </a:r>
            <a:r>
              <a:rPr dirty="0" sz="2400" spc="-330" i="1">
                <a:latin typeface="Verdana"/>
                <a:cs typeface="Verdana"/>
              </a:rPr>
              <a:t>–</a:t>
            </a:r>
            <a:r>
              <a:rPr dirty="0" sz="2400" spc="-175" i="1">
                <a:latin typeface="Verdana"/>
                <a:cs typeface="Verdana"/>
              </a:rPr>
              <a:t> </a:t>
            </a:r>
            <a:r>
              <a:rPr dirty="0" sz="2400" spc="-25" i="1">
                <a:latin typeface="Verdana"/>
                <a:cs typeface="Verdana"/>
              </a:rPr>
              <a:t>Gonadotropin-releasing</a:t>
            </a:r>
            <a:r>
              <a:rPr dirty="0" sz="2400" spc="-180" i="1">
                <a:latin typeface="Verdana"/>
                <a:cs typeface="Verdana"/>
              </a:rPr>
              <a:t> </a:t>
            </a:r>
            <a:r>
              <a:rPr dirty="0" sz="2400" spc="-20" i="1">
                <a:latin typeface="Verdana"/>
                <a:cs typeface="Verdana"/>
              </a:rPr>
              <a:t>hormone </a:t>
            </a:r>
            <a:r>
              <a:rPr dirty="0" sz="2400" spc="-830" i="1">
                <a:latin typeface="Verdana"/>
                <a:cs typeface="Verdana"/>
              </a:rPr>
              <a:t> </a:t>
            </a:r>
            <a:r>
              <a:rPr dirty="0" sz="2400" spc="-260" i="1">
                <a:latin typeface="Verdana"/>
                <a:cs typeface="Verdana"/>
              </a:rPr>
              <a:t>FS</a:t>
            </a:r>
            <a:r>
              <a:rPr dirty="0" sz="2400" spc="-300" i="1">
                <a:latin typeface="Verdana"/>
                <a:cs typeface="Verdana"/>
              </a:rPr>
              <a:t>H</a:t>
            </a:r>
            <a:r>
              <a:rPr dirty="0" sz="2400" spc="-295" i="1">
                <a:latin typeface="Verdana"/>
                <a:cs typeface="Verdana"/>
              </a:rPr>
              <a:t>-</a:t>
            </a:r>
            <a:r>
              <a:rPr dirty="0" sz="2400" spc="-190" i="1">
                <a:latin typeface="Verdana"/>
                <a:cs typeface="Verdana"/>
              </a:rPr>
              <a:t> </a:t>
            </a:r>
            <a:r>
              <a:rPr dirty="0" sz="2400" spc="-114" i="1">
                <a:latin typeface="Verdana"/>
                <a:cs typeface="Verdana"/>
              </a:rPr>
              <a:t>Fo</a:t>
            </a:r>
            <a:r>
              <a:rPr dirty="0" sz="2400" spc="-70" i="1">
                <a:latin typeface="Verdana"/>
                <a:cs typeface="Verdana"/>
              </a:rPr>
              <a:t>l</a:t>
            </a:r>
            <a:r>
              <a:rPr dirty="0" sz="2400" spc="-195" i="1">
                <a:latin typeface="Verdana"/>
                <a:cs typeface="Verdana"/>
              </a:rPr>
              <a:t>l</a:t>
            </a:r>
            <a:r>
              <a:rPr dirty="0" sz="2400" spc="-25" i="1">
                <a:latin typeface="Verdana"/>
                <a:cs typeface="Verdana"/>
              </a:rPr>
              <a:t>ic</a:t>
            </a:r>
            <a:r>
              <a:rPr dirty="0" sz="2400" spc="-35" i="1">
                <a:latin typeface="Verdana"/>
                <a:cs typeface="Verdana"/>
              </a:rPr>
              <a:t>l</a:t>
            </a:r>
            <a:r>
              <a:rPr dirty="0" sz="2400" spc="130" i="1">
                <a:latin typeface="Verdana"/>
                <a:cs typeface="Verdana"/>
              </a:rPr>
              <a:t>e</a:t>
            </a:r>
            <a:r>
              <a:rPr dirty="0" sz="2400" spc="-165" i="1">
                <a:latin typeface="Verdana"/>
                <a:cs typeface="Verdana"/>
              </a:rPr>
              <a:t> </a:t>
            </a:r>
            <a:r>
              <a:rPr dirty="0" sz="2400" spc="-265" i="1">
                <a:latin typeface="Verdana"/>
                <a:cs typeface="Verdana"/>
              </a:rPr>
              <a:t>s</a:t>
            </a:r>
            <a:r>
              <a:rPr dirty="0" sz="2400" spc="-180" i="1">
                <a:latin typeface="Verdana"/>
                <a:cs typeface="Verdana"/>
              </a:rPr>
              <a:t>t</a:t>
            </a:r>
            <a:r>
              <a:rPr dirty="0" sz="2400" spc="-114" i="1">
                <a:latin typeface="Verdana"/>
                <a:cs typeface="Verdana"/>
              </a:rPr>
              <a:t>im</a:t>
            </a:r>
            <a:r>
              <a:rPr dirty="0" sz="2400" spc="-105" i="1">
                <a:latin typeface="Verdana"/>
                <a:cs typeface="Verdana"/>
              </a:rPr>
              <a:t>u</a:t>
            </a:r>
            <a:r>
              <a:rPr dirty="0" sz="2400" spc="-195" i="1">
                <a:latin typeface="Verdana"/>
                <a:cs typeface="Verdana"/>
              </a:rPr>
              <a:t>l</a:t>
            </a:r>
            <a:r>
              <a:rPr dirty="0" sz="2400" spc="30" i="1">
                <a:latin typeface="Verdana"/>
                <a:cs typeface="Verdana"/>
              </a:rPr>
              <a:t>a</a:t>
            </a:r>
            <a:r>
              <a:rPr dirty="0" sz="2400" spc="40" i="1">
                <a:latin typeface="Verdana"/>
                <a:cs typeface="Verdana"/>
              </a:rPr>
              <a:t>t</a:t>
            </a:r>
            <a:r>
              <a:rPr dirty="0" sz="2400" spc="-195" i="1">
                <a:latin typeface="Verdana"/>
                <a:cs typeface="Verdana"/>
              </a:rPr>
              <a:t>i</a:t>
            </a:r>
            <a:r>
              <a:rPr dirty="0" sz="2400" spc="30" i="1">
                <a:latin typeface="Verdana"/>
                <a:cs typeface="Verdana"/>
              </a:rPr>
              <a:t>ng</a:t>
            </a:r>
            <a:r>
              <a:rPr dirty="0" sz="2400" spc="-215" i="1">
                <a:latin typeface="Verdana"/>
                <a:cs typeface="Verdana"/>
              </a:rPr>
              <a:t> </a:t>
            </a:r>
            <a:r>
              <a:rPr dirty="0" sz="2400" spc="-20" i="1">
                <a:latin typeface="Verdana"/>
                <a:cs typeface="Verdana"/>
              </a:rPr>
              <a:t>hormone</a:t>
            </a:r>
            <a:endParaRPr sz="2400">
              <a:latin typeface="Verdana"/>
              <a:cs typeface="Verdana"/>
            </a:endParaRPr>
          </a:p>
          <a:p>
            <a:pPr marL="12700" marR="3064510">
              <a:lnSpc>
                <a:spcPct val="220000"/>
              </a:lnSpc>
              <a:spcBef>
                <a:spcPts val="5"/>
              </a:spcBef>
            </a:pPr>
            <a:r>
              <a:rPr dirty="0" sz="2400" spc="-175" i="1">
                <a:latin typeface="Verdana"/>
                <a:cs typeface="Verdana"/>
              </a:rPr>
              <a:t>L</a:t>
            </a:r>
            <a:r>
              <a:rPr dirty="0" sz="2400" spc="-225" i="1">
                <a:latin typeface="Verdana"/>
                <a:cs typeface="Verdana"/>
              </a:rPr>
              <a:t>H</a:t>
            </a:r>
            <a:r>
              <a:rPr dirty="0" sz="2400" spc="-295" i="1">
                <a:latin typeface="Verdana"/>
                <a:cs typeface="Verdana"/>
              </a:rPr>
              <a:t>-</a:t>
            </a:r>
            <a:r>
              <a:rPr dirty="0" sz="2400" spc="-175" i="1">
                <a:latin typeface="Verdana"/>
                <a:cs typeface="Verdana"/>
              </a:rPr>
              <a:t> </a:t>
            </a:r>
            <a:r>
              <a:rPr dirty="0" sz="2400" spc="-195" i="1">
                <a:latin typeface="Verdana"/>
                <a:cs typeface="Verdana"/>
              </a:rPr>
              <a:t>l</a:t>
            </a:r>
            <a:r>
              <a:rPr dirty="0" sz="2400" spc="-120" i="1">
                <a:latin typeface="Verdana"/>
                <a:cs typeface="Verdana"/>
              </a:rPr>
              <a:t>u</a:t>
            </a:r>
            <a:r>
              <a:rPr dirty="0" sz="2400" spc="-60" i="1">
                <a:latin typeface="Verdana"/>
                <a:cs typeface="Verdana"/>
              </a:rPr>
              <a:t>t</a:t>
            </a:r>
            <a:r>
              <a:rPr dirty="0" sz="2400" spc="-80" i="1">
                <a:latin typeface="Verdana"/>
                <a:cs typeface="Verdana"/>
              </a:rPr>
              <a:t>einizing</a:t>
            </a:r>
            <a:r>
              <a:rPr dirty="0" sz="2400" spc="-204" i="1">
                <a:latin typeface="Verdana"/>
                <a:cs typeface="Verdana"/>
              </a:rPr>
              <a:t> </a:t>
            </a:r>
            <a:r>
              <a:rPr dirty="0" sz="2400" spc="-20" i="1">
                <a:latin typeface="Verdana"/>
                <a:cs typeface="Verdana"/>
              </a:rPr>
              <a:t>hormone  </a:t>
            </a:r>
            <a:r>
              <a:rPr dirty="0" sz="2400" spc="-85" i="1">
                <a:latin typeface="Verdana"/>
                <a:cs typeface="Verdana"/>
              </a:rPr>
              <a:t>Estrogen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2400" spc="-35" i="1">
                <a:latin typeface="Verdana"/>
                <a:cs typeface="Verdana"/>
              </a:rPr>
              <a:t>Progesterone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180363"/>
            <a:ext cx="7347584" cy="1625600"/>
          </a:xfrm>
          <a:prstGeom prst="rect"/>
        </p:spPr>
        <p:txBody>
          <a:bodyPr wrap="square" lIns="0" tIns="1003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3600" spc="-305" b="1">
                <a:latin typeface="Verdana"/>
                <a:cs typeface="Verdana"/>
              </a:rPr>
              <a:t>Control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345" b="1">
                <a:latin typeface="Verdana"/>
                <a:cs typeface="Verdana"/>
              </a:rPr>
              <a:t>of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265" b="1">
                <a:latin typeface="Verdana"/>
                <a:cs typeface="Verdana"/>
              </a:rPr>
              <a:t>Ovarian</a:t>
            </a:r>
            <a:r>
              <a:rPr dirty="0" sz="3600" spc="-220" b="1">
                <a:latin typeface="Verdana"/>
                <a:cs typeface="Verdana"/>
              </a:rPr>
              <a:t> </a:t>
            </a:r>
            <a:r>
              <a:rPr dirty="0" sz="3600" spc="-370" b="1">
                <a:latin typeface="Verdana"/>
                <a:cs typeface="Verdana"/>
              </a:rPr>
              <a:t>Functions</a:t>
            </a:r>
            <a:endParaRPr sz="3600">
              <a:latin typeface="Verdana"/>
              <a:cs typeface="Verdana"/>
            </a:endParaRPr>
          </a:p>
          <a:p>
            <a:pPr marL="27940" marR="5080">
              <a:lnSpc>
                <a:spcPct val="100000"/>
              </a:lnSpc>
              <a:spcBef>
                <a:spcPts val="385"/>
              </a:spcBef>
            </a:pPr>
            <a:r>
              <a:rPr dirty="0" sz="2000" spc="-20" i="1">
                <a:solidFill>
                  <a:srgbClr val="000000"/>
                </a:solidFill>
                <a:latin typeface="Verdana"/>
                <a:cs typeface="Verdana"/>
              </a:rPr>
              <a:t>Gonadotropin-releasing hormone </a:t>
            </a:r>
            <a:r>
              <a:rPr dirty="0" sz="2000" spc="-210">
                <a:solidFill>
                  <a:srgbClr val="000000"/>
                </a:solidFill>
                <a:latin typeface="Verdana"/>
                <a:cs typeface="Verdana"/>
              </a:rPr>
              <a:t>is </a:t>
            </a:r>
            <a:r>
              <a:rPr dirty="0" sz="2000" spc="5">
                <a:solidFill>
                  <a:srgbClr val="000000"/>
                </a:solidFill>
                <a:latin typeface="Verdana"/>
                <a:cs typeface="Verdana"/>
              </a:rPr>
              <a:t>secreted </a:t>
            </a:r>
            <a:r>
              <a:rPr dirty="0" sz="2000" spc="-80">
                <a:solidFill>
                  <a:srgbClr val="000000"/>
                </a:solidFill>
                <a:latin typeface="Verdana"/>
                <a:cs typeface="Verdana"/>
              </a:rPr>
              <a:t>from </a:t>
            </a:r>
            <a:r>
              <a:rPr dirty="0" sz="2000" spc="-15">
                <a:solidFill>
                  <a:srgbClr val="000000"/>
                </a:solidFill>
                <a:latin typeface="Verdana"/>
                <a:cs typeface="Verdana"/>
              </a:rPr>
              <a:t>the </a:t>
            </a:r>
            <a:r>
              <a:rPr dirty="0" sz="2000" spc="-1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000" spc="15">
                <a:solidFill>
                  <a:srgbClr val="000000"/>
                </a:solidFill>
                <a:latin typeface="Verdana"/>
                <a:cs typeface="Verdana"/>
              </a:rPr>
              <a:t>hyp</a:t>
            </a:r>
            <a:r>
              <a:rPr dirty="0" sz="2000" spc="5">
                <a:solidFill>
                  <a:srgbClr val="000000"/>
                </a:solidFill>
                <a:latin typeface="Verdana"/>
                <a:cs typeface="Verdana"/>
              </a:rPr>
              <a:t>o</a:t>
            </a:r>
            <a:r>
              <a:rPr dirty="0" sz="2000" spc="-10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dirty="0" sz="2000" spc="-10">
                <a:solidFill>
                  <a:srgbClr val="000000"/>
                </a:solidFill>
                <a:latin typeface="Verdana"/>
                <a:cs typeface="Verdana"/>
              </a:rPr>
              <a:t>ha</a:t>
            </a:r>
            <a:r>
              <a:rPr dirty="0" sz="2000">
                <a:solidFill>
                  <a:srgbClr val="000000"/>
                </a:solidFill>
                <a:latin typeface="Verdana"/>
                <a:cs typeface="Verdana"/>
              </a:rPr>
              <a:t>l</a:t>
            </a:r>
            <a:r>
              <a:rPr dirty="0" sz="2000" spc="-130">
                <a:solidFill>
                  <a:srgbClr val="000000"/>
                </a:solidFill>
                <a:latin typeface="Verdana"/>
                <a:cs typeface="Verdana"/>
              </a:rPr>
              <a:t>mus</a:t>
            </a:r>
            <a:r>
              <a:rPr dirty="0" sz="2000" spc="-185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000" spc="75">
                <a:solidFill>
                  <a:srgbClr val="000000"/>
                </a:solidFill>
                <a:latin typeface="Verdana"/>
                <a:cs typeface="Verdana"/>
              </a:rPr>
              <a:t>an</a:t>
            </a:r>
            <a:r>
              <a:rPr dirty="0" sz="2000" spc="8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dirty="0" sz="2000" spc="-16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000" spc="-114">
                <a:solidFill>
                  <a:srgbClr val="000000"/>
                </a:solidFill>
                <a:latin typeface="Verdana"/>
                <a:cs typeface="Verdana"/>
              </a:rPr>
              <a:t>i</a:t>
            </a:r>
            <a:r>
              <a:rPr dirty="0" sz="2000" spc="-155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dirty="0" sz="2000" spc="-17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000" spc="-220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r>
              <a:rPr dirty="0" sz="2000" spc="-15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dirty="0" sz="2000" spc="-95">
                <a:solidFill>
                  <a:srgbClr val="000000"/>
                </a:solidFill>
                <a:latin typeface="Verdana"/>
                <a:cs typeface="Verdana"/>
              </a:rPr>
              <a:t>im</a:t>
            </a:r>
            <a:r>
              <a:rPr dirty="0" sz="2000" spc="-100">
                <a:solidFill>
                  <a:srgbClr val="000000"/>
                </a:solidFill>
                <a:latin typeface="Verdana"/>
                <a:cs typeface="Verdana"/>
              </a:rPr>
              <a:t>u</a:t>
            </a:r>
            <a:r>
              <a:rPr dirty="0" sz="2000" spc="-145">
                <a:solidFill>
                  <a:srgbClr val="000000"/>
                </a:solidFill>
                <a:latin typeface="Verdana"/>
                <a:cs typeface="Verdana"/>
              </a:rPr>
              <a:t>l</a:t>
            </a:r>
            <a:r>
              <a:rPr dirty="0" sz="2000" spc="150">
                <a:solidFill>
                  <a:srgbClr val="000000"/>
                </a:solidFill>
                <a:latin typeface="Verdana"/>
                <a:cs typeface="Verdana"/>
              </a:rPr>
              <a:t>a</a:t>
            </a:r>
            <a:r>
              <a:rPr dirty="0" sz="2000" spc="-90">
                <a:solidFill>
                  <a:srgbClr val="000000"/>
                </a:solidFill>
                <a:latin typeface="Verdana"/>
                <a:cs typeface="Verdana"/>
              </a:rPr>
              <a:t>tes</a:t>
            </a:r>
            <a:r>
              <a:rPr dirty="0" sz="2000" spc="-20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000" spc="-10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dirty="0" sz="2000" spc="30">
                <a:solidFill>
                  <a:srgbClr val="000000"/>
                </a:solidFill>
                <a:latin typeface="Verdana"/>
                <a:cs typeface="Verdana"/>
              </a:rPr>
              <a:t>he</a:t>
            </a:r>
            <a:r>
              <a:rPr dirty="0" sz="2000" spc="-175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000">
                <a:solidFill>
                  <a:srgbClr val="000000"/>
                </a:solidFill>
                <a:latin typeface="Verdana"/>
                <a:cs typeface="Verdana"/>
              </a:rPr>
              <a:t>an</a:t>
            </a:r>
            <a:r>
              <a:rPr dirty="0" sz="2000" spc="15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dirty="0" sz="2000" spc="-45">
                <a:solidFill>
                  <a:srgbClr val="000000"/>
                </a:solidFill>
                <a:latin typeface="Verdana"/>
                <a:cs typeface="Verdana"/>
              </a:rPr>
              <a:t>eri</a:t>
            </a:r>
            <a:r>
              <a:rPr dirty="0" sz="2000" spc="-75">
                <a:solidFill>
                  <a:srgbClr val="000000"/>
                </a:solidFill>
                <a:latin typeface="Verdana"/>
                <a:cs typeface="Verdana"/>
              </a:rPr>
              <a:t>o</a:t>
            </a:r>
            <a:r>
              <a:rPr dirty="0" sz="2000" spc="-254">
                <a:solidFill>
                  <a:srgbClr val="000000"/>
                </a:solidFill>
                <a:latin typeface="Verdana"/>
                <a:cs typeface="Verdana"/>
              </a:rPr>
              <a:t>r</a:t>
            </a:r>
            <a:r>
              <a:rPr dirty="0" sz="2000" spc="-18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000" spc="-55">
                <a:solidFill>
                  <a:srgbClr val="000000"/>
                </a:solidFill>
                <a:latin typeface="Verdana"/>
                <a:cs typeface="Verdana"/>
              </a:rPr>
              <a:t>pi</a:t>
            </a:r>
            <a:r>
              <a:rPr dirty="0" sz="2000" spc="-35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dirty="0" sz="2000" spc="-140">
                <a:solidFill>
                  <a:srgbClr val="000000"/>
                </a:solidFill>
                <a:latin typeface="Verdana"/>
                <a:cs typeface="Verdana"/>
              </a:rPr>
              <a:t>u</a:t>
            </a:r>
            <a:r>
              <a:rPr dirty="0" sz="2000" spc="-75">
                <a:solidFill>
                  <a:srgbClr val="000000"/>
                </a:solidFill>
                <a:latin typeface="Verdana"/>
                <a:cs typeface="Verdana"/>
              </a:rPr>
              <a:t>i</a:t>
            </a:r>
            <a:r>
              <a:rPr dirty="0" sz="2000" spc="-80">
                <a:solidFill>
                  <a:srgbClr val="000000"/>
                </a:solidFill>
                <a:latin typeface="Verdana"/>
                <a:cs typeface="Verdana"/>
              </a:rPr>
              <a:t>tary</a:t>
            </a:r>
            <a:r>
              <a:rPr dirty="0" sz="2000" spc="-195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000" spc="40">
                <a:solidFill>
                  <a:srgbClr val="000000"/>
                </a:solidFill>
                <a:latin typeface="Verdana"/>
                <a:cs typeface="Verdana"/>
              </a:rPr>
              <a:t>gland</a:t>
            </a:r>
            <a:r>
              <a:rPr dirty="0" sz="2000" spc="-15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000" spc="-100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dirty="0" sz="2000" spc="70">
                <a:solidFill>
                  <a:srgbClr val="000000"/>
                </a:solidFill>
                <a:latin typeface="Verdana"/>
                <a:cs typeface="Verdana"/>
              </a:rPr>
              <a:t>o  </a:t>
            </a:r>
            <a:r>
              <a:rPr dirty="0" sz="2000" spc="-80">
                <a:solidFill>
                  <a:srgbClr val="000000"/>
                </a:solidFill>
                <a:latin typeface="Verdana"/>
                <a:cs typeface="Verdana"/>
              </a:rPr>
              <a:t>s</a:t>
            </a:r>
            <a:r>
              <a:rPr dirty="0" sz="2000" spc="-8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dirty="0" sz="2000">
                <a:solidFill>
                  <a:srgbClr val="000000"/>
                </a:solidFill>
                <a:latin typeface="Verdana"/>
                <a:cs typeface="Verdana"/>
              </a:rPr>
              <a:t>cre</a:t>
            </a:r>
            <a:r>
              <a:rPr dirty="0" sz="2000" spc="15">
                <a:solidFill>
                  <a:srgbClr val="000000"/>
                </a:solidFill>
                <a:latin typeface="Verdana"/>
                <a:cs typeface="Verdana"/>
              </a:rPr>
              <a:t>t</a:t>
            </a:r>
            <a:r>
              <a:rPr dirty="0" sz="2000" spc="110">
                <a:solidFill>
                  <a:srgbClr val="000000"/>
                </a:solidFill>
                <a:latin typeface="Verdana"/>
                <a:cs typeface="Verdana"/>
              </a:rPr>
              <a:t>e</a:t>
            </a:r>
            <a:r>
              <a:rPr dirty="0" sz="2000" spc="-195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000" spc="-165">
                <a:solidFill>
                  <a:srgbClr val="000000"/>
                </a:solidFill>
                <a:latin typeface="Verdana"/>
                <a:cs typeface="Verdana"/>
              </a:rPr>
              <a:t>LH</a:t>
            </a:r>
            <a:r>
              <a:rPr dirty="0" sz="2000" spc="-17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000" spc="75">
                <a:solidFill>
                  <a:srgbClr val="000000"/>
                </a:solidFill>
                <a:latin typeface="Verdana"/>
                <a:cs typeface="Verdana"/>
              </a:rPr>
              <a:t>an</a:t>
            </a:r>
            <a:r>
              <a:rPr dirty="0" sz="2000" spc="80">
                <a:solidFill>
                  <a:srgbClr val="000000"/>
                </a:solidFill>
                <a:latin typeface="Verdana"/>
                <a:cs typeface="Verdana"/>
              </a:rPr>
              <a:t>d</a:t>
            </a:r>
            <a:r>
              <a:rPr dirty="0" sz="2000" spc="-15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000" spc="-215">
                <a:solidFill>
                  <a:srgbClr val="000000"/>
                </a:solidFill>
                <a:latin typeface="Verdana"/>
                <a:cs typeface="Verdana"/>
              </a:rPr>
              <a:t>FSH.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9740" y="2206879"/>
            <a:ext cx="8014970" cy="4659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695960">
              <a:lnSpc>
                <a:spcPct val="100000"/>
              </a:lnSpc>
              <a:spcBef>
                <a:spcPts val="105"/>
              </a:spcBef>
            </a:pPr>
            <a:r>
              <a:rPr dirty="0" sz="2000" spc="-165" i="1">
                <a:latin typeface="Verdana"/>
                <a:cs typeface="Verdana"/>
              </a:rPr>
              <a:t>LH </a:t>
            </a:r>
            <a:r>
              <a:rPr dirty="0" sz="2000" spc="-210">
                <a:latin typeface="Verdana"/>
                <a:cs typeface="Verdana"/>
              </a:rPr>
              <a:t>is</a:t>
            </a:r>
            <a:r>
              <a:rPr dirty="0" sz="2000" spc="-150">
                <a:latin typeface="Verdana"/>
                <a:cs typeface="Verdana"/>
              </a:rPr>
              <a:t> </a:t>
            </a:r>
            <a:r>
              <a:rPr dirty="0" sz="2000" spc="-5">
                <a:latin typeface="Verdana"/>
                <a:cs typeface="Verdana"/>
              </a:rPr>
              <a:t>released</a:t>
            </a:r>
            <a:r>
              <a:rPr dirty="0" sz="2000" spc="-190">
                <a:latin typeface="Verdana"/>
                <a:cs typeface="Verdana"/>
              </a:rPr>
              <a:t> </a:t>
            </a:r>
            <a:r>
              <a:rPr dirty="0" sz="2000" spc="-80">
                <a:latin typeface="Verdana"/>
                <a:cs typeface="Verdana"/>
              </a:rPr>
              <a:t>form</a:t>
            </a:r>
            <a:r>
              <a:rPr dirty="0" sz="2000" spc="-145">
                <a:latin typeface="Verdana"/>
                <a:cs typeface="Verdana"/>
              </a:rPr>
              <a:t> </a:t>
            </a:r>
            <a:r>
              <a:rPr dirty="0" sz="2000" spc="-15">
                <a:latin typeface="Verdana"/>
                <a:cs typeface="Verdana"/>
              </a:rPr>
              <a:t>the</a:t>
            </a:r>
            <a:r>
              <a:rPr dirty="0" sz="2000" spc="-185">
                <a:latin typeface="Verdana"/>
                <a:cs typeface="Verdana"/>
              </a:rPr>
              <a:t> </a:t>
            </a:r>
            <a:r>
              <a:rPr dirty="0" sz="2000" spc="-75">
                <a:latin typeface="Verdana"/>
                <a:cs typeface="Verdana"/>
              </a:rPr>
              <a:t>pituitary</a:t>
            </a:r>
            <a:r>
              <a:rPr dirty="0" sz="2000" spc="-190">
                <a:latin typeface="Verdana"/>
                <a:cs typeface="Verdana"/>
              </a:rPr>
              <a:t> </a:t>
            </a:r>
            <a:r>
              <a:rPr dirty="0" sz="2000" spc="5">
                <a:latin typeface="Verdana"/>
                <a:cs typeface="Verdana"/>
              </a:rPr>
              <a:t>gland.</a:t>
            </a:r>
            <a:r>
              <a:rPr dirty="0" sz="2000" spc="-160">
                <a:latin typeface="Verdana"/>
                <a:cs typeface="Verdana"/>
              </a:rPr>
              <a:t> </a:t>
            </a:r>
            <a:r>
              <a:rPr dirty="0" sz="2000" spc="-254">
                <a:latin typeface="Verdana"/>
                <a:cs typeface="Verdana"/>
              </a:rPr>
              <a:t>Its</a:t>
            </a:r>
            <a:r>
              <a:rPr dirty="0" sz="2000" spc="-180">
                <a:latin typeface="Verdana"/>
                <a:cs typeface="Verdana"/>
              </a:rPr>
              <a:t> </a:t>
            </a:r>
            <a:r>
              <a:rPr dirty="0" sz="2000" spc="-25">
                <a:latin typeface="Verdana"/>
                <a:cs typeface="Verdana"/>
              </a:rPr>
              <a:t>main</a:t>
            </a:r>
            <a:r>
              <a:rPr dirty="0" sz="2000" spc="-170">
                <a:latin typeface="Verdana"/>
                <a:cs typeface="Verdana"/>
              </a:rPr>
              <a:t> </a:t>
            </a:r>
            <a:r>
              <a:rPr dirty="0" sz="2000" spc="-15">
                <a:latin typeface="Verdana"/>
                <a:cs typeface="Verdana"/>
              </a:rPr>
              <a:t>function</a:t>
            </a:r>
            <a:r>
              <a:rPr dirty="0" sz="2000" spc="-175">
                <a:latin typeface="Verdana"/>
                <a:cs typeface="Verdana"/>
              </a:rPr>
              <a:t> </a:t>
            </a:r>
            <a:r>
              <a:rPr dirty="0" sz="2000" spc="-210">
                <a:latin typeface="Verdana"/>
                <a:cs typeface="Verdana"/>
              </a:rPr>
              <a:t>is</a:t>
            </a:r>
            <a:r>
              <a:rPr dirty="0" sz="2000" spc="-150">
                <a:latin typeface="Verdana"/>
                <a:cs typeface="Verdana"/>
              </a:rPr>
              <a:t> </a:t>
            </a:r>
            <a:r>
              <a:rPr dirty="0" sz="2000" spc="-5">
                <a:latin typeface="Verdana"/>
                <a:cs typeface="Verdana"/>
              </a:rPr>
              <a:t>to </a:t>
            </a:r>
            <a:r>
              <a:rPr dirty="0" sz="2000" spc="-685">
                <a:latin typeface="Verdana"/>
                <a:cs typeface="Verdana"/>
              </a:rPr>
              <a:t> </a:t>
            </a:r>
            <a:r>
              <a:rPr dirty="0" sz="2000" spc="40">
                <a:latin typeface="Verdana"/>
                <a:cs typeface="Verdana"/>
              </a:rPr>
              <a:t>cause </a:t>
            </a:r>
            <a:r>
              <a:rPr dirty="0" sz="2000" spc="-25">
                <a:latin typeface="Verdana"/>
                <a:cs typeface="Verdana"/>
              </a:rPr>
              <a:t>ovulation </a:t>
            </a:r>
            <a:r>
              <a:rPr dirty="0" sz="2000" spc="80">
                <a:latin typeface="Verdana"/>
                <a:cs typeface="Verdana"/>
              </a:rPr>
              <a:t>and </a:t>
            </a:r>
            <a:r>
              <a:rPr dirty="0" sz="2000" spc="-135">
                <a:latin typeface="Verdana"/>
                <a:cs typeface="Verdana"/>
              </a:rPr>
              <a:t>it </a:t>
            </a:r>
            <a:r>
              <a:rPr dirty="0" sz="2000" spc="-10">
                <a:latin typeface="Verdana"/>
                <a:cs typeface="Verdana"/>
              </a:rPr>
              <a:t>causes </a:t>
            </a:r>
            <a:r>
              <a:rPr dirty="0" sz="2000" spc="-15">
                <a:latin typeface="Verdana"/>
                <a:cs typeface="Verdana"/>
              </a:rPr>
              <a:t>the </a:t>
            </a:r>
            <a:r>
              <a:rPr dirty="0" sz="2000" spc="-40">
                <a:latin typeface="Verdana"/>
                <a:cs typeface="Verdana"/>
              </a:rPr>
              <a:t>formation </a:t>
            </a:r>
            <a:r>
              <a:rPr dirty="0" sz="2000" spc="10">
                <a:latin typeface="Verdana"/>
                <a:cs typeface="Verdana"/>
              </a:rPr>
              <a:t>of </a:t>
            </a:r>
            <a:r>
              <a:rPr dirty="0" sz="2000" spc="-15">
                <a:latin typeface="Verdana"/>
                <a:cs typeface="Verdana"/>
              </a:rPr>
              <a:t>the </a:t>
            </a:r>
            <a:r>
              <a:rPr dirty="0" sz="2000" spc="-20">
                <a:latin typeface="Verdana"/>
                <a:cs typeface="Verdana"/>
              </a:rPr>
              <a:t>corpus </a:t>
            </a:r>
            <a:r>
              <a:rPr dirty="0" sz="2000" spc="-690">
                <a:latin typeface="Verdana"/>
                <a:cs typeface="Verdana"/>
              </a:rPr>
              <a:t> </a:t>
            </a:r>
            <a:r>
              <a:rPr dirty="0" sz="2000" spc="-70">
                <a:latin typeface="Verdana"/>
                <a:cs typeface="Verdana"/>
              </a:rPr>
              <a:t>luteum.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2000" spc="-229" i="1">
                <a:latin typeface="Verdana"/>
                <a:cs typeface="Verdana"/>
              </a:rPr>
              <a:t>FSH</a:t>
            </a:r>
            <a:r>
              <a:rPr dirty="0" sz="2000" spc="-155" i="1">
                <a:latin typeface="Verdana"/>
                <a:cs typeface="Verdana"/>
              </a:rPr>
              <a:t> </a:t>
            </a:r>
            <a:r>
              <a:rPr dirty="0" sz="2000" spc="-210">
                <a:latin typeface="Verdana"/>
                <a:cs typeface="Verdana"/>
              </a:rPr>
              <a:t>is</a:t>
            </a:r>
            <a:r>
              <a:rPr dirty="0" sz="2000" spc="-150">
                <a:latin typeface="Verdana"/>
                <a:cs typeface="Verdana"/>
              </a:rPr>
              <a:t> </a:t>
            </a:r>
            <a:r>
              <a:rPr dirty="0" sz="2000" spc="-100">
                <a:latin typeface="Verdana"/>
                <a:cs typeface="Verdana"/>
              </a:rPr>
              <a:t>primarily</a:t>
            </a:r>
            <a:r>
              <a:rPr dirty="0" sz="2000" spc="-175">
                <a:latin typeface="Verdana"/>
                <a:cs typeface="Verdana"/>
              </a:rPr>
              <a:t> </a:t>
            </a:r>
            <a:r>
              <a:rPr dirty="0" sz="2000" spc="-55">
                <a:latin typeface="Verdana"/>
                <a:cs typeface="Verdana"/>
              </a:rPr>
              <a:t>responsible</a:t>
            </a:r>
            <a:r>
              <a:rPr dirty="0" sz="2000" spc="-180">
                <a:latin typeface="Verdana"/>
                <a:cs typeface="Verdana"/>
              </a:rPr>
              <a:t> </a:t>
            </a:r>
            <a:r>
              <a:rPr dirty="0" sz="2000" spc="-80">
                <a:latin typeface="Verdana"/>
                <a:cs typeface="Verdana"/>
              </a:rPr>
              <a:t>for</a:t>
            </a:r>
            <a:r>
              <a:rPr dirty="0" sz="2000" spc="-140">
                <a:latin typeface="Verdana"/>
                <a:cs typeface="Verdana"/>
              </a:rPr>
              <a:t> </a:t>
            </a:r>
            <a:r>
              <a:rPr dirty="0" sz="2000" spc="-80">
                <a:latin typeface="Verdana"/>
                <a:cs typeface="Verdana"/>
              </a:rPr>
              <a:t>stimulating</a:t>
            </a:r>
            <a:r>
              <a:rPr dirty="0" sz="2000" spc="-175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the</a:t>
            </a:r>
            <a:r>
              <a:rPr dirty="0" sz="2000" spc="-180">
                <a:latin typeface="Verdana"/>
                <a:cs typeface="Verdana"/>
              </a:rPr>
              <a:t> </a:t>
            </a:r>
            <a:r>
              <a:rPr dirty="0" sz="2000" spc="-35">
                <a:latin typeface="Verdana"/>
                <a:cs typeface="Verdana"/>
              </a:rPr>
              <a:t>growth</a:t>
            </a:r>
            <a:r>
              <a:rPr dirty="0" sz="2000" spc="-155">
                <a:latin typeface="Verdana"/>
                <a:cs typeface="Verdana"/>
              </a:rPr>
              <a:t> </a:t>
            </a:r>
            <a:r>
              <a:rPr dirty="0" sz="2000" spc="5">
                <a:latin typeface="Verdana"/>
                <a:cs typeface="Verdana"/>
              </a:rPr>
              <a:t>of</a:t>
            </a:r>
            <a:r>
              <a:rPr dirty="0" sz="2000" spc="-150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the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2000" spc="10">
                <a:latin typeface="Verdana"/>
                <a:cs typeface="Verdana"/>
              </a:rPr>
              <a:t>o</a:t>
            </a:r>
            <a:r>
              <a:rPr dirty="0" sz="2000" spc="20">
                <a:latin typeface="Verdana"/>
                <a:cs typeface="Verdana"/>
              </a:rPr>
              <a:t>v</a:t>
            </a:r>
            <a:r>
              <a:rPr dirty="0" sz="2000" spc="-100">
                <a:latin typeface="Verdana"/>
                <a:cs typeface="Verdana"/>
              </a:rPr>
              <a:t>ar</a:t>
            </a:r>
            <a:r>
              <a:rPr dirty="0" sz="2000" spc="-60">
                <a:latin typeface="Verdana"/>
                <a:cs typeface="Verdana"/>
              </a:rPr>
              <a:t>i</a:t>
            </a:r>
            <a:r>
              <a:rPr dirty="0" sz="2000" spc="55">
                <a:latin typeface="Verdana"/>
                <a:cs typeface="Verdana"/>
              </a:rPr>
              <a:t>a</a:t>
            </a:r>
            <a:r>
              <a:rPr dirty="0" sz="2000" spc="60">
                <a:latin typeface="Verdana"/>
                <a:cs typeface="Verdana"/>
              </a:rPr>
              <a:t>n</a:t>
            </a:r>
            <a:r>
              <a:rPr dirty="0" sz="2000" spc="-175">
                <a:latin typeface="Verdana"/>
                <a:cs typeface="Verdana"/>
              </a:rPr>
              <a:t> </a:t>
            </a:r>
            <a:r>
              <a:rPr dirty="0" sz="2000" spc="5">
                <a:latin typeface="Verdana"/>
                <a:cs typeface="Verdana"/>
              </a:rPr>
              <a:t>f</a:t>
            </a:r>
            <a:r>
              <a:rPr dirty="0" sz="2000" spc="5">
                <a:latin typeface="Verdana"/>
                <a:cs typeface="Verdana"/>
              </a:rPr>
              <a:t>o</a:t>
            </a:r>
            <a:r>
              <a:rPr dirty="0" sz="2000" spc="-145">
                <a:latin typeface="Verdana"/>
                <a:cs typeface="Verdana"/>
              </a:rPr>
              <a:t>ll</a:t>
            </a:r>
            <a:r>
              <a:rPr dirty="0" sz="2000" spc="10">
                <a:latin typeface="Verdana"/>
                <a:cs typeface="Verdana"/>
              </a:rPr>
              <a:t>icl</a:t>
            </a:r>
            <a:r>
              <a:rPr dirty="0" sz="2000" spc="30">
                <a:latin typeface="Verdana"/>
                <a:cs typeface="Verdana"/>
              </a:rPr>
              <a:t>e</a:t>
            </a:r>
            <a:r>
              <a:rPr dirty="0" sz="2000" spc="-175">
                <a:latin typeface="Verdana"/>
                <a:cs typeface="Verdana"/>
              </a:rPr>
              <a:t>.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750">
              <a:latin typeface="Verdana"/>
              <a:cs typeface="Verdana"/>
            </a:endParaRPr>
          </a:p>
          <a:p>
            <a:pPr marL="12700" marR="283210">
              <a:lnSpc>
                <a:spcPct val="100000"/>
              </a:lnSpc>
            </a:pPr>
            <a:r>
              <a:rPr dirty="0" sz="2000" spc="-70" i="1">
                <a:latin typeface="Verdana"/>
                <a:cs typeface="Verdana"/>
              </a:rPr>
              <a:t>Estrogen </a:t>
            </a:r>
            <a:r>
              <a:rPr dirty="0" sz="2000" spc="-210">
                <a:latin typeface="Verdana"/>
                <a:cs typeface="Verdana"/>
              </a:rPr>
              <a:t>is </a:t>
            </a:r>
            <a:r>
              <a:rPr dirty="0" sz="2000" spc="10">
                <a:latin typeface="Verdana"/>
                <a:cs typeface="Verdana"/>
              </a:rPr>
              <a:t>secreted </a:t>
            </a:r>
            <a:r>
              <a:rPr dirty="0" sz="2000" spc="-80">
                <a:latin typeface="Verdana"/>
                <a:cs typeface="Verdana"/>
              </a:rPr>
              <a:t>from </a:t>
            </a:r>
            <a:r>
              <a:rPr dirty="0" sz="2000" spc="-15">
                <a:latin typeface="Verdana"/>
                <a:cs typeface="Verdana"/>
              </a:rPr>
              <a:t>the </a:t>
            </a:r>
            <a:r>
              <a:rPr dirty="0" sz="2000" spc="-35">
                <a:latin typeface="Verdana"/>
                <a:cs typeface="Verdana"/>
              </a:rPr>
              <a:t>ovary </a:t>
            </a:r>
            <a:r>
              <a:rPr dirty="0" sz="2000" spc="80">
                <a:latin typeface="Verdana"/>
                <a:cs typeface="Verdana"/>
              </a:rPr>
              <a:t>and </a:t>
            </a:r>
            <a:r>
              <a:rPr dirty="0" sz="2000" spc="-135">
                <a:latin typeface="Verdana"/>
                <a:cs typeface="Verdana"/>
              </a:rPr>
              <a:t>it </a:t>
            </a:r>
            <a:r>
              <a:rPr dirty="0" sz="2000" spc="-210">
                <a:latin typeface="Verdana"/>
                <a:cs typeface="Verdana"/>
              </a:rPr>
              <a:t>is </a:t>
            </a:r>
            <a:r>
              <a:rPr dirty="0" sz="2000" spc="-20">
                <a:latin typeface="Verdana"/>
                <a:cs typeface="Verdana"/>
              </a:rPr>
              <a:t>involved </a:t>
            </a:r>
            <a:r>
              <a:rPr dirty="0" sz="2000" spc="-100">
                <a:latin typeface="Verdana"/>
                <a:cs typeface="Verdana"/>
              </a:rPr>
              <a:t>in </a:t>
            </a:r>
            <a:r>
              <a:rPr dirty="0" sz="2000" spc="-10">
                <a:latin typeface="Verdana"/>
                <a:cs typeface="Verdana"/>
              </a:rPr>
              <a:t>the </a:t>
            </a:r>
            <a:r>
              <a:rPr dirty="0" sz="2000" spc="-5">
                <a:latin typeface="Verdana"/>
                <a:cs typeface="Verdana"/>
              </a:rPr>
              <a:t> </a:t>
            </a:r>
            <a:r>
              <a:rPr dirty="0" sz="2000" spc="-25">
                <a:latin typeface="Verdana"/>
                <a:cs typeface="Verdana"/>
              </a:rPr>
              <a:t>thickening</a:t>
            </a:r>
            <a:r>
              <a:rPr dirty="0" sz="2000" spc="-185">
                <a:latin typeface="Verdana"/>
                <a:cs typeface="Verdana"/>
              </a:rPr>
              <a:t> </a:t>
            </a:r>
            <a:r>
              <a:rPr dirty="0" sz="2000" spc="5">
                <a:latin typeface="Verdana"/>
                <a:cs typeface="Verdana"/>
              </a:rPr>
              <a:t>of</a:t>
            </a:r>
            <a:r>
              <a:rPr dirty="0" sz="2000" spc="-150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the</a:t>
            </a:r>
            <a:r>
              <a:rPr dirty="0" sz="2000" spc="-185">
                <a:latin typeface="Verdana"/>
                <a:cs typeface="Verdana"/>
              </a:rPr>
              <a:t> </a:t>
            </a:r>
            <a:r>
              <a:rPr dirty="0" sz="2000" spc="-25">
                <a:latin typeface="Verdana"/>
                <a:cs typeface="Verdana"/>
              </a:rPr>
              <a:t>endometrium</a:t>
            </a:r>
            <a:r>
              <a:rPr dirty="0" sz="2000" spc="-190">
                <a:latin typeface="Verdana"/>
                <a:cs typeface="Verdana"/>
              </a:rPr>
              <a:t> </a:t>
            </a:r>
            <a:r>
              <a:rPr dirty="0" sz="2000" spc="5">
                <a:latin typeface="Verdana"/>
                <a:cs typeface="Verdana"/>
              </a:rPr>
              <a:t>of</a:t>
            </a:r>
            <a:r>
              <a:rPr dirty="0" sz="2000" spc="-160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the</a:t>
            </a:r>
            <a:r>
              <a:rPr dirty="0" sz="2000" spc="-175">
                <a:latin typeface="Verdana"/>
                <a:cs typeface="Verdana"/>
              </a:rPr>
              <a:t> </a:t>
            </a:r>
            <a:r>
              <a:rPr dirty="0" sz="2000" spc="-105">
                <a:latin typeface="Verdana"/>
                <a:cs typeface="Verdana"/>
              </a:rPr>
              <a:t>uterus</a:t>
            </a:r>
            <a:r>
              <a:rPr dirty="0" sz="2000" spc="-190">
                <a:latin typeface="Verdana"/>
                <a:cs typeface="Verdana"/>
              </a:rPr>
              <a:t> </a:t>
            </a:r>
            <a:r>
              <a:rPr dirty="0" sz="2000" spc="80">
                <a:latin typeface="Verdana"/>
                <a:cs typeface="Verdana"/>
              </a:rPr>
              <a:t>and</a:t>
            </a:r>
            <a:r>
              <a:rPr dirty="0" sz="2000" spc="-155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the</a:t>
            </a:r>
            <a:r>
              <a:rPr dirty="0" sz="2000" spc="-185">
                <a:latin typeface="Verdana"/>
                <a:cs typeface="Verdana"/>
              </a:rPr>
              <a:t> </a:t>
            </a:r>
            <a:r>
              <a:rPr dirty="0" sz="2000" spc="-35">
                <a:latin typeface="Verdana"/>
                <a:cs typeface="Verdana"/>
              </a:rPr>
              <a:t>growth</a:t>
            </a:r>
            <a:r>
              <a:rPr dirty="0" sz="2000" spc="-165">
                <a:latin typeface="Verdana"/>
                <a:cs typeface="Verdana"/>
              </a:rPr>
              <a:t> </a:t>
            </a:r>
            <a:r>
              <a:rPr dirty="0" sz="2000" spc="5">
                <a:latin typeface="Verdana"/>
                <a:cs typeface="Verdana"/>
              </a:rPr>
              <a:t>of </a:t>
            </a:r>
            <a:r>
              <a:rPr dirty="0" sz="2000" spc="-690">
                <a:latin typeface="Verdana"/>
                <a:cs typeface="Verdana"/>
              </a:rPr>
              <a:t> </a:t>
            </a:r>
            <a:r>
              <a:rPr dirty="0" sz="2000" spc="-100">
                <a:latin typeface="Verdana"/>
                <a:cs typeface="Verdana"/>
              </a:rPr>
              <a:t>t</a:t>
            </a:r>
            <a:r>
              <a:rPr dirty="0" sz="2000" spc="30">
                <a:latin typeface="Verdana"/>
                <a:cs typeface="Verdana"/>
              </a:rPr>
              <a:t>he</a:t>
            </a:r>
            <a:r>
              <a:rPr dirty="0" sz="2000" spc="-185">
                <a:latin typeface="Verdana"/>
                <a:cs typeface="Verdana"/>
              </a:rPr>
              <a:t> </a:t>
            </a:r>
            <a:r>
              <a:rPr dirty="0" sz="2000" spc="-100">
                <a:latin typeface="Verdana"/>
                <a:cs typeface="Verdana"/>
              </a:rPr>
              <a:t>u</a:t>
            </a:r>
            <a:r>
              <a:rPr dirty="0" sz="2000" spc="-40">
                <a:latin typeface="Verdana"/>
                <a:cs typeface="Verdana"/>
              </a:rPr>
              <a:t>t</a:t>
            </a:r>
            <a:r>
              <a:rPr dirty="0" sz="2000" spc="-114">
                <a:latin typeface="Verdana"/>
                <a:cs typeface="Verdana"/>
              </a:rPr>
              <a:t>erus</a:t>
            </a:r>
            <a:endParaRPr sz="2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75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dirty="0" sz="2000" spc="-30" i="1">
                <a:latin typeface="Verdana"/>
                <a:cs typeface="Verdana"/>
              </a:rPr>
              <a:t>Progesterone </a:t>
            </a:r>
            <a:r>
              <a:rPr dirty="0" sz="2000" spc="-210">
                <a:latin typeface="Verdana"/>
                <a:cs typeface="Verdana"/>
              </a:rPr>
              <a:t>is </a:t>
            </a:r>
            <a:r>
              <a:rPr dirty="0" sz="2000" spc="40">
                <a:latin typeface="Verdana"/>
                <a:cs typeface="Verdana"/>
              </a:rPr>
              <a:t>cause </a:t>
            </a:r>
            <a:r>
              <a:rPr dirty="0" sz="2000" spc="-15">
                <a:latin typeface="Verdana"/>
                <a:cs typeface="Verdana"/>
              </a:rPr>
              <a:t>the </a:t>
            </a:r>
            <a:r>
              <a:rPr dirty="0" sz="2000" spc="-30">
                <a:latin typeface="Verdana"/>
                <a:cs typeface="Verdana"/>
              </a:rPr>
              <a:t>endometrium </a:t>
            </a:r>
            <a:r>
              <a:rPr dirty="0" sz="2000" spc="-5">
                <a:latin typeface="Verdana"/>
                <a:cs typeface="Verdana"/>
              </a:rPr>
              <a:t>to secrete </a:t>
            </a:r>
            <a:r>
              <a:rPr dirty="0" sz="2000" spc="10">
                <a:latin typeface="Verdana"/>
                <a:cs typeface="Verdana"/>
              </a:rPr>
              <a:t>special </a:t>
            </a:r>
            <a:r>
              <a:rPr dirty="0" sz="2000" spc="15">
                <a:latin typeface="Verdana"/>
                <a:cs typeface="Verdana"/>
              </a:rPr>
              <a:t> </a:t>
            </a:r>
            <a:r>
              <a:rPr dirty="0" sz="2000" spc="-65">
                <a:latin typeface="Verdana"/>
                <a:cs typeface="Verdana"/>
              </a:rPr>
              <a:t>proteins</a:t>
            </a:r>
            <a:r>
              <a:rPr dirty="0" sz="2000" spc="-185">
                <a:latin typeface="Verdana"/>
                <a:cs typeface="Verdana"/>
              </a:rPr>
              <a:t> </a:t>
            </a:r>
            <a:r>
              <a:rPr dirty="0" sz="2000" spc="-50">
                <a:latin typeface="Verdana"/>
                <a:cs typeface="Verdana"/>
              </a:rPr>
              <a:t>during</a:t>
            </a:r>
            <a:r>
              <a:rPr dirty="0" sz="2000" spc="-145">
                <a:latin typeface="Verdana"/>
                <a:cs typeface="Verdana"/>
              </a:rPr>
              <a:t> </a:t>
            </a:r>
            <a:r>
              <a:rPr dirty="0" sz="2000" spc="-10">
                <a:latin typeface="Verdana"/>
                <a:cs typeface="Verdana"/>
              </a:rPr>
              <a:t>the</a:t>
            </a:r>
            <a:r>
              <a:rPr dirty="0" sz="2000" spc="-185">
                <a:latin typeface="Verdana"/>
                <a:cs typeface="Verdana"/>
              </a:rPr>
              <a:t> </a:t>
            </a:r>
            <a:r>
              <a:rPr dirty="0" sz="2000" spc="45">
                <a:latin typeface="Verdana"/>
                <a:cs typeface="Verdana"/>
              </a:rPr>
              <a:t>second</a:t>
            </a:r>
            <a:r>
              <a:rPr dirty="0" sz="2000" spc="-155">
                <a:latin typeface="Verdana"/>
                <a:cs typeface="Verdana"/>
              </a:rPr>
              <a:t> </a:t>
            </a:r>
            <a:r>
              <a:rPr dirty="0" sz="2000" spc="-25">
                <a:latin typeface="Verdana"/>
                <a:cs typeface="Verdana"/>
              </a:rPr>
              <a:t>half</a:t>
            </a:r>
            <a:r>
              <a:rPr dirty="0" sz="2000" spc="-165">
                <a:latin typeface="Verdana"/>
                <a:cs typeface="Verdana"/>
              </a:rPr>
              <a:t> </a:t>
            </a:r>
            <a:r>
              <a:rPr dirty="0" sz="2000" spc="10">
                <a:latin typeface="Verdana"/>
                <a:cs typeface="Verdana"/>
              </a:rPr>
              <a:t>of</a:t>
            </a:r>
            <a:r>
              <a:rPr dirty="0" sz="2000" spc="-150">
                <a:latin typeface="Verdana"/>
                <a:cs typeface="Verdana"/>
              </a:rPr>
              <a:t> </a:t>
            </a:r>
            <a:r>
              <a:rPr dirty="0" sz="2000" spc="-15">
                <a:latin typeface="Verdana"/>
                <a:cs typeface="Verdana"/>
              </a:rPr>
              <a:t>the</a:t>
            </a:r>
            <a:r>
              <a:rPr dirty="0" sz="2000" spc="-185">
                <a:latin typeface="Verdana"/>
                <a:cs typeface="Verdana"/>
              </a:rPr>
              <a:t> </a:t>
            </a:r>
            <a:r>
              <a:rPr dirty="0" sz="2000" spc="-75">
                <a:latin typeface="Verdana"/>
                <a:cs typeface="Verdana"/>
              </a:rPr>
              <a:t>menstrual</a:t>
            </a:r>
            <a:r>
              <a:rPr dirty="0" sz="2000" spc="-190">
                <a:latin typeface="Verdana"/>
                <a:cs typeface="Verdana"/>
              </a:rPr>
              <a:t> </a:t>
            </a:r>
            <a:r>
              <a:rPr dirty="0" sz="2000" spc="30">
                <a:latin typeface="Verdana"/>
                <a:cs typeface="Verdana"/>
              </a:rPr>
              <a:t>cycle,</a:t>
            </a:r>
            <a:r>
              <a:rPr dirty="0" sz="2000" spc="-155">
                <a:latin typeface="Verdana"/>
                <a:cs typeface="Verdana"/>
              </a:rPr>
              <a:t> </a:t>
            </a:r>
            <a:r>
              <a:rPr dirty="0" sz="2000" spc="-15">
                <a:latin typeface="Verdana"/>
                <a:cs typeface="Verdana"/>
              </a:rPr>
              <a:t>preparing </a:t>
            </a:r>
            <a:r>
              <a:rPr dirty="0" sz="2000" spc="-685">
                <a:latin typeface="Verdana"/>
                <a:cs typeface="Verdana"/>
              </a:rPr>
              <a:t> </a:t>
            </a:r>
            <a:r>
              <a:rPr dirty="0" sz="2000" spc="-135">
                <a:latin typeface="Verdana"/>
                <a:cs typeface="Verdana"/>
              </a:rPr>
              <a:t>it</a:t>
            </a:r>
            <a:r>
              <a:rPr dirty="0" sz="2000" spc="-170">
                <a:latin typeface="Verdana"/>
                <a:cs typeface="Verdana"/>
              </a:rPr>
              <a:t> </a:t>
            </a:r>
            <a:r>
              <a:rPr dirty="0" sz="2000">
                <a:latin typeface="Verdana"/>
                <a:cs typeface="Verdana"/>
              </a:rPr>
              <a:t>to</a:t>
            </a:r>
            <a:r>
              <a:rPr dirty="0" sz="2000" spc="-170">
                <a:latin typeface="Verdana"/>
                <a:cs typeface="Verdana"/>
              </a:rPr>
              <a:t> </a:t>
            </a:r>
            <a:r>
              <a:rPr dirty="0" sz="2000" spc="15">
                <a:latin typeface="Verdana"/>
                <a:cs typeface="Verdana"/>
              </a:rPr>
              <a:t>receive</a:t>
            </a:r>
            <a:r>
              <a:rPr dirty="0" sz="2000" spc="-185">
                <a:latin typeface="Verdana"/>
                <a:cs typeface="Verdana"/>
              </a:rPr>
              <a:t> </a:t>
            </a:r>
            <a:r>
              <a:rPr dirty="0" sz="2000" spc="80">
                <a:latin typeface="Verdana"/>
                <a:cs typeface="Verdana"/>
              </a:rPr>
              <a:t>and</a:t>
            </a:r>
            <a:r>
              <a:rPr dirty="0" sz="2000" spc="-160">
                <a:latin typeface="Verdana"/>
                <a:cs typeface="Verdana"/>
              </a:rPr>
              <a:t> </a:t>
            </a:r>
            <a:r>
              <a:rPr dirty="0" sz="2000" spc="-100">
                <a:latin typeface="Verdana"/>
                <a:cs typeface="Verdana"/>
              </a:rPr>
              <a:t>nourish</a:t>
            </a:r>
            <a:r>
              <a:rPr dirty="0" sz="2000" spc="-170">
                <a:latin typeface="Verdana"/>
                <a:cs typeface="Verdana"/>
              </a:rPr>
              <a:t> </a:t>
            </a:r>
            <a:r>
              <a:rPr dirty="0" sz="2000" spc="60">
                <a:latin typeface="Verdana"/>
                <a:cs typeface="Verdana"/>
              </a:rPr>
              <a:t>an</a:t>
            </a:r>
            <a:r>
              <a:rPr dirty="0" sz="2000" spc="-155">
                <a:latin typeface="Verdana"/>
                <a:cs typeface="Verdana"/>
              </a:rPr>
              <a:t> </a:t>
            </a:r>
            <a:r>
              <a:rPr dirty="0" sz="2000" spc="-5">
                <a:latin typeface="Verdana"/>
                <a:cs typeface="Verdana"/>
              </a:rPr>
              <a:t>implanted</a:t>
            </a:r>
            <a:r>
              <a:rPr dirty="0" sz="2000" spc="-195">
                <a:latin typeface="Verdana"/>
                <a:cs typeface="Verdana"/>
              </a:rPr>
              <a:t> </a:t>
            </a:r>
            <a:r>
              <a:rPr dirty="0" sz="2000" spc="-75">
                <a:latin typeface="Verdana"/>
                <a:cs typeface="Verdana"/>
              </a:rPr>
              <a:t>fertilized</a:t>
            </a:r>
            <a:r>
              <a:rPr dirty="0" sz="2000" spc="-200">
                <a:latin typeface="Verdana"/>
                <a:cs typeface="Verdana"/>
              </a:rPr>
              <a:t> </a:t>
            </a:r>
            <a:r>
              <a:rPr dirty="0" sz="2000" spc="35">
                <a:latin typeface="Verdana"/>
                <a:cs typeface="Verdana"/>
              </a:rPr>
              <a:t>egg.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69722"/>
            <a:ext cx="69862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340" b="1">
                <a:latin typeface="Verdana"/>
                <a:cs typeface="Verdana"/>
              </a:rPr>
              <a:t>Control</a:t>
            </a:r>
            <a:r>
              <a:rPr dirty="0" sz="4000" spc="-220" b="1">
                <a:latin typeface="Verdana"/>
                <a:cs typeface="Verdana"/>
              </a:rPr>
              <a:t> </a:t>
            </a:r>
            <a:r>
              <a:rPr dirty="0" sz="4000" spc="-480" b="1">
                <a:latin typeface="Verdana"/>
                <a:cs typeface="Verdana"/>
              </a:rPr>
              <a:t>o</a:t>
            </a:r>
            <a:r>
              <a:rPr dirty="0" sz="4000" spc="-290" b="1">
                <a:latin typeface="Verdana"/>
                <a:cs typeface="Verdana"/>
              </a:rPr>
              <a:t>f</a:t>
            </a:r>
            <a:r>
              <a:rPr dirty="0" sz="4000" spc="-240" b="1">
                <a:latin typeface="Verdana"/>
                <a:cs typeface="Verdana"/>
              </a:rPr>
              <a:t> </a:t>
            </a:r>
            <a:r>
              <a:rPr dirty="0" sz="4000" spc="-295" b="1">
                <a:latin typeface="Verdana"/>
                <a:cs typeface="Verdana"/>
              </a:rPr>
              <a:t>Ovarian</a:t>
            </a:r>
            <a:r>
              <a:rPr dirty="0" sz="4000" spc="-250" b="1">
                <a:latin typeface="Verdana"/>
                <a:cs typeface="Verdana"/>
              </a:rPr>
              <a:t> </a:t>
            </a:r>
            <a:r>
              <a:rPr dirty="0" sz="4000" spc="-545" b="1">
                <a:latin typeface="Verdana"/>
                <a:cs typeface="Verdana"/>
              </a:rPr>
              <a:t>F</a:t>
            </a:r>
            <a:r>
              <a:rPr dirty="0" sz="4000" spc="-590" b="1">
                <a:latin typeface="Verdana"/>
                <a:cs typeface="Verdana"/>
              </a:rPr>
              <a:t>u</a:t>
            </a:r>
            <a:r>
              <a:rPr dirty="0" sz="4000" spc="-370" b="1">
                <a:latin typeface="Verdana"/>
                <a:cs typeface="Verdana"/>
              </a:rPr>
              <a:t>nctions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644142"/>
            <a:ext cx="8027034" cy="43859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600" spc="-105">
                <a:latin typeface="Verdana"/>
                <a:cs typeface="Verdana"/>
              </a:rPr>
              <a:t>During </a:t>
            </a:r>
            <a:r>
              <a:rPr dirty="0" sz="2600" spc="-65">
                <a:latin typeface="Verdana"/>
                <a:cs typeface="Verdana"/>
              </a:rPr>
              <a:t>early </a:t>
            </a:r>
            <a:r>
              <a:rPr dirty="0" sz="2600" spc="-130" i="1">
                <a:latin typeface="Verdana"/>
                <a:cs typeface="Verdana"/>
              </a:rPr>
              <a:t>in </a:t>
            </a:r>
            <a:r>
              <a:rPr dirty="0" sz="2600" spc="-55" i="1">
                <a:latin typeface="Verdana"/>
                <a:cs typeface="Verdana"/>
              </a:rPr>
              <a:t>utero </a:t>
            </a:r>
            <a:r>
              <a:rPr dirty="0" sz="2600">
                <a:latin typeface="Verdana"/>
                <a:cs typeface="Verdana"/>
              </a:rPr>
              <a:t>development, </a:t>
            </a:r>
            <a:r>
              <a:rPr dirty="0" sz="2600" spc="-20">
                <a:latin typeface="Verdana"/>
                <a:cs typeface="Verdana"/>
              </a:rPr>
              <a:t>the </a:t>
            </a:r>
            <a:r>
              <a:rPr dirty="0" sz="2600" spc="-105">
                <a:latin typeface="Verdana"/>
                <a:cs typeface="Verdana"/>
              </a:rPr>
              <a:t>primitive </a:t>
            </a:r>
            <a:r>
              <a:rPr dirty="0" sz="2600" spc="-100">
                <a:latin typeface="Verdana"/>
                <a:cs typeface="Verdana"/>
              </a:rPr>
              <a:t> </a:t>
            </a:r>
            <a:r>
              <a:rPr dirty="0" sz="2600" spc="-35">
                <a:latin typeface="Verdana"/>
                <a:cs typeface="Verdana"/>
              </a:rPr>
              <a:t>germ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110">
                <a:latin typeface="Verdana"/>
                <a:cs typeface="Verdana"/>
              </a:rPr>
              <a:t>ce</a:t>
            </a:r>
            <a:r>
              <a:rPr dirty="0" sz="2600" spc="40">
                <a:latin typeface="Verdana"/>
                <a:cs typeface="Verdana"/>
              </a:rPr>
              <a:t>l</a:t>
            </a:r>
            <a:r>
              <a:rPr dirty="0" sz="2600" spc="-270">
                <a:latin typeface="Verdana"/>
                <a:cs typeface="Verdana"/>
              </a:rPr>
              <a:t>ls</a:t>
            </a:r>
            <a:r>
              <a:rPr dirty="0" sz="2600" spc="-240">
                <a:latin typeface="Verdana"/>
                <a:cs typeface="Verdana"/>
              </a:rPr>
              <a:t>,</a:t>
            </a:r>
            <a:r>
              <a:rPr dirty="0" sz="2600" spc="-170">
                <a:latin typeface="Verdana"/>
                <a:cs typeface="Verdana"/>
              </a:rPr>
              <a:t> </a:t>
            </a:r>
            <a:r>
              <a:rPr dirty="0" sz="2600" spc="-100">
                <a:latin typeface="Verdana"/>
                <a:cs typeface="Verdana"/>
              </a:rPr>
              <a:t>or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65">
                <a:latin typeface="Verdana"/>
                <a:cs typeface="Verdana"/>
              </a:rPr>
              <a:t>oogoni</a:t>
            </a:r>
            <a:r>
              <a:rPr dirty="0" sz="2600" spc="50">
                <a:latin typeface="Verdana"/>
                <a:cs typeface="Verdana"/>
              </a:rPr>
              <a:t>a</a:t>
            </a:r>
            <a:r>
              <a:rPr dirty="0" sz="2600" spc="-225">
                <a:latin typeface="Verdana"/>
                <a:cs typeface="Verdana"/>
              </a:rPr>
              <a:t>,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undergo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-85">
                <a:latin typeface="Verdana"/>
                <a:cs typeface="Verdana"/>
              </a:rPr>
              <a:t>numerous</a:t>
            </a:r>
            <a:r>
              <a:rPr dirty="0" sz="2600" spc="-225">
                <a:latin typeface="Verdana"/>
                <a:cs typeface="Verdana"/>
              </a:rPr>
              <a:t> </a:t>
            </a:r>
            <a:r>
              <a:rPr dirty="0" sz="2600" spc="-95">
                <a:latin typeface="Verdana"/>
                <a:cs typeface="Verdana"/>
              </a:rPr>
              <a:t>mito</a:t>
            </a:r>
            <a:r>
              <a:rPr dirty="0" sz="2600" spc="-60">
                <a:latin typeface="Verdana"/>
                <a:cs typeface="Verdana"/>
              </a:rPr>
              <a:t>t</a:t>
            </a:r>
            <a:r>
              <a:rPr dirty="0" sz="2600" spc="60">
                <a:latin typeface="Verdana"/>
                <a:cs typeface="Verdana"/>
              </a:rPr>
              <a:t>ic  </a:t>
            </a:r>
            <a:r>
              <a:rPr dirty="0" sz="2600" spc="-45">
                <a:latin typeface="Verdana"/>
                <a:cs typeface="Verdana"/>
              </a:rPr>
              <a:t>di</a:t>
            </a:r>
            <a:r>
              <a:rPr dirty="0" sz="2600" spc="-35">
                <a:latin typeface="Verdana"/>
                <a:cs typeface="Verdana"/>
              </a:rPr>
              <a:t>v</a:t>
            </a:r>
            <a:r>
              <a:rPr dirty="0" sz="2600" spc="-280">
                <a:latin typeface="Verdana"/>
                <a:cs typeface="Verdana"/>
              </a:rPr>
              <a:t>is</a:t>
            </a:r>
            <a:r>
              <a:rPr dirty="0" sz="2600" spc="-204">
                <a:latin typeface="Verdana"/>
                <a:cs typeface="Verdana"/>
              </a:rPr>
              <a:t>i</a:t>
            </a:r>
            <a:r>
              <a:rPr dirty="0" sz="2600" spc="-100">
                <a:latin typeface="Verdana"/>
                <a:cs typeface="Verdana"/>
              </a:rPr>
              <a:t>on</a:t>
            </a:r>
            <a:r>
              <a:rPr dirty="0" sz="2600" spc="-95">
                <a:latin typeface="Verdana"/>
                <a:cs typeface="Verdana"/>
              </a:rPr>
              <a:t>s</a:t>
            </a:r>
            <a:r>
              <a:rPr dirty="0" sz="2600" spc="-225">
                <a:latin typeface="Verdana"/>
                <a:cs typeface="Verdana"/>
              </a:rPr>
              <a:t>.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Around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105">
                <a:latin typeface="Verdana"/>
                <a:cs typeface="Verdana"/>
              </a:rPr>
              <a:t>se</a:t>
            </a:r>
            <a:r>
              <a:rPr dirty="0" sz="2600" spc="-90">
                <a:latin typeface="Verdana"/>
                <a:cs typeface="Verdana"/>
              </a:rPr>
              <a:t>v</a:t>
            </a:r>
            <a:r>
              <a:rPr dirty="0" sz="2600" spc="-30">
                <a:latin typeface="Verdana"/>
                <a:cs typeface="Verdana"/>
              </a:rPr>
              <a:t>enth</a:t>
            </a:r>
            <a:r>
              <a:rPr dirty="0" sz="2600" spc="-225">
                <a:latin typeface="Verdana"/>
                <a:cs typeface="Verdana"/>
              </a:rPr>
              <a:t> </a:t>
            </a:r>
            <a:r>
              <a:rPr dirty="0" sz="2600" spc="-45">
                <a:latin typeface="Verdana"/>
                <a:cs typeface="Verdana"/>
              </a:rPr>
              <a:t>month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-45">
                <a:latin typeface="Verdana"/>
                <a:cs typeface="Verdana"/>
              </a:rPr>
              <a:t>after  </a:t>
            </a:r>
            <a:r>
              <a:rPr dirty="0" sz="2600" spc="125">
                <a:latin typeface="Verdana"/>
                <a:cs typeface="Verdana"/>
              </a:rPr>
              <a:t>co</a:t>
            </a:r>
            <a:r>
              <a:rPr dirty="0" sz="2600" spc="125">
                <a:latin typeface="Verdana"/>
                <a:cs typeface="Verdana"/>
              </a:rPr>
              <a:t>n</a:t>
            </a:r>
            <a:r>
              <a:rPr dirty="0" sz="2600" spc="50">
                <a:latin typeface="Verdana"/>
                <a:cs typeface="Verdana"/>
              </a:rPr>
              <a:t>ceptio</a:t>
            </a:r>
            <a:r>
              <a:rPr dirty="0" sz="2600" spc="45">
                <a:latin typeface="Verdana"/>
                <a:cs typeface="Verdana"/>
              </a:rPr>
              <a:t>n</a:t>
            </a:r>
            <a:r>
              <a:rPr dirty="0" sz="2600" spc="-225">
                <a:latin typeface="Verdana"/>
                <a:cs typeface="Verdana"/>
              </a:rPr>
              <a:t>,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15">
                <a:latin typeface="Verdana"/>
                <a:cs typeface="Verdana"/>
              </a:rPr>
              <a:t>fetal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90">
                <a:latin typeface="Verdana"/>
                <a:cs typeface="Verdana"/>
              </a:rPr>
              <a:t>oogo</a:t>
            </a:r>
            <a:r>
              <a:rPr dirty="0" sz="2600" spc="80">
                <a:latin typeface="Verdana"/>
                <a:cs typeface="Verdana"/>
              </a:rPr>
              <a:t>n</a:t>
            </a:r>
            <a:r>
              <a:rPr dirty="0" sz="2600">
                <a:latin typeface="Verdana"/>
                <a:cs typeface="Verdana"/>
              </a:rPr>
              <a:t>i</a:t>
            </a:r>
            <a:r>
              <a:rPr dirty="0" sz="2600" spc="15">
                <a:latin typeface="Verdana"/>
                <a:cs typeface="Verdana"/>
              </a:rPr>
              <a:t>a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220">
                <a:latin typeface="Verdana"/>
                <a:cs typeface="Verdana"/>
              </a:rPr>
              <a:t>ce</a:t>
            </a:r>
            <a:r>
              <a:rPr dirty="0" sz="2600" spc="229">
                <a:latin typeface="Verdana"/>
                <a:cs typeface="Verdana"/>
              </a:rPr>
              <a:t>a</a:t>
            </a:r>
            <a:r>
              <a:rPr dirty="0" sz="2600" spc="-100">
                <a:latin typeface="Verdana"/>
                <a:cs typeface="Verdana"/>
              </a:rPr>
              <a:t>s</a:t>
            </a:r>
            <a:r>
              <a:rPr dirty="0" sz="2600" spc="-110">
                <a:latin typeface="Verdana"/>
                <a:cs typeface="Verdana"/>
              </a:rPr>
              <a:t>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170">
                <a:latin typeface="Verdana"/>
                <a:cs typeface="Verdana"/>
              </a:rPr>
              <a:t>d</a:t>
            </a:r>
            <a:r>
              <a:rPr dirty="0" sz="2600" spc="-100">
                <a:latin typeface="Verdana"/>
                <a:cs typeface="Verdana"/>
              </a:rPr>
              <a:t>i</a:t>
            </a:r>
            <a:r>
              <a:rPr dirty="0" sz="2600" spc="-190">
                <a:latin typeface="Verdana"/>
                <a:cs typeface="Verdana"/>
              </a:rPr>
              <a:t>v</a:t>
            </a:r>
            <a:r>
              <a:rPr dirty="0" sz="2600" spc="-70">
                <a:latin typeface="Verdana"/>
                <a:cs typeface="Verdana"/>
              </a:rPr>
              <a:t>idi</a:t>
            </a:r>
            <a:r>
              <a:rPr dirty="0" sz="2600" spc="-114">
                <a:latin typeface="Verdana"/>
                <a:cs typeface="Verdana"/>
              </a:rPr>
              <a:t>n</a:t>
            </a:r>
            <a:r>
              <a:rPr dirty="0" sz="2600" spc="-50">
                <a:latin typeface="Verdana"/>
                <a:cs typeface="Verdana"/>
              </a:rPr>
              <a:t>g.</a:t>
            </a:r>
            <a:endParaRPr sz="2600">
              <a:latin typeface="Verdana"/>
              <a:cs typeface="Verdana"/>
            </a:endParaRPr>
          </a:p>
          <a:p>
            <a:pPr marL="12700" marR="46355">
              <a:lnSpc>
                <a:spcPct val="100000"/>
              </a:lnSpc>
            </a:pPr>
            <a:r>
              <a:rPr dirty="0" sz="2600" spc="-75">
                <a:latin typeface="Verdana"/>
                <a:cs typeface="Verdana"/>
              </a:rPr>
              <a:t>D</a:t>
            </a:r>
            <a:r>
              <a:rPr dirty="0" sz="2600" spc="-70">
                <a:latin typeface="Verdana"/>
                <a:cs typeface="Verdana"/>
              </a:rPr>
              <a:t>u</a:t>
            </a:r>
            <a:r>
              <a:rPr dirty="0" sz="2600" spc="-315">
                <a:latin typeface="Verdana"/>
                <a:cs typeface="Verdana"/>
              </a:rPr>
              <a:t>r</a:t>
            </a:r>
            <a:r>
              <a:rPr dirty="0" sz="2600" spc="-215">
                <a:latin typeface="Verdana"/>
                <a:cs typeface="Verdana"/>
              </a:rPr>
              <a:t>i</a:t>
            </a:r>
            <a:r>
              <a:rPr dirty="0" sz="2600" spc="35">
                <a:latin typeface="Verdana"/>
                <a:cs typeface="Verdana"/>
              </a:rPr>
              <a:t>ng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15">
                <a:latin typeface="Verdana"/>
                <a:cs typeface="Verdana"/>
              </a:rPr>
              <a:t>fetal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-200">
                <a:latin typeface="Verdana"/>
                <a:cs typeface="Verdana"/>
              </a:rPr>
              <a:t>l</a:t>
            </a:r>
            <a:r>
              <a:rPr dirty="0" sz="2600" spc="-210">
                <a:latin typeface="Verdana"/>
                <a:cs typeface="Verdana"/>
              </a:rPr>
              <a:t>i</a:t>
            </a:r>
            <a:r>
              <a:rPr dirty="0" sz="2600" spc="-60">
                <a:latin typeface="Verdana"/>
                <a:cs typeface="Verdana"/>
              </a:rPr>
              <a:t>fe,</a:t>
            </a:r>
            <a:r>
              <a:rPr dirty="0" sz="2600" spc="-180">
                <a:latin typeface="Verdana"/>
                <a:cs typeface="Verdana"/>
              </a:rPr>
              <a:t> </a:t>
            </a:r>
            <a:r>
              <a:rPr dirty="0" sz="2600" spc="10">
                <a:latin typeface="Verdana"/>
                <a:cs typeface="Verdana"/>
              </a:rPr>
              <a:t>a</a:t>
            </a:r>
            <a:r>
              <a:rPr dirty="0" sz="2600" spc="-10">
                <a:latin typeface="Verdana"/>
                <a:cs typeface="Verdana"/>
              </a:rPr>
              <a:t>l</a:t>
            </a:r>
            <a:r>
              <a:rPr dirty="0" sz="2600" spc="-195">
                <a:latin typeface="Verdana"/>
                <a:cs typeface="Verdana"/>
              </a:rPr>
              <a:t>l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40">
                <a:latin typeface="Verdana"/>
                <a:cs typeface="Verdana"/>
              </a:rPr>
              <a:t>t</a:t>
            </a:r>
            <a:r>
              <a:rPr dirty="0" sz="2600" spc="40">
                <a:latin typeface="Verdana"/>
                <a:cs typeface="Verdana"/>
              </a:rPr>
              <a:t>he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125">
                <a:latin typeface="Verdana"/>
                <a:cs typeface="Verdana"/>
              </a:rPr>
              <a:t>oo</a:t>
            </a:r>
            <a:r>
              <a:rPr dirty="0" sz="2600" spc="120">
                <a:latin typeface="Verdana"/>
                <a:cs typeface="Verdana"/>
              </a:rPr>
              <a:t>g</a:t>
            </a:r>
            <a:r>
              <a:rPr dirty="0" sz="2600" spc="35">
                <a:latin typeface="Verdana"/>
                <a:cs typeface="Verdana"/>
              </a:rPr>
              <a:t>o</a:t>
            </a:r>
            <a:r>
              <a:rPr dirty="0" sz="2600" spc="25">
                <a:latin typeface="Verdana"/>
                <a:cs typeface="Verdana"/>
              </a:rPr>
              <a:t>n</a:t>
            </a:r>
            <a:r>
              <a:rPr dirty="0" sz="2600">
                <a:latin typeface="Verdana"/>
                <a:cs typeface="Verdana"/>
              </a:rPr>
              <a:t>i</a:t>
            </a:r>
            <a:r>
              <a:rPr dirty="0" sz="2600" spc="15">
                <a:latin typeface="Verdana"/>
                <a:cs typeface="Verdana"/>
              </a:rPr>
              <a:t>a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65">
                <a:latin typeface="Verdana"/>
                <a:cs typeface="Verdana"/>
              </a:rPr>
              <a:t>de</a:t>
            </a:r>
            <a:r>
              <a:rPr dirty="0" sz="2600" spc="75">
                <a:latin typeface="Verdana"/>
                <a:cs typeface="Verdana"/>
              </a:rPr>
              <a:t>v</a:t>
            </a:r>
            <a:r>
              <a:rPr dirty="0" sz="2600" spc="20">
                <a:latin typeface="Verdana"/>
                <a:cs typeface="Verdana"/>
              </a:rPr>
              <a:t>el</a:t>
            </a:r>
            <a:r>
              <a:rPr dirty="0" sz="2600" spc="15">
                <a:latin typeface="Verdana"/>
                <a:cs typeface="Verdana"/>
              </a:rPr>
              <a:t>o</a:t>
            </a:r>
            <a:r>
              <a:rPr dirty="0" sz="2600" spc="155">
                <a:latin typeface="Verdana"/>
                <a:cs typeface="Verdana"/>
              </a:rPr>
              <a:t>p</a:t>
            </a:r>
            <a:r>
              <a:rPr dirty="0" sz="2600" spc="-225">
                <a:latin typeface="Verdana"/>
                <a:cs typeface="Verdana"/>
              </a:rPr>
              <a:t> </a:t>
            </a:r>
            <a:r>
              <a:rPr dirty="0" sz="2600" spc="-80">
                <a:latin typeface="Verdana"/>
                <a:cs typeface="Verdana"/>
              </a:rPr>
              <a:t>i</a:t>
            </a:r>
            <a:r>
              <a:rPr dirty="0" sz="2600" spc="-190">
                <a:latin typeface="Verdana"/>
                <a:cs typeface="Verdana"/>
              </a:rPr>
              <a:t>n</a:t>
            </a:r>
            <a:r>
              <a:rPr dirty="0" sz="2600" spc="-10">
                <a:latin typeface="Verdana"/>
                <a:cs typeface="Verdana"/>
              </a:rPr>
              <a:t>to  </a:t>
            </a:r>
            <a:r>
              <a:rPr dirty="0" sz="2600" spc="-150">
                <a:latin typeface="Verdana"/>
                <a:cs typeface="Verdana"/>
              </a:rPr>
              <a:t>pr</a:t>
            </a:r>
            <a:r>
              <a:rPr dirty="0" sz="2600" spc="-90">
                <a:latin typeface="Verdana"/>
                <a:cs typeface="Verdana"/>
              </a:rPr>
              <a:t>i</a:t>
            </a:r>
            <a:r>
              <a:rPr dirty="0" sz="2600" spc="-85">
                <a:latin typeface="Verdana"/>
                <a:cs typeface="Verdana"/>
              </a:rPr>
              <a:t>mary</a:t>
            </a:r>
            <a:r>
              <a:rPr dirty="0" sz="2600" spc="-180">
                <a:latin typeface="Verdana"/>
                <a:cs typeface="Verdana"/>
              </a:rPr>
              <a:t> </a:t>
            </a:r>
            <a:r>
              <a:rPr dirty="0" sz="2600" spc="200">
                <a:latin typeface="Verdana"/>
                <a:cs typeface="Verdana"/>
              </a:rPr>
              <a:t>oo</a:t>
            </a:r>
            <a:r>
              <a:rPr dirty="0" sz="2600" spc="165">
                <a:latin typeface="Verdana"/>
                <a:cs typeface="Verdana"/>
              </a:rPr>
              <a:t>c</a:t>
            </a:r>
            <a:r>
              <a:rPr dirty="0" sz="2600" spc="-160">
                <a:latin typeface="Verdana"/>
                <a:cs typeface="Verdana"/>
              </a:rPr>
              <a:t>ytes</a:t>
            </a:r>
            <a:r>
              <a:rPr dirty="0" sz="2600" spc="-105">
                <a:latin typeface="Verdana"/>
                <a:cs typeface="Verdana"/>
              </a:rPr>
              <a:t>,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25">
                <a:latin typeface="Verdana"/>
                <a:cs typeface="Verdana"/>
              </a:rPr>
              <a:t>w</a:t>
            </a:r>
            <a:r>
              <a:rPr dirty="0" sz="2600" spc="-175">
                <a:latin typeface="Verdana"/>
                <a:cs typeface="Verdana"/>
              </a:rPr>
              <a:t>h</a:t>
            </a:r>
            <a:r>
              <a:rPr dirty="0" sz="2600" spc="-95">
                <a:latin typeface="Verdana"/>
                <a:cs typeface="Verdana"/>
              </a:rPr>
              <a:t>i</a:t>
            </a:r>
            <a:r>
              <a:rPr dirty="0" sz="2600" spc="135">
                <a:latin typeface="Verdana"/>
                <a:cs typeface="Verdana"/>
              </a:rPr>
              <a:t>ch</a:t>
            </a:r>
            <a:r>
              <a:rPr dirty="0" sz="2600" spc="-175">
                <a:latin typeface="Verdana"/>
                <a:cs typeface="Verdana"/>
              </a:rPr>
              <a:t> </a:t>
            </a:r>
            <a:r>
              <a:rPr dirty="0" sz="2600" spc="-30">
                <a:latin typeface="Verdana"/>
                <a:cs typeface="Verdana"/>
              </a:rPr>
              <a:t>then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60">
                <a:latin typeface="Verdana"/>
                <a:cs typeface="Verdana"/>
              </a:rPr>
              <a:t>beg</a:t>
            </a:r>
            <a:r>
              <a:rPr dirty="0" sz="2600" spc="15">
                <a:latin typeface="Verdana"/>
                <a:cs typeface="Verdana"/>
              </a:rPr>
              <a:t>i</a:t>
            </a:r>
            <a:r>
              <a:rPr dirty="0" sz="2600" spc="-60">
                <a:latin typeface="Verdana"/>
                <a:cs typeface="Verdana"/>
              </a:rPr>
              <a:t>n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215">
                <a:latin typeface="Verdana"/>
                <a:cs typeface="Verdana"/>
              </a:rPr>
              <a:t>a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85">
                <a:latin typeface="Verdana"/>
                <a:cs typeface="Verdana"/>
              </a:rPr>
              <a:t>fi</a:t>
            </a:r>
            <a:r>
              <a:rPr dirty="0" sz="2600" spc="-265">
                <a:latin typeface="Verdana"/>
                <a:cs typeface="Verdana"/>
              </a:rPr>
              <a:t>r</a:t>
            </a:r>
            <a:r>
              <a:rPr dirty="0" sz="2600" spc="-285">
                <a:latin typeface="Verdana"/>
                <a:cs typeface="Verdana"/>
              </a:rPr>
              <a:t>s</a:t>
            </a:r>
            <a:r>
              <a:rPr dirty="0" sz="2600" spc="-210">
                <a:latin typeface="Verdana"/>
                <a:cs typeface="Verdana"/>
              </a:rPr>
              <a:t>t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meiotic  </a:t>
            </a:r>
            <a:r>
              <a:rPr dirty="0" sz="2600" spc="-105">
                <a:latin typeface="Verdana"/>
                <a:cs typeface="Verdana"/>
              </a:rPr>
              <a:t>division </a:t>
            </a:r>
            <a:r>
              <a:rPr dirty="0" sz="2600">
                <a:latin typeface="Verdana"/>
                <a:cs typeface="Verdana"/>
              </a:rPr>
              <a:t>by </a:t>
            </a:r>
            <a:r>
              <a:rPr dirty="0" sz="2600" spc="-20">
                <a:latin typeface="Verdana"/>
                <a:cs typeface="Verdana"/>
              </a:rPr>
              <a:t>replicating </a:t>
            </a:r>
            <a:r>
              <a:rPr dirty="0" sz="2600" spc="-114">
                <a:latin typeface="Verdana"/>
                <a:cs typeface="Verdana"/>
              </a:rPr>
              <a:t>their </a:t>
            </a:r>
            <a:r>
              <a:rPr dirty="0" sz="2600" spc="-45">
                <a:latin typeface="Verdana"/>
                <a:cs typeface="Verdana"/>
              </a:rPr>
              <a:t>DNA. </a:t>
            </a:r>
            <a:r>
              <a:rPr dirty="0" sz="2600" spc="-140">
                <a:latin typeface="Verdana"/>
                <a:cs typeface="Verdana"/>
              </a:rPr>
              <a:t>They </a:t>
            </a:r>
            <a:r>
              <a:rPr dirty="0" sz="2600" spc="140">
                <a:latin typeface="Verdana"/>
                <a:cs typeface="Verdana"/>
              </a:rPr>
              <a:t>do </a:t>
            </a:r>
            <a:r>
              <a:rPr dirty="0" sz="2600" spc="-25">
                <a:latin typeface="Verdana"/>
                <a:cs typeface="Verdana"/>
              </a:rPr>
              <a:t>not </a:t>
            </a:r>
            <a:r>
              <a:rPr dirty="0" sz="2600" spc="-20">
                <a:latin typeface="Verdana"/>
                <a:cs typeface="Verdana"/>
              </a:rPr>
              <a:t> </a:t>
            </a:r>
            <a:r>
              <a:rPr dirty="0" sz="2600" spc="60">
                <a:latin typeface="Verdana"/>
                <a:cs typeface="Verdana"/>
              </a:rPr>
              <a:t>complete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105">
                <a:latin typeface="Verdana"/>
                <a:cs typeface="Verdana"/>
              </a:rPr>
              <a:t>division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130">
                <a:latin typeface="Verdana"/>
                <a:cs typeface="Verdana"/>
              </a:rPr>
              <a:t>in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125">
                <a:latin typeface="Verdana"/>
                <a:cs typeface="Verdana"/>
              </a:rPr>
              <a:t>fetus.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140">
                <a:latin typeface="Verdana"/>
                <a:cs typeface="Verdana"/>
              </a:rPr>
              <a:t>The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55">
                <a:latin typeface="Verdana"/>
                <a:cs typeface="Verdana"/>
              </a:rPr>
              <a:t>cells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5">
                <a:latin typeface="Verdana"/>
                <a:cs typeface="Verdana"/>
              </a:rPr>
              <a:t>are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45">
                <a:latin typeface="Verdana"/>
                <a:cs typeface="Verdana"/>
              </a:rPr>
              <a:t>said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0">
                <a:latin typeface="Verdana"/>
                <a:cs typeface="Verdana"/>
              </a:rPr>
              <a:t>to </a:t>
            </a:r>
            <a:r>
              <a:rPr dirty="0" sz="2600" spc="-894">
                <a:latin typeface="Verdana"/>
                <a:cs typeface="Verdana"/>
              </a:rPr>
              <a:t> </a:t>
            </a:r>
            <a:r>
              <a:rPr dirty="0" sz="2600" spc="145">
                <a:latin typeface="Verdana"/>
                <a:cs typeface="Verdana"/>
              </a:rPr>
              <a:t>be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35">
                <a:latin typeface="Verdana"/>
                <a:cs typeface="Verdana"/>
              </a:rPr>
              <a:t>in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215">
                <a:latin typeface="Verdana"/>
                <a:cs typeface="Verdana"/>
              </a:rPr>
              <a:t>a</a:t>
            </a:r>
            <a:r>
              <a:rPr dirty="0" sz="2600" spc="-180">
                <a:latin typeface="Verdana"/>
                <a:cs typeface="Verdana"/>
              </a:rPr>
              <a:t> </a:t>
            </a:r>
            <a:r>
              <a:rPr dirty="0" sz="2600" spc="-60">
                <a:latin typeface="Verdana"/>
                <a:cs typeface="Verdana"/>
              </a:rPr>
              <a:t>state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of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meiotic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-145">
                <a:latin typeface="Verdana"/>
                <a:cs typeface="Verdana"/>
              </a:rPr>
              <a:t>arrest.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-275">
                <a:latin typeface="Verdana"/>
                <a:cs typeface="Verdana"/>
              </a:rPr>
              <a:t>This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-60">
                <a:latin typeface="Verdana"/>
                <a:cs typeface="Verdana"/>
              </a:rPr>
              <a:t>state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-35">
                <a:latin typeface="Verdana"/>
                <a:cs typeface="Verdana"/>
              </a:rPr>
              <a:t>continues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 spc="-130">
                <a:latin typeface="Verdana"/>
                <a:cs typeface="Verdana"/>
              </a:rPr>
              <a:t>until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40">
                <a:latin typeface="Verdana"/>
                <a:cs typeface="Verdana"/>
              </a:rPr>
              <a:t>pubert</a:t>
            </a:r>
            <a:r>
              <a:rPr dirty="0" sz="2600" spc="-35">
                <a:latin typeface="Verdana"/>
                <a:cs typeface="Verdana"/>
              </a:rPr>
              <a:t>y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70">
                <a:latin typeface="Verdana"/>
                <a:cs typeface="Verdana"/>
              </a:rPr>
              <a:t>a</a:t>
            </a:r>
            <a:r>
              <a:rPr dirty="0" sz="2600" spc="65">
                <a:latin typeface="Verdana"/>
                <a:cs typeface="Verdana"/>
              </a:rPr>
              <a:t>n</a:t>
            </a:r>
            <a:r>
              <a:rPr dirty="0" sz="2600" spc="160">
                <a:latin typeface="Verdana"/>
                <a:cs typeface="Verdana"/>
              </a:rPr>
              <a:t>d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00">
                <a:latin typeface="Verdana"/>
                <a:cs typeface="Verdana"/>
              </a:rPr>
              <a:t>on</a:t>
            </a:r>
            <a:r>
              <a:rPr dirty="0" sz="2600" spc="-95">
                <a:latin typeface="Verdana"/>
                <a:cs typeface="Verdana"/>
              </a:rPr>
              <a:t>s</a:t>
            </a:r>
            <a:r>
              <a:rPr dirty="0" sz="2600">
                <a:latin typeface="Verdana"/>
                <a:cs typeface="Verdana"/>
              </a:rPr>
              <a:t>et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of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340">
                <a:latin typeface="Verdana"/>
                <a:cs typeface="Verdana"/>
              </a:rPr>
              <a:t>r</a:t>
            </a:r>
            <a:r>
              <a:rPr dirty="0" sz="2600" spc="60">
                <a:latin typeface="Verdana"/>
                <a:cs typeface="Verdana"/>
              </a:rPr>
              <a:t>ene</a:t>
            </a:r>
            <a:r>
              <a:rPr dirty="0" sz="2600" spc="65">
                <a:latin typeface="Verdana"/>
                <a:cs typeface="Verdana"/>
              </a:rPr>
              <a:t>w</a:t>
            </a:r>
            <a:r>
              <a:rPr dirty="0" sz="2600" spc="150">
                <a:latin typeface="Verdana"/>
                <a:cs typeface="Verdana"/>
              </a:rPr>
              <a:t>ed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acti</a:t>
            </a:r>
            <a:r>
              <a:rPr dirty="0" sz="2600" spc="35">
                <a:latin typeface="Verdana"/>
                <a:cs typeface="Verdana"/>
              </a:rPr>
              <a:t>v</a:t>
            </a:r>
            <a:r>
              <a:rPr dirty="0" sz="2600" spc="-135">
                <a:latin typeface="Verdana"/>
                <a:cs typeface="Verdana"/>
              </a:rPr>
              <a:t>it</a:t>
            </a:r>
            <a:r>
              <a:rPr dirty="0" sz="2600" spc="-225">
                <a:latin typeface="Verdana"/>
                <a:cs typeface="Verdana"/>
              </a:rPr>
              <a:t>y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120">
                <a:latin typeface="Verdana"/>
                <a:cs typeface="Verdana"/>
              </a:rPr>
              <a:t>in 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</a:t>
            </a:r>
            <a:r>
              <a:rPr dirty="0" sz="2600" spc="30">
                <a:latin typeface="Verdana"/>
                <a:cs typeface="Verdana"/>
              </a:rPr>
              <a:t>v</a:t>
            </a:r>
            <a:r>
              <a:rPr dirty="0" sz="2600" spc="-125">
                <a:latin typeface="Verdana"/>
                <a:cs typeface="Verdana"/>
              </a:rPr>
              <a:t>ar</a:t>
            </a:r>
            <a:r>
              <a:rPr dirty="0" sz="2600" spc="-80">
                <a:latin typeface="Verdana"/>
                <a:cs typeface="Verdana"/>
              </a:rPr>
              <a:t>i</a:t>
            </a:r>
            <a:r>
              <a:rPr dirty="0" sz="2600" spc="-145">
                <a:latin typeface="Verdana"/>
                <a:cs typeface="Verdana"/>
              </a:rPr>
              <a:t>es.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69722"/>
            <a:ext cx="69862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340" b="1">
                <a:latin typeface="Verdana"/>
                <a:cs typeface="Verdana"/>
              </a:rPr>
              <a:t>Control</a:t>
            </a:r>
            <a:r>
              <a:rPr dirty="0" sz="4000" spc="-220" b="1">
                <a:latin typeface="Verdana"/>
                <a:cs typeface="Verdana"/>
              </a:rPr>
              <a:t> </a:t>
            </a:r>
            <a:r>
              <a:rPr dirty="0" sz="4000" spc="-480" b="1">
                <a:latin typeface="Verdana"/>
                <a:cs typeface="Verdana"/>
              </a:rPr>
              <a:t>o</a:t>
            </a:r>
            <a:r>
              <a:rPr dirty="0" sz="4000" spc="-290" b="1">
                <a:latin typeface="Verdana"/>
                <a:cs typeface="Verdana"/>
              </a:rPr>
              <a:t>f</a:t>
            </a:r>
            <a:r>
              <a:rPr dirty="0" sz="4000" spc="-240" b="1">
                <a:latin typeface="Verdana"/>
                <a:cs typeface="Verdana"/>
              </a:rPr>
              <a:t> </a:t>
            </a:r>
            <a:r>
              <a:rPr dirty="0" sz="4000" spc="-295" b="1">
                <a:latin typeface="Verdana"/>
                <a:cs typeface="Verdana"/>
              </a:rPr>
              <a:t>Ovarian</a:t>
            </a:r>
            <a:r>
              <a:rPr dirty="0" sz="4000" spc="-250" b="1">
                <a:latin typeface="Verdana"/>
                <a:cs typeface="Verdana"/>
              </a:rPr>
              <a:t> </a:t>
            </a:r>
            <a:r>
              <a:rPr dirty="0" sz="4000" spc="-545" b="1">
                <a:latin typeface="Verdana"/>
                <a:cs typeface="Verdana"/>
              </a:rPr>
              <a:t>F</a:t>
            </a:r>
            <a:r>
              <a:rPr dirty="0" sz="4000" spc="-590" b="1">
                <a:latin typeface="Verdana"/>
                <a:cs typeface="Verdana"/>
              </a:rPr>
              <a:t>u</a:t>
            </a:r>
            <a:r>
              <a:rPr dirty="0" sz="4000" spc="-370" b="1">
                <a:latin typeface="Verdana"/>
                <a:cs typeface="Verdana"/>
              </a:rPr>
              <a:t>nctions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321053"/>
            <a:ext cx="8061325" cy="47821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600" spc="-50">
                <a:latin typeface="Verdana"/>
                <a:cs typeface="Verdana"/>
              </a:rPr>
              <a:t>Onl</a:t>
            </a:r>
            <a:r>
              <a:rPr dirty="0" sz="2600" spc="-50">
                <a:latin typeface="Verdana"/>
                <a:cs typeface="Verdana"/>
              </a:rPr>
              <a:t>y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55">
                <a:latin typeface="Verdana"/>
                <a:cs typeface="Verdana"/>
              </a:rPr>
              <a:t>those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-150">
                <a:latin typeface="Verdana"/>
                <a:cs typeface="Verdana"/>
              </a:rPr>
              <a:t>pr</a:t>
            </a:r>
            <a:r>
              <a:rPr dirty="0" sz="2600" spc="-90">
                <a:latin typeface="Verdana"/>
                <a:cs typeface="Verdana"/>
              </a:rPr>
              <a:t>i</a:t>
            </a:r>
            <a:r>
              <a:rPr dirty="0" sz="2600" spc="-85">
                <a:latin typeface="Verdana"/>
                <a:cs typeface="Verdana"/>
              </a:rPr>
              <a:t>mary</a:t>
            </a:r>
            <a:r>
              <a:rPr dirty="0" sz="2600" spc="-180">
                <a:latin typeface="Verdana"/>
                <a:cs typeface="Verdana"/>
              </a:rPr>
              <a:t> </a:t>
            </a:r>
            <a:r>
              <a:rPr dirty="0" sz="2600" spc="200">
                <a:latin typeface="Verdana"/>
                <a:cs typeface="Verdana"/>
              </a:rPr>
              <a:t>oo</a:t>
            </a:r>
            <a:r>
              <a:rPr dirty="0" sz="2600" spc="165">
                <a:latin typeface="Verdana"/>
                <a:cs typeface="Verdana"/>
              </a:rPr>
              <a:t>c</a:t>
            </a:r>
            <a:r>
              <a:rPr dirty="0" sz="2600" spc="-130">
                <a:latin typeface="Verdana"/>
                <a:cs typeface="Verdana"/>
              </a:rPr>
              <a:t>yte</a:t>
            </a:r>
            <a:r>
              <a:rPr dirty="0" sz="2600" spc="-125">
                <a:latin typeface="Verdana"/>
                <a:cs typeface="Verdana"/>
              </a:rPr>
              <a:t>s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destine</a:t>
            </a:r>
            <a:r>
              <a:rPr dirty="0" sz="2600" spc="-20">
                <a:latin typeface="Verdana"/>
                <a:cs typeface="Verdana"/>
              </a:rPr>
              <a:t>d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-100">
                <a:latin typeface="Verdana"/>
                <a:cs typeface="Verdana"/>
              </a:rPr>
              <a:t>for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</a:t>
            </a:r>
            <a:r>
              <a:rPr dirty="0" sz="2600" spc="30">
                <a:latin typeface="Verdana"/>
                <a:cs typeface="Verdana"/>
              </a:rPr>
              <a:t>v</a:t>
            </a:r>
            <a:r>
              <a:rPr dirty="0" sz="2600" spc="-45">
                <a:latin typeface="Verdana"/>
                <a:cs typeface="Verdana"/>
              </a:rPr>
              <a:t>ulation  </a:t>
            </a:r>
            <a:r>
              <a:rPr dirty="0" sz="2600" spc="-145">
                <a:latin typeface="Verdana"/>
                <a:cs typeface="Verdana"/>
              </a:rPr>
              <a:t>will </a:t>
            </a:r>
            <a:r>
              <a:rPr dirty="0" sz="2600" spc="-30">
                <a:latin typeface="Verdana"/>
                <a:cs typeface="Verdana"/>
              </a:rPr>
              <a:t>ever </a:t>
            </a:r>
            <a:r>
              <a:rPr dirty="0" sz="2600" spc="55">
                <a:latin typeface="Verdana"/>
                <a:cs typeface="Verdana"/>
              </a:rPr>
              <a:t>complete </a:t>
            </a:r>
            <a:r>
              <a:rPr dirty="0" sz="2600" spc="-20">
                <a:latin typeface="Verdana"/>
                <a:cs typeface="Verdana"/>
              </a:rPr>
              <a:t>the </a:t>
            </a:r>
            <a:r>
              <a:rPr dirty="0" sz="2600" spc="-225">
                <a:latin typeface="Verdana"/>
                <a:cs typeface="Verdana"/>
              </a:rPr>
              <a:t>first </a:t>
            </a:r>
            <a:r>
              <a:rPr dirty="0" sz="2600" spc="-5">
                <a:latin typeface="Verdana"/>
                <a:cs typeface="Verdana"/>
              </a:rPr>
              <a:t>meiotic </a:t>
            </a:r>
            <a:r>
              <a:rPr dirty="0" sz="2600" spc="-114">
                <a:latin typeface="Verdana"/>
                <a:cs typeface="Verdana"/>
              </a:rPr>
              <a:t>division, </a:t>
            </a:r>
            <a:r>
              <a:rPr dirty="0" sz="2600" spc="-100">
                <a:latin typeface="Verdana"/>
                <a:cs typeface="Verdana"/>
              </a:rPr>
              <a:t>for </a:t>
            </a:r>
            <a:r>
              <a:rPr dirty="0" sz="2600" spc="-175">
                <a:latin typeface="Verdana"/>
                <a:cs typeface="Verdana"/>
              </a:rPr>
              <a:t>it </a:t>
            </a:r>
            <a:r>
              <a:rPr dirty="0" sz="2600" spc="-170">
                <a:latin typeface="Verdana"/>
                <a:cs typeface="Verdana"/>
              </a:rPr>
              <a:t> </a:t>
            </a:r>
            <a:r>
              <a:rPr dirty="0" sz="2600" spc="265">
                <a:latin typeface="Verdana"/>
                <a:cs typeface="Verdana"/>
              </a:rPr>
              <a:t>oc</a:t>
            </a:r>
            <a:r>
              <a:rPr dirty="0" sz="2600" spc="235">
                <a:latin typeface="Verdana"/>
                <a:cs typeface="Verdana"/>
              </a:rPr>
              <a:t>c</a:t>
            </a:r>
            <a:r>
              <a:rPr dirty="0" sz="2600" spc="-245">
                <a:latin typeface="Verdana"/>
                <a:cs typeface="Verdana"/>
              </a:rPr>
              <a:t>urs</a:t>
            </a:r>
            <a:r>
              <a:rPr dirty="0" sz="2600" spc="-180">
                <a:latin typeface="Verdana"/>
                <a:cs typeface="Verdana"/>
              </a:rPr>
              <a:t> </a:t>
            </a:r>
            <a:r>
              <a:rPr dirty="0" sz="2600" spc="-250">
                <a:latin typeface="Verdana"/>
                <a:cs typeface="Verdana"/>
              </a:rPr>
              <a:t>jus</a:t>
            </a:r>
            <a:r>
              <a:rPr dirty="0" sz="2600" spc="-195">
                <a:latin typeface="Verdana"/>
                <a:cs typeface="Verdana"/>
              </a:rPr>
              <a:t>t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befor</a:t>
            </a:r>
            <a:r>
              <a:rPr dirty="0" sz="2600" spc="25">
                <a:latin typeface="Verdana"/>
                <a:cs typeface="Verdana"/>
              </a:rPr>
              <a:t>e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135">
                <a:latin typeface="Verdana"/>
                <a:cs typeface="Verdana"/>
              </a:rPr>
              <a:t>egg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90">
                <a:latin typeface="Verdana"/>
                <a:cs typeface="Verdana"/>
              </a:rPr>
              <a:t>i</a:t>
            </a:r>
            <a:r>
              <a:rPr dirty="0" sz="2600" spc="-355">
                <a:latin typeface="Verdana"/>
                <a:cs typeface="Verdana"/>
              </a:rPr>
              <a:t>s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</a:t>
            </a:r>
            <a:r>
              <a:rPr dirty="0" sz="2600" spc="30">
                <a:latin typeface="Verdana"/>
                <a:cs typeface="Verdana"/>
              </a:rPr>
              <a:t>v</a:t>
            </a:r>
            <a:r>
              <a:rPr dirty="0" sz="2600" spc="-10">
                <a:latin typeface="Verdana"/>
                <a:cs typeface="Verdana"/>
              </a:rPr>
              <a:t>ulat</a:t>
            </a:r>
            <a:r>
              <a:rPr dirty="0" sz="2600" spc="-25">
                <a:latin typeface="Verdana"/>
                <a:cs typeface="Verdana"/>
              </a:rPr>
              <a:t>e</a:t>
            </a:r>
            <a:r>
              <a:rPr dirty="0" sz="2600" spc="-45">
                <a:latin typeface="Verdana"/>
                <a:cs typeface="Verdana"/>
              </a:rPr>
              <a:t>d</a:t>
            </a:r>
            <a:r>
              <a:rPr dirty="0" sz="2600" spc="-25">
                <a:latin typeface="Verdana"/>
                <a:cs typeface="Verdana"/>
              </a:rPr>
              <a:t>.</a:t>
            </a:r>
            <a:r>
              <a:rPr dirty="0" sz="2600" spc="-229">
                <a:latin typeface="Verdana"/>
                <a:cs typeface="Verdana"/>
              </a:rPr>
              <a:t> </a:t>
            </a:r>
            <a:r>
              <a:rPr dirty="0" sz="2600" spc="100">
                <a:latin typeface="Verdana"/>
                <a:cs typeface="Verdana"/>
              </a:rPr>
              <a:t>Ea</a:t>
            </a:r>
            <a:r>
              <a:rPr dirty="0" sz="2600" spc="70">
                <a:latin typeface="Verdana"/>
                <a:cs typeface="Verdana"/>
              </a:rPr>
              <a:t>c</a:t>
            </a:r>
            <a:r>
              <a:rPr dirty="0" sz="2600" spc="-45">
                <a:latin typeface="Verdana"/>
                <a:cs typeface="Verdana"/>
              </a:rPr>
              <a:t>h  </a:t>
            </a:r>
            <a:r>
              <a:rPr dirty="0" sz="2600" spc="-35">
                <a:latin typeface="Verdana"/>
                <a:cs typeface="Verdana"/>
              </a:rPr>
              <a:t>daughter</a:t>
            </a:r>
            <a:r>
              <a:rPr dirty="0" sz="2600" spc="-25">
                <a:latin typeface="Verdana"/>
                <a:cs typeface="Verdana"/>
              </a:rPr>
              <a:t>r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110">
                <a:latin typeface="Verdana"/>
                <a:cs typeface="Verdana"/>
              </a:rPr>
              <a:t>ce</a:t>
            </a:r>
            <a:r>
              <a:rPr dirty="0" sz="2600" spc="40">
                <a:latin typeface="Verdana"/>
                <a:cs typeface="Verdana"/>
              </a:rPr>
              <a:t>l</a:t>
            </a:r>
            <a:r>
              <a:rPr dirty="0" sz="2600" spc="-195">
                <a:latin typeface="Verdana"/>
                <a:cs typeface="Verdana"/>
              </a:rPr>
              <a:t>l</a:t>
            </a:r>
            <a:r>
              <a:rPr dirty="0" sz="2600" spc="-170">
                <a:latin typeface="Verdana"/>
                <a:cs typeface="Verdana"/>
              </a:rPr>
              <a:t> </a:t>
            </a:r>
            <a:r>
              <a:rPr dirty="0" sz="2600" spc="45">
                <a:latin typeface="Verdana"/>
                <a:cs typeface="Verdana"/>
              </a:rPr>
              <a:t>re</a:t>
            </a:r>
            <a:r>
              <a:rPr dirty="0" sz="2600" spc="35">
                <a:latin typeface="Verdana"/>
                <a:cs typeface="Verdana"/>
              </a:rPr>
              <a:t>c</a:t>
            </a:r>
            <a:r>
              <a:rPr dirty="0" sz="2600" spc="-45">
                <a:latin typeface="Verdana"/>
                <a:cs typeface="Verdana"/>
              </a:rPr>
              <a:t>ei</a:t>
            </a:r>
            <a:r>
              <a:rPr dirty="0" sz="2600" spc="-50">
                <a:latin typeface="Verdana"/>
                <a:cs typeface="Verdana"/>
              </a:rPr>
              <a:t>v</a:t>
            </a:r>
            <a:r>
              <a:rPr dirty="0" sz="2600" spc="-105">
                <a:latin typeface="Verdana"/>
                <a:cs typeface="Verdana"/>
              </a:rPr>
              <a:t>es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215">
                <a:latin typeface="Verdana"/>
                <a:cs typeface="Verdana"/>
              </a:rPr>
              <a:t>2</a:t>
            </a:r>
            <a:r>
              <a:rPr dirty="0" sz="2600" spc="-210">
                <a:latin typeface="Verdana"/>
                <a:cs typeface="Verdana"/>
              </a:rPr>
              <a:t>3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315">
                <a:latin typeface="Verdana"/>
                <a:cs typeface="Verdana"/>
              </a:rPr>
              <a:t>c</a:t>
            </a:r>
            <a:r>
              <a:rPr dirty="0" sz="2600" spc="-229">
                <a:latin typeface="Verdana"/>
                <a:cs typeface="Verdana"/>
              </a:rPr>
              <a:t>h</a:t>
            </a:r>
            <a:r>
              <a:rPr dirty="0" sz="2600" spc="-165">
                <a:latin typeface="Verdana"/>
                <a:cs typeface="Verdana"/>
              </a:rPr>
              <a:t>r</a:t>
            </a:r>
            <a:r>
              <a:rPr dirty="0" sz="2600" spc="-65">
                <a:latin typeface="Verdana"/>
                <a:cs typeface="Verdana"/>
              </a:rPr>
              <a:t>omosomes,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240">
                <a:latin typeface="Verdana"/>
                <a:cs typeface="Verdana"/>
              </a:rPr>
              <a:t>ea</a:t>
            </a:r>
            <a:r>
              <a:rPr dirty="0" sz="2600" spc="190">
                <a:latin typeface="Verdana"/>
                <a:cs typeface="Verdana"/>
              </a:rPr>
              <a:t>c</a:t>
            </a:r>
            <a:r>
              <a:rPr dirty="0" sz="2600" spc="-45">
                <a:latin typeface="Verdana"/>
                <a:cs typeface="Verdana"/>
              </a:rPr>
              <a:t>h  </a:t>
            </a:r>
            <a:r>
              <a:rPr dirty="0" sz="2600" spc="-125">
                <a:latin typeface="Verdana"/>
                <a:cs typeface="Verdana"/>
              </a:rPr>
              <a:t>w</a:t>
            </a:r>
            <a:r>
              <a:rPr dirty="0" sz="2600" spc="-50">
                <a:latin typeface="Verdana"/>
                <a:cs typeface="Verdana"/>
              </a:rPr>
              <a:t>i</a:t>
            </a:r>
            <a:r>
              <a:rPr dirty="0" sz="2600" spc="-100">
                <a:latin typeface="Verdana"/>
                <a:cs typeface="Verdana"/>
              </a:rPr>
              <a:t>th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5">
                <a:latin typeface="Verdana"/>
                <a:cs typeface="Verdana"/>
              </a:rPr>
              <a:t>two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120">
                <a:latin typeface="Verdana"/>
                <a:cs typeface="Verdana"/>
              </a:rPr>
              <a:t>c</a:t>
            </a:r>
            <a:r>
              <a:rPr dirty="0" sz="2600" spc="130">
                <a:latin typeface="Verdana"/>
                <a:cs typeface="Verdana"/>
              </a:rPr>
              <a:t>h</a:t>
            </a:r>
            <a:r>
              <a:rPr dirty="0" sz="2600" spc="-60">
                <a:latin typeface="Verdana"/>
                <a:cs typeface="Verdana"/>
              </a:rPr>
              <a:t>romatid.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490">
                <a:latin typeface="Verdana"/>
                <a:cs typeface="Verdana"/>
              </a:rPr>
              <a:t>I</a:t>
            </a:r>
            <a:r>
              <a:rPr dirty="0" sz="2600" spc="-60">
                <a:latin typeface="Verdana"/>
                <a:cs typeface="Verdana"/>
              </a:rPr>
              <a:t>n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-185">
                <a:latin typeface="Verdana"/>
                <a:cs typeface="Verdana"/>
              </a:rPr>
              <a:t>this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165">
                <a:latin typeface="Verdana"/>
                <a:cs typeface="Verdana"/>
              </a:rPr>
              <a:t>d</a:t>
            </a:r>
            <a:r>
              <a:rPr dirty="0" sz="2600" spc="-100">
                <a:latin typeface="Verdana"/>
                <a:cs typeface="Verdana"/>
              </a:rPr>
              <a:t>i</a:t>
            </a:r>
            <a:r>
              <a:rPr dirty="0" sz="2600" spc="-190">
                <a:latin typeface="Verdana"/>
                <a:cs typeface="Verdana"/>
              </a:rPr>
              <a:t>v</a:t>
            </a:r>
            <a:r>
              <a:rPr dirty="0" sz="2600" spc="-280">
                <a:latin typeface="Verdana"/>
                <a:cs typeface="Verdana"/>
              </a:rPr>
              <a:t>is</a:t>
            </a:r>
            <a:r>
              <a:rPr dirty="0" sz="2600" spc="-204">
                <a:latin typeface="Verdana"/>
                <a:cs typeface="Verdana"/>
              </a:rPr>
              <a:t>i</a:t>
            </a:r>
            <a:r>
              <a:rPr dirty="0" sz="2600" spc="-55">
                <a:latin typeface="Verdana"/>
                <a:cs typeface="Verdana"/>
              </a:rPr>
              <a:t>on,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70">
                <a:latin typeface="Verdana"/>
                <a:cs typeface="Verdana"/>
              </a:rPr>
              <a:t>one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of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5">
                <a:latin typeface="Verdana"/>
                <a:cs typeface="Verdana"/>
              </a:rPr>
              <a:t>two  </a:t>
            </a:r>
            <a:r>
              <a:rPr dirty="0" sz="2600" spc="75">
                <a:latin typeface="Verdana"/>
                <a:cs typeface="Verdana"/>
              </a:rPr>
              <a:t>daug</a:t>
            </a:r>
            <a:r>
              <a:rPr dirty="0" sz="2600" spc="65">
                <a:latin typeface="Verdana"/>
                <a:cs typeface="Verdana"/>
              </a:rPr>
              <a:t>h</a:t>
            </a:r>
            <a:r>
              <a:rPr dirty="0" sz="2600" spc="-110">
                <a:latin typeface="Verdana"/>
                <a:cs typeface="Verdana"/>
              </a:rPr>
              <a:t>ter</a:t>
            </a:r>
            <a:r>
              <a:rPr dirty="0" sz="2600" spc="-225">
                <a:latin typeface="Verdana"/>
                <a:cs typeface="Verdana"/>
              </a:rPr>
              <a:t> </a:t>
            </a:r>
            <a:r>
              <a:rPr dirty="0" sz="2600" spc="220">
                <a:latin typeface="Verdana"/>
                <a:cs typeface="Verdana"/>
              </a:rPr>
              <a:t>c</a:t>
            </a:r>
            <a:r>
              <a:rPr dirty="0" sz="2600" spc="240">
                <a:latin typeface="Verdana"/>
                <a:cs typeface="Verdana"/>
              </a:rPr>
              <a:t>e</a:t>
            </a:r>
            <a:r>
              <a:rPr dirty="0" sz="2600" spc="-200">
                <a:latin typeface="Verdana"/>
                <a:cs typeface="Verdana"/>
              </a:rPr>
              <a:t>l</a:t>
            </a:r>
            <a:r>
              <a:rPr dirty="0" sz="2600" spc="-210">
                <a:latin typeface="Verdana"/>
                <a:cs typeface="Verdana"/>
              </a:rPr>
              <a:t>l</a:t>
            </a:r>
            <a:r>
              <a:rPr dirty="0" sz="2600" spc="-340">
                <a:latin typeface="Verdana"/>
                <a:cs typeface="Verdana"/>
              </a:rPr>
              <a:t>s</a:t>
            </a:r>
            <a:r>
              <a:rPr dirty="0" sz="2600" spc="-235">
                <a:latin typeface="Verdana"/>
                <a:cs typeface="Verdana"/>
              </a:rPr>
              <a:t>,</a:t>
            </a:r>
            <a:r>
              <a:rPr dirty="0" sz="2600" spc="-170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40">
                <a:latin typeface="Verdana"/>
                <a:cs typeface="Verdana"/>
              </a:rPr>
              <a:t>se</a:t>
            </a:r>
            <a:r>
              <a:rPr dirty="0" sz="2600" spc="25">
                <a:latin typeface="Verdana"/>
                <a:cs typeface="Verdana"/>
              </a:rPr>
              <a:t>c</a:t>
            </a:r>
            <a:r>
              <a:rPr dirty="0" sz="2600" spc="35">
                <a:latin typeface="Verdana"/>
                <a:cs typeface="Verdana"/>
              </a:rPr>
              <a:t>o</a:t>
            </a:r>
            <a:r>
              <a:rPr dirty="0" sz="2600" spc="25">
                <a:latin typeface="Verdana"/>
                <a:cs typeface="Verdana"/>
              </a:rPr>
              <a:t>n</a:t>
            </a:r>
            <a:r>
              <a:rPr dirty="0" sz="2600" spc="-30">
                <a:latin typeface="Verdana"/>
                <a:cs typeface="Verdana"/>
              </a:rPr>
              <a:t>dar</a:t>
            </a:r>
            <a:r>
              <a:rPr dirty="0" sz="2600" spc="-25">
                <a:latin typeface="Verdana"/>
                <a:cs typeface="Verdana"/>
              </a:rPr>
              <a:t>y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204">
                <a:latin typeface="Verdana"/>
                <a:cs typeface="Verdana"/>
              </a:rPr>
              <a:t>oo</a:t>
            </a:r>
            <a:r>
              <a:rPr dirty="0" sz="2600" spc="160">
                <a:latin typeface="Verdana"/>
                <a:cs typeface="Verdana"/>
              </a:rPr>
              <a:t>c</a:t>
            </a:r>
            <a:r>
              <a:rPr dirty="0" sz="2600" spc="-105">
                <a:latin typeface="Verdana"/>
                <a:cs typeface="Verdana"/>
              </a:rPr>
              <a:t>yte</a:t>
            </a:r>
            <a:r>
              <a:rPr dirty="0" sz="2600" spc="-70">
                <a:latin typeface="Verdana"/>
                <a:cs typeface="Verdana"/>
              </a:rPr>
              <a:t>,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340">
                <a:latin typeface="Verdana"/>
                <a:cs typeface="Verdana"/>
              </a:rPr>
              <a:t>r</a:t>
            </a:r>
            <a:r>
              <a:rPr dirty="0" sz="2600" spc="-5">
                <a:latin typeface="Verdana"/>
                <a:cs typeface="Verdana"/>
              </a:rPr>
              <a:t>etai</a:t>
            </a:r>
            <a:r>
              <a:rPr dirty="0" sz="2600" spc="-25">
                <a:latin typeface="Verdana"/>
                <a:cs typeface="Verdana"/>
              </a:rPr>
              <a:t>n</a:t>
            </a:r>
            <a:r>
              <a:rPr dirty="0" sz="2600" spc="-270">
                <a:latin typeface="Verdana"/>
                <a:cs typeface="Verdana"/>
              </a:rPr>
              <a:t>s  </a:t>
            </a:r>
            <a:r>
              <a:rPr dirty="0" sz="2600" spc="-130">
                <a:latin typeface="Verdana"/>
                <a:cs typeface="Verdana"/>
              </a:rPr>
              <a:t>virtually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65">
                <a:latin typeface="Verdana"/>
                <a:cs typeface="Verdana"/>
              </a:rPr>
              <a:t>all</a:t>
            </a:r>
            <a:r>
              <a:rPr dirty="0" sz="2600" spc="-170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-35">
                <a:latin typeface="Verdana"/>
                <a:cs typeface="Verdana"/>
              </a:rPr>
              <a:t>cytoplasm.</a:t>
            </a:r>
            <a:r>
              <a:rPr dirty="0" sz="2600" spc="-180">
                <a:latin typeface="Verdana"/>
                <a:cs typeface="Verdana"/>
              </a:rPr>
              <a:t> </a:t>
            </a:r>
            <a:r>
              <a:rPr dirty="0" sz="2600" spc="-140">
                <a:latin typeface="Verdana"/>
                <a:cs typeface="Verdana"/>
              </a:rPr>
              <a:t>The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55">
                <a:latin typeface="Verdana"/>
                <a:cs typeface="Verdana"/>
              </a:rPr>
              <a:t>other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70">
                <a:latin typeface="Verdana"/>
                <a:cs typeface="Verdana"/>
              </a:rPr>
              <a:t>called</a:t>
            </a:r>
            <a:r>
              <a:rPr dirty="0" sz="2600" spc="-180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229">
                <a:latin typeface="Verdana"/>
                <a:cs typeface="Verdana"/>
              </a:rPr>
              <a:t>first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 spc="65">
                <a:latin typeface="Verdana"/>
                <a:cs typeface="Verdana"/>
              </a:rPr>
              <a:t>pol</a:t>
            </a:r>
            <a:r>
              <a:rPr dirty="0" sz="2600" spc="75">
                <a:latin typeface="Verdana"/>
                <a:cs typeface="Verdana"/>
              </a:rPr>
              <a:t>a</a:t>
            </a:r>
            <a:r>
              <a:rPr dirty="0" sz="2600" spc="-330">
                <a:latin typeface="Verdana"/>
                <a:cs typeface="Verdana"/>
              </a:rPr>
              <a:t>r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140">
                <a:latin typeface="Verdana"/>
                <a:cs typeface="Verdana"/>
              </a:rPr>
              <a:t>bo</a:t>
            </a:r>
            <a:r>
              <a:rPr dirty="0" sz="2600" spc="155">
                <a:latin typeface="Verdana"/>
                <a:cs typeface="Verdana"/>
              </a:rPr>
              <a:t>d</a:t>
            </a:r>
            <a:r>
              <a:rPr dirty="0" sz="2600" spc="-145">
                <a:latin typeface="Verdana"/>
                <a:cs typeface="Verdana"/>
              </a:rPr>
              <a:t>y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10">
                <a:latin typeface="Verdana"/>
                <a:cs typeface="Verdana"/>
              </a:rPr>
              <a:t>i</a:t>
            </a:r>
            <a:r>
              <a:rPr dirty="0" sz="2600" spc="-345">
                <a:latin typeface="Verdana"/>
                <a:cs typeface="Verdana"/>
              </a:rPr>
              <a:t>s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-140">
                <a:latin typeface="Verdana"/>
                <a:cs typeface="Verdana"/>
              </a:rPr>
              <a:t>smal</a:t>
            </a:r>
            <a:r>
              <a:rPr dirty="0" sz="2600" spc="-65">
                <a:latin typeface="Verdana"/>
                <a:cs typeface="Verdana"/>
              </a:rPr>
              <a:t>l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100">
                <a:latin typeface="Verdana"/>
                <a:cs typeface="Verdana"/>
              </a:rPr>
              <a:t>an</a:t>
            </a:r>
            <a:r>
              <a:rPr dirty="0" sz="2600" spc="105">
                <a:latin typeface="Verdana"/>
                <a:cs typeface="Verdana"/>
              </a:rPr>
              <a:t>d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non</a:t>
            </a:r>
            <a:r>
              <a:rPr dirty="0" sz="2600" spc="-325">
                <a:latin typeface="Verdana"/>
                <a:cs typeface="Verdana"/>
              </a:rPr>
              <a:t>-</a:t>
            </a:r>
            <a:r>
              <a:rPr dirty="0" sz="2600" spc="-35">
                <a:latin typeface="Verdana"/>
                <a:cs typeface="Verdana"/>
              </a:rPr>
              <a:t>functional.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240">
                <a:latin typeface="Verdana"/>
                <a:cs typeface="Verdana"/>
              </a:rPr>
              <a:t>Thus,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  </a:t>
            </a:r>
            <a:r>
              <a:rPr dirty="0" sz="2600" spc="-150">
                <a:latin typeface="Verdana"/>
                <a:cs typeface="Verdana"/>
              </a:rPr>
              <a:t>pr</a:t>
            </a:r>
            <a:r>
              <a:rPr dirty="0" sz="2600" spc="-90">
                <a:latin typeface="Verdana"/>
                <a:cs typeface="Verdana"/>
              </a:rPr>
              <a:t>i</a:t>
            </a:r>
            <a:r>
              <a:rPr dirty="0" sz="2600" spc="-85">
                <a:latin typeface="Verdana"/>
                <a:cs typeface="Verdana"/>
              </a:rPr>
              <a:t>mary</a:t>
            </a:r>
            <a:r>
              <a:rPr dirty="0" sz="2600" spc="-180">
                <a:latin typeface="Verdana"/>
                <a:cs typeface="Verdana"/>
              </a:rPr>
              <a:t> </a:t>
            </a:r>
            <a:r>
              <a:rPr dirty="0" sz="2600" spc="200">
                <a:latin typeface="Verdana"/>
                <a:cs typeface="Verdana"/>
              </a:rPr>
              <a:t>oo</a:t>
            </a:r>
            <a:r>
              <a:rPr dirty="0" sz="2600" spc="165">
                <a:latin typeface="Verdana"/>
                <a:cs typeface="Verdana"/>
              </a:rPr>
              <a:t>c</a:t>
            </a:r>
            <a:r>
              <a:rPr dirty="0" sz="2600" spc="-105">
                <a:latin typeface="Verdana"/>
                <a:cs typeface="Verdana"/>
              </a:rPr>
              <a:t>yte</a:t>
            </a:r>
            <a:r>
              <a:rPr dirty="0" sz="2600" spc="-70">
                <a:latin typeface="Verdana"/>
                <a:cs typeface="Verdana"/>
              </a:rPr>
              <a:t>,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w</a:t>
            </a:r>
            <a:r>
              <a:rPr dirty="0" sz="2600" spc="-25">
                <a:latin typeface="Verdana"/>
                <a:cs typeface="Verdana"/>
              </a:rPr>
              <a:t>h</a:t>
            </a:r>
            <a:r>
              <a:rPr dirty="0" sz="2600" spc="40">
                <a:latin typeface="Verdana"/>
                <a:cs typeface="Verdana"/>
              </a:rPr>
              <a:t>i</a:t>
            </a:r>
            <a:r>
              <a:rPr dirty="0" sz="2600" spc="75">
                <a:latin typeface="Verdana"/>
                <a:cs typeface="Verdana"/>
              </a:rPr>
              <a:t>c</a:t>
            </a:r>
            <a:r>
              <a:rPr dirty="0" sz="2600" spc="-60">
                <a:latin typeface="Verdana"/>
                <a:cs typeface="Verdana"/>
              </a:rPr>
              <a:t>h</a:t>
            </a:r>
            <a:r>
              <a:rPr dirty="0" sz="2600" spc="-165">
                <a:latin typeface="Verdana"/>
                <a:cs typeface="Verdana"/>
              </a:rPr>
              <a:t> </a:t>
            </a:r>
            <a:r>
              <a:rPr dirty="0" sz="2600" spc="-190">
                <a:latin typeface="Verdana"/>
                <a:cs typeface="Verdana"/>
              </a:rPr>
              <a:t>i</a:t>
            </a:r>
            <a:r>
              <a:rPr dirty="0" sz="2600" spc="-355">
                <a:latin typeface="Verdana"/>
                <a:cs typeface="Verdana"/>
              </a:rPr>
              <a:t>s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45">
                <a:latin typeface="Verdana"/>
                <a:cs typeface="Verdana"/>
              </a:rPr>
              <a:t>alr</a:t>
            </a:r>
            <a:r>
              <a:rPr dirty="0" sz="2600" spc="-60">
                <a:latin typeface="Verdana"/>
                <a:cs typeface="Verdana"/>
              </a:rPr>
              <a:t>e</a:t>
            </a:r>
            <a:r>
              <a:rPr dirty="0" sz="2600" spc="75">
                <a:latin typeface="Verdana"/>
                <a:cs typeface="Verdana"/>
              </a:rPr>
              <a:t>ad</a:t>
            </a:r>
            <a:r>
              <a:rPr dirty="0" sz="2600" spc="75">
                <a:latin typeface="Verdana"/>
                <a:cs typeface="Verdana"/>
              </a:rPr>
              <a:t>y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-75">
                <a:latin typeface="Verdana"/>
                <a:cs typeface="Verdana"/>
              </a:rPr>
              <a:t>a</a:t>
            </a:r>
            <a:r>
              <a:rPr dirty="0" sz="2600" spc="-60">
                <a:latin typeface="Verdana"/>
                <a:cs typeface="Verdana"/>
              </a:rPr>
              <a:t>s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0">
                <a:latin typeface="Verdana"/>
                <a:cs typeface="Verdana"/>
              </a:rPr>
              <a:t>larg</a:t>
            </a:r>
            <a:r>
              <a:rPr dirty="0" sz="2600" spc="-10">
                <a:latin typeface="Verdana"/>
                <a:cs typeface="Verdana"/>
              </a:rPr>
              <a:t>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75">
                <a:latin typeface="Verdana"/>
                <a:cs typeface="Verdana"/>
              </a:rPr>
              <a:t>a</a:t>
            </a:r>
            <a:r>
              <a:rPr dirty="0" sz="2600" spc="-60">
                <a:latin typeface="Verdana"/>
                <a:cs typeface="Verdana"/>
              </a:rPr>
              <a:t>s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  </a:t>
            </a:r>
            <a:r>
              <a:rPr dirty="0" sz="2600" spc="135">
                <a:latin typeface="Verdana"/>
                <a:cs typeface="Verdana"/>
              </a:rPr>
              <a:t>egg </a:t>
            </a:r>
            <a:r>
              <a:rPr dirty="0" sz="2600" spc="-145">
                <a:latin typeface="Verdana"/>
                <a:cs typeface="Verdana"/>
              </a:rPr>
              <a:t>will </a:t>
            </a:r>
            <a:r>
              <a:rPr dirty="0" sz="2600" spc="20">
                <a:latin typeface="Verdana"/>
                <a:cs typeface="Verdana"/>
              </a:rPr>
              <a:t>be, </a:t>
            </a:r>
            <a:r>
              <a:rPr dirty="0" sz="2600" spc="-95">
                <a:latin typeface="Verdana"/>
                <a:cs typeface="Verdana"/>
              </a:rPr>
              <a:t>passes </a:t>
            </a:r>
            <a:r>
              <a:rPr dirty="0" sz="2600" spc="35">
                <a:latin typeface="Verdana"/>
                <a:cs typeface="Verdana"/>
              </a:rPr>
              <a:t>on </a:t>
            </a:r>
            <a:r>
              <a:rPr dirty="0" sz="2600" spc="-10">
                <a:latin typeface="Verdana"/>
                <a:cs typeface="Verdana"/>
              </a:rPr>
              <a:t>to </a:t>
            </a:r>
            <a:r>
              <a:rPr dirty="0" sz="2600" spc="-20">
                <a:latin typeface="Verdana"/>
                <a:cs typeface="Verdana"/>
              </a:rPr>
              <a:t>the </a:t>
            </a:r>
            <a:r>
              <a:rPr dirty="0" sz="2600" spc="5">
                <a:latin typeface="Verdana"/>
                <a:cs typeface="Verdana"/>
              </a:rPr>
              <a:t>secondary </a:t>
            </a:r>
            <a:r>
              <a:rPr dirty="0" sz="2600" spc="70">
                <a:latin typeface="Verdana"/>
                <a:cs typeface="Verdana"/>
              </a:rPr>
              <a:t>oocyte </a:t>
            </a:r>
            <a:r>
              <a:rPr dirty="0" sz="2600" spc="75">
                <a:latin typeface="Verdana"/>
                <a:cs typeface="Verdana"/>
              </a:rPr>
              <a:t> </a:t>
            </a:r>
            <a:r>
              <a:rPr dirty="0" sz="2600" spc="-250">
                <a:latin typeface="Verdana"/>
                <a:cs typeface="Verdana"/>
              </a:rPr>
              <a:t>jus</a:t>
            </a:r>
            <a:r>
              <a:rPr dirty="0" sz="2600" spc="-195">
                <a:latin typeface="Verdana"/>
                <a:cs typeface="Verdana"/>
              </a:rPr>
              <a:t>t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15">
                <a:latin typeface="Verdana"/>
                <a:cs typeface="Verdana"/>
              </a:rPr>
              <a:t>ha</a:t>
            </a:r>
            <a:r>
              <a:rPr dirty="0" sz="2600" spc="-25">
                <a:latin typeface="Verdana"/>
                <a:cs typeface="Verdana"/>
              </a:rPr>
              <a:t>l</a:t>
            </a:r>
            <a:r>
              <a:rPr dirty="0" sz="2600" spc="-100">
                <a:latin typeface="Verdana"/>
                <a:cs typeface="Verdana"/>
              </a:rPr>
              <a:t>f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of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10">
                <a:latin typeface="Verdana"/>
                <a:cs typeface="Verdana"/>
              </a:rPr>
              <a:t>i</a:t>
            </a:r>
            <a:r>
              <a:rPr dirty="0" sz="2600" spc="-245">
                <a:latin typeface="Verdana"/>
                <a:cs typeface="Verdana"/>
              </a:rPr>
              <a:t>ts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ch</a:t>
            </a:r>
            <a:r>
              <a:rPr dirty="0" sz="2600" spc="-30">
                <a:latin typeface="Verdana"/>
                <a:cs typeface="Verdana"/>
              </a:rPr>
              <a:t>r</a:t>
            </a:r>
            <a:r>
              <a:rPr dirty="0" sz="2600" spc="-45">
                <a:latin typeface="Verdana"/>
                <a:cs typeface="Verdana"/>
              </a:rPr>
              <a:t>omosomes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5">
                <a:latin typeface="Verdana"/>
                <a:cs typeface="Verdana"/>
              </a:rPr>
              <a:t>bu</a:t>
            </a:r>
            <a:r>
              <a:rPr dirty="0" sz="2600" spc="-15">
                <a:latin typeface="Verdana"/>
                <a:cs typeface="Verdana"/>
              </a:rPr>
              <a:t>t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-80">
                <a:latin typeface="Verdana"/>
                <a:cs typeface="Verdana"/>
              </a:rPr>
              <a:t>almos</a:t>
            </a:r>
            <a:r>
              <a:rPr dirty="0" sz="2600" spc="-50">
                <a:latin typeface="Verdana"/>
                <a:cs typeface="Verdana"/>
              </a:rPr>
              <a:t>t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70">
                <a:latin typeface="Verdana"/>
                <a:cs typeface="Verdana"/>
              </a:rPr>
              <a:t>al</a:t>
            </a:r>
            <a:r>
              <a:rPr dirty="0" sz="2600" spc="-40">
                <a:latin typeface="Verdana"/>
                <a:cs typeface="Verdana"/>
              </a:rPr>
              <a:t>l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of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10">
                <a:latin typeface="Verdana"/>
                <a:cs typeface="Verdana"/>
              </a:rPr>
              <a:t>i</a:t>
            </a:r>
            <a:r>
              <a:rPr dirty="0" sz="2600" spc="-215">
                <a:latin typeface="Verdana"/>
                <a:cs typeface="Verdana"/>
              </a:rPr>
              <a:t>ts  </a:t>
            </a:r>
            <a:r>
              <a:rPr dirty="0" sz="2600" spc="-100">
                <a:latin typeface="Verdana"/>
                <a:cs typeface="Verdana"/>
              </a:rPr>
              <a:t>nutrie</a:t>
            </a:r>
            <a:r>
              <a:rPr dirty="0" sz="2600" spc="-140">
                <a:latin typeface="Verdana"/>
                <a:cs typeface="Verdana"/>
              </a:rPr>
              <a:t>n</a:t>
            </a:r>
            <a:r>
              <a:rPr dirty="0" sz="2600" spc="-140">
                <a:latin typeface="Verdana"/>
                <a:cs typeface="Verdana"/>
              </a:rPr>
              <a:t>t</a:t>
            </a:r>
            <a:r>
              <a:rPr dirty="0" sz="2600" spc="-325">
                <a:latin typeface="Verdana"/>
                <a:cs typeface="Verdana"/>
              </a:rPr>
              <a:t>-</a:t>
            </a:r>
            <a:r>
              <a:rPr dirty="0" sz="2600" spc="-320">
                <a:latin typeface="Verdana"/>
                <a:cs typeface="Verdana"/>
              </a:rPr>
              <a:t>r</a:t>
            </a:r>
            <a:r>
              <a:rPr dirty="0" sz="2600" spc="-215">
                <a:latin typeface="Verdana"/>
                <a:cs typeface="Verdana"/>
              </a:rPr>
              <a:t>i</a:t>
            </a:r>
            <a:r>
              <a:rPr dirty="0" sz="2600" spc="135">
                <a:latin typeface="Verdana"/>
                <a:cs typeface="Verdana"/>
              </a:rPr>
              <a:t>ch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85">
                <a:latin typeface="Verdana"/>
                <a:cs typeface="Verdana"/>
              </a:rPr>
              <a:t>c</a:t>
            </a:r>
            <a:r>
              <a:rPr dirty="0" sz="2600" spc="85">
                <a:latin typeface="Verdana"/>
                <a:cs typeface="Verdana"/>
              </a:rPr>
              <a:t>y</a:t>
            </a:r>
            <a:r>
              <a:rPr dirty="0" sz="2600" spc="-65">
                <a:latin typeface="Verdana"/>
                <a:cs typeface="Verdana"/>
              </a:rPr>
              <a:t>toplasm.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300" y="584961"/>
            <a:ext cx="698627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340" b="1">
                <a:latin typeface="Verdana"/>
                <a:cs typeface="Verdana"/>
              </a:rPr>
              <a:t>Control</a:t>
            </a:r>
            <a:r>
              <a:rPr dirty="0" sz="4000" spc="-220" b="1">
                <a:latin typeface="Verdana"/>
                <a:cs typeface="Verdana"/>
              </a:rPr>
              <a:t> </a:t>
            </a:r>
            <a:r>
              <a:rPr dirty="0" sz="4000" spc="-480" b="1">
                <a:latin typeface="Verdana"/>
                <a:cs typeface="Verdana"/>
              </a:rPr>
              <a:t>o</a:t>
            </a:r>
            <a:r>
              <a:rPr dirty="0" sz="4000" spc="-290" b="1">
                <a:latin typeface="Verdana"/>
                <a:cs typeface="Verdana"/>
              </a:rPr>
              <a:t>f</a:t>
            </a:r>
            <a:r>
              <a:rPr dirty="0" sz="4000" spc="-240" b="1">
                <a:latin typeface="Verdana"/>
                <a:cs typeface="Verdana"/>
              </a:rPr>
              <a:t> </a:t>
            </a:r>
            <a:r>
              <a:rPr dirty="0" sz="4000" spc="-295" b="1">
                <a:latin typeface="Verdana"/>
                <a:cs typeface="Verdana"/>
              </a:rPr>
              <a:t>Ovarian</a:t>
            </a:r>
            <a:r>
              <a:rPr dirty="0" sz="4000" spc="-250" b="1">
                <a:latin typeface="Verdana"/>
                <a:cs typeface="Verdana"/>
              </a:rPr>
              <a:t> </a:t>
            </a:r>
            <a:r>
              <a:rPr dirty="0" sz="4000" spc="-545" b="1">
                <a:latin typeface="Verdana"/>
                <a:cs typeface="Verdana"/>
              </a:rPr>
              <a:t>F</a:t>
            </a:r>
            <a:r>
              <a:rPr dirty="0" sz="4000" spc="-590" b="1">
                <a:latin typeface="Verdana"/>
                <a:cs typeface="Verdana"/>
              </a:rPr>
              <a:t>u</a:t>
            </a:r>
            <a:r>
              <a:rPr dirty="0" sz="4000" spc="-370" b="1">
                <a:latin typeface="Verdana"/>
                <a:cs typeface="Verdana"/>
              </a:rPr>
              <a:t>nctions</a:t>
            </a:r>
            <a:endParaRPr sz="4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9740" y="1397253"/>
            <a:ext cx="8044180" cy="43859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600" spc="-140">
                <a:latin typeface="Verdana"/>
                <a:cs typeface="Verdana"/>
              </a:rPr>
              <a:t>The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55">
                <a:latin typeface="Verdana"/>
                <a:cs typeface="Verdana"/>
              </a:rPr>
              <a:t>second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meiotic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105">
                <a:latin typeface="Verdana"/>
                <a:cs typeface="Verdana"/>
              </a:rPr>
              <a:t>division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5">
                <a:latin typeface="Verdana"/>
                <a:cs typeface="Verdana"/>
              </a:rPr>
              <a:t>occurs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30">
                <a:latin typeface="Verdana"/>
                <a:cs typeface="Verdana"/>
              </a:rPr>
              <a:t>in</a:t>
            </a:r>
            <a:r>
              <a:rPr dirty="0" sz="2600" spc="-17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10">
                <a:latin typeface="Verdana"/>
                <a:cs typeface="Verdana"/>
              </a:rPr>
              <a:t>fallopian </a:t>
            </a:r>
            <a:r>
              <a:rPr dirty="0" sz="2600" spc="-894">
                <a:latin typeface="Verdana"/>
                <a:cs typeface="Verdana"/>
              </a:rPr>
              <a:t> </a:t>
            </a:r>
            <a:r>
              <a:rPr dirty="0" sz="2600" spc="25">
                <a:latin typeface="Verdana"/>
                <a:cs typeface="Verdana"/>
              </a:rPr>
              <a:t>tube </a:t>
            </a:r>
            <a:r>
              <a:rPr dirty="0" sz="2600" spc="-45">
                <a:latin typeface="Verdana"/>
                <a:cs typeface="Verdana"/>
              </a:rPr>
              <a:t>after </a:t>
            </a:r>
            <a:r>
              <a:rPr dirty="0" sz="2600" spc="-55">
                <a:latin typeface="Verdana"/>
                <a:cs typeface="Verdana"/>
              </a:rPr>
              <a:t>ovulation, </a:t>
            </a:r>
            <a:r>
              <a:rPr dirty="0" sz="2600" spc="-20">
                <a:latin typeface="Verdana"/>
                <a:cs typeface="Verdana"/>
              </a:rPr>
              <a:t>but </a:t>
            </a:r>
            <a:r>
              <a:rPr dirty="0" sz="2600" spc="-70">
                <a:latin typeface="Verdana"/>
                <a:cs typeface="Verdana"/>
              </a:rPr>
              <a:t>only </a:t>
            </a:r>
            <a:r>
              <a:rPr dirty="0" sz="2600" spc="-150">
                <a:latin typeface="Verdana"/>
                <a:cs typeface="Verdana"/>
              </a:rPr>
              <a:t>if </a:t>
            </a:r>
            <a:r>
              <a:rPr dirty="0" sz="2600" spc="-20">
                <a:latin typeface="Verdana"/>
                <a:cs typeface="Verdana"/>
              </a:rPr>
              <a:t>the </a:t>
            </a:r>
            <a:r>
              <a:rPr dirty="0" sz="2600" spc="5">
                <a:latin typeface="Verdana"/>
                <a:cs typeface="Verdana"/>
              </a:rPr>
              <a:t>secondary </a:t>
            </a:r>
            <a:r>
              <a:rPr dirty="0" sz="2600" spc="10">
                <a:latin typeface="Verdana"/>
                <a:cs typeface="Verdana"/>
              </a:rPr>
              <a:t> </a:t>
            </a:r>
            <a:r>
              <a:rPr dirty="0" sz="2600" spc="200">
                <a:latin typeface="Verdana"/>
                <a:cs typeface="Verdana"/>
              </a:rPr>
              <a:t>oo</a:t>
            </a:r>
            <a:r>
              <a:rPr dirty="0" sz="2600" spc="165">
                <a:latin typeface="Verdana"/>
                <a:cs typeface="Verdana"/>
              </a:rPr>
              <a:t>c</a:t>
            </a:r>
            <a:r>
              <a:rPr dirty="0" sz="2600" spc="-50">
                <a:latin typeface="Verdana"/>
                <a:cs typeface="Verdana"/>
              </a:rPr>
              <a:t>yt</a:t>
            </a:r>
            <a:r>
              <a:rPr dirty="0" sz="2600" spc="-55">
                <a:latin typeface="Verdana"/>
                <a:cs typeface="Verdana"/>
              </a:rPr>
              <a:t>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90">
                <a:latin typeface="Verdana"/>
                <a:cs typeface="Verdana"/>
              </a:rPr>
              <a:t>i</a:t>
            </a:r>
            <a:r>
              <a:rPr dirty="0" sz="2600" spc="-355">
                <a:latin typeface="Verdana"/>
                <a:cs typeface="Verdana"/>
              </a:rPr>
              <a:t>s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50">
                <a:latin typeface="Verdana"/>
                <a:cs typeface="Verdana"/>
              </a:rPr>
              <a:t>fertil</a:t>
            </a:r>
            <a:r>
              <a:rPr dirty="0" sz="2600" spc="-125">
                <a:latin typeface="Verdana"/>
                <a:cs typeface="Verdana"/>
              </a:rPr>
              <a:t>i</a:t>
            </a:r>
            <a:r>
              <a:rPr dirty="0" sz="2600" spc="-45">
                <a:latin typeface="Verdana"/>
                <a:cs typeface="Verdana"/>
              </a:rPr>
              <a:t>zed.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00">
                <a:latin typeface="Verdana"/>
                <a:cs typeface="Verdana"/>
              </a:rPr>
              <a:t>As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215">
                <a:latin typeface="Verdana"/>
                <a:cs typeface="Verdana"/>
              </a:rPr>
              <a:t>a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80">
                <a:latin typeface="Verdana"/>
                <a:cs typeface="Verdana"/>
              </a:rPr>
              <a:t>r</a:t>
            </a:r>
            <a:r>
              <a:rPr dirty="0" sz="2600" spc="-120">
                <a:latin typeface="Verdana"/>
                <a:cs typeface="Verdana"/>
              </a:rPr>
              <a:t>e</a:t>
            </a:r>
            <a:r>
              <a:rPr dirty="0" sz="2600" spc="-200">
                <a:latin typeface="Verdana"/>
                <a:cs typeface="Verdana"/>
              </a:rPr>
              <a:t>sul</a:t>
            </a:r>
            <a:r>
              <a:rPr dirty="0" sz="2600" spc="-165">
                <a:latin typeface="Verdana"/>
                <a:cs typeface="Verdana"/>
              </a:rPr>
              <a:t>t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of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55">
                <a:latin typeface="Verdana"/>
                <a:cs typeface="Verdana"/>
              </a:rPr>
              <a:t>th</a:t>
            </a:r>
            <a:r>
              <a:rPr dirty="0" sz="2600" spc="-100">
                <a:latin typeface="Verdana"/>
                <a:cs typeface="Verdana"/>
              </a:rPr>
              <a:t>i</a:t>
            </a:r>
            <a:r>
              <a:rPr dirty="0" sz="2600" spc="-345">
                <a:latin typeface="Verdana"/>
                <a:cs typeface="Verdana"/>
              </a:rPr>
              <a:t>s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35">
                <a:latin typeface="Verdana"/>
                <a:cs typeface="Verdana"/>
              </a:rPr>
              <a:t>se</a:t>
            </a:r>
            <a:r>
              <a:rPr dirty="0" sz="2600" spc="25">
                <a:latin typeface="Verdana"/>
                <a:cs typeface="Verdana"/>
              </a:rPr>
              <a:t>c</a:t>
            </a:r>
            <a:r>
              <a:rPr dirty="0" sz="2600" spc="60">
                <a:latin typeface="Verdana"/>
                <a:cs typeface="Verdana"/>
              </a:rPr>
              <a:t>ond  </a:t>
            </a:r>
            <a:r>
              <a:rPr dirty="0" sz="2600" spc="-5">
                <a:latin typeface="Verdana"/>
                <a:cs typeface="Verdana"/>
              </a:rPr>
              <a:t>meiotic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45">
                <a:latin typeface="Verdana"/>
                <a:cs typeface="Verdana"/>
              </a:rPr>
              <a:t>di</a:t>
            </a:r>
            <a:r>
              <a:rPr dirty="0" sz="2600" spc="-40">
                <a:latin typeface="Verdana"/>
                <a:cs typeface="Verdana"/>
              </a:rPr>
              <a:t>v</a:t>
            </a:r>
            <a:r>
              <a:rPr dirty="0" sz="2600" spc="-280">
                <a:latin typeface="Verdana"/>
                <a:cs typeface="Verdana"/>
              </a:rPr>
              <a:t>is</a:t>
            </a:r>
            <a:r>
              <a:rPr dirty="0" sz="2600" spc="-204">
                <a:latin typeface="Verdana"/>
                <a:cs typeface="Verdana"/>
              </a:rPr>
              <a:t>i</a:t>
            </a:r>
            <a:r>
              <a:rPr dirty="0" sz="2600" spc="-55">
                <a:latin typeface="Verdana"/>
                <a:cs typeface="Verdana"/>
              </a:rPr>
              <a:t>on,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daughte</a:t>
            </a:r>
            <a:r>
              <a:rPr dirty="0" sz="2600" spc="5">
                <a:latin typeface="Verdana"/>
                <a:cs typeface="Verdana"/>
              </a:rPr>
              <a:t>r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110">
                <a:latin typeface="Verdana"/>
                <a:cs typeface="Verdana"/>
              </a:rPr>
              <a:t>ce</a:t>
            </a:r>
            <a:r>
              <a:rPr dirty="0" sz="2600" spc="40">
                <a:latin typeface="Verdana"/>
                <a:cs typeface="Verdana"/>
              </a:rPr>
              <a:t>l</a:t>
            </a:r>
            <a:r>
              <a:rPr dirty="0" sz="2600" spc="-190">
                <a:latin typeface="Verdana"/>
                <a:cs typeface="Verdana"/>
              </a:rPr>
              <a:t>l</a:t>
            </a:r>
            <a:r>
              <a:rPr dirty="0" sz="2600" spc="-355">
                <a:latin typeface="Verdana"/>
                <a:cs typeface="Verdana"/>
              </a:rPr>
              <a:t>s</a:t>
            </a:r>
            <a:r>
              <a:rPr dirty="0" sz="2600" spc="-170">
                <a:latin typeface="Verdana"/>
                <a:cs typeface="Verdana"/>
              </a:rPr>
              <a:t> </a:t>
            </a:r>
            <a:r>
              <a:rPr dirty="0" sz="2600" spc="45">
                <a:latin typeface="Verdana"/>
                <a:cs typeface="Verdana"/>
              </a:rPr>
              <a:t>re</a:t>
            </a:r>
            <a:r>
              <a:rPr dirty="0" sz="2600" spc="35">
                <a:latin typeface="Verdana"/>
                <a:cs typeface="Verdana"/>
              </a:rPr>
              <a:t>c</a:t>
            </a:r>
            <a:r>
              <a:rPr dirty="0" sz="2600" spc="-45">
                <a:latin typeface="Verdana"/>
                <a:cs typeface="Verdana"/>
              </a:rPr>
              <a:t>ei</a:t>
            </a:r>
            <a:r>
              <a:rPr dirty="0" sz="2600" spc="-50">
                <a:latin typeface="Verdana"/>
                <a:cs typeface="Verdana"/>
              </a:rPr>
              <a:t>v</a:t>
            </a:r>
            <a:r>
              <a:rPr dirty="0" sz="2600" spc="140">
                <a:latin typeface="Verdana"/>
                <a:cs typeface="Verdana"/>
              </a:rPr>
              <a:t>e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170">
                <a:latin typeface="Verdana"/>
                <a:cs typeface="Verdana"/>
              </a:rPr>
              <a:t>23  </a:t>
            </a:r>
            <a:r>
              <a:rPr dirty="0" sz="2600" spc="-55">
                <a:latin typeface="Verdana"/>
                <a:cs typeface="Verdana"/>
              </a:rPr>
              <a:t>chromosomes,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155">
                <a:latin typeface="Verdana"/>
                <a:cs typeface="Verdana"/>
              </a:rPr>
              <a:t>each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-95">
                <a:latin typeface="Verdana"/>
                <a:cs typeface="Verdana"/>
              </a:rPr>
              <a:t>with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215">
                <a:latin typeface="Verdana"/>
                <a:cs typeface="Verdana"/>
              </a:rPr>
              <a:t>a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95">
                <a:latin typeface="Verdana"/>
                <a:cs typeface="Verdana"/>
              </a:rPr>
              <a:t>single</a:t>
            </a:r>
            <a:r>
              <a:rPr dirty="0" sz="2600" spc="-170">
                <a:latin typeface="Verdana"/>
                <a:cs typeface="Verdana"/>
              </a:rPr>
              <a:t> </a:t>
            </a:r>
            <a:r>
              <a:rPr dirty="0" sz="2600" spc="-25">
                <a:latin typeface="Verdana"/>
                <a:cs typeface="Verdana"/>
              </a:rPr>
              <a:t>chromatid.</a:t>
            </a:r>
            <a:endParaRPr sz="2600">
              <a:latin typeface="Verdana"/>
              <a:cs typeface="Verdana"/>
            </a:endParaRPr>
          </a:p>
          <a:p>
            <a:pPr marL="12700" marR="62865">
              <a:lnSpc>
                <a:spcPct val="100000"/>
              </a:lnSpc>
            </a:pPr>
            <a:r>
              <a:rPr dirty="0" sz="2600" spc="175">
                <a:latin typeface="Verdana"/>
                <a:cs typeface="Verdana"/>
              </a:rPr>
              <a:t>On</a:t>
            </a:r>
            <a:r>
              <a:rPr dirty="0" sz="2600" spc="114">
                <a:latin typeface="Verdana"/>
                <a:cs typeface="Verdana"/>
              </a:rPr>
              <a:t>c</a:t>
            </a:r>
            <a:r>
              <a:rPr dirty="0" sz="2600" spc="145">
                <a:latin typeface="Verdana"/>
                <a:cs typeface="Verdana"/>
              </a:rPr>
              <a:t>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204">
                <a:latin typeface="Verdana"/>
                <a:cs typeface="Verdana"/>
              </a:rPr>
              <a:t>a</a:t>
            </a:r>
            <a:r>
              <a:rPr dirty="0" sz="2600" spc="65">
                <a:latin typeface="Verdana"/>
                <a:cs typeface="Verdana"/>
              </a:rPr>
              <a:t>ga</a:t>
            </a:r>
            <a:r>
              <a:rPr dirty="0" sz="2600" spc="15">
                <a:latin typeface="Verdana"/>
                <a:cs typeface="Verdana"/>
              </a:rPr>
              <a:t>i</a:t>
            </a:r>
            <a:r>
              <a:rPr dirty="0" sz="2600" spc="-140">
                <a:latin typeface="Verdana"/>
                <a:cs typeface="Verdana"/>
              </a:rPr>
              <a:t>n,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75">
                <a:latin typeface="Verdana"/>
                <a:cs typeface="Verdana"/>
              </a:rPr>
              <a:t>daug</a:t>
            </a:r>
            <a:r>
              <a:rPr dirty="0" sz="2600" spc="65">
                <a:latin typeface="Verdana"/>
                <a:cs typeface="Verdana"/>
              </a:rPr>
              <a:t>h</a:t>
            </a:r>
            <a:r>
              <a:rPr dirty="0" sz="2600" spc="-110">
                <a:latin typeface="Verdana"/>
                <a:cs typeface="Verdana"/>
              </a:rPr>
              <a:t>ter</a:t>
            </a:r>
            <a:r>
              <a:rPr dirty="0" sz="2600" spc="-225">
                <a:latin typeface="Verdana"/>
                <a:cs typeface="Verdana"/>
              </a:rPr>
              <a:t> </a:t>
            </a:r>
            <a:r>
              <a:rPr dirty="0" sz="2600" spc="220">
                <a:latin typeface="Verdana"/>
                <a:cs typeface="Verdana"/>
              </a:rPr>
              <a:t>c</a:t>
            </a:r>
            <a:r>
              <a:rPr dirty="0" sz="2600" spc="240">
                <a:latin typeface="Verdana"/>
                <a:cs typeface="Verdana"/>
              </a:rPr>
              <a:t>e</a:t>
            </a:r>
            <a:r>
              <a:rPr dirty="0" sz="2600" spc="-200">
                <a:latin typeface="Verdana"/>
                <a:cs typeface="Verdana"/>
              </a:rPr>
              <a:t>l</a:t>
            </a:r>
            <a:r>
              <a:rPr dirty="0" sz="2600" spc="-210">
                <a:latin typeface="Verdana"/>
                <a:cs typeface="Verdana"/>
              </a:rPr>
              <a:t>l</a:t>
            </a:r>
            <a:r>
              <a:rPr dirty="0" sz="2600" spc="-225">
                <a:latin typeface="Verdana"/>
                <a:cs typeface="Verdana"/>
              </a:rPr>
              <a:t>,</a:t>
            </a:r>
            <a:r>
              <a:rPr dirty="0" sz="2600" spc="-165">
                <a:latin typeface="Verdana"/>
                <a:cs typeface="Verdana"/>
              </a:rPr>
              <a:t> </a:t>
            </a:r>
            <a:r>
              <a:rPr dirty="0" sz="2600" spc="35">
                <a:latin typeface="Verdana"/>
                <a:cs typeface="Verdana"/>
              </a:rPr>
              <a:t>n</a:t>
            </a:r>
            <a:r>
              <a:rPr dirty="0" sz="2600" spc="25">
                <a:latin typeface="Verdana"/>
                <a:cs typeface="Verdana"/>
              </a:rPr>
              <a:t>o</a:t>
            </a:r>
            <a:r>
              <a:rPr dirty="0" sz="2600" spc="35">
                <a:latin typeface="Verdana"/>
                <a:cs typeface="Verdana"/>
              </a:rPr>
              <a:t>w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254">
                <a:latin typeface="Verdana"/>
                <a:cs typeface="Verdana"/>
              </a:rPr>
              <a:t>c</a:t>
            </a:r>
            <a:r>
              <a:rPr dirty="0" sz="2600" spc="275">
                <a:latin typeface="Verdana"/>
                <a:cs typeface="Verdana"/>
              </a:rPr>
              <a:t>a</a:t>
            </a:r>
            <a:r>
              <a:rPr dirty="0" sz="2600" spc="-200">
                <a:latin typeface="Verdana"/>
                <a:cs typeface="Verdana"/>
              </a:rPr>
              <a:t>l</a:t>
            </a:r>
            <a:r>
              <a:rPr dirty="0" sz="2600" spc="-210">
                <a:latin typeface="Verdana"/>
                <a:cs typeface="Verdana"/>
              </a:rPr>
              <a:t>l</a:t>
            </a:r>
            <a:r>
              <a:rPr dirty="0" sz="2600" spc="155">
                <a:latin typeface="Verdana"/>
                <a:cs typeface="Verdana"/>
              </a:rPr>
              <a:t>ed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55">
                <a:latin typeface="Verdana"/>
                <a:cs typeface="Verdana"/>
              </a:rPr>
              <a:t>an  </a:t>
            </a:r>
            <a:r>
              <a:rPr dirty="0" sz="2600" spc="-70">
                <a:latin typeface="Verdana"/>
                <a:cs typeface="Verdana"/>
              </a:rPr>
              <a:t>ovum, </a:t>
            </a:r>
            <a:r>
              <a:rPr dirty="0" sz="2600" spc="-105">
                <a:latin typeface="Verdana"/>
                <a:cs typeface="Verdana"/>
              </a:rPr>
              <a:t>retains </a:t>
            </a:r>
            <a:r>
              <a:rPr dirty="0" sz="2600" spc="-65">
                <a:latin typeface="Verdana"/>
                <a:cs typeface="Verdana"/>
              </a:rPr>
              <a:t>nearly </a:t>
            </a:r>
            <a:r>
              <a:rPr dirty="0" sz="2600" spc="-60">
                <a:latin typeface="Verdana"/>
                <a:cs typeface="Verdana"/>
              </a:rPr>
              <a:t>all </a:t>
            </a:r>
            <a:r>
              <a:rPr dirty="0" sz="2600" spc="-20">
                <a:latin typeface="Verdana"/>
                <a:cs typeface="Verdana"/>
              </a:rPr>
              <a:t>the </a:t>
            </a:r>
            <a:r>
              <a:rPr dirty="0" sz="2600" spc="-35">
                <a:latin typeface="Verdana"/>
                <a:cs typeface="Verdana"/>
              </a:rPr>
              <a:t>cytoplasm. </a:t>
            </a:r>
            <a:r>
              <a:rPr dirty="0" sz="2600" spc="-140">
                <a:latin typeface="Verdana"/>
                <a:cs typeface="Verdana"/>
              </a:rPr>
              <a:t>The </a:t>
            </a:r>
            <a:r>
              <a:rPr dirty="0" sz="2600" spc="-55">
                <a:latin typeface="Verdana"/>
                <a:cs typeface="Verdana"/>
              </a:rPr>
              <a:t>other </a:t>
            </a:r>
            <a:r>
              <a:rPr dirty="0" sz="2600" spc="-50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daughter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-35">
                <a:latin typeface="Verdana"/>
                <a:cs typeface="Verdana"/>
              </a:rPr>
              <a:t>cell,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55">
                <a:latin typeface="Verdana"/>
                <a:cs typeface="Verdana"/>
              </a:rPr>
              <a:t>second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0">
                <a:latin typeface="Verdana"/>
                <a:cs typeface="Verdana"/>
              </a:rPr>
              <a:t>polar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70">
                <a:latin typeface="Verdana"/>
                <a:cs typeface="Verdana"/>
              </a:rPr>
              <a:t>body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275">
                <a:latin typeface="Verdana"/>
                <a:cs typeface="Verdana"/>
              </a:rPr>
              <a:t>is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105">
                <a:latin typeface="Verdana"/>
                <a:cs typeface="Verdana"/>
              </a:rPr>
              <a:t>very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-125">
                <a:latin typeface="Verdana"/>
                <a:cs typeface="Verdana"/>
              </a:rPr>
              <a:t>small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 spc="100">
                <a:latin typeface="Verdana"/>
                <a:cs typeface="Verdana"/>
              </a:rPr>
              <a:t>and </a:t>
            </a:r>
            <a:r>
              <a:rPr dirty="0" sz="2600" spc="-50">
                <a:latin typeface="Verdana"/>
                <a:cs typeface="Verdana"/>
              </a:rPr>
              <a:t>non-functional. </a:t>
            </a:r>
            <a:r>
              <a:rPr dirty="0" sz="2600" spc="-140">
                <a:latin typeface="Verdana"/>
                <a:cs typeface="Verdana"/>
              </a:rPr>
              <a:t>The </a:t>
            </a:r>
            <a:r>
              <a:rPr dirty="0" sz="2600" spc="-20">
                <a:latin typeface="Verdana"/>
                <a:cs typeface="Verdana"/>
              </a:rPr>
              <a:t>net </a:t>
            </a:r>
            <a:r>
              <a:rPr dirty="0" sz="2600" spc="-160">
                <a:latin typeface="Verdana"/>
                <a:cs typeface="Verdana"/>
              </a:rPr>
              <a:t>result </a:t>
            </a:r>
            <a:r>
              <a:rPr dirty="0" sz="2600" spc="15">
                <a:latin typeface="Verdana"/>
                <a:cs typeface="Verdana"/>
              </a:rPr>
              <a:t>of </a:t>
            </a:r>
            <a:r>
              <a:rPr dirty="0" sz="2600" spc="-35">
                <a:latin typeface="Verdana"/>
                <a:cs typeface="Verdana"/>
              </a:rPr>
              <a:t>oogenesis </a:t>
            </a:r>
            <a:r>
              <a:rPr dirty="0" sz="2600" spc="-275">
                <a:latin typeface="Verdana"/>
                <a:cs typeface="Verdana"/>
              </a:rPr>
              <a:t>is </a:t>
            </a:r>
            <a:r>
              <a:rPr dirty="0" sz="2600" spc="-270">
                <a:latin typeface="Verdana"/>
                <a:cs typeface="Verdana"/>
              </a:rPr>
              <a:t> </a:t>
            </a:r>
            <a:r>
              <a:rPr dirty="0" sz="2600" spc="-30">
                <a:latin typeface="Verdana"/>
                <a:cs typeface="Verdana"/>
              </a:rPr>
              <a:t>that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240">
                <a:latin typeface="Verdana"/>
                <a:cs typeface="Verdana"/>
              </a:rPr>
              <a:t>ea</a:t>
            </a:r>
            <a:r>
              <a:rPr dirty="0" sz="2600" spc="195">
                <a:latin typeface="Verdana"/>
                <a:cs typeface="Verdana"/>
              </a:rPr>
              <a:t>c</a:t>
            </a:r>
            <a:r>
              <a:rPr dirty="0" sz="2600" spc="-60">
                <a:latin typeface="Verdana"/>
                <a:cs typeface="Verdana"/>
              </a:rPr>
              <a:t>h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50">
                <a:latin typeface="Verdana"/>
                <a:cs typeface="Verdana"/>
              </a:rPr>
              <a:t>prim</a:t>
            </a:r>
            <a:r>
              <a:rPr dirty="0" sz="2600" spc="-60">
                <a:latin typeface="Verdana"/>
                <a:cs typeface="Verdana"/>
              </a:rPr>
              <a:t>a</a:t>
            </a:r>
            <a:r>
              <a:rPr dirty="0" sz="2600" spc="-235">
                <a:latin typeface="Verdana"/>
                <a:cs typeface="Verdana"/>
              </a:rPr>
              <a:t>ry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204">
                <a:latin typeface="Verdana"/>
                <a:cs typeface="Verdana"/>
              </a:rPr>
              <a:t>oo</a:t>
            </a:r>
            <a:r>
              <a:rPr dirty="0" sz="2600" spc="160">
                <a:latin typeface="Verdana"/>
                <a:cs typeface="Verdana"/>
              </a:rPr>
              <a:t>c</a:t>
            </a:r>
            <a:r>
              <a:rPr dirty="0" sz="2600" spc="-50">
                <a:latin typeface="Verdana"/>
                <a:cs typeface="Verdana"/>
              </a:rPr>
              <a:t>yt</a:t>
            </a:r>
            <a:r>
              <a:rPr dirty="0" sz="2600" spc="-55">
                <a:latin typeface="Verdana"/>
                <a:cs typeface="Verdana"/>
              </a:rPr>
              <a:t>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315">
                <a:latin typeface="Verdana"/>
                <a:cs typeface="Verdana"/>
              </a:rPr>
              <a:t>c</a:t>
            </a:r>
            <a:r>
              <a:rPr dirty="0" sz="2600" spc="70">
                <a:latin typeface="Verdana"/>
                <a:cs typeface="Verdana"/>
              </a:rPr>
              <a:t>a</a:t>
            </a:r>
            <a:r>
              <a:rPr dirty="0" sz="2600" spc="80">
                <a:latin typeface="Verdana"/>
                <a:cs typeface="Verdana"/>
              </a:rPr>
              <a:t>n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pr</a:t>
            </a:r>
            <a:r>
              <a:rPr dirty="0" sz="2600" spc="-30">
                <a:latin typeface="Verdana"/>
                <a:cs typeface="Verdana"/>
              </a:rPr>
              <a:t>o</a:t>
            </a:r>
            <a:r>
              <a:rPr dirty="0" sz="2600" spc="140">
                <a:latin typeface="Verdana"/>
                <a:cs typeface="Verdana"/>
              </a:rPr>
              <a:t>duc</a:t>
            </a:r>
            <a:r>
              <a:rPr dirty="0" sz="2600" spc="145">
                <a:latin typeface="Verdana"/>
                <a:cs typeface="Verdana"/>
              </a:rPr>
              <a:t>e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35">
                <a:latin typeface="Verdana"/>
                <a:cs typeface="Verdana"/>
              </a:rPr>
              <a:t>o</a:t>
            </a:r>
            <a:r>
              <a:rPr dirty="0" sz="2600" spc="25">
                <a:latin typeface="Verdana"/>
                <a:cs typeface="Verdana"/>
              </a:rPr>
              <a:t>n</a:t>
            </a:r>
            <a:r>
              <a:rPr dirty="0" sz="2600" spc="-114">
                <a:latin typeface="Verdana"/>
                <a:cs typeface="Verdana"/>
              </a:rPr>
              <a:t>l</a:t>
            </a:r>
            <a:r>
              <a:rPr dirty="0" sz="2600" spc="-229">
                <a:latin typeface="Verdana"/>
                <a:cs typeface="Verdana"/>
              </a:rPr>
              <a:t>y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35">
                <a:latin typeface="Verdana"/>
                <a:cs typeface="Verdana"/>
              </a:rPr>
              <a:t>o</a:t>
            </a:r>
            <a:r>
              <a:rPr dirty="0" sz="2600" spc="25">
                <a:latin typeface="Verdana"/>
                <a:cs typeface="Verdana"/>
              </a:rPr>
              <a:t>n</a:t>
            </a:r>
            <a:r>
              <a:rPr dirty="0" sz="2600" spc="105">
                <a:latin typeface="Verdana"/>
                <a:cs typeface="Verdana"/>
              </a:rPr>
              <a:t>e  </a:t>
            </a:r>
            <a:r>
              <a:rPr dirty="0" sz="2600" spc="-70">
                <a:latin typeface="Verdana"/>
                <a:cs typeface="Verdana"/>
              </a:rPr>
              <a:t>ovum.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2032" y="0"/>
            <a:ext cx="402336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947799"/>
            <a:ext cx="7775575" cy="343407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6385" marR="5080" indent="-274320">
              <a:lnSpc>
                <a:spcPct val="100000"/>
              </a:lnSpc>
              <a:spcBef>
                <a:spcPts val="105"/>
              </a:spcBef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</a:tabLst>
            </a:pPr>
            <a:r>
              <a:rPr dirty="0" sz="2600">
                <a:latin typeface="Constantia"/>
                <a:cs typeface="Constantia"/>
              </a:rPr>
              <a:t>In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this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manner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mitosis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1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primordial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germ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cells,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each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 spc="-5">
                <a:latin typeface="Constantia"/>
                <a:cs typeface="Constantia"/>
              </a:rPr>
              <a:t>tain</a:t>
            </a:r>
            <a:r>
              <a:rPr dirty="0" sz="2600" spc="-15">
                <a:latin typeface="Constantia"/>
                <a:cs typeface="Constantia"/>
              </a:rPr>
              <a:t>i</a:t>
            </a:r>
            <a:r>
              <a:rPr dirty="0" sz="2600" spc="-5">
                <a:latin typeface="Constantia"/>
                <a:cs typeface="Constantia"/>
              </a:rPr>
              <a:t>n</a:t>
            </a:r>
            <a:r>
              <a:rPr dirty="0" sz="2600">
                <a:latin typeface="Constantia"/>
                <a:cs typeface="Constantia"/>
              </a:rPr>
              <a:t>g</a:t>
            </a:r>
            <a:r>
              <a:rPr dirty="0" sz="2600" spc="-1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46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ch</a:t>
            </a:r>
            <a:r>
              <a:rPr dirty="0" sz="2600" spc="-40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omos</a:t>
            </a:r>
            <a:r>
              <a:rPr dirty="0" sz="2600" spc="-10">
                <a:latin typeface="Constantia"/>
                <a:cs typeface="Constantia"/>
              </a:rPr>
              <a:t>o</a:t>
            </a:r>
            <a:r>
              <a:rPr dirty="0" sz="2600" spc="-5">
                <a:latin typeface="Constantia"/>
                <a:cs typeface="Constantia"/>
              </a:rPr>
              <a:t>me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</a:t>
            </a:r>
            <a:r>
              <a:rPr dirty="0" sz="2600" spc="-45">
                <a:latin typeface="Constantia"/>
                <a:cs typeface="Constantia"/>
              </a:rPr>
              <a:t>ro</a:t>
            </a:r>
            <a:r>
              <a:rPr dirty="0" sz="2600">
                <a:latin typeface="Constantia"/>
                <a:cs typeface="Constantia"/>
              </a:rPr>
              <a:t>vides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</a:t>
            </a:r>
            <a:r>
              <a:rPr dirty="0" sz="2600" spc="-12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supp</a:t>
            </a:r>
            <a:r>
              <a:rPr dirty="0" sz="2600" spc="-30">
                <a:latin typeface="Constantia"/>
                <a:cs typeface="Constantia"/>
              </a:rPr>
              <a:t>l</a:t>
            </a:r>
            <a:r>
              <a:rPr dirty="0" sz="2600">
                <a:latin typeface="Constantia"/>
                <a:cs typeface="Constantia"/>
              </a:rPr>
              <a:t>y</a:t>
            </a:r>
            <a:r>
              <a:rPr dirty="0" sz="2600" spc="-17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  </a:t>
            </a:r>
            <a:r>
              <a:rPr dirty="0" sz="2600" spc="-5">
                <a:latin typeface="Constantia"/>
                <a:cs typeface="Constantia"/>
              </a:rPr>
              <a:t>identical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germ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cells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for</a:t>
            </a:r>
            <a:r>
              <a:rPr dirty="0" sz="2600" spc="-1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next</a:t>
            </a:r>
            <a:r>
              <a:rPr dirty="0" sz="2600" spc="-125">
                <a:latin typeface="Constantia"/>
                <a:cs typeface="Constantia"/>
              </a:rPr>
              <a:t> </a:t>
            </a:r>
            <a:r>
              <a:rPr dirty="0" sz="2600" spc="-15">
                <a:latin typeface="Constantia"/>
                <a:cs typeface="Constantia"/>
              </a:rPr>
              <a:t>stages.</a:t>
            </a:r>
            <a:endParaRPr sz="26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AD0D9"/>
              </a:buClr>
              <a:buFont typeface="Segoe UI Symbol"/>
              <a:buChar char="⚫"/>
            </a:pPr>
            <a:endParaRPr sz="3550">
              <a:latin typeface="Constantia"/>
              <a:cs typeface="Constantia"/>
            </a:endParaRPr>
          </a:p>
          <a:p>
            <a:pPr marL="286385" marR="417195" indent="-274320">
              <a:lnSpc>
                <a:spcPct val="100000"/>
              </a:lnSpc>
              <a:buClr>
                <a:srgbClr val="0AD0D9"/>
              </a:buClr>
              <a:buSzPct val="94230"/>
              <a:buFont typeface="Segoe UI Symbol"/>
              <a:buChar char="⚫"/>
              <a:tabLst>
                <a:tab pos="287020" algn="l"/>
                <a:tab pos="1012190" algn="l"/>
              </a:tabLst>
            </a:pPr>
            <a:r>
              <a:rPr dirty="0" sz="2600" b="1">
                <a:latin typeface="Constantia"/>
                <a:cs typeface="Constantia"/>
              </a:rPr>
              <a:t>NB:	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females</a:t>
            </a:r>
            <a:r>
              <a:rPr dirty="0" sz="2600" spc="-9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9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timing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4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mitosis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of</a:t>
            </a:r>
            <a:r>
              <a:rPr dirty="0" sz="2600" spc="-15">
                <a:latin typeface="Constantia"/>
                <a:cs typeface="Constantia"/>
              </a:rPr>
              <a:t> germ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cells </a:t>
            </a:r>
            <a:r>
              <a:rPr dirty="0" sz="2600" spc="-64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occurs</a:t>
            </a:r>
            <a:r>
              <a:rPr dirty="0" sz="2600" spc="-14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during</a:t>
            </a:r>
            <a:r>
              <a:rPr dirty="0" sz="2600" spc="-2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fetal</a:t>
            </a:r>
            <a:r>
              <a:rPr dirty="0" sz="2600" spc="-7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development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6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the</a:t>
            </a:r>
            <a:r>
              <a:rPr dirty="0" sz="2600" spc="-130">
                <a:latin typeface="Constantia"/>
                <a:cs typeface="Constantia"/>
              </a:rPr>
              <a:t> </a:t>
            </a:r>
            <a:r>
              <a:rPr dirty="0" sz="2600" spc="-50">
                <a:latin typeface="Constantia"/>
                <a:cs typeface="Constantia"/>
              </a:rPr>
              <a:t>ovary.</a:t>
            </a:r>
            <a:endParaRPr sz="2600">
              <a:latin typeface="Constantia"/>
              <a:cs typeface="Constantia"/>
            </a:endParaRPr>
          </a:p>
          <a:p>
            <a:pPr marL="286385" marR="141605" indent="121920">
              <a:lnSpc>
                <a:spcPct val="100000"/>
              </a:lnSpc>
              <a:spcBef>
                <a:spcPts val="625"/>
              </a:spcBef>
            </a:pP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4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males</a:t>
            </a:r>
            <a:r>
              <a:rPr dirty="0" sz="2600" spc="-6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mitosis</a:t>
            </a:r>
            <a:r>
              <a:rPr dirty="0" sz="2600" spc="-145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occurs</a:t>
            </a:r>
            <a:r>
              <a:rPr dirty="0" sz="2600" spc="-70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in</a:t>
            </a:r>
            <a:r>
              <a:rPr dirty="0" sz="2600" spc="-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the</a:t>
            </a:r>
            <a:r>
              <a:rPr dirty="0" sz="2600" spc="-100">
                <a:latin typeface="Constantia"/>
                <a:cs typeface="Constantia"/>
              </a:rPr>
              <a:t> </a:t>
            </a:r>
            <a:r>
              <a:rPr dirty="0" sz="2600" spc="-10">
                <a:latin typeface="Constantia"/>
                <a:cs typeface="Constantia"/>
              </a:rPr>
              <a:t>testes</a:t>
            </a:r>
            <a:r>
              <a:rPr dirty="0" sz="2600" spc="-15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at</a:t>
            </a:r>
            <a:r>
              <a:rPr dirty="0" sz="2600" spc="-10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puberty</a:t>
            </a:r>
            <a:r>
              <a:rPr dirty="0" sz="2600" spc="-155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and </a:t>
            </a:r>
            <a:r>
              <a:rPr dirty="0" sz="2600" spc="-635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us</a:t>
            </a:r>
            <a:r>
              <a:rPr dirty="0" sz="2600" spc="5">
                <a:latin typeface="Constantia"/>
                <a:cs typeface="Constantia"/>
              </a:rPr>
              <a:t>u</a:t>
            </a:r>
            <a:r>
              <a:rPr dirty="0" sz="2600">
                <a:latin typeface="Constantia"/>
                <a:cs typeface="Constantia"/>
              </a:rPr>
              <a:t>al</a:t>
            </a:r>
            <a:r>
              <a:rPr dirty="0" sz="2600" spc="-40">
                <a:latin typeface="Constantia"/>
                <a:cs typeface="Constantia"/>
              </a:rPr>
              <a:t>l</a:t>
            </a:r>
            <a:r>
              <a:rPr dirty="0" sz="2600">
                <a:latin typeface="Constantia"/>
                <a:cs typeface="Constantia"/>
              </a:rPr>
              <a:t>y</a:t>
            </a:r>
            <a:r>
              <a:rPr dirty="0" sz="2600" spc="-170">
                <a:latin typeface="Constantia"/>
                <a:cs typeface="Constantia"/>
              </a:rPr>
              <a:t> </a:t>
            </a:r>
            <a:r>
              <a:rPr dirty="0" sz="2600" spc="-55">
                <a:latin typeface="Constantia"/>
                <a:cs typeface="Constantia"/>
              </a:rPr>
              <a:t>c</a:t>
            </a:r>
            <a:r>
              <a:rPr dirty="0" sz="2600">
                <a:latin typeface="Constantia"/>
                <a:cs typeface="Constantia"/>
              </a:rPr>
              <a:t>o</a:t>
            </a:r>
            <a:r>
              <a:rPr dirty="0" sz="2600" spc="-10">
                <a:latin typeface="Constantia"/>
                <a:cs typeface="Constantia"/>
              </a:rPr>
              <a:t>n</a:t>
            </a:r>
            <a:r>
              <a:rPr dirty="0" sz="2600" spc="-5">
                <a:latin typeface="Constantia"/>
                <a:cs typeface="Constantia"/>
              </a:rPr>
              <a:t>tinue</a:t>
            </a:r>
            <a:r>
              <a:rPr dirty="0" sz="2600">
                <a:latin typeface="Constantia"/>
                <a:cs typeface="Constantia"/>
              </a:rPr>
              <a:t>s</a:t>
            </a:r>
            <a:r>
              <a:rPr dirty="0" sz="2600" spc="-114">
                <a:latin typeface="Constantia"/>
                <a:cs typeface="Constantia"/>
              </a:rPr>
              <a:t> </a:t>
            </a:r>
            <a:r>
              <a:rPr dirty="0" sz="2600" spc="-5">
                <a:latin typeface="Constantia"/>
                <a:cs typeface="Constantia"/>
              </a:rPr>
              <a:t>th</a:t>
            </a:r>
            <a:r>
              <a:rPr dirty="0" sz="2600" spc="-35">
                <a:latin typeface="Constantia"/>
                <a:cs typeface="Constantia"/>
              </a:rPr>
              <a:t>r</a:t>
            </a:r>
            <a:r>
              <a:rPr dirty="0" sz="2600">
                <a:latin typeface="Constantia"/>
                <a:cs typeface="Constantia"/>
              </a:rPr>
              <a:t>ou</a:t>
            </a:r>
            <a:r>
              <a:rPr dirty="0" sz="2600" spc="-30">
                <a:latin typeface="Constantia"/>
                <a:cs typeface="Constantia"/>
              </a:rPr>
              <a:t>g</a:t>
            </a:r>
            <a:r>
              <a:rPr dirty="0" sz="2600">
                <a:latin typeface="Constantia"/>
                <a:cs typeface="Constantia"/>
              </a:rPr>
              <a:t>hout</a:t>
            </a:r>
            <a:r>
              <a:rPr dirty="0" sz="2600" spc="-110">
                <a:latin typeface="Constantia"/>
                <a:cs typeface="Constantia"/>
              </a:rPr>
              <a:t> </a:t>
            </a:r>
            <a:r>
              <a:rPr dirty="0" sz="2600">
                <a:latin typeface="Constantia"/>
                <a:cs typeface="Constantia"/>
              </a:rPr>
              <a:t>li</a:t>
            </a:r>
            <a:r>
              <a:rPr dirty="0" sz="2600" spc="-35">
                <a:latin typeface="Constantia"/>
                <a:cs typeface="Constantia"/>
              </a:rPr>
              <a:t>f</a:t>
            </a:r>
            <a:r>
              <a:rPr dirty="0" sz="2600">
                <a:latin typeface="Constantia"/>
                <a:cs typeface="Constantia"/>
              </a:rPr>
              <a:t>e.</a:t>
            </a:r>
            <a:endParaRPr sz="26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9431" y="152398"/>
            <a:ext cx="7543800" cy="659892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3059" y="0"/>
            <a:ext cx="5897879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838200"/>
            <a:ext cx="8397240" cy="544068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648970"/>
            <a:ext cx="62915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305" b="1">
                <a:latin typeface="Verdana"/>
                <a:cs typeface="Verdana"/>
              </a:rPr>
              <a:t>Control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345" b="1">
                <a:latin typeface="Verdana"/>
                <a:cs typeface="Verdana"/>
              </a:rPr>
              <a:t>of</a:t>
            </a:r>
            <a:r>
              <a:rPr dirty="0" sz="3600" spc="-220" b="1">
                <a:latin typeface="Verdana"/>
                <a:cs typeface="Verdana"/>
              </a:rPr>
              <a:t> </a:t>
            </a:r>
            <a:r>
              <a:rPr dirty="0" sz="3600" spc="-265" b="1">
                <a:latin typeface="Verdana"/>
                <a:cs typeface="Verdana"/>
              </a:rPr>
              <a:t>Ovarian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370" b="1">
                <a:latin typeface="Verdana"/>
                <a:cs typeface="Verdana"/>
              </a:rPr>
              <a:t>Functions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249426"/>
            <a:ext cx="8053070" cy="485457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286385" marR="156210" indent="-274320">
              <a:lnSpc>
                <a:spcPct val="80000"/>
              </a:lnSpc>
              <a:spcBef>
                <a:spcPts val="6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20">
                <a:latin typeface="Verdana"/>
                <a:cs typeface="Verdana"/>
              </a:rPr>
              <a:t>Gn</a:t>
            </a:r>
            <a:r>
              <a:rPr dirty="0" sz="2400" spc="-25">
                <a:latin typeface="Verdana"/>
                <a:cs typeface="Verdana"/>
              </a:rPr>
              <a:t>R</a:t>
            </a:r>
            <a:r>
              <a:rPr dirty="0" sz="2400" spc="-165">
                <a:latin typeface="Verdana"/>
                <a:cs typeface="Verdana"/>
              </a:rPr>
              <a:t>H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160">
                <a:latin typeface="Verdana"/>
                <a:cs typeface="Verdana"/>
              </a:rPr>
              <a:t>i</a:t>
            </a:r>
            <a:r>
              <a:rPr dirty="0" sz="2400" spc="-320">
                <a:latin typeface="Verdana"/>
                <a:cs typeface="Verdana"/>
              </a:rPr>
              <a:t>s</a:t>
            </a:r>
            <a:r>
              <a:rPr dirty="0" sz="2400" spc="-204">
                <a:latin typeface="Verdana"/>
                <a:cs typeface="Verdana"/>
              </a:rPr>
              <a:t> </a:t>
            </a:r>
            <a:r>
              <a:rPr dirty="0" sz="2400" spc="5">
                <a:latin typeface="Verdana"/>
                <a:cs typeface="Verdana"/>
              </a:rPr>
              <a:t>secrete</a:t>
            </a:r>
            <a:r>
              <a:rPr dirty="0" sz="2400" spc="10">
                <a:latin typeface="Verdana"/>
                <a:cs typeface="Verdana"/>
              </a:rPr>
              <a:t>d</a:t>
            </a:r>
            <a:r>
              <a:rPr dirty="0" sz="2400" spc="-165">
                <a:latin typeface="Verdana"/>
                <a:cs typeface="Verdana"/>
              </a:rPr>
              <a:t> </a:t>
            </a:r>
            <a:r>
              <a:rPr dirty="0" sz="2400" spc="-95">
                <a:latin typeface="Verdana"/>
                <a:cs typeface="Verdana"/>
              </a:rPr>
              <a:t>from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20">
                <a:latin typeface="Verdana"/>
                <a:cs typeface="Verdana"/>
              </a:rPr>
              <a:t>the</a:t>
            </a:r>
            <a:r>
              <a:rPr dirty="0" sz="2400" spc="-165">
                <a:latin typeface="Verdana"/>
                <a:cs typeface="Verdana"/>
              </a:rPr>
              <a:t> </a:t>
            </a:r>
            <a:r>
              <a:rPr dirty="0" sz="2400" spc="-20">
                <a:latin typeface="Verdana"/>
                <a:cs typeface="Verdana"/>
              </a:rPr>
              <a:t>hy</a:t>
            </a:r>
            <a:r>
              <a:rPr dirty="0" sz="2400" spc="-30">
                <a:latin typeface="Verdana"/>
                <a:cs typeface="Verdana"/>
              </a:rPr>
              <a:t>p</a:t>
            </a:r>
            <a:r>
              <a:rPr dirty="0" sz="2400" spc="30">
                <a:latin typeface="Verdana"/>
                <a:cs typeface="Verdana"/>
              </a:rPr>
              <a:t>oth</a:t>
            </a:r>
            <a:r>
              <a:rPr dirty="0" sz="2400" spc="35">
                <a:latin typeface="Verdana"/>
                <a:cs typeface="Verdana"/>
              </a:rPr>
              <a:t>a</a:t>
            </a:r>
            <a:r>
              <a:rPr dirty="0" sz="2400" spc="-114">
                <a:latin typeface="Verdana"/>
                <a:cs typeface="Verdana"/>
              </a:rPr>
              <a:t>lm</a:t>
            </a:r>
            <a:r>
              <a:rPr dirty="0" sz="2400" spc="-105">
                <a:latin typeface="Verdana"/>
                <a:cs typeface="Verdana"/>
              </a:rPr>
              <a:t>u</a:t>
            </a:r>
            <a:r>
              <a:rPr dirty="0" sz="2400" spc="-315">
                <a:latin typeface="Verdana"/>
                <a:cs typeface="Verdana"/>
              </a:rPr>
              <a:t>s</a:t>
            </a:r>
            <a:r>
              <a:rPr dirty="0" sz="2400" spc="-210">
                <a:latin typeface="Verdana"/>
                <a:cs typeface="Verdana"/>
              </a:rPr>
              <a:t>.</a:t>
            </a:r>
            <a:r>
              <a:rPr dirty="0" sz="2400" spc="-200">
                <a:latin typeface="Verdana"/>
                <a:cs typeface="Verdana"/>
              </a:rPr>
              <a:t> </a:t>
            </a:r>
            <a:r>
              <a:rPr dirty="0" sz="2400" spc="-480">
                <a:latin typeface="Verdana"/>
                <a:cs typeface="Verdana"/>
              </a:rPr>
              <a:t>T</a:t>
            </a:r>
            <a:r>
              <a:rPr dirty="0" sz="2400" spc="-165">
                <a:latin typeface="Verdana"/>
                <a:cs typeface="Verdana"/>
              </a:rPr>
              <a:t>h</a:t>
            </a:r>
            <a:r>
              <a:rPr dirty="0" sz="2400" spc="-55">
                <a:latin typeface="Verdana"/>
                <a:cs typeface="Verdana"/>
              </a:rPr>
              <a:t>i</a:t>
            </a:r>
            <a:r>
              <a:rPr dirty="0" sz="2400" spc="-320">
                <a:latin typeface="Verdana"/>
                <a:cs typeface="Verdana"/>
              </a:rPr>
              <a:t>s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30">
                <a:latin typeface="Verdana"/>
                <a:cs typeface="Verdana"/>
              </a:rPr>
              <a:t>cau</a:t>
            </a:r>
            <a:r>
              <a:rPr dirty="0" sz="2400" spc="30">
                <a:latin typeface="Verdana"/>
                <a:cs typeface="Verdana"/>
              </a:rPr>
              <a:t>s</a:t>
            </a:r>
            <a:r>
              <a:rPr dirty="0" sz="2400" spc="-80">
                <a:latin typeface="Verdana"/>
                <a:cs typeface="Verdana"/>
              </a:rPr>
              <a:t>es  </a:t>
            </a:r>
            <a:r>
              <a:rPr dirty="0" sz="2400" spc="-20">
                <a:latin typeface="Verdana"/>
                <a:cs typeface="Verdana"/>
              </a:rPr>
              <a:t>the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95">
                <a:latin typeface="Verdana"/>
                <a:cs typeface="Verdana"/>
              </a:rPr>
              <a:t>s</a:t>
            </a:r>
            <a:r>
              <a:rPr dirty="0" sz="2400" spc="-105">
                <a:latin typeface="Verdana"/>
                <a:cs typeface="Verdana"/>
              </a:rPr>
              <a:t>e</a:t>
            </a:r>
            <a:r>
              <a:rPr dirty="0" sz="2400" spc="-40">
                <a:latin typeface="Verdana"/>
                <a:cs typeface="Verdana"/>
              </a:rPr>
              <a:t>cret</a:t>
            </a:r>
            <a:r>
              <a:rPr dirty="0" sz="2400" spc="-5">
                <a:latin typeface="Verdana"/>
                <a:cs typeface="Verdana"/>
              </a:rPr>
              <a:t>i</a:t>
            </a:r>
            <a:r>
              <a:rPr dirty="0" sz="2400" spc="25">
                <a:latin typeface="Verdana"/>
                <a:cs typeface="Verdana"/>
              </a:rPr>
              <a:t>on</a:t>
            </a:r>
            <a:r>
              <a:rPr dirty="0" sz="2400" spc="-195">
                <a:latin typeface="Verdana"/>
                <a:cs typeface="Verdana"/>
              </a:rPr>
              <a:t> </a:t>
            </a:r>
            <a:r>
              <a:rPr dirty="0" sz="2400" spc="10">
                <a:latin typeface="Verdana"/>
                <a:cs typeface="Verdana"/>
              </a:rPr>
              <a:t>of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200">
                <a:latin typeface="Verdana"/>
                <a:cs typeface="Verdana"/>
              </a:rPr>
              <a:t>LH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90">
                <a:latin typeface="Verdana"/>
                <a:cs typeface="Verdana"/>
              </a:rPr>
              <a:t>an</a:t>
            </a:r>
            <a:r>
              <a:rPr dirty="0" sz="2400" spc="95">
                <a:latin typeface="Verdana"/>
                <a:cs typeface="Verdana"/>
              </a:rPr>
              <a:t>d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-275">
                <a:latin typeface="Verdana"/>
                <a:cs typeface="Verdana"/>
              </a:rPr>
              <a:t>FSH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-95">
                <a:latin typeface="Verdana"/>
                <a:cs typeface="Verdana"/>
              </a:rPr>
              <a:t>from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20">
                <a:latin typeface="Verdana"/>
                <a:cs typeface="Verdana"/>
              </a:rPr>
              <a:t>the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an</a:t>
            </a:r>
            <a:r>
              <a:rPr dirty="0" sz="2400" spc="5">
                <a:latin typeface="Verdana"/>
                <a:cs typeface="Verdana"/>
              </a:rPr>
              <a:t>t</a:t>
            </a:r>
            <a:r>
              <a:rPr dirty="0" sz="2400" spc="-140">
                <a:latin typeface="Verdana"/>
                <a:cs typeface="Verdana"/>
              </a:rPr>
              <a:t>er</a:t>
            </a:r>
            <a:r>
              <a:rPr dirty="0" sz="2400" spc="-55">
                <a:latin typeface="Verdana"/>
                <a:cs typeface="Verdana"/>
              </a:rPr>
              <a:t>i</a:t>
            </a:r>
            <a:r>
              <a:rPr dirty="0" sz="2400" spc="-80">
                <a:latin typeface="Verdana"/>
                <a:cs typeface="Verdana"/>
              </a:rPr>
              <a:t>or  </a:t>
            </a:r>
            <a:r>
              <a:rPr dirty="0" sz="2400" spc="-30">
                <a:latin typeface="Verdana"/>
                <a:cs typeface="Verdana"/>
              </a:rPr>
              <a:t>p</a:t>
            </a:r>
            <a:r>
              <a:rPr dirty="0" sz="2400">
                <a:latin typeface="Verdana"/>
                <a:cs typeface="Verdana"/>
              </a:rPr>
              <a:t>i</a:t>
            </a:r>
            <a:r>
              <a:rPr dirty="0" sz="2400" spc="-105">
                <a:latin typeface="Verdana"/>
                <a:cs typeface="Verdana"/>
              </a:rPr>
              <a:t>tuitary</a:t>
            </a:r>
            <a:r>
              <a:rPr dirty="0" sz="2400" spc="-215">
                <a:latin typeface="Verdana"/>
                <a:cs typeface="Verdana"/>
              </a:rPr>
              <a:t> </a:t>
            </a:r>
            <a:r>
              <a:rPr dirty="0" sz="2400" spc="40">
                <a:latin typeface="Verdana"/>
                <a:cs typeface="Verdana"/>
              </a:rPr>
              <a:t>gl</a:t>
            </a:r>
            <a:r>
              <a:rPr dirty="0" sz="2400" spc="60">
                <a:latin typeface="Verdana"/>
                <a:cs typeface="Verdana"/>
              </a:rPr>
              <a:t>a</a:t>
            </a:r>
            <a:r>
              <a:rPr dirty="0" sz="2400" spc="-40">
                <a:latin typeface="Verdana"/>
                <a:cs typeface="Verdana"/>
              </a:rPr>
              <a:t>nd.</a:t>
            </a:r>
            <a:endParaRPr sz="2400">
              <a:latin typeface="Verdana"/>
              <a:cs typeface="Verdana"/>
            </a:endParaRPr>
          </a:p>
          <a:p>
            <a:pPr marL="286385" marR="42545" indent="-274320">
              <a:lnSpc>
                <a:spcPct val="8000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200">
                <a:latin typeface="Verdana"/>
                <a:cs typeface="Verdana"/>
              </a:rPr>
              <a:t>LH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90">
                <a:latin typeface="Verdana"/>
                <a:cs typeface="Verdana"/>
              </a:rPr>
              <a:t>and</a:t>
            </a:r>
            <a:r>
              <a:rPr dirty="0" sz="2400" spc="-170">
                <a:latin typeface="Verdana"/>
                <a:cs typeface="Verdana"/>
              </a:rPr>
              <a:t> </a:t>
            </a:r>
            <a:r>
              <a:rPr dirty="0" sz="2400" spc="-275">
                <a:latin typeface="Verdana"/>
                <a:cs typeface="Verdana"/>
              </a:rPr>
              <a:t>FSH</a:t>
            </a:r>
            <a:r>
              <a:rPr dirty="0" sz="2400" spc="-170">
                <a:latin typeface="Verdana"/>
                <a:cs typeface="Verdana"/>
              </a:rPr>
              <a:t> </a:t>
            </a:r>
            <a:r>
              <a:rPr dirty="0" sz="2400" spc="-85">
                <a:latin typeface="Verdana"/>
                <a:cs typeface="Verdana"/>
              </a:rPr>
              <a:t>levels</a:t>
            </a:r>
            <a:r>
              <a:rPr dirty="0" sz="2400" spc="-210">
                <a:latin typeface="Verdana"/>
                <a:cs typeface="Verdana"/>
              </a:rPr>
              <a:t> </a:t>
            </a:r>
            <a:r>
              <a:rPr dirty="0" sz="2400" spc="-10">
                <a:latin typeface="Verdana"/>
                <a:cs typeface="Verdana"/>
              </a:rPr>
              <a:t>increase</a:t>
            </a:r>
            <a:r>
              <a:rPr dirty="0" sz="2400" spc="-190">
                <a:latin typeface="Verdana"/>
                <a:cs typeface="Verdana"/>
              </a:rPr>
              <a:t> </a:t>
            </a:r>
            <a:r>
              <a:rPr dirty="0" sz="2400" spc="-145">
                <a:latin typeface="Verdana"/>
                <a:cs typeface="Verdana"/>
              </a:rPr>
              <a:t>(slightly</a:t>
            </a:r>
            <a:r>
              <a:rPr dirty="0" sz="2400" spc="-210">
                <a:latin typeface="Verdana"/>
                <a:cs typeface="Verdana"/>
              </a:rPr>
              <a:t> </a:t>
            </a:r>
            <a:r>
              <a:rPr dirty="0" sz="2400" spc="40">
                <a:latin typeface="Verdana"/>
                <a:cs typeface="Verdana"/>
              </a:rPr>
              <a:t>elevated</a:t>
            </a:r>
            <a:r>
              <a:rPr dirty="0" sz="2400" spc="-200">
                <a:latin typeface="Verdana"/>
                <a:cs typeface="Verdana"/>
              </a:rPr>
              <a:t> </a:t>
            </a:r>
            <a:r>
              <a:rPr dirty="0" sz="2400" spc="-85">
                <a:latin typeface="Verdana"/>
                <a:cs typeface="Verdana"/>
              </a:rPr>
              <a:t>levels</a:t>
            </a:r>
            <a:r>
              <a:rPr dirty="0" sz="2400" spc="-200">
                <a:latin typeface="Verdana"/>
                <a:cs typeface="Verdana"/>
              </a:rPr>
              <a:t> </a:t>
            </a:r>
            <a:r>
              <a:rPr dirty="0" sz="2400" spc="10">
                <a:latin typeface="Verdana"/>
                <a:cs typeface="Verdana"/>
              </a:rPr>
              <a:t>of </a:t>
            </a:r>
            <a:r>
              <a:rPr dirty="0" sz="2400" spc="-830">
                <a:latin typeface="Verdana"/>
                <a:cs typeface="Verdana"/>
              </a:rPr>
              <a:t> </a:t>
            </a:r>
            <a:r>
              <a:rPr dirty="0" sz="2400" spc="-120">
                <a:latin typeface="Verdana"/>
                <a:cs typeface="Verdana"/>
              </a:rPr>
              <a:t>es</a:t>
            </a:r>
            <a:r>
              <a:rPr dirty="0" sz="2400" spc="-80">
                <a:latin typeface="Verdana"/>
                <a:cs typeface="Verdana"/>
              </a:rPr>
              <a:t>t</a:t>
            </a:r>
            <a:r>
              <a:rPr dirty="0" sz="2400" spc="-25">
                <a:latin typeface="Verdana"/>
                <a:cs typeface="Verdana"/>
              </a:rPr>
              <a:t>ro</a:t>
            </a:r>
            <a:r>
              <a:rPr dirty="0" sz="2400" spc="-25">
                <a:latin typeface="Verdana"/>
                <a:cs typeface="Verdana"/>
              </a:rPr>
              <a:t>g</a:t>
            </a:r>
            <a:r>
              <a:rPr dirty="0" sz="2400" spc="35">
                <a:latin typeface="Verdana"/>
                <a:cs typeface="Verdana"/>
              </a:rPr>
              <a:t>en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90">
                <a:latin typeface="Verdana"/>
                <a:cs typeface="Verdana"/>
              </a:rPr>
              <a:t>an</a:t>
            </a:r>
            <a:r>
              <a:rPr dirty="0" sz="2400" spc="95">
                <a:latin typeface="Verdana"/>
                <a:cs typeface="Verdana"/>
              </a:rPr>
              <a:t>d</a:t>
            </a:r>
            <a:r>
              <a:rPr dirty="0" sz="2400" spc="-185">
                <a:latin typeface="Verdana"/>
                <a:cs typeface="Verdana"/>
              </a:rPr>
              <a:t> </a:t>
            </a:r>
            <a:r>
              <a:rPr dirty="0" sz="2400" spc="-160">
                <a:latin typeface="Verdana"/>
                <a:cs typeface="Verdana"/>
              </a:rPr>
              <a:t>i</a:t>
            </a:r>
            <a:r>
              <a:rPr dirty="0" sz="2400" spc="-60">
                <a:latin typeface="Verdana"/>
                <a:cs typeface="Verdana"/>
              </a:rPr>
              <a:t>n</a:t>
            </a:r>
            <a:r>
              <a:rPr dirty="0" sz="2400" spc="-70">
                <a:latin typeface="Verdana"/>
                <a:cs typeface="Verdana"/>
              </a:rPr>
              <a:t>h</a:t>
            </a:r>
            <a:r>
              <a:rPr dirty="0" sz="2400" spc="-175">
                <a:latin typeface="Verdana"/>
                <a:cs typeface="Verdana"/>
              </a:rPr>
              <a:t>i</a:t>
            </a:r>
            <a:r>
              <a:rPr dirty="0" sz="2400" spc="125">
                <a:latin typeface="Verdana"/>
                <a:cs typeface="Verdana"/>
              </a:rPr>
              <a:t>b</a:t>
            </a:r>
            <a:r>
              <a:rPr dirty="0" sz="2400" spc="-175">
                <a:latin typeface="Verdana"/>
                <a:cs typeface="Verdana"/>
              </a:rPr>
              <a:t>i</a:t>
            </a:r>
            <a:r>
              <a:rPr dirty="0" sz="2400" spc="-60">
                <a:latin typeface="Verdana"/>
                <a:cs typeface="Verdana"/>
              </a:rPr>
              <a:t>n</a:t>
            </a:r>
            <a:r>
              <a:rPr dirty="0" sz="2400" spc="-220">
                <a:latin typeface="Verdana"/>
                <a:cs typeface="Verdana"/>
              </a:rPr>
              <a:t> </a:t>
            </a:r>
            <a:r>
              <a:rPr dirty="0" sz="2400" spc="-110">
                <a:latin typeface="Verdana"/>
                <a:cs typeface="Verdana"/>
              </a:rPr>
              <a:t>exh</a:t>
            </a:r>
            <a:r>
              <a:rPr dirty="0" sz="2400" spc="-30">
                <a:latin typeface="Verdana"/>
                <a:cs typeface="Verdana"/>
              </a:rPr>
              <a:t>i</a:t>
            </a:r>
            <a:r>
              <a:rPr dirty="0" sz="2400" spc="-35">
                <a:latin typeface="Verdana"/>
                <a:cs typeface="Verdana"/>
              </a:rPr>
              <a:t>b</a:t>
            </a:r>
            <a:r>
              <a:rPr dirty="0" sz="2400" spc="-15">
                <a:latin typeface="Verdana"/>
                <a:cs typeface="Verdana"/>
              </a:rPr>
              <a:t>i</a:t>
            </a:r>
            <a:r>
              <a:rPr dirty="0" sz="2400" spc="-135">
                <a:latin typeface="Verdana"/>
                <a:cs typeface="Verdana"/>
              </a:rPr>
              <a:t>t</a:t>
            </a:r>
            <a:r>
              <a:rPr dirty="0" sz="2400" spc="-220">
                <a:latin typeface="Verdana"/>
                <a:cs typeface="Verdana"/>
              </a:rPr>
              <a:t> </a:t>
            </a:r>
            <a:r>
              <a:rPr dirty="0" sz="2400" spc="-185">
                <a:latin typeface="Verdana"/>
                <a:cs typeface="Verdana"/>
              </a:rPr>
              <a:t>l</a:t>
            </a:r>
            <a:r>
              <a:rPr dirty="0" sz="2400" spc="-160">
                <a:latin typeface="Verdana"/>
                <a:cs typeface="Verdana"/>
              </a:rPr>
              <a:t>i</a:t>
            </a:r>
            <a:r>
              <a:rPr dirty="0" sz="2400" spc="-80">
                <a:latin typeface="Verdana"/>
                <a:cs typeface="Verdana"/>
              </a:rPr>
              <a:t>ttle</a:t>
            </a:r>
            <a:r>
              <a:rPr dirty="0" sz="2400" spc="-215">
                <a:latin typeface="Verdana"/>
                <a:cs typeface="Verdana"/>
              </a:rPr>
              <a:t> </a:t>
            </a:r>
            <a:r>
              <a:rPr dirty="0" sz="2400" spc="95">
                <a:latin typeface="Verdana"/>
                <a:cs typeface="Verdana"/>
              </a:rPr>
              <a:t>neg</a:t>
            </a:r>
            <a:r>
              <a:rPr dirty="0" sz="2400" spc="100">
                <a:latin typeface="Verdana"/>
                <a:cs typeface="Verdana"/>
              </a:rPr>
              <a:t>a</a:t>
            </a:r>
            <a:r>
              <a:rPr dirty="0" sz="2400" spc="-65">
                <a:latin typeface="Verdana"/>
                <a:cs typeface="Verdana"/>
              </a:rPr>
              <a:t>tive  </a:t>
            </a:r>
            <a:r>
              <a:rPr dirty="0" sz="2400" spc="55">
                <a:latin typeface="Verdana"/>
                <a:cs typeface="Verdana"/>
              </a:rPr>
              <a:t>feedback)</a:t>
            </a:r>
            <a:endParaRPr sz="2400">
              <a:latin typeface="Verdana"/>
              <a:cs typeface="Verdana"/>
            </a:endParaRPr>
          </a:p>
          <a:p>
            <a:pPr marL="286385" marR="5080" indent="-274320">
              <a:lnSpc>
                <a:spcPct val="8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370205" algn="l"/>
                <a:tab pos="370840" algn="l"/>
              </a:tabLst>
            </a:pPr>
            <a:r>
              <a:rPr dirty="0"/>
              <a:t>	</a:t>
            </a:r>
            <a:r>
              <a:rPr dirty="0" sz="2400" spc="70">
                <a:latin typeface="Verdana"/>
                <a:cs typeface="Verdana"/>
              </a:rPr>
              <a:t>M</a:t>
            </a:r>
            <a:r>
              <a:rPr dirty="0" sz="2400" spc="55">
                <a:latin typeface="Verdana"/>
                <a:cs typeface="Verdana"/>
              </a:rPr>
              <a:t>u</a:t>
            </a:r>
            <a:r>
              <a:rPr dirty="0" sz="2400" spc="-180">
                <a:latin typeface="Verdana"/>
                <a:cs typeface="Verdana"/>
              </a:rPr>
              <a:t>lt</a:t>
            </a:r>
            <a:r>
              <a:rPr dirty="0" sz="2400" spc="-135">
                <a:latin typeface="Verdana"/>
                <a:cs typeface="Verdana"/>
              </a:rPr>
              <a:t>i</a:t>
            </a:r>
            <a:r>
              <a:rPr dirty="0" sz="2400" spc="20">
                <a:latin typeface="Verdana"/>
                <a:cs typeface="Verdana"/>
              </a:rPr>
              <a:t>pl</a:t>
            </a:r>
            <a:r>
              <a:rPr dirty="0" sz="2400" spc="35">
                <a:latin typeface="Verdana"/>
                <a:cs typeface="Verdana"/>
              </a:rPr>
              <a:t>e</a:t>
            </a:r>
            <a:r>
              <a:rPr dirty="0" sz="2400" spc="-215">
                <a:latin typeface="Verdana"/>
                <a:cs typeface="Verdana"/>
              </a:rPr>
              <a:t> </a:t>
            </a:r>
            <a:r>
              <a:rPr dirty="0" sz="2400" spc="-5">
                <a:latin typeface="Verdana"/>
                <a:cs typeface="Verdana"/>
              </a:rPr>
              <a:t>an</a:t>
            </a:r>
            <a:r>
              <a:rPr dirty="0" sz="2400">
                <a:latin typeface="Verdana"/>
                <a:cs typeface="Verdana"/>
              </a:rPr>
              <a:t>t</a:t>
            </a:r>
            <a:r>
              <a:rPr dirty="0" sz="2400" spc="-95">
                <a:latin typeface="Verdana"/>
                <a:cs typeface="Verdana"/>
              </a:rPr>
              <a:t>ral</a:t>
            </a:r>
            <a:r>
              <a:rPr dirty="0" sz="2400" spc="-200">
                <a:latin typeface="Verdana"/>
                <a:cs typeface="Verdana"/>
              </a:rPr>
              <a:t> </a:t>
            </a:r>
            <a:r>
              <a:rPr dirty="0" sz="2400" spc="-110">
                <a:latin typeface="Verdana"/>
                <a:cs typeface="Verdana"/>
              </a:rPr>
              <a:t>foll</a:t>
            </a:r>
            <a:r>
              <a:rPr dirty="0" sz="2400" spc="-60">
                <a:latin typeface="Verdana"/>
                <a:cs typeface="Verdana"/>
              </a:rPr>
              <a:t>i</a:t>
            </a:r>
            <a:r>
              <a:rPr dirty="0" sz="2400" spc="-20">
                <a:latin typeface="Verdana"/>
                <a:cs typeface="Verdana"/>
              </a:rPr>
              <a:t>cles</a:t>
            </a:r>
            <a:r>
              <a:rPr dirty="0" sz="2400" spc="-220">
                <a:latin typeface="Verdana"/>
                <a:cs typeface="Verdana"/>
              </a:rPr>
              <a:t> </a:t>
            </a:r>
            <a:r>
              <a:rPr dirty="0" sz="2400" spc="55">
                <a:latin typeface="Verdana"/>
                <a:cs typeface="Verdana"/>
              </a:rPr>
              <a:t>beg</a:t>
            </a:r>
            <a:r>
              <a:rPr dirty="0" sz="2400" spc="45">
                <a:latin typeface="Verdana"/>
                <a:cs typeface="Verdana"/>
              </a:rPr>
              <a:t>i</a:t>
            </a:r>
            <a:r>
              <a:rPr dirty="0" sz="2400" spc="-60">
                <a:latin typeface="Verdana"/>
                <a:cs typeface="Verdana"/>
              </a:rPr>
              <a:t>n</a:t>
            </a:r>
            <a:r>
              <a:rPr dirty="0" sz="2400" spc="-210">
                <a:latin typeface="Verdana"/>
                <a:cs typeface="Verdana"/>
              </a:rPr>
              <a:t> </a:t>
            </a:r>
            <a:r>
              <a:rPr dirty="0" sz="2400" spc="-10">
                <a:latin typeface="Verdana"/>
                <a:cs typeface="Verdana"/>
              </a:rPr>
              <a:t>to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5">
                <a:latin typeface="Verdana"/>
                <a:cs typeface="Verdana"/>
              </a:rPr>
              <a:t>enlarge</a:t>
            </a:r>
            <a:r>
              <a:rPr dirty="0" sz="2400" spc="-195">
                <a:latin typeface="Verdana"/>
                <a:cs typeface="Verdana"/>
              </a:rPr>
              <a:t> </a:t>
            </a:r>
            <a:r>
              <a:rPr dirty="0" sz="2400" spc="90">
                <a:latin typeface="Verdana"/>
                <a:cs typeface="Verdana"/>
              </a:rPr>
              <a:t>an</a:t>
            </a:r>
            <a:r>
              <a:rPr dirty="0" sz="2400" spc="95">
                <a:latin typeface="Verdana"/>
                <a:cs typeface="Verdana"/>
              </a:rPr>
              <a:t>d</a:t>
            </a:r>
            <a:r>
              <a:rPr dirty="0" sz="2400" spc="-170">
                <a:latin typeface="Verdana"/>
                <a:cs typeface="Verdana"/>
              </a:rPr>
              <a:t> </a:t>
            </a:r>
            <a:r>
              <a:rPr dirty="0" sz="2400" spc="-15">
                <a:latin typeface="Verdana"/>
                <a:cs typeface="Verdana"/>
              </a:rPr>
              <a:t>secrete  </a:t>
            </a:r>
            <a:r>
              <a:rPr dirty="0" sz="2400" spc="-65">
                <a:latin typeface="Verdana"/>
                <a:cs typeface="Verdana"/>
              </a:rPr>
              <a:t>estro</a:t>
            </a:r>
            <a:r>
              <a:rPr dirty="0" sz="2400" spc="-75">
                <a:latin typeface="Verdana"/>
                <a:cs typeface="Verdana"/>
              </a:rPr>
              <a:t>g</a:t>
            </a:r>
            <a:r>
              <a:rPr dirty="0" sz="2400" spc="-45">
                <a:latin typeface="Verdana"/>
                <a:cs typeface="Verdana"/>
              </a:rPr>
              <a:t>en.</a:t>
            </a:r>
            <a:r>
              <a:rPr dirty="0" sz="2400" spc="-185">
                <a:latin typeface="Verdana"/>
                <a:cs typeface="Verdana"/>
              </a:rPr>
              <a:t> </a:t>
            </a:r>
            <a:r>
              <a:rPr dirty="0" sz="2400" spc="-90">
                <a:latin typeface="Verdana"/>
                <a:cs typeface="Verdana"/>
              </a:rPr>
              <a:t>Estroge</a:t>
            </a:r>
            <a:r>
              <a:rPr dirty="0" sz="2400" spc="-95">
                <a:latin typeface="Verdana"/>
                <a:cs typeface="Verdana"/>
              </a:rPr>
              <a:t>n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170">
                <a:latin typeface="Verdana"/>
                <a:cs typeface="Verdana"/>
              </a:rPr>
              <a:t>con</a:t>
            </a:r>
            <a:r>
              <a:rPr dirty="0" sz="2400" spc="140">
                <a:latin typeface="Verdana"/>
                <a:cs typeface="Verdana"/>
              </a:rPr>
              <a:t>c</a:t>
            </a:r>
            <a:r>
              <a:rPr dirty="0" sz="2400" spc="-75">
                <a:latin typeface="Verdana"/>
                <a:cs typeface="Verdana"/>
              </a:rPr>
              <a:t>entrat</a:t>
            </a:r>
            <a:r>
              <a:rPr dirty="0" sz="2400" spc="-15">
                <a:latin typeface="Verdana"/>
                <a:cs typeface="Verdana"/>
              </a:rPr>
              <a:t>i</a:t>
            </a:r>
            <a:r>
              <a:rPr dirty="0" sz="2400" spc="30">
                <a:latin typeface="Verdana"/>
                <a:cs typeface="Verdana"/>
              </a:rPr>
              <a:t>on</a:t>
            </a:r>
            <a:r>
              <a:rPr dirty="0" sz="2400" spc="-210">
                <a:latin typeface="Verdana"/>
                <a:cs typeface="Verdana"/>
              </a:rPr>
              <a:t> </a:t>
            </a:r>
            <a:r>
              <a:rPr dirty="0" sz="2400" spc="-160">
                <a:latin typeface="Verdana"/>
                <a:cs typeface="Verdana"/>
              </a:rPr>
              <a:t>i</a:t>
            </a:r>
            <a:r>
              <a:rPr dirty="0" sz="2400" spc="-20">
                <a:latin typeface="Verdana"/>
                <a:cs typeface="Verdana"/>
              </a:rPr>
              <a:t>nc</a:t>
            </a:r>
            <a:r>
              <a:rPr dirty="0" sz="2400" spc="-25">
                <a:latin typeface="Verdana"/>
                <a:cs typeface="Verdana"/>
              </a:rPr>
              <a:t>r</a:t>
            </a:r>
            <a:r>
              <a:rPr dirty="0" sz="2400">
                <a:latin typeface="Verdana"/>
                <a:cs typeface="Verdana"/>
              </a:rPr>
              <a:t>ea</a:t>
            </a:r>
            <a:r>
              <a:rPr dirty="0" sz="2400" spc="5">
                <a:latin typeface="Verdana"/>
                <a:cs typeface="Verdana"/>
              </a:rPr>
              <a:t>s</a:t>
            </a:r>
            <a:r>
              <a:rPr dirty="0" sz="2400" spc="95">
                <a:latin typeface="Verdana"/>
                <a:cs typeface="Verdana"/>
              </a:rPr>
              <a:t>e  </a:t>
            </a:r>
            <a:r>
              <a:rPr dirty="0" sz="2400" spc="-75">
                <a:latin typeface="Verdana"/>
                <a:cs typeface="Verdana"/>
              </a:rPr>
              <a:t>markedly.</a:t>
            </a:r>
            <a:endParaRPr sz="2400">
              <a:latin typeface="Verdana"/>
              <a:cs typeface="Verdana"/>
            </a:endParaRPr>
          </a:p>
          <a:p>
            <a:pPr marL="286385" marR="1151890" indent="-274320">
              <a:lnSpc>
                <a:spcPct val="8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275">
                <a:latin typeface="Verdana"/>
                <a:cs typeface="Verdana"/>
              </a:rPr>
              <a:t>FSH</a:t>
            </a:r>
            <a:r>
              <a:rPr dirty="0" sz="2400" spc="-170">
                <a:latin typeface="Verdana"/>
                <a:cs typeface="Verdana"/>
              </a:rPr>
              <a:t> </a:t>
            </a:r>
            <a:r>
              <a:rPr dirty="0" sz="2400" spc="-65">
                <a:latin typeface="Verdana"/>
                <a:cs typeface="Verdana"/>
              </a:rPr>
              <a:t>secret</a:t>
            </a:r>
            <a:r>
              <a:rPr dirty="0" sz="2400" spc="-15">
                <a:latin typeface="Verdana"/>
                <a:cs typeface="Verdana"/>
              </a:rPr>
              <a:t>i</a:t>
            </a:r>
            <a:r>
              <a:rPr dirty="0" sz="2400" spc="25">
                <a:latin typeface="Verdana"/>
                <a:cs typeface="Verdana"/>
              </a:rPr>
              <a:t>on</a:t>
            </a:r>
            <a:r>
              <a:rPr dirty="0" sz="2400" spc="-204">
                <a:latin typeface="Verdana"/>
                <a:cs typeface="Verdana"/>
              </a:rPr>
              <a:t> </a:t>
            </a:r>
            <a:r>
              <a:rPr dirty="0" sz="2400" spc="195">
                <a:latin typeface="Verdana"/>
                <a:cs typeface="Verdana"/>
              </a:rPr>
              <a:t>a</a:t>
            </a:r>
            <a:r>
              <a:rPr dirty="0" sz="2400" spc="45">
                <a:latin typeface="Verdana"/>
                <a:cs typeface="Verdana"/>
              </a:rPr>
              <a:t>nd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275">
                <a:latin typeface="Verdana"/>
                <a:cs typeface="Verdana"/>
              </a:rPr>
              <a:t>FSH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130">
                <a:latin typeface="Verdana"/>
                <a:cs typeface="Verdana"/>
              </a:rPr>
              <a:t>p</a:t>
            </a:r>
            <a:r>
              <a:rPr dirty="0" sz="2400">
                <a:latin typeface="Verdana"/>
                <a:cs typeface="Verdana"/>
              </a:rPr>
              <a:t>l</a:t>
            </a:r>
            <a:r>
              <a:rPr dirty="0" sz="2400" spc="10">
                <a:latin typeface="Verdana"/>
                <a:cs typeface="Verdana"/>
              </a:rPr>
              <a:t>a</a:t>
            </a:r>
            <a:r>
              <a:rPr dirty="0" sz="2400" spc="-150">
                <a:latin typeface="Verdana"/>
                <a:cs typeface="Verdana"/>
              </a:rPr>
              <a:t>s</a:t>
            </a:r>
            <a:r>
              <a:rPr dirty="0" sz="2400" spc="-260">
                <a:latin typeface="Verdana"/>
                <a:cs typeface="Verdana"/>
              </a:rPr>
              <a:t>m</a:t>
            </a:r>
            <a:r>
              <a:rPr dirty="0" sz="2400" spc="195">
                <a:latin typeface="Verdana"/>
                <a:cs typeface="Verdana"/>
              </a:rPr>
              <a:t>a</a:t>
            </a:r>
            <a:r>
              <a:rPr dirty="0" sz="2400" spc="-195">
                <a:latin typeface="Verdana"/>
                <a:cs typeface="Verdana"/>
              </a:rPr>
              <a:t> </a:t>
            </a:r>
            <a:r>
              <a:rPr dirty="0" sz="2400" spc="55">
                <a:latin typeface="Verdana"/>
                <a:cs typeface="Verdana"/>
              </a:rPr>
              <a:t>concentra</a:t>
            </a:r>
            <a:r>
              <a:rPr dirty="0" sz="2400" spc="-185">
                <a:latin typeface="Verdana"/>
                <a:cs typeface="Verdana"/>
              </a:rPr>
              <a:t>t</a:t>
            </a:r>
            <a:r>
              <a:rPr dirty="0" sz="2400" spc="-110">
                <a:latin typeface="Verdana"/>
                <a:cs typeface="Verdana"/>
              </a:rPr>
              <a:t>i</a:t>
            </a:r>
            <a:r>
              <a:rPr dirty="0" sz="2400" spc="20">
                <a:latin typeface="Verdana"/>
                <a:cs typeface="Verdana"/>
              </a:rPr>
              <a:t>on  </a:t>
            </a:r>
            <a:r>
              <a:rPr dirty="0" sz="2400" spc="15">
                <a:latin typeface="Verdana"/>
                <a:cs typeface="Verdana"/>
              </a:rPr>
              <a:t>decrease.</a:t>
            </a:r>
            <a:endParaRPr sz="2400">
              <a:latin typeface="Verdana"/>
              <a:cs typeface="Verdana"/>
            </a:endParaRPr>
          </a:p>
          <a:p>
            <a:pPr algn="just" marL="286385" marR="881380" indent="-274320">
              <a:lnSpc>
                <a:spcPct val="80000"/>
              </a:lnSpc>
              <a:spcBef>
                <a:spcPts val="57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475">
                <a:latin typeface="Verdana"/>
                <a:cs typeface="Verdana"/>
              </a:rPr>
              <a:t>T</a:t>
            </a:r>
            <a:r>
              <a:rPr dirty="0" sz="2400" spc="35">
                <a:latin typeface="Verdana"/>
                <a:cs typeface="Verdana"/>
              </a:rPr>
              <a:t>he</a:t>
            </a:r>
            <a:r>
              <a:rPr dirty="0" sz="2400" spc="-160">
                <a:latin typeface="Verdana"/>
                <a:cs typeface="Verdana"/>
              </a:rPr>
              <a:t> </a:t>
            </a:r>
            <a:r>
              <a:rPr dirty="0" sz="2400" spc="-160">
                <a:latin typeface="Verdana"/>
                <a:cs typeface="Verdana"/>
              </a:rPr>
              <a:t>i</a:t>
            </a:r>
            <a:r>
              <a:rPr dirty="0" sz="2400" spc="-35">
                <a:latin typeface="Verdana"/>
                <a:cs typeface="Verdana"/>
              </a:rPr>
              <a:t>ncreas</a:t>
            </a:r>
            <a:r>
              <a:rPr dirty="0" sz="2400" spc="-15">
                <a:latin typeface="Verdana"/>
                <a:cs typeface="Verdana"/>
              </a:rPr>
              <a:t>i</a:t>
            </a:r>
            <a:r>
              <a:rPr dirty="0" sz="2400" spc="30">
                <a:latin typeface="Verdana"/>
                <a:cs typeface="Verdana"/>
              </a:rPr>
              <a:t>ng</a:t>
            </a:r>
            <a:r>
              <a:rPr dirty="0" sz="2400" spc="-190">
                <a:latin typeface="Verdana"/>
                <a:cs typeface="Verdana"/>
              </a:rPr>
              <a:t> </a:t>
            </a:r>
            <a:r>
              <a:rPr dirty="0" sz="2400" spc="-45">
                <a:latin typeface="Verdana"/>
                <a:cs typeface="Verdana"/>
              </a:rPr>
              <a:t>pla</a:t>
            </a:r>
            <a:r>
              <a:rPr dirty="0" sz="2400" spc="-40">
                <a:latin typeface="Verdana"/>
                <a:cs typeface="Verdana"/>
              </a:rPr>
              <a:t>s</a:t>
            </a:r>
            <a:r>
              <a:rPr dirty="0" sz="2400" spc="55">
                <a:latin typeface="Verdana"/>
                <a:cs typeface="Verdana"/>
              </a:rPr>
              <a:t>ma</a:t>
            </a:r>
            <a:r>
              <a:rPr dirty="0" sz="2400" spc="-220">
                <a:latin typeface="Verdana"/>
                <a:cs typeface="Verdana"/>
              </a:rPr>
              <a:t> </a:t>
            </a:r>
            <a:r>
              <a:rPr dirty="0" sz="2400" spc="-120">
                <a:latin typeface="Verdana"/>
                <a:cs typeface="Verdana"/>
              </a:rPr>
              <a:t>es</a:t>
            </a:r>
            <a:r>
              <a:rPr dirty="0" sz="2400" spc="-80">
                <a:latin typeface="Verdana"/>
                <a:cs typeface="Verdana"/>
              </a:rPr>
              <a:t>t</a:t>
            </a:r>
            <a:r>
              <a:rPr dirty="0" sz="2400" spc="-25">
                <a:latin typeface="Verdana"/>
                <a:cs typeface="Verdana"/>
              </a:rPr>
              <a:t>ro</a:t>
            </a:r>
            <a:r>
              <a:rPr dirty="0" sz="2400" spc="-25">
                <a:latin typeface="Verdana"/>
                <a:cs typeface="Verdana"/>
              </a:rPr>
              <a:t>g</a:t>
            </a:r>
            <a:r>
              <a:rPr dirty="0" sz="2400" spc="35">
                <a:latin typeface="Verdana"/>
                <a:cs typeface="Verdana"/>
              </a:rPr>
              <a:t>en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55">
                <a:latin typeface="Verdana"/>
                <a:cs typeface="Verdana"/>
              </a:rPr>
              <a:t>concentra</a:t>
            </a:r>
            <a:r>
              <a:rPr dirty="0" sz="2400" spc="-185">
                <a:latin typeface="Verdana"/>
                <a:cs typeface="Verdana"/>
              </a:rPr>
              <a:t>t</a:t>
            </a:r>
            <a:r>
              <a:rPr dirty="0" sz="2400" spc="-110">
                <a:latin typeface="Verdana"/>
                <a:cs typeface="Verdana"/>
              </a:rPr>
              <a:t>i</a:t>
            </a:r>
            <a:r>
              <a:rPr dirty="0" sz="2400" spc="20">
                <a:latin typeface="Verdana"/>
                <a:cs typeface="Verdana"/>
              </a:rPr>
              <a:t>on  </a:t>
            </a:r>
            <a:r>
              <a:rPr dirty="0" sz="2400" spc="-130">
                <a:latin typeface="Verdana"/>
                <a:cs typeface="Verdana"/>
              </a:rPr>
              <a:t>exerts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195">
                <a:latin typeface="Verdana"/>
                <a:cs typeface="Verdana"/>
              </a:rPr>
              <a:t>a</a:t>
            </a:r>
            <a:r>
              <a:rPr dirty="0" sz="2400" spc="-190">
                <a:latin typeface="Verdana"/>
                <a:cs typeface="Verdana"/>
              </a:rPr>
              <a:t> </a:t>
            </a:r>
            <a:r>
              <a:rPr dirty="0" sz="2400" spc="-35">
                <a:latin typeface="Verdana"/>
                <a:cs typeface="Verdana"/>
              </a:rPr>
              <a:t>“positive”</a:t>
            </a:r>
            <a:r>
              <a:rPr dirty="0" sz="2400" spc="-220">
                <a:latin typeface="Verdana"/>
                <a:cs typeface="Verdana"/>
              </a:rPr>
              <a:t> </a:t>
            </a:r>
            <a:r>
              <a:rPr dirty="0" sz="2400" spc="90">
                <a:latin typeface="Verdana"/>
                <a:cs typeface="Verdana"/>
              </a:rPr>
              <a:t>feedback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30">
                <a:latin typeface="Verdana"/>
                <a:cs typeface="Verdana"/>
              </a:rPr>
              <a:t>on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20">
                <a:latin typeface="Verdana"/>
                <a:cs typeface="Verdana"/>
              </a:rPr>
              <a:t>gonadotropin </a:t>
            </a:r>
            <a:r>
              <a:rPr dirty="0" sz="2400" spc="-835">
                <a:latin typeface="Verdana"/>
                <a:cs typeface="Verdana"/>
              </a:rPr>
              <a:t> </a:t>
            </a:r>
            <a:r>
              <a:rPr dirty="0" sz="2400" spc="-35">
                <a:latin typeface="Verdana"/>
                <a:cs typeface="Verdana"/>
              </a:rPr>
              <a:t>secretion</a:t>
            </a:r>
            <a:endParaRPr sz="2400">
              <a:latin typeface="Verdana"/>
              <a:cs typeface="Verdana"/>
            </a:endParaRPr>
          </a:p>
          <a:p>
            <a:pPr algn="just" marL="287020" indent="-274320">
              <a:lnSpc>
                <a:spcPct val="100000"/>
              </a:lnSpc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35">
                <a:latin typeface="Verdana"/>
                <a:cs typeface="Verdana"/>
              </a:rPr>
              <a:t>An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240">
                <a:latin typeface="Verdana"/>
                <a:cs typeface="Verdana"/>
              </a:rPr>
              <a:t>L</a:t>
            </a:r>
            <a:r>
              <a:rPr dirty="0" sz="2400" spc="-165">
                <a:latin typeface="Verdana"/>
                <a:cs typeface="Verdana"/>
              </a:rPr>
              <a:t>H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90">
                <a:latin typeface="Verdana"/>
                <a:cs typeface="Verdana"/>
              </a:rPr>
              <a:t>an</a:t>
            </a:r>
            <a:r>
              <a:rPr dirty="0" sz="2400" spc="95">
                <a:latin typeface="Verdana"/>
                <a:cs typeface="Verdana"/>
              </a:rPr>
              <a:t>d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275">
                <a:latin typeface="Verdana"/>
                <a:cs typeface="Verdana"/>
              </a:rPr>
              <a:t>FSH</a:t>
            </a:r>
            <a:r>
              <a:rPr dirty="0" sz="2400" spc="-170">
                <a:latin typeface="Verdana"/>
                <a:cs typeface="Verdana"/>
              </a:rPr>
              <a:t> </a:t>
            </a:r>
            <a:r>
              <a:rPr dirty="0" sz="2400" spc="-140">
                <a:latin typeface="Verdana"/>
                <a:cs typeface="Verdana"/>
              </a:rPr>
              <a:t>sur</a:t>
            </a:r>
            <a:r>
              <a:rPr dirty="0" sz="2400" spc="-155">
                <a:latin typeface="Verdana"/>
                <a:cs typeface="Verdana"/>
              </a:rPr>
              <a:t>g</a:t>
            </a:r>
            <a:r>
              <a:rPr dirty="0" sz="2400" spc="130">
                <a:latin typeface="Verdana"/>
                <a:cs typeface="Verdana"/>
              </a:rPr>
              <a:t>e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165">
                <a:latin typeface="Verdana"/>
                <a:cs typeface="Verdana"/>
              </a:rPr>
              <a:t>i</a:t>
            </a:r>
            <a:r>
              <a:rPr dirty="0" sz="2400" spc="-320">
                <a:latin typeface="Verdana"/>
                <a:cs typeface="Verdana"/>
              </a:rPr>
              <a:t>s</a:t>
            </a:r>
            <a:r>
              <a:rPr dirty="0" sz="2400" spc="-204">
                <a:latin typeface="Verdana"/>
                <a:cs typeface="Verdana"/>
              </a:rPr>
              <a:t> </a:t>
            </a:r>
            <a:r>
              <a:rPr dirty="0" sz="2400" spc="-229">
                <a:latin typeface="Verdana"/>
                <a:cs typeface="Verdana"/>
              </a:rPr>
              <a:t>tr</a:t>
            </a:r>
            <a:r>
              <a:rPr dirty="0" sz="2400" spc="-135">
                <a:latin typeface="Verdana"/>
                <a:cs typeface="Verdana"/>
              </a:rPr>
              <a:t>i</a:t>
            </a:r>
            <a:r>
              <a:rPr dirty="0" sz="2400" spc="114">
                <a:latin typeface="Verdana"/>
                <a:cs typeface="Verdana"/>
              </a:rPr>
              <a:t>g</a:t>
            </a:r>
            <a:r>
              <a:rPr dirty="0" sz="2400" spc="125">
                <a:latin typeface="Verdana"/>
                <a:cs typeface="Verdana"/>
              </a:rPr>
              <a:t>g</a:t>
            </a:r>
            <a:r>
              <a:rPr dirty="0" sz="2400" spc="25">
                <a:latin typeface="Verdana"/>
                <a:cs typeface="Verdana"/>
              </a:rPr>
              <a:t>ered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648970"/>
            <a:ext cx="62915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305" b="1">
                <a:latin typeface="Verdana"/>
                <a:cs typeface="Verdana"/>
              </a:rPr>
              <a:t>Control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345" b="1">
                <a:latin typeface="Verdana"/>
                <a:cs typeface="Verdana"/>
              </a:rPr>
              <a:t>of</a:t>
            </a:r>
            <a:r>
              <a:rPr dirty="0" sz="3600" spc="-220" b="1">
                <a:latin typeface="Verdana"/>
                <a:cs typeface="Verdana"/>
              </a:rPr>
              <a:t> </a:t>
            </a:r>
            <a:r>
              <a:rPr dirty="0" sz="3600" spc="-265" b="1">
                <a:latin typeface="Verdana"/>
                <a:cs typeface="Verdana"/>
              </a:rPr>
              <a:t>Ovarian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370" b="1">
                <a:latin typeface="Verdana"/>
                <a:cs typeface="Verdana"/>
              </a:rPr>
              <a:t>Functions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325967"/>
            <a:ext cx="8053705" cy="4817745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287020" indent="-274320">
              <a:lnSpc>
                <a:spcPct val="100000"/>
              </a:lnSpc>
              <a:spcBef>
                <a:spcPts val="38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55">
                <a:latin typeface="Verdana"/>
                <a:cs typeface="Verdana"/>
              </a:rPr>
              <a:t>O</a:t>
            </a:r>
            <a:r>
              <a:rPr dirty="0" sz="2400" spc="70">
                <a:latin typeface="Verdana"/>
                <a:cs typeface="Verdana"/>
              </a:rPr>
              <a:t>v</a:t>
            </a:r>
            <a:r>
              <a:rPr dirty="0" sz="2400" spc="-50">
                <a:latin typeface="Verdana"/>
                <a:cs typeface="Verdana"/>
              </a:rPr>
              <a:t>ula</a:t>
            </a:r>
            <a:r>
              <a:rPr dirty="0" sz="2400" spc="-50">
                <a:latin typeface="Verdana"/>
                <a:cs typeface="Verdana"/>
              </a:rPr>
              <a:t>t</a:t>
            </a:r>
            <a:r>
              <a:rPr dirty="0" sz="2400" spc="-175">
                <a:latin typeface="Verdana"/>
                <a:cs typeface="Verdana"/>
              </a:rPr>
              <a:t>i</a:t>
            </a:r>
            <a:r>
              <a:rPr dirty="0" sz="2400" spc="25">
                <a:latin typeface="Verdana"/>
                <a:cs typeface="Verdana"/>
              </a:rPr>
              <a:t>on</a:t>
            </a:r>
            <a:r>
              <a:rPr dirty="0" sz="2400" spc="-220">
                <a:latin typeface="Verdana"/>
                <a:cs typeface="Verdana"/>
              </a:rPr>
              <a:t> </a:t>
            </a:r>
            <a:r>
              <a:rPr dirty="0" sz="2400" spc="5">
                <a:latin typeface="Verdana"/>
                <a:cs typeface="Verdana"/>
              </a:rPr>
              <a:t>occurs</a:t>
            </a:r>
            <a:endParaRPr sz="2400">
              <a:latin typeface="Verdana"/>
              <a:cs typeface="Verdana"/>
            </a:endParaRPr>
          </a:p>
          <a:p>
            <a:pPr marL="287020" indent="-274320">
              <a:lnSpc>
                <a:spcPts val="2740"/>
              </a:lnSpc>
              <a:spcBef>
                <a:spcPts val="285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35">
                <a:latin typeface="Verdana"/>
                <a:cs typeface="Verdana"/>
              </a:rPr>
              <a:t>The</a:t>
            </a:r>
            <a:r>
              <a:rPr dirty="0" sz="2400" spc="-165">
                <a:latin typeface="Verdana"/>
                <a:cs typeface="Verdana"/>
              </a:rPr>
              <a:t> </a:t>
            </a:r>
            <a:r>
              <a:rPr dirty="0" sz="2400" spc="-25">
                <a:latin typeface="Verdana"/>
                <a:cs typeface="Verdana"/>
              </a:rPr>
              <a:t>corpus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-70">
                <a:latin typeface="Verdana"/>
                <a:cs typeface="Verdana"/>
              </a:rPr>
              <a:t>luteum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135">
                <a:latin typeface="Verdana"/>
                <a:cs typeface="Verdana"/>
              </a:rPr>
              <a:t>forms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95">
                <a:latin typeface="Verdana"/>
                <a:cs typeface="Verdana"/>
              </a:rPr>
              <a:t>and</a:t>
            </a:r>
            <a:r>
              <a:rPr dirty="0" sz="2400" spc="-185">
                <a:latin typeface="Verdana"/>
                <a:cs typeface="Verdana"/>
              </a:rPr>
              <a:t> </a:t>
            </a:r>
            <a:r>
              <a:rPr dirty="0" sz="2400" spc="-25">
                <a:latin typeface="Verdana"/>
                <a:cs typeface="Verdana"/>
              </a:rPr>
              <a:t>begins</a:t>
            </a:r>
            <a:r>
              <a:rPr dirty="0" sz="2400" spc="-204">
                <a:latin typeface="Verdana"/>
                <a:cs typeface="Verdana"/>
              </a:rPr>
              <a:t> </a:t>
            </a:r>
            <a:r>
              <a:rPr dirty="0" sz="2400" spc="-10">
                <a:latin typeface="Verdana"/>
                <a:cs typeface="Verdana"/>
              </a:rPr>
              <a:t>to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-15">
                <a:latin typeface="Verdana"/>
                <a:cs typeface="Verdana"/>
              </a:rPr>
              <a:t>secrete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15">
                <a:latin typeface="Verdana"/>
                <a:cs typeface="Verdana"/>
              </a:rPr>
              <a:t>large</a:t>
            </a:r>
            <a:endParaRPr sz="2400">
              <a:latin typeface="Verdana"/>
              <a:cs typeface="Verdana"/>
            </a:endParaRPr>
          </a:p>
          <a:p>
            <a:pPr marL="286385">
              <a:lnSpc>
                <a:spcPts val="2740"/>
              </a:lnSpc>
            </a:pPr>
            <a:r>
              <a:rPr dirty="0" sz="2400" spc="195">
                <a:latin typeface="Verdana"/>
                <a:cs typeface="Verdana"/>
              </a:rPr>
              <a:t>a</a:t>
            </a:r>
            <a:r>
              <a:rPr dirty="0" sz="2400" spc="15">
                <a:latin typeface="Verdana"/>
                <a:cs typeface="Verdana"/>
              </a:rPr>
              <a:t>m</a:t>
            </a:r>
            <a:r>
              <a:rPr dirty="0" sz="2400" spc="15">
                <a:latin typeface="Verdana"/>
                <a:cs typeface="Verdana"/>
              </a:rPr>
              <a:t>o</a:t>
            </a:r>
            <a:r>
              <a:rPr dirty="0" sz="2400" spc="-95">
                <a:latin typeface="Verdana"/>
                <a:cs typeface="Verdana"/>
              </a:rPr>
              <a:t>un</a:t>
            </a:r>
            <a:r>
              <a:rPr dirty="0" sz="2400" spc="-55">
                <a:latin typeface="Verdana"/>
                <a:cs typeface="Verdana"/>
              </a:rPr>
              <a:t>t</a:t>
            </a:r>
            <a:r>
              <a:rPr dirty="0" sz="2400" spc="-320">
                <a:latin typeface="Verdana"/>
                <a:cs typeface="Verdana"/>
              </a:rPr>
              <a:t>s</a:t>
            </a:r>
            <a:r>
              <a:rPr dirty="0" sz="2400" spc="-195">
                <a:latin typeface="Verdana"/>
                <a:cs typeface="Verdana"/>
              </a:rPr>
              <a:t> </a:t>
            </a:r>
            <a:r>
              <a:rPr dirty="0" sz="2400" spc="10">
                <a:latin typeface="Verdana"/>
                <a:cs typeface="Verdana"/>
              </a:rPr>
              <a:t>of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10">
                <a:latin typeface="Verdana"/>
                <a:cs typeface="Verdana"/>
              </a:rPr>
              <a:t>bot</a:t>
            </a:r>
            <a:r>
              <a:rPr dirty="0" sz="2400" spc="15">
                <a:latin typeface="Verdana"/>
                <a:cs typeface="Verdana"/>
              </a:rPr>
              <a:t>h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120">
                <a:latin typeface="Verdana"/>
                <a:cs typeface="Verdana"/>
              </a:rPr>
              <a:t>es</a:t>
            </a:r>
            <a:r>
              <a:rPr dirty="0" sz="2400" spc="-80">
                <a:latin typeface="Verdana"/>
                <a:cs typeface="Verdana"/>
              </a:rPr>
              <a:t>t</a:t>
            </a:r>
            <a:r>
              <a:rPr dirty="0" sz="2400" spc="-25">
                <a:latin typeface="Verdana"/>
                <a:cs typeface="Verdana"/>
              </a:rPr>
              <a:t>ro</a:t>
            </a:r>
            <a:r>
              <a:rPr dirty="0" sz="2400" spc="-25">
                <a:latin typeface="Verdana"/>
                <a:cs typeface="Verdana"/>
              </a:rPr>
              <a:t>g</a:t>
            </a:r>
            <a:r>
              <a:rPr dirty="0" sz="2400" spc="35">
                <a:latin typeface="Verdana"/>
                <a:cs typeface="Verdana"/>
              </a:rPr>
              <a:t>en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195">
                <a:latin typeface="Verdana"/>
                <a:cs typeface="Verdana"/>
              </a:rPr>
              <a:t>a</a:t>
            </a:r>
            <a:r>
              <a:rPr dirty="0" sz="2400" spc="45">
                <a:latin typeface="Verdana"/>
                <a:cs typeface="Verdana"/>
              </a:rPr>
              <a:t>nd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105">
                <a:latin typeface="Verdana"/>
                <a:cs typeface="Verdana"/>
              </a:rPr>
              <a:t>p</a:t>
            </a:r>
            <a:r>
              <a:rPr dirty="0" sz="2400" spc="-80">
                <a:latin typeface="Verdana"/>
                <a:cs typeface="Verdana"/>
              </a:rPr>
              <a:t>r</a:t>
            </a:r>
            <a:r>
              <a:rPr dirty="0" sz="2400" spc="114">
                <a:latin typeface="Verdana"/>
                <a:cs typeface="Verdana"/>
              </a:rPr>
              <a:t>o</a:t>
            </a:r>
            <a:r>
              <a:rPr dirty="0" sz="2400" spc="120">
                <a:latin typeface="Verdana"/>
                <a:cs typeface="Verdana"/>
              </a:rPr>
              <a:t>g</a:t>
            </a:r>
            <a:r>
              <a:rPr dirty="0" sz="2400" spc="-120">
                <a:latin typeface="Verdana"/>
                <a:cs typeface="Verdana"/>
              </a:rPr>
              <a:t>es</a:t>
            </a:r>
            <a:r>
              <a:rPr dirty="0" sz="2400" spc="-80">
                <a:latin typeface="Verdana"/>
                <a:cs typeface="Verdana"/>
              </a:rPr>
              <a:t>t</a:t>
            </a:r>
            <a:r>
              <a:rPr dirty="0" sz="2400" spc="-35">
                <a:latin typeface="Verdana"/>
                <a:cs typeface="Verdana"/>
              </a:rPr>
              <a:t>erone.</a:t>
            </a:r>
            <a:endParaRPr sz="2400">
              <a:latin typeface="Verdana"/>
              <a:cs typeface="Verdana"/>
            </a:endParaRPr>
          </a:p>
          <a:p>
            <a:pPr marL="286385" marR="1922145" indent="-274320">
              <a:lnSpc>
                <a:spcPts val="2590"/>
              </a:lnSpc>
              <a:spcBef>
                <a:spcPts val="62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85">
                <a:latin typeface="Verdana"/>
                <a:cs typeface="Verdana"/>
              </a:rPr>
              <a:t>Pla</a:t>
            </a:r>
            <a:r>
              <a:rPr dirty="0" sz="2400" spc="-80">
                <a:latin typeface="Verdana"/>
                <a:cs typeface="Verdana"/>
              </a:rPr>
              <a:t>s</a:t>
            </a:r>
            <a:r>
              <a:rPr dirty="0" sz="2400" spc="55">
                <a:latin typeface="Verdana"/>
                <a:cs typeface="Verdana"/>
              </a:rPr>
              <a:t>ma</a:t>
            </a:r>
            <a:r>
              <a:rPr dirty="0" sz="2400" spc="-185">
                <a:latin typeface="Verdana"/>
                <a:cs typeface="Verdana"/>
              </a:rPr>
              <a:t> </a:t>
            </a:r>
            <a:r>
              <a:rPr dirty="0" sz="2400" spc="55">
                <a:latin typeface="Verdana"/>
                <a:cs typeface="Verdana"/>
              </a:rPr>
              <a:t>concentra</a:t>
            </a:r>
            <a:r>
              <a:rPr dirty="0" sz="2400" spc="-185">
                <a:latin typeface="Verdana"/>
                <a:cs typeface="Verdana"/>
              </a:rPr>
              <a:t>t</a:t>
            </a:r>
            <a:r>
              <a:rPr dirty="0" sz="2400" spc="-110">
                <a:latin typeface="Verdana"/>
                <a:cs typeface="Verdana"/>
              </a:rPr>
              <a:t>i</a:t>
            </a:r>
            <a:r>
              <a:rPr dirty="0" sz="2400" spc="-90">
                <a:latin typeface="Verdana"/>
                <a:cs typeface="Verdana"/>
              </a:rPr>
              <a:t>ons</a:t>
            </a:r>
            <a:r>
              <a:rPr dirty="0" sz="2400" spc="-204">
                <a:latin typeface="Verdana"/>
                <a:cs typeface="Verdana"/>
              </a:rPr>
              <a:t> </a:t>
            </a:r>
            <a:r>
              <a:rPr dirty="0" sz="2400" spc="10">
                <a:latin typeface="Verdana"/>
                <a:cs typeface="Verdana"/>
              </a:rPr>
              <a:t>of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105">
                <a:latin typeface="Verdana"/>
                <a:cs typeface="Verdana"/>
              </a:rPr>
              <a:t>e</a:t>
            </a:r>
            <a:r>
              <a:rPr dirty="0" sz="2400" spc="-85">
                <a:latin typeface="Verdana"/>
                <a:cs typeface="Verdana"/>
              </a:rPr>
              <a:t>s</a:t>
            </a:r>
            <a:r>
              <a:rPr dirty="0" sz="2400" spc="-50">
                <a:latin typeface="Verdana"/>
                <a:cs typeface="Verdana"/>
              </a:rPr>
              <a:t>tro</a:t>
            </a:r>
            <a:r>
              <a:rPr dirty="0" sz="2400" spc="-60">
                <a:latin typeface="Verdana"/>
                <a:cs typeface="Verdana"/>
              </a:rPr>
              <a:t>g</a:t>
            </a:r>
            <a:r>
              <a:rPr dirty="0" sz="2400" spc="35">
                <a:latin typeface="Verdana"/>
                <a:cs typeface="Verdana"/>
              </a:rPr>
              <a:t>en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75">
                <a:latin typeface="Verdana"/>
                <a:cs typeface="Verdana"/>
              </a:rPr>
              <a:t>and  </a:t>
            </a:r>
            <a:r>
              <a:rPr dirty="0" sz="2400" spc="-25">
                <a:latin typeface="Verdana"/>
                <a:cs typeface="Verdana"/>
              </a:rPr>
              <a:t>progesterone</a:t>
            </a:r>
            <a:r>
              <a:rPr dirty="0" sz="2400" spc="-165">
                <a:latin typeface="Verdana"/>
                <a:cs typeface="Verdana"/>
              </a:rPr>
              <a:t> </a:t>
            </a:r>
            <a:r>
              <a:rPr dirty="0" sz="2400" spc="-10">
                <a:latin typeface="Verdana"/>
                <a:cs typeface="Verdana"/>
              </a:rPr>
              <a:t>increase</a:t>
            </a:r>
            <a:endParaRPr sz="2400">
              <a:latin typeface="Verdana"/>
              <a:cs typeface="Verdana"/>
            </a:endParaRPr>
          </a:p>
          <a:p>
            <a:pPr marL="286385" marR="427990" indent="-274320">
              <a:lnSpc>
                <a:spcPts val="259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275">
                <a:latin typeface="Verdana"/>
                <a:cs typeface="Verdana"/>
              </a:rPr>
              <a:t>FSH</a:t>
            </a:r>
            <a:r>
              <a:rPr dirty="0" sz="2400" spc="-170">
                <a:latin typeface="Verdana"/>
                <a:cs typeface="Verdana"/>
              </a:rPr>
              <a:t> </a:t>
            </a:r>
            <a:r>
              <a:rPr dirty="0" sz="2400" spc="90">
                <a:latin typeface="Verdana"/>
                <a:cs typeface="Verdana"/>
              </a:rPr>
              <a:t>an</a:t>
            </a:r>
            <a:r>
              <a:rPr dirty="0" sz="2400" spc="95">
                <a:latin typeface="Verdana"/>
                <a:cs typeface="Verdana"/>
              </a:rPr>
              <a:t>d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200">
                <a:latin typeface="Verdana"/>
                <a:cs typeface="Verdana"/>
              </a:rPr>
              <a:t>LH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35">
                <a:latin typeface="Verdana"/>
                <a:cs typeface="Verdana"/>
              </a:rPr>
              <a:t>concentrat</a:t>
            </a:r>
            <a:r>
              <a:rPr dirty="0" sz="2400" spc="-160">
                <a:latin typeface="Verdana"/>
                <a:cs typeface="Verdana"/>
              </a:rPr>
              <a:t>i</a:t>
            </a:r>
            <a:r>
              <a:rPr dirty="0" sz="2400" spc="-90">
                <a:latin typeface="Verdana"/>
                <a:cs typeface="Verdana"/>
              </a:rPr>
              <a:t>ons</a:t>
            </a:r>
            <a:r>
              <a:rPr dirty="0" sz="2400" spc="-204">
                <a:latin typeface="Verdana"/>
                <a:cs typeface="Verdana"/>
              </a:rPr>
              <a:t> </a:t>
            </a:r>
            <a:r>
              <a:rPr dirty="0" sz="2400" spc="-65">
                <a:latin typeface="Verdana"/>
                <a:cs typeface="Verdana"/>
              </a:rPr>
              <a:t>secret</a:t>
            </a:r>
            <a:r>
              <a:rPr dirty="0" sz="2400" spc="-10">
                <a:latin typeface="Verdana"/>
                <a:cs typeface="Verdana"/>
              </a:rPr>
              <a:t>i</a:t>
            </a:r>
            <a:r>
              <a:rPr dirty="0" sz="2400" spc="25">
                <a:latin typeface="Verdana"/>
                <a:cs typeface="Verdana"/>
              </a:rPr>
              <a:t>on</a:t>
            </a:r>
            <a:r>
              <a:rPr dirty="0" sz="2400" spc="-195">
                <a:latin typeface="Verdana"/>
                <a:cs typeface="Verdana"/>
              </a:rPr>
              <a:t> </a:t>
            </a:r>
            <a:r>
              <a:rPr dirty="0" sz="2400" spc="195">
                <a:latin typeface="Verdana"/>
                <a:cs typeface="Verdana"/>
              </a:rPr>
              <a:t>a</a:t>
            </a:r>
            <a:r>
              <a:rPr dirty="0" sz="2400" spc="-90">
                <a:latin typeface="Verdana"/>
                <a:cs typeface="Verdana"/>
              </a:rPr>
              <a:t>re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165">
                <a:latin typeface="Verdana"/>
                <a:cs typeface="Verdana"/>
              </a:rPr>
              <a:t>i</a:t>
            </a:r>
            <a:r>
              <a:rPr dirty="0" sz="2400" spc="-60">
                <a:latin typeface="Verdana"/>
                <a:cs typeface="Verdana"/>
              </a:rPr>
              <a:t>n</a:t>
            </a:r>
            <a:r>
              <a:rPr dirty="0" sz="2400" spc="-75">
                <a:latin typeface="Verdana"/>
                <a:cs typeface="Verdana"/>
              </a:rPr>
              <a:t>h</a:t>
            </a:r>
            <a:r>
              <a:rPr dirty="0" sz="2400" spc="-175">
                <a:latin typeface="Verdana"/>
                <a:cs typeface="Verdana"/>
              </a:rPr>
              <a:t>i</a:t>
            </a:r>
            <a:r>
              <a:rPr dirty="0" sz="2400" spc="125">
                <a:latin typeface="Verdana"/>
                <a:cs typeface="Verdana"/>
              </a:rPr>
              <a:t>b</a:t>
            </a:r>
            <a:r>
              <a:rPr dirty="0" sz="2400" spc="-175">
                <a:latin typeface="Verdana"/>
                <a:cs typeface="Verdana"/>
              </a:rPr>
              <a:t>i</a:t>
            </a:r>
            <a:r>
              <a:rPr dirty="0" sz="2400" spc="40">
                <a:latin typeface="Verdana"/>
                <a:cs typeface="Verdana"/>
              </a:rPr>
              <a:t>ted  </a:t>
            </a:r>
            <a:r>
              <a:rPr dirty="0" sz="2400" spc="195">
                <a:latin typeface="Verdana"/>
                <a:cs typeface="Verdana"/>
              </a:rPr>
              <a:t>a</a:t>
            </a:r>
            <a:r>
              <a:rPr dirty="0" sz="2400" spc="45">
                <a:latin typeface="Verdana"/>
                <a:cs typeface="Verdana"/>
              </a:rPr>
              <a:t>nd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70">
                <a:latin typeface="Verdana"/>
                <a:cs typeface="Verdana"/>
              </a:rPr>
              <a:t>the</a:t>
            </a:r>
            <a:r>
              <a:rPr dirty="0" sz="2400" spc="-15">
                <a:latin typeface="Verdana"/>
                <a:cs typeface="Verdana"/>
              </a:rPr>
              <a:t>i</a:t>
            </a:r>
            <a:r>
              <a:rPr dirty="0" sz="2400" spc="-305">
                <a:latin typeface="Verdana"/>
                <a:cs typeface="Verdana"/>
              </a:rPr>
              <a:t>r</a:t>
            </a:r>
            <a:r>
              <a:rPr dirty="0" sz="2400" spc="-210">
                <a:latin typeface="Verdana"/>
                <a:cs typeface="Verdana"/>
              </a:rPr>
              <a:t> </a:t>
            </a:r>
            <a:r>
              <a:rPr dirty="0" sz="2400" spc="-45">
                <a:latin typeface="Verdana"/>
                <a:cs typeface="Verdana"/>
              </a:rPr>
              <a:t>pla</a:t>
            </a:r>
            <a:r>
              <a:rPr dirty="0" sz="2400" spc="-40">
                <a:latin typeface="Verdana"/>
                <a:cs typeface="Verdana"/>
              </a:rPr>
              <a:t>s</a:t>
            </a:r>
            <a:r>
              <a:rPr dirty="0" sz="2400" spc="55">
                <a:latin typeface="Verdana"/>
                <a:cs typeface="Verdana"/>
              </a:rPr>
              <a:t>ma</a:t>
            </a:r>
            <a:r>
              <a:rPr dirty="0" sz="2400" spc="-185">
                <a:latin typeface="Verdana"/>
                <a:cs typeface="Verdana"/>
              </a:rPr>
              <a:t> </a:t>
            </a:r>
            <a:r>
              <a:rPr dirty="0" sz="2400" spc="55">
                <a:latin typeface="Verdana"/>
                <a:cs typeface="Verdana"/>
              </a:rPr>
              <a:t>concentra</a:t>
            </a:r>
            <a:r>
              <a:rPr dirty="0" sz="2400" spc="-185">
                <a:latin typeface="Verdana"/>
                <a:cs typeface="Verdana"/>
              </a:rPr>
              <a:t>t</a:t>
            </a:r>
            <a:r>
              <a:rPr dirty="0" sz="2400" spc="-110">
                <a:latin typeface="Verdana"/>
                <a:cs typeface="Verdana"/>
              </a:rPr>
              <a:t>i</a:t>
            </a:r>
            <a:r>
              <a:rPr dirty="0" sz="2400" spc="-90">
                <a:latin typeface="Verdana"/>
                <a:cs typeface="Verdana"/>
              </a:rPr>
              <a:t>ons</a:t>
            </a:r>
            <a:r>
              <a:rPr dirty="0" sz="2400" spc="-204">
                <a:latin typeface="Verdana"/>
                <a:cs typeface="Verdana"/>
              </a:rPr>
              <a:t> </a:t>
            </a:r>
            <a:r>
              <a:rPr dirty="0" sz="2400" spc="90">
                <a:latin typeface="Verdana"/>
                <a:cs typeface="Verdana"/>
              </a:rPr>
              <a:t>decre</a:t>
            </a:r>
            <a:r>
              <a:rPr dirty="0" sz="2400" spc="110">
                <a:latin typeface="Verdana"/>
                <a:cs typeface="Verdana"/>
              </a:rPr>
              <a:t>a</a:t>
            </a:r>
            <a:r>
              <a:rPr dirty="0" sz="2400" spc="-100">
                <a:latin typeface="Verdana"/>
                <a:cs typeface="Verdana"/>
              </a:rPr>
              <a:t>se</a:t>
            </a:r>
            <a:endParaRPr sz="2400">
              <a:latin typeface="Verdana"/>
              <a:cs typeface="Verdana"/>
            </a:endParaRPr>
          </a:p>
          <a:p>
            <a:pPr marL="286385" marR="945515" indent="-274320">
              <a:lnSpc>
                <a:spcPts val="259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135">
                <a:latin typeface="Verdana"/>
                <a:cs typeface="Verdana"/>
              </a:rPr>
              <a:t>The</a:t>
            </a:r>
            <a:r>
              <a:rPr dirty="0" sz="2400" spc="-155">
                <a:latin typeface="Verdana"/>
                <a:cs typeface="Verdana"/>
              </a:rPr>
              <a:t> </a:t>
            </a:r>
            <a:r>
              <a:rPr dirty="0" sz="2400" spc="-25">
                <a:latin typeface="Verdana"/>
                <a:cs typeface="Verdana"/>
              </a:rPr>
              <a:t>corpus</a:t>
            </a:r>
            <a:r>
              <a:rPr dirty="0" sz="2400" spc="-170">
                <a:latin typeface="Verdana"/>
                <a:cs typeface="Verdana"/>
              </a:rPr>
              <a:t> </a:t>
            </a:r>
            <a:r>
              <a:rPr dirty="0" sz="2400" spc="-70">
                <a:latin typeface="Verdana"/>
                <a:cs typeface="Verdana"/>
              </a:rPr>
              <a:t>luteum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-30">
                <a:latin typeface="Verdana"/>
                <a:cs typeface="Verdana"/>
              </a:rPr>
              <a:t>begins</a:t>
            </a:r>
            <a:r>
              <a:rPr dirty="0" sz="2400" spc="-200">
                <a:latin typeface="Verdana"/>
                <a:cs typeface="Verdana"/>
              </a:rPr>
              <a:t> </a:t>
            </a:r>
            <a:r>
              <a:rPr dirty="0" sz="2400" spc="-10">
                <a:latin typeface="Verdana"/>
                <a:cs typeface="Verdana"/>
              </a:rPr>
              <a:t>to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15">
                <a:latin typeface="Verdana"/>
                <a:cs typeface="Verdana"/>
              </a:rPr>
              <a:t>degrenerate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95">
                <a:latin typeface="Verdana"/>
                <a:cs typeface="Verdana"/>
              </a:rPr>
              <a:t>and </a:t>
            </a:r>
            <a:r>
              <a:rPr dirty="0" sz="2400" spc="-830">
                <a:latin typeface="Verdana"/>
                <a:cs typeface="Verdana"/>
              </a:rPr>
              <a:t> </a:t>
            </a:r>
            <a:r>
              <a:rPr dirty="0" sz="2400" spc="90">
                <a:latin typeface="Verdana"/>
                <a:cs typeface="Verdana"/>
              </a:rPr>
              <a:t>decre</a:t>
            </a:r>
            <a:r>
              <a:rPr dirty="0" sz="2400" spc="110">
                <a:latin typeface="Verdana"/>
                <a:cs typeface="Verdana"/>
              </a:rPr>
              <a:t>a</a:t>
            </a:r>
            <a:r>
              <a:rPr dirty="0" sz="2400" spc="-95">
                <a:latin typeface="Verdana"/>
                <a:cs typeface="Verdana"/>
              </a:rPr>
              <a:t>s</a:t>
            </a:r>
            <a:r>
              <a:rPr dirty="0" sz="2400" spc="-105">
                <a:latin typeface="Verdana"/>
                <a:cs typeface="Verdana"/>
              </a:rPr>
              <a:t>e</a:t>
            </a:r>
            <a:r>
              <a:rPr dirty="0" sz="2400" spc="-170">
                <a:latin typeface="Verdana"/>
                <a:cs typeface="Verdana"/>
              </a:rPr>
              <a:t> </a:t>
            </a:r>
            <a:r>
              <a:rPr dirty="0" sz="2400" spc="-160">
                <a:latin typeface="Verdana"/>
                <a:cs typeface="Verdana"/>
              </a:rPr>
              <a:t>i</a:t>
            </a:r>
            <a:r>
              <a:rPr dirty="0" sz="2400" spc="-229">
                <a:latin typeface="Verdana"/>
                <a:cs typeface="Verdana"/>
              </a:rPr>
              <a:t>ts</a:t>
            </a:r>
            <a:r>
              <a:rPr dirty="0" sz="2400" spc="-204">
                <a:latin typeface="Verdana"/>
                <a:cs typeface="Verdana"/>
              </a:rPr>
              <a:t> </a:t>
            </a:r>
            <a:r>
              <a:rPr dirty="0" sz="2400" spc="-70">
                <a:latin typeface="Verdana"/>
                <a:cs typeface="Verdana"/>
              </a:rPr>
              <a:t>hor</a:t>
            </a:r>
            <a:r>
              <a:rPr dirty="0" sz="2400" spc="-120">
                <a:latin typeface="Verdana"/>
                <a:cs typeface="Verdana"/>
              </a:rPr>
              <a:t>m</a:t>
            </a:r>
            <a:r>
              <a:rPr dirty="0" sz="2400" spc="60">
                <a:latin typeface="Verdana"/>
                <a:cs typeface="Verdana"/>
              </a:rPr>
              <a:t>one</a:t>
            </a:r>
            <a:r>
              <a:rPr dirty="0" sz="2400" spc="-170">
                <a:latin typeface="Verdana"/>
                <a:cs typeface="Verdana"/>
              </a:rPr>
              <a:t> </a:t>
            </a:r>
            <a:r>
              <a:rPr dirty="0" sz="2400" spc="-65">
                <a:latin typeface="Verdana"/>
                <a:cs typeface="Verdana"/>
              </a:rPr>
              <a:t>secret</a:t>
            </a:r>
            <a:r>
              <a:rPr dirty="0" sz="2400" spc="-10">
                <a:latin typeface="Verdana"/>
                <a:cs typeface="Verdana"/>
              </a:rPr>
              <a:t>i</a:t>
            </a:r>
            <a:r>
              <a:rPr dirty="0" sz="2400" spc="25">
                <a:latin typeface="Verdana"/>
                <a:cs typeface="Verdana"/>
              </a:rPr>
              <a:t>on</a:t>
            </a:r>
            <a:endParaRPr sz="2400">
              <a:latin typeface="Verdana"/>
              <a:cs typeface="Verdana"/>
            </a:endParaRPr>
          </a:p>
          <a:p>
            <a:pPr marL="286385" marR="213360" indent="-274320">
              <a:lnSpc>
                <a:spcPts val="259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85">
                <a:latin typeface="Verdana"/>
                <a:cs typeface="Verdana"/>
              </a:rPr>
              <a:t>Pla</a:t>
            </a:r>
            <a:r>
              <a:rPr dirty="0" sz="2400" spc="-80">
                <a:latin typeface="Verdana"/>
                <a:cs typeface="Verdana"/>
              </a:rPr>
              <a:t>s</a:t>
            </a:r>
            <a:r>
              <a:rPr dirty="0" sz="2400" spc="55">
                <a:latin typeface="Verdana"/>
                <a:cs typeface="Verdana"/>
              </a:rPr>
              <a:t>ma</a:t>
            </a:r>
            <a:r>
              <a:rPr dirty="0" sz="2400" spc="-185">
                <a:latin typeface="Verdana"/>
                <a:cs typeface="Verdana"/>
              </a:rPr>
              <a:t> </a:t>
            </a:r>
            <a:r>
              <a:rPr dirty="0" sz="2400" spc="-120">
                <a:latin typeface="Verdana"/>
                <a:cs typeface="Verdana"/>
              </a:rPr>
              <a:t>es</a:t>
            </a:r>
            <a:r>
              <a:rPr dirty="0" sz="2400" spc="-80">
                <a:latin typeface="Verdana"/>
                <a:cs typeface="Verdana"/>
              </a:rPr>
              <a:t>t</a:t>
            </a:r>
            <a:r>
              <a:rPr dirty="0" sz="2400" spc="-25">
                <a:latin typeface="Verdana"/>
                <a:cs typeface="Verdana"/>
              </a:rPr>
              <a:t>ro</a:t>
            </a:r>
            <a:r>
              <a:rPr dirty="0" sz="2400" spc="-25">
                <a:latin typeface="Verdana"/>
                <a:cs typeface="Verdana"/>
              </a:rPr>
              <a:t>g</a:t>
            </a:r>
            <a:r>
              <a:rPr dirty="0" sz="2400" spc="35">
                <a:latin typeface="Verdana"/>
                <a:cs typeface="Verdana"/>
              </a:rPr>
              <a:t>en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90">
                <a:latin typeface="Verdana"/>
                <a:cs typeface="Verdana"/>
              </a:rPr>
              <a:t>an</a:t>
            </a:r>
            <a:r>
              <a:rPr dirty="0" sz="2400" spc="95">
                <a:latin typeface="Verdana"/>
                <a:cs typeface="Verdana"/>
              </a:rPr>
              <a:t>d</a:t>
            </a:r>
            <a:r>
              <a:rPr dirty="0" sz="2400" spc="-175">
                <a:latin typeface="Verdana"/>
                <a:cs typeface="Verdana"/>
              </a:rPr>
              <a:t> </a:t>
            </a:r>
            <a:r>
              <a:rPr dirty="0" sz="2400" spc="10">
                <a:latin typeface="Verdana"/>
                <a:cs typeface="Verdana"/>
              </a:rPr>
              <a:t>pro</a:t>
            </a:r>
            <a:r>
              <a:rPr dirty="0" sz="2400" spc="25">
                <a:latin typeface="Verdana"/>
                <a:cs typeface="Verdana"/>
              </a:rPr>
              <a:t>g</a:t>
            </a:r>
            <a:r>
              <a:rPr dirty="0" sz="2400" spc="-120">
                <a:latin typeface="Verdana"/>
                <a:cs typeface="Verdana"/>
              </a:rPr>
              <a:t>es</a:t>
            </a:r>
            <a:r>
              <a:rPr dirty="0" sz="2400" spc="-80">
                <a:latin typeface="Verdana"/>
                <a:cs typeface="Verdana"/>
              </a:rPr>
              <a:t>t</a:t>
            </a:r>
            <a:r>
              <a:rPr dirty="0" sz="2400">
                <a:latin typeface="Verdana"/>
                <a:cs typeface="Verdana"/>
              </a:rPr>
              <a:t>erone</a:t>
            </a:r>
            <a:r>
              <a:rPr dirty="0" sz="2400" spc="-170">
                <a:latin typeface="Verdana"/>
                <a:cs typeface="Verdana"/>
              </a:rPr>
              <a:t> </a:t>
            </a:r>
            <a:r>
              <a:rPr dirty="0" sz="2400" spc="55">
                <a:latin typeface="Verdana"/>
                <a:cs typeface="Verdana"/>
              </a:rPr>
              <a:t>concentra</a:t>
            </a:r>
            <a:r>
              <a:rPr dirty="0" sz="2400" spc="-185">
                <a:latin typeface="Verdana"/>
                <a:cs typeface="Verdana"/>
              </a:rPr>
              <a:t>t</a:t>
            </a:r>
            <a:r>
              <a:rPr dirty="0" sz="2400" spc="-110">
                <a:latin typeface="Verdana"/>
                <a:cs typeface="Verdana"/>
              </a:rPr>
              <a:t>i</a:t>
            </a:r>
            <a:r>
              <a:rPr dirty="0" sz="2400" spc="-75">
                <a:latin typeface="Verdana"/>
                <a:cs typeface="Verdana"/>
              </a:rPr>
              <a:t>ons  </a:t>
            </a:r>
            <a:r>
              <a:rPr dirty="0" sz="2400" spc="45">
                <a:latin typeface="Verdana"/>
                <a:cs typeface="Verdana"/>
              </a:rPr>
              <a:t>decrease</a:t>
            </a:r>
            <a:endParaRPr sz="2400">
              <a:latin typeface="Verdana"/>
              <a:cs typeface="Verdana"/>
            </a:endParaRPr>
          </a:p>
          <a:p>
            <a:pPr marL="286385" marR="154940" indent="-274320">
              <a:lnSpc>
                <a:spcPts val="2590"/>
              </a:lnSpc>
              <a:spcBef>
                <a:spcPts val="580"/>
              </a:spcBef>
              <a:buClr>
                <a:srgbClr val="0AD0D9"/>
              </a:buClr>
              <a:buSzPct val="93750"/>
              <a:buFont typeface="Segoe UI Symbol"/>
              <a:buChar char="⚫"/>
              <a:tabLst>
                <a:tab pos="287020" algn="l"/>
              </a:tabLst>
            </a:pPr>
            <a:r>
              <a:rPr dirty="0" sz="2400" spc="-275">
                <a:latin typeface="Verdana"/>
                <a:cs typeface="Verdana"/>
              </a:rPr>
              <a:t>FSH</a:t>
            </a:r>
            <a:r>
              <a:rPr dirty="0" sz="2400" spc="-170">
                <a:latin typeface="Verdana"/>
                <a:cs typeface="Verdana"/>
              </a:rPr>
              <a:t> </a:t>
            </a:r>
            <a:r>
              <a:rPr dirty="0" sz="2400" spc="90">
                <a:latin typeface="Verdana"/>
                <a:cs typeface="Verdana"/>
              </a:rPr>
              <a:t>an</a:t>
            </a:r>
            <a:r>
              <a:rPr dirty="0" sz="2400" spc="95">
                <a:latin typeface="Verdana"/>
                <a:cs typeface="Verdana"/>
              </a:rPr>
              <a:t>d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200">
                <a:latin typeface="Verdana"/>
                <a:cs typeface="Verdana"/>
              </a:rPr>
              <a:t>LH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35">
                <a:latin typeface="Verdana"/>
                <a:cs typeface="Verdana"/>
              </a:rPr>
              <a:t>concentrat</a:t>
            </a:r>
            <a:r>
              <a:rPr dirty="0" sz="2400" spc="-160">
                <a:latin typeface="Verdana"/>
                <a:cs typeface="Verdana"/>
              </a:rPr>
              <a:t>i</a:t>
            </a:r>
            <a:r>
              <a:rPr dirty="0" sz="2400" spc="-90">
                <a:latin typeface="Verdana"/>
                <a:cs typeface="Verdana"/>
              </a:rPr>
              <a:t>ons</a:t>
            </a:r>
            <a:r>
              <a:rPr dirty="0" sz="2400" spc="-204">
                <a:latin typeface="Verdana"/>
                <a:cs typeface="Verdana"/>
              </a:rPr>
              <a:t> </a:t>
            </a:r>
            <a:r>
              <a:rPr dirty="0" sz="2400" spc="55">
                <a:latin typeface="Verdana"/>
                <a:cs typeface="Verdana"/>
              </a:rPr>
              <a:t>beg</a:t>
            </a:r>
            <a:r>
              <a:rPr dirty="0" sz="2400" spc="50">
                <a:latin typeface="Verdana"/>
                <a:cs typeface="Verdana"/>
              </a:rPr>
              <a:t>i</a:t>
            </a:r>
            <a:r>
              <a:rPr dirty="0" sz="2400" spc="-60">
                <a:latin typeface="Verdana"/>
                <a:cs typeface="Verdana"/>
              </a:rPr>
              <a:t>n</a:t>
            </a:r>
            <a:r>
              <a:rPr dirty="0" sz="2400" spc="-210">
                <a:latin typeface="Verdana"/>
                <a:cs typeface="Verdana"/>
              </a:rPr>
              <a:t> </a:t>
            </a:r>
            <a:r>
              <a:rPr dirty="0" sz="2400" spc="-10">
                <a:latin typeface="Verdana"/>
                <a:cs typeface="Verdana"/>
              </a:rPr>
              <a:t>to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160">
                <a:latin typeface="Verdana"/>
                <a:cs typeface="Verdana"/>
              </a:rPr>
              <a:t>i</a:t>
            </a:r>
            <a:r>
              <a:rPr dirty="0" sz="2400" spc="-10">
                <a:latin typeface="Verdana"/>
                <a:cs typeface="Verdana"/>
              </a:rPr>
              <a:t>ncrea</a:t>
            </a:r>
            <a:r>
              <a:rPr dirty="0" sz="2400" spc="-5">
                <a:latin typeface="Verdana"/>
                <a:cs typeface="Verdana"/>
              </a:rPr>
              <a:t>s</a:t>
            </a:r>
            <a:r>
              <a:rPr dirty="0" sz="2400" spc="130">
                <a:latin typeface="Verdana"/>
                <a:cs typeface="Verdana"/>
              </a:rPr>
              <a:t>e</a:t>
            </a:r>
            <a:r>
              <a:rPr dirty="0" sz="2400" spc="-204">
                <a:latin typeface="Verdana"/>
                <a:cs typeface="Verdana"/>
              </a:rPr>
              <a:t> </a:t>
            </a:r>
            <a:r>
              <a:rPr dirty="0" sz="2400" spc="195">
                <a:latin typeface="Verdana"/>
                <a:cs typeface="Verdana"/>
              </a:rPr>
              <a:t>a</a:t>
            </a:r>
            <a:r>
              <a:rPr dirty="0" sz="2400" spc="45">
                <a:latin typeface="Verdana"/>
                <a:cs typeface="Verdana"/>
              </a:rPr>
              <a:t>nd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140">
                <a:latin typeface="Verdana"/>
                <a:cs typeface="Verdana"/>
              </a:rPr>
              <a:t>a  </a:t>
            </a:r>
            <a:r>
              <a:rPr dirty="0" sz="2400" spc="35">
                <a:latin typeface="Verdana"/>
                <a:cs typeface="Verdana"/>
              </a:rPr>
              <a:t>new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80">
                <a:latin typeface="Verdana"/>
                <a:cs typeface="Verdana"/>
              </a:rPr>
              <a:t>cycle</a:t>
            </a:r>
            <a:r>
              <a:rPr dirty="0" sz="2400" spc="-180">
                <a:latin typeface="Verdana"/>
                <a:cs typeface="Verdana"/>
              </a:rPr>
              <a:t> </a:t>
            </a:r>
            <a:r>
              <a:rPr dirty="0" sz="2400" spc="-60">
                <a:latin typeface="Verdana"/>
                <a:cs typeface="Verdana"/>
              </a:rPr>
              <a:t>bgins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74294"/>
            <a:ext cx="749617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375" b="1">
                <a:latin typeface="Verdana"/>
                <a:cs typeface="Verdana"/>
              </a:rPr>
              <a:t>Effect</a:t>
            </a:r>
            <a:r>
              <a:rPr dirty="0" sz="3600" spc="-409" b="1">
                <a:latin typeface="Verdana"/>
                <a:cs typeface="Verdana"/>
              </a:rPr>
              <a:t>s</a:t>
            </a:r>
            <a:r>
              <a:rPr dirty="0" sz="3600" spc="-220" b="1">
                <a:latin typeface="Verdana"/>
                <a:cs typeface="Verdana"/>
              </a:rPr>
              <a:t> </a:t>
            </a:r>
            <a:r>
              <a:rPr dirty="0" sz="3600" spc="-430" b="1">
                <a:latin typeface="Verdana"/>
                <a:cs typeface="Verdana"/>
              </a:rPr>
              <a:t>o</a:t>
            </a:r>
            <a:r>
              <a:rPr dirty="0" sz="3600" spc="-260" b="1">
                <a:latin typeface="Verdana"/>
                <a:cs typeface="Verdana"/>
              </a:rPr>
              <a:t>f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390" b="1">
                <a:latin typeface="Verdana"/>
                <a:cs typeface="Verdana"/>
              </a:rPr>
              <a:t>Estroge</a:t>
            </a:r>
            <a:r>
              <a:rPr dirty="0" sz="3600" spc="-450" b="1">
                <a:latin typeface="Verdana"/>
                <a:cs typeface="Verdana"/>
              </a:rPr>
              <a:t>n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660" b="1">
                <a:latin typeface="Verdana"/>
                <a:cs typeface="Verdana"/>
              </a:rPr>
              <a:t>&amp;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355" b="1">
                <a:latin typeface="Verdana"/>
                <a:cs typeface="Verdana"/>
              </a:rPr>
              <a:t>Progesterone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022286"/>
            <a:ext cx="8066405" cy="518160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dirty="0" sz="2400" spc="-265" b="1">
                <a:latin typeface="Verdana"/>
                <a:cs typeface="Verdana"/>
              </a:rPr>
              <a:t>Estrogen</a:t>
            </a:r>
            <a:endParaRPr sz="2400">
              <a:latin typeface="Verdana"/>
              <a:cs typeface="Verdana"/>
            </a:endParaRPr>
          </a:p>
          <a:p>
            <a:pPr marL="287020" indent="-274320">
              <a:lnSpc>
                <a:spcPct val="100000"/>
              </a:lnSpc>
              <a:spcBef>
                <a:spcPts val="305"/>
              </a:spcBef>
              <a:buClr>
                <a:srgbClr val="0AD0D9"/>
              </a:buClr>
              <a:buSzPct val="9423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600" spc="-135">
                <a:latin typeface="Verdana"/>
                <a:cs typeface="Verdana"/>
              </a:rPr>
              <a:t>Stimulates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40">
                <a:latin typeface="Verdana"/>
                <a:cs typeface="Verdana"/>
              </a:rPr>
              <a:t>growth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of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-45">
                <a:latin typeface="Verdana"/>
                <a:cs typeface="Verdana"/>
              </a:rPr>
              <a:t>ovary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100">
                <a:latin typeface="Verdana"/>
                <a:cs typeface="Verdana"/>
              </a:rPr>
              <a:t>and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75">
                <a:latin typeface="Verdana"/>
                <a:cs typeface="Verdana"/>
              </a:rPr>
              <a:t>follicles</a:t>
            </a:r>
            <a:endParaRPr sz="2600">
              <a:latin typeface="Verdana"/>
              <a:cs typeface="Verdana"/>
            </a:endParaRPr>
          </a:p>
          <a:p>
            <a:pPr marL="287020" indent="-274320">
              <a:lnSpc>
                <a:spcPct val="100000"/>
              </a:lnSpc>
              <a:spcBef>
                <a:spcPts val="310"/>
              </a:spcBef>
              <a:buClr>
                <a:srgbClr val="0AD0D9"/>
              </a:buClr>
              <a:buSzPct val="9423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600" spc="-135">
                <a:latin typeface="Verdana"/>
                <a:cs typeface="Verdana"/>
              </a:rPr>
              <a:t>Stimulate</a:t>
            </a:r>
            <a:r>
              <a:rPr dirty="0" sz="2600" spc="-125">
                <a:latin typeface="Verdana"/>
                <a:cs typeface="Verdana"/>
              </a:rPr>
              <a:t>s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-45">
                <a:latin typeface="Verdana"/>
                <a:cs typeface="Verdana"/>
              </a:rPr>
              <a:t>extern</a:t>
            </a:r>
            <a:r>
              <a:rPr dirty="0" sz="2600" spc="-60">
                <a:latin typeface="Verdana"/>
                <a:cs typeface="Verdana"/>
              </a:rPr>
              <a:t>a</a:t>
            </a:r>
            <a:r>
              <a:rPr dirty="0" sz="2600" spc="-195">
                <a:latin typeface="Verdana"/>
                <a:cs typeface="Verdana"/>
              </a:rPr>
              <a:t>l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40">
                <a:latin typeface="Verdana"/>
                <a:cs typeface="Verdana"/>
              </a:rPr>
              <a:t>genital</a:t>
            </a:r>
            <a:r>
              <a:rPr dirty="0" sz="2600" spc="-35">
                <a:latin typeface="Verdana"/>
                <a:cs typeface="Verdana"/>
              </a:rPr>
              <a:t>i</a:t>
            </a:r>
            <a:r>
              <a:rPr dirty="0" sz="2600" spc="215">
                <a:latin typeface="Verdana"/>
                <a:cs typeface="Verdana"/>
              </a:rPr>
              <a:t>a</a:t>
            </a:r>
            <a:endParaRPr sz="2600">
              <a:latin typeface="Verdana"/>
              <a:cs typeface="Verdana"/>
            </a:endParaRPr>
          </a:p>
          <a:p>
            <a:pPr marL="286385" marR="173990" indent="-274320">
              <a:lnSpc>
                <a:spcPts val="2810"/>
              </a:lnSpc>
              <a:spcBef>
                <a:spcPts val="670"/>
              </a:spcBef>
              <a:buClr>
                <a:srgbClr val="0AD0D9"/>
              </a:buClr>
              <a:buSzPct val="9423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600" spc="-195">
                <a:latin typeface="Verdana"/>
                <a:cs typeface="Verdana"/>
              </a:rPr>
              <a:t>Stim</a:t>
            </a:r>
            <a:r>
              <a:rPr dirty="0" sz="2600" spc="-204">
                <a:latin typeface="Verdana"/>
                <a:cs typeface="Verdana"/>
              </a:rPr>
              <a:t>u</a:t>
            </a:r>
            <a:r>
              <a:rPr dirty="0" sz="2600" spc="-70">
                <a:latin typeface="Verdana"/>
                <a:cs typeface="Verdana"/>
              </a:rPr>
              <a:t>late</a:t>
            </a:r>
            <a:r>
              <a:rPr dirty="0" sz="2600" spc="-70">
                <a:latin typeface="Verdana"/>
                <a:cs typeface="Verdana"/>
              </a:rPr>
              <a:t>s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-60">
                <a:latin typeface="Verdana"/>
                <a:cs typeface="Verdana"/>
              </a:rPr>
              <a:t>breas</a:t>
            </a:r>
            <a:r>
              <a:rPr dirty="0" sz="2600" spc="-40">
                <a:latin typeface="Verdana"/>
                <a:cs typeface="Verdana"/>
              </a:rPr>
              <a:t>t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65">
                <a:latin typeface="Verdana"/>
                <a:cs typeface="Verdana"/>
              </a:rPr>
              <a:t>growth,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40">
                <a:latin typeface="Verdana"/>
                <a:cs typeface="Verdana"/>
              </a:rPr>
              <a:t>particula</a:t>
            </a:r>
            <a:r>
              <a:rPr dirty="0" sz="2600" spc="-40">
                <a:latin typeface="Verdana"/>
                <a:cs typeface="Verdana"/>
              </a:rPr>
              <a:t>r</a:t>
            </a:r>
            <a:r>
              <a:rPr dirty="0" sz="2600" spc="-114">
                <a:latin typeface="Verdana"/>
                <a:cs typeface="Verdana"/>
              </a:rPr>
              <a:t>l</a:t>
            </a:r>
            <a:r>
              <a:rPr dirty="0" sz="2600" spc="-229">
                <a:latin typeface="Verdana"/>
                <a:cs typeface="Verdana"/>
              </a:rPr>
              <a:t>y</a:t>
            </a:r>
            <a:r>
              <a:rPr dirty="0" sz="2600" spc="-170">
                <a:latin typeface="Verdana"/>
                <a:cs typeface="Verdana"/>
              </a:rPr>
              <a:t> </a:t>
            </a:r>
            <a:r>
              <a:rPr dirty="0" sz="2600" spc="45">
                <a:latin typeface="Verdana"/>
                <a:cs typeface="Verdana"/>
              </a:rPr>
              <a:t>d</a:t>
            </a:r>
            <a:r>
              <a:rPr dirty="0" sz="2600" spc="55">
                <a:latin typeface="Verdana"/>
                <a:cs typeface="Verdana"/>
              </a:rPr>
              <a:t>u</a:t>
            </a:r>
            <a:r>
              <a:rPr dirty="0" sz="2600" spc="-55">
                <a:latin typeface="Verdana"/>
                <a:cs typeface="Verdana"/>
              </a:rPr>
              <a:t>cts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80">
                <a:latin typeface="Verdana"/>
                <a:cs typeface="Verdana"/>
              </a:rPr>
              <a:t>and  </a:t>
            </a:r>
            <a:r>
              <a:rPr dirty="0" sz="2600" spc="-10">
                <a:latin typeface="Verdana"/>
                <a:cs typeface="Verdana"/>
              </a:rPr>
              <a:t>fat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150">
                <a:latin typeface="Verdana"/>
                <a:cs typeface="Verdana"/>
              </a:rPr>
              <a:t>d</a:t>
            </a:r>
            <a:r>
              <a:rPr dirty="0" sz="2600" spc="155">
                <a:latin typeface="Verdana"/>
                <a:cs typeface="Verdana"/>
              </a:rPr>
              <a:t>e</a:t>
            </a:r>
            <a:r>
              <a:rPr dirty="0" sz="2600" spc="-70">
                <a:latin typeface="Verdana"/>
                <a:cs typeface="Verdana"/>
              </a:rPr>
              <a:t>positio</a:t>
            </a:r>
            <a:r>
              <a:rPr dirty="0" sz="2600" spc="-85">
                <a:latin typeface="Verdana"/>
                <a:cs typeface="Verdana"/>
              </a:rPr>
              <a:t>n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-85">
                <a:latin typeface="Verdana"/>
                <a:cs typeface="Verdana"/>
              </a:rPr>
              <a:t>i</a:t>
            </a:r>
            <a:r>
              <a:rPr dirty="0" sz="2600" spc="-175">
                <a:latin typeface="Verdana"/>
                <a:cs typeface="Verdana"/>
              </a:rPr>
              <a:t>n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75">
                <a:latin typeface="Verdana"/>
                <a:cs typeface="Verdana"/>
              </a:rPr>
              <a:t>pu</a:t>
            </a:r>
            <a:r>
              <a:rPr dirty="0" sz="2600" spc="80">
                <a:latin typeface="Verdana"/>
                <a:cs typeface="Verdana"/>
              </a:rPr>
              <a:t>b</a:t>
            </a:r>
            <a:r>
              <a:rPr dirty="0" sz="2600" spc="-120">
                <a:latin typeface="Verdana"/>
                <a:cs typeface="Verdana"/>
              </a:rPr>
              <a:t>erty</a:t>
            </a:r>
            <a:endParaRPr sz="2600">
              <a:latin typeface="Verdana"/>
              <a:cs typeface="Verdana"/>
            </a:endParaRPr>
          </a:p>
          <a:p>
            <a:pPr marL="286385" marR="5080" indent="-274320">
              <a:lnSpc>
                <a:spcPct val="90000"/>
              </a:lnSpc>
              <a:spcBef>
                <a:spcPts val="580"/>
              </a:spcBef>
              <a:buClr>
                <a:srgbClr val="0AD0D9"/>
              </a:buClr>
              <a:buSzPct val="9423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600" spc="-135">
                <a:latin typeface="Verdana"/>
                <a:cs typeface="Verdana"/>
              </a:rPr>
              <a:t>Stimulates </a:t>
            </a:r>
            <a:r>
              <a:rPr dirty="0" sz="2600" spc="20">
                <a:latin typeface="Verdana"/>
                <a:cs typeface="Verdana"/>
              </a:rPr>
              <a:t>female </a:t>
            </a:r>
            <a:r>
              <a:rPr dirty="0" sz="2600" spc="70">
                <a:latin typeface="Verdana"/>
                <a:cs typeface="Verdana"/>
              </a:rPr>
              <a:t>body </a:t>
            </a:r>
            <a:r>
              <a:rPr dirty="0" sz="2600" spc="-20">
                <a:latin typeface="Verdana"/>
                <a:cs typeface="Verdana"/>
              </a:rPr>
              <a:t>configuration </a:t>
            </a:r>
            <a:r>
              <a:rPr dirty="0" sz="2600" spc="-15">
                <a:latin typeface="Verdana"/>
                <a:cs typeface="Verdana"/>
              </a:rPr>
              <a:t> </a:t>
            </a:r>
            <a:r>
              <a:rPr dirty="0" sz="2600" spc="25">
                <a:latin typeface="Verdana"/>
                <a:cs typeface="Verdana"/>
              </a:rPr>
              <a:t>development </a:t>
            </a:r>
            <a:r>
              <a:rPr dirty="0" sz="2600" spc="-65">
                <a:latin typeface="Verdana"/>
                <a:cs typeface="Verdana"/>
              </a:rPr>
              <a:t>during </a:t>
            </a:r>
            <a:r>
              <a:rPr dirty="0" sz="2600" spc="-90">
                <a:latin typeface="Verdana"/>
                <a:cs typeface="Verdana"/>
              </a:rPr>
              <a:t>puberty: </a:t>
            </a:r>
            <a:r>
              <a:rPr dirty="0" sz="2600" spc="-60">
                <a:latin typeface="Verdana"/>
                <a:cs typeface="Verdana"/>
              </a:rPr>
              <a:t>narrow </a:t>
            </a:r>
            <a:r>
              <a:rPr dirty="0" sz="2600" spc="-120">
                <a:latin typeface="Verdana"/>
                <a:cs typeface="Verdana"/>
              </a:rPr>
              <a:t>shoulders, </a:t>
            </a:r>
            <a:r>
              <a:rPr dirty="0" sz="2600" spc="-114">
                <a:latin typeface="Verdana"/>
                <a:cs typeface="Verdana"/>
              </a:rPr>
              <a:t> </a:t>
            </a:r>
            <a:r>
              <a:rPr dirty="0" sz="2600" spc="60">
                <a:latin typeface="Verdana"/>
                <a:cs typeface="Verdana"/>
              </a:rPr>
              <a:t>broa</a:t>
            </a:r>
            <a:r>
              <a:rPr dirty="0" sz="2600" spc="70">
                <a:latin typeface="Verdana"/>
                <a:cs typeface="Verdana"/>
              </a:rPr>
              <a:t>d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75">
                <a:latin typeface="Verdana"/>
                <a:cs typeface="Verdana"/>
              </a:rPr>
              <a:t>h</a:t>
            </a:r>
            <a:r>
              <a:rPr dirty="0" sz="2600" spc="-170">
                <a:latin typeface="Verdana"/>
                <a:cs typeface="Verdana"/>
              </a:rPr>
              <a:t>ips</a:t>
            </a:r>
            <a:r>
              <a:rPr dirty="0" sz="2600" spc="-125">
                <a:latin typeface="Verdana"/>
                <a:cs typeface="Verdana"/>
              </a:rPr>
              <a:t>,</a:t>
            </a:r>
            <a:r>
              <a:rPr dirty="0" sz="2600" spc="-170">
                <a:latin typeface="Verdana"/>
                <a:cs typeface="Verdana"/>
              </a:rPr>
              <a:t> </a:t>
            </a:r>
            <a:r>
              <a:rPr dirty="0" sz="2600" spc="-10">
                <a:latin typeface="Verdana"/>
                <a:cs typeface="Verdana"/>
              </a:rPr>
              <a:t>fe</a:t>
            </a:r>
            <a:r>
              <a:rPr dirty="0" sz="2600" spc="-15">
                <a:latin typeface="Verdana"/>
                <a:cs typeface="Verdana"/>
              </a:rPr>
              <a:t>m</a:t>
            </a:r>
            <a:r>
              <a:rPr dirty="0" sz="2600" spc="45">
                <a:latin typeface="Verdana"/>
                <a:cs typeface="Verdana"/>
              </a:rPr>
              <a:t>al</a:t>
            </a:r>
            <a:r>
              <a:rPr dirty="0" sz="2600" spc="65">
                <a:latin typeface="Verdana"/>
                <a:cs typeface="Verdana"/>
              </a:rPr>
              <a:t>e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10">
                <a:latin typeface="Verdana"/>
                <a:cs typeface="Verdana"/>
              </a:rPr>
              <a:t>fat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105">
                <a:latin typeface="Verdana"/>
                <a:cs typeface="Verdana"/>
              </a:rPr>
              <a:t>distributio</a:t>
            </a:r>
            <a:r>
              <a:rPr dirty="0" sz="2600" spc="-135">
                <a:latin typeface="Verdana"/>
                <a:cs typeface="Verdana"/>
              </a:rPr>
              <a:t>n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235">
                <a:latin typeface="Verdana"/>
                <a:cs typeface="Verdana"/>
              </a:rPr>
              <a:t>(</a:t>
            </a:r>
            <a:r>
              <a:rPr dirty="0" sz="2600" spc="150">
                <a:latin typeface="Verdana"/>
                <a:cs typeface="Verdana"/>
              </a:rPr>
              <a:t>d</a:t>
            </a:r>
            <a:r>
              <a:rPr dirty="0" sz="2600" spc="155">
                <a:latin typeface="Verdana"/>
                <a:cs typeface="Verdana"/>
              </a:rPr>
              <a:t>e</a:t>
            </a:r>
            <a:r>
              <a:rPr dirty="0" sz="2600" spc="-70">
                <a:latin typeface="Verdana"/>
                <a:cs typeface="Verdana"/>
              </a:rPr>
              <a:t>positio</a:t>
            </a:r>
            <a:r>
              <a:rPr dirty="0" sz="2600" spc="-85">
                <a:latin typeface="Verdana"/>
                <a:cs typeface="Verdana"/>
              </a:rPr>
              <a:t>n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25">
                <a:latin typeface="Verdana"/>
                <a:cs typeface="Verdana"/>
              </a:rPr>
              <a:t>on  </a:t>
            </a:r>
            <a:r>
              <a:rPr dirty="0" sz="2600" spc="-110">
                <a:latin typeface="Verdana"/>
                <a:cs typeface="Verdana"/>
              </a:rPr>
              <a:t>hips</a:t>
            </a:r>
            <a:r>
              <a:rPr dirty="0" sz="2600" spc="-180">
                <a:latin typeface="Verdana"/>
                <a:cs typeface="Verdana"/>
              </a:rPr>
              <a:t> </a:t>
            </a:r>
            <a:r>
              <a:rPr dirty="0" sz="2600" spc="100">
                <a:latin typeface="Verdana"/>
                <a:cs typeface="Verdana"/>
              </a:rPr>
              <a:t>an</a:t>
            </a:r>
            <a:r>
              <a:rPr dirty="0" sz="2600" spc="105">
                <a:latin typeface="Verdana"/>
                <a:cs typeface="Verdana"/>
              </a:rPr>
              <a:t>d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114">
                <a:latin typeface="Verdana"/>
                <a:cs typeface="Verdana"/>
              </a:rPr>
              <a:t>breasts)</a:t>
            </a:r>
            <a:endParaRPr sz="2600">
              <a:latin typeface="Verdana"/>
              <a:cs typeface="Verdana"/>
            </a:endParaRPr>
          </a:p>
          <a:p>
            <a:pPr marL="286385" marR="1040765" indent="-274320">
              <a:lnSpc>
                <a:spcPts val="2810"/>
              </a:lnSpc>
              <a:spcBef>
                <a:spcPts val="660"/>
              </a:spcBef>
              <a:buClr>
                <a:srgbClr val="0AD0D9"/>
              </a:buClr>
              <a:buSzPct val="9423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600" spc="-5">
                <a:latin typeface="Verdana"/>
                <a:cs typeface="Verdana"/>
              </a:rPr>
              <a:t>Vascu</a:t>
            </a:r>
            <a:r>
              <a:rPr dirty="0" sz="2600" spc="-10">
                <a:latin typeface="Verdana"/>
                <a:cs typeface="Verdana"/>
              </a:rPr>
              <a:t>l</a:t>
            </a:r>
            <a:r>
              <a:rPr dirty="0" sz="2600" spc="-70">
                <a:latin typeface="Verdana"/>
                <a:cs typeface="Verdana"/>
              </a:rPr>
              <a:t>a</a:t>
            </a:r>
            <a:r>
              <a:rPr dirty="0" sz="2600" spc="-50">
                <a:latin typeface="Verdana"/>
                <a:cs typeface="Verdana"/>
              </a:rPr>
              <a:t>r</a:t>
            </a:r>
            <a:r>
              <a:rPr dirty="0" sz="2600" spc="-180">
                <a:latin typeface="Verdana"/>
                <a:cs typeface="Verdana"/>
              </a:rPr>
              <a:t> </a:t>
            </a:r>
            <a:r>
              <a:rPr dirty="0" sz="2600" spc="-10">
                <a:latin typeface="Verdana"/>
                <a:cs typeface="Verdana"/>
              </a:rPr>
              <a:t>effects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235">
                <a:latin typeface="Verdana"/>
                <a:cs typeface="Verdana"/>
              </a:rPr>
              <a:t>(</a:t>
            </a:r>
            <a:r>
              <a:rPr dirty="0" sz="2600" spc="150">
                <a:latin typeface="Verdana"/>
                <a:cs typeface="Verdana"/>
              </a:rPr>
              <a:t>d</a:t>
            </a:r>
            <a:r>
              <a:rPr dirty="0" sz="2600" spc="155">
                <a:latin typeface="Verdana"/>
                <a:cs typeface="Verdana"/>
              </a:rPr>
              <a:t>e</a:t>
            </a:r>
            <a:r>
              <a:rPr dirty="0" sz="2600" spc="10">
                <a:latin typeface="Verdana"/>
                <a:cs typeface="Verdana"/>
              </a:rPr>
              <a:t>fi</a:t>
            </a:r>
            <a:r>
              <a:rPr dirty="0" sz="2600" spc="5">
                <a:latin typeface="Verdana"/>
                <a:cs typeface="Verdana"/>
              </a:rPr>
              <a:t>c</a:t>
            </a:r>
            <a:r>
              <a:rPr dirty="0" sz="2600" spc="10">
                <a:latin typeface="Verdana"/>
                <a:cs typeface="Verdana"/>
              </a:rPr>
              <a:t>ienc</a:t>
            </a:r>
            <a:r>
              <a:rPr dirty="0" sz="2600" spc="15">
                <a:latin typeface="Verdana"/>
                <a:cs typeface="Verdana"/>
              </a:rPr>
              <a:t>y</a:t>
            </a:r>
            <a:r>
              <a:rPr dirty="0" sz="2600" spc="-175">
                <a:latin typeface="Verdana"/>
                <a:cs typeface="Verdana"/>
              </a:rPr>
              <a:t> </a:t>
            </a:r>
            <a:r>
              <a:rPr dirty="0" sz="2600" spc="5">
                <a:latin typeface="Verdana"/>
                <a:cs typeface="Verdana"/>
              </a:rPr>
              <a:t>prod</a:t>
            </a:r>
            <a:r>
              <a:rPr dirty="0" sz="2600" spc="15">
                <a:latin typeface="Verdana"/>
                <a:cs typeface="Verdana"/>
              </a:rPr>
              <a:t>u</a:t>
            </a:r>
            <a:r>
              <a:rPr dirty="0" sz="2600" spc="40">
                <a:latin typeface="Verdana"/>
                <a:cs typeface="Verdana"/>
              </a:rPr>
              <a:t>ces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5">
                <a:latin typeface="Verdana"/>
                <a:cs typeface="Verdana"/>
              </a:rPr>
              <a:t>hot  </a:t>
            </a:r>
            <a:r>
              <a:rPr dirty="0" sz="2600" spc="-120">
                <a:latin typeface="Verdana"/>
                <a:cs typeface="Verdana"/>
              </a:rPr>
              <a:t>flashes)</a:t>
            </a:r>
            <a:endParaRPr sz="2600">
              <a:latin typeface="Verdana"/>
              <a:cs typeface="Verdana"/>
            </a:endParaRPr>
          </a:p>
          <a:p>
            <a:pPr marL="287020" indent="-274320">
              <a:lnSpc>
                <a:spcPts val="2965"/>
              </a:lnSpc>
              <a:spcBef>
                <a:spcPts val="275"/>
              </a:spcBef>
              <a:buClr>
                <a:srgbClr val="0AD0D9"/>
              </a:buClr>
              <a:buSzPct val="9423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600" spc="-195">
                <a:latin typeface="Verdana"/>
                <a:cs typeface="Verdana"/>
              </a:rPr>
              <a:t>Stim</a:t>
            </a:r>
            <a:r>
              <a:rPr dirty="0" sz="2600" spc="-204">
                <a:latin typeface="Verdana"/>
                <a:cs typeface="Verdana"/>
              </a:rPr>
              <a:t>u</a:t>
            </a:r>
            <a:r>
              <a:rPr dirty="0" sz="2600" spc="-70">
                <a:latin typeface="Verdana"/>
                <a:cs typeface="Verdana"/>
              </a:rPr>
              <a:t>late</a:t>
            </a:r>
            <a:r>
              <a:rPr dirty="0" sz="2600" spc="-70">
                <a:latin typeface="Verdana"/>
                <a:cs typeface="Verdana"/>
              </a:rPr>
              <a:t>s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45">
                <a:latin typeface="Verdana"/>
                <a:cs typeface="Verdana"/>
              </a:rPr>
              <a:t>prola</a:t>
            </a:r>
            <a:r>
              <a:rPr dirty="0" sz="2600" spc="40">
                <a:latin typeface="Verdana"/>
                <a:cs typeface="Verdana"/>
              </a:rPr>
              <a:t>c</a:t>
            </a:r>
            <a:r>
              <a:rPr dirty="0" sz="2600" spc="-135">
                <a:latin typeface="Verdana"/>
                <a:cs typeface="Verdana"/>
              </a:rPr>
              <a:t>tin</a:t>
            </a:r>
            <a:r>
              <a:rPr dirty="0" sz="2600" spc="-175">
                <a:latin typeface="Verdana"/>
                <a:cs typeface="Verdana"/>
              </a:rPr>
              <a:t> </a:t>
            </a:r>
            <a:r>
              <a:rPr dirty="0" sz="2600" spc="-40">
                <a:latin typeface="Verdana"/>
                <a:cs typeface="Verdana"/>
              </a:rPr>
              <a:t>secretio</a:t>
            </a:r>
            <a:r>
              <a:rPr dirty="0" sz="2600" spc="-45">
                <a:latin typeface="Verdana"/>
                <a:cs typeface="Verdana"/>
              </a:rPr>
              <a:t>n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40">
                <a:latin typeface="Verdana"/>
                <a:cs typeface="Verdana"/>
              </a:rPr>
              <a:t>b</a:t>
            </a:r>
            <a:r>
              <a:rPr dirty="0" sz="2600" spc="50">
                <a:latin typeface="Verdana"/>
                <a:cs typeface="Verdana"/>
              </a:rPr>
              <a:t>u</a:t>
            </a:r>
            <a:r>
              <a:rPr dirty="0" sz="2600" spc="-145">
                <a:latin typeface="Verdana"/>
                <a:cs typeface="Verdana"/>
              </a:rPr>
              <a:t>t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-100">
                <a:latin typeface="Verdana"/>
                <a:cs typeface="Verdana"/>
              </a:rPr>
              <a:t>in</a:t>
            </a:r>
            <a:r>
              <a:rPr dirty="0" sz="2600" spc="-140">
                <a:latin typeface="Verdana"/>
                <a:cs typeface="Verdana"/>
              </a:rPr>
              <a:t>h</a:t>
            </a:r>
            <a:r>
              <a:rPr dirty="0" sz="2600" spc="-150">
                <a:latin typeface="Verdana"/>
                <a:cs typeface="Verdana"/>
              </a:rPr>
              <a:t>ibits</a:t>
            </a:r>
            <a:endParaRPr sz="2600">
              <a:latin typeface="Verdana"/>
              <a:cs typeface="Verdana"/>
            </a:endParaRPr>
          </a:p>
          <a:p>
            <a:pPr marL="286385">
              <a:lnSpc>
                <a:spcPts val="2965"/>
              </a:lnSpc>
            </a:pPr>
            <a:r>
              <a:rPr dirty="0" sz="2600" spc="45">
                <a:latin typeface="Verdana"/>
                <a:cs typeface="Verdana"/>
              </a:rPr>
              <a:t>prola</a:t>
            </a:r>
            <a:r>
              <a:rPr dirty="0" sz="2600" spc="40">
                <a:latin typeface="Verdana"/>
                <a:cs typeface="Verdana"/>
              </a:rPr>
              <a:t>c</a:t>
            </a:r>
            <a:r>
              <a:rPr dirty="0" sz="2600" spc="-105">
                <a:latin typeface="Verdana"/>
                <a:cs typeface="Verdana"/>
              </a:rPr>
              <a:t>tin’s</a:t>
            </a:r>
            <a:r>
              <a:rPr dirty="0" sz="2600" spc="-180">
                <a:latin typeface="Verdana"/>
                <a:cs typeface="Verdana"/>
              </a:rPr>
              <a:t> </a:t>
            </a:r>
            <a:r>
              <a:rPr dirty="0" sz="2600" spc="-85">
                <a:latin typeface="Verdana"/>
                <a:cs typeface="Verdana"/>
              </a:rPr>
              <a:t>m</a:t>
            </a:r>
            <a:r>
              <a:rPr dirty="0" sz="2600" spc="-200">
                <a:latin typeface="Verdana"/>
                <a:cs typeface="Verdana"/>
              </a:rPr>
              <a:t>i</a:t>
            </a:r>
            <a:r>
              <a:rPr dirty="0" sz="2600" spc="-210">
                <a:latin typeface="Verdana"/>
                <a:cs typeface="Verdana"/>
              </a:rPr>
              <a:t>l</a:t>
            </a:r>
            <a:r>
              <a:rPr dirty="0" sz="2600" spc="-240">
                <a:latin typeface="Verdana"/>
                <a:cs typeface="Verdana"/>
              </a:rPr>
              <a:t>k</a:t>
            </a:r>
            <a:r>
              <a:rPr dirty="0" sz="2600" spc="-325">
                <a:latin typeface="Verdana"/>
                <a:cs typeface="Verdana"/>
              </a:rPr>
              <a:t>-</a:t>
            </a:r>
            <a:r>
              <a:rPr dirty="0" sz="2600" spc="-85">
                <a:latin typeface="Verdana"/>
                <a:cs typeface="Verdana"/>
              </a:rPr>
              <a:t>i</a:t>
            </a:r>
            <a:r>
              <a:rPr dirty="0" sz="2600" spc="-190">
                <a:latin typeface="Verdana"/>
                <a:cs typeface="Verdana"/>
              </a:rPr>
              <a:t>n</a:t>
            </a:r>
            <a:r>
              <a:rPr dirty="0" sz="2600" spc="25">
                <a:latin typeface="Verdana"/>
                <a:cs typeface="Verdana"/>
              </a:rPr>
              <a:t>duci</a:t>
            </a:r>
            <a:r>
              <a:rPr dirty="0" sz="2600" spc="30">
                <a:latin typeface="Verdana"/>
                <a:cs typeface="Verdana"/>
              </a:rPr>
              <a:t>n</a:t>
            </a:r>
            <a:r>
              <a:rPr dirty="0" sz="2600" spc="130">
                <a:latin typeface="Verdana"/>
                <a:cs typeface="Verdana"/>
              </a:rPr>
              <a:t>g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55">
                <a:latin typeface="Verdana"/>
                <a:cs typeface="Verdana"/>
              </a:rPr>
              <a:t>acti</a:t>
            </a:r>
            <a:r>
              <a:rPr dirty="0" sz="2600" spc="75">
                <a:latin typeface="Verdana"/>
                <a:cs typeface="Verdana"/>
              </a:rPr>
              <a:t>o</a:t>
            </a:r>
            <a:r>
              <a:rPr dirty="0" sz="2600" spc="-60">
                <a:latin typeface="Verdana"/>
                <a:cs typeface="Verdana"/>
              </a:rPr>
              <a:t>n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30">
                <a:latin typeface="Verdana"/>
                <a:cs typeface="Verdana"/>
              </a:rPr>
              <a:t>on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-40">
                <a:latin typeface="Verdana"/>
                <a:cs typeface="Verdana"/>
              </a:rPr>
              <a:t>brea</a:t>
            </a:r>
            <a:r>
              <a:rPr dirty="0" sz="2600" spc="-45">
                <a:latin typeface="Verdana"/>
                <a:cs typeface="Verdana"/>
              </a:rPr>
              <a:t>s</a:t>
            </a:r>
            <a:r>
              <a:rPr dirty="0" sz="2600" spc="-245">
                <a:latin typeface="Verdana"/>
                <a:cs typeface="Verdana"/>
              </a:rPr>
              <a:t>ts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28" y="0"/>
            <a:ext cx="9145590" cy="10289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4500" y="726694"/>
            <a:ext cx="749617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375" b="1">
                <a:latin typeface="Verdana"/>
                <a:cs typeface="Verdana"/>
              </a:rPr>
              <a:t>Effect</a:t>
            </a:r>
            <a:r>
              <a:rPr dirty="0" sz="3600" spc="-409" b="1">
                <a:latin typeface="Verdana"/>
                <a:cs typeface="Verdana"/>
              </a:rPr>
              <a:t>s</a:t>
            </a:r>
            <a:r>
              <a:rPr dirty="0" sz="3600" spc="-220" b="1">
                <a:latin typeface="Verdana"/>
                <a:cs typeface="Verdana"/>
              </a:rPr>
              <a:t> </a:t>
            </a:r>
            <a:r>
              <a:rPr dirty="0" sz="3600" spc="-430" b="1">
                <a:latin typeface="Verdana"/>
                <a:cs typeface="Verdana"/>
              </a:rPr>
              <a:t>o</a:t>
            </a:r>
            <a:r>
              <a:rPr dirty="0" sz="3600" spc="-260" b="1">
                <a:latin typeface="Verdana"/>
                <a:cs typeface="Verdana"/>
              </a:rPr>
              <a:t>f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390" b="1">
                <a:latin typeface="Verdana"/>
                <a:cs typeface="Verdana"/>
              </a:rPr>
              <a:t>Estroge</a:t>
            </a:r>
            <a:r>
              <a:rPr dirty="0" sz="3600" spc="-450" b="1">
                <a:latin typeface="Verdana"/>
                <a:cs typeface="Verdana"/>
              </a:rPr>
              <a:t>n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660" b="1">
                <a:latin typeface="Verdana"/>
                <a:cs typeface="Verdana"/>
              </a:rPr>
              <a:t>&amp;</a:t>
            </a:r>
            <a:r>
              <a:rPr dirty="0" sz="3600" spc="-225" b="1">
                <a:latin typeface="Verdana"/>
                <a:cs typeface="Verdana"/>
              </a:rPr>
              <a:t> </a:t>
            </a:r>
            <a:r>
              <a:rPr dirty="0" sz="3600" spc="-355" b="1">
                <a:latin typeface="Verdana"/>
                <a:cs typeface="Verdana"/>
              </a:rPr>
              <a:t>Progesterone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1245802"/>
            <a:ext cx="8021955" cy="4936490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dirty="0" sz="2600" spc="-254" b="1">
                <a:latin typeface="Verdana"/>
                <a:cs typeface="Verdana"/>
              </a:rPr>
              <a:t>Progesterone</a:t>
            </a:r>
            <a:endParaRPr sz="2600">
              <a:latin typeface="Verdana"/>
              <a:cs typeface="Verdana"/>
            </a:endParaRPr>
          </a:p>
          <a:p>
            <a:pPr marL="286385" marR="262890" indent="-274320">
              <a:lnSpc>
                <a:spcPct val="90000"/>
              </a:lnSpc>
              <a:spcBef>
                <a:spcPts val="610"/>
              </a:spcBef>
              <a:buClr>
                <a:srgbClr val="0AD0D9"/>
              </a:buClr>
              <a:buSzPct val="9423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600" spc="125">
                <a:latin typeface="Verdana"/>
                <a:cs typeface="Verdana"/>
              </a:rPr>
              <a:t>Co</a:t>
            </a:r>
            <a:r>
              <a:rPr dirty="0" sz="2600" spc="110">
                <a:latin typeface="Verdana"/>
                <a:cs typeface="Verdana"/>
              </a:rPr>
              <a:t>n</a:t>
            </a:r>
            <a:r>
              <a:rPr dirty="0" sz="2600" spc="-80">
                <a:latin typeface="Verdana"/>
                <a:cs typeface="Verdana"/>
              </a:rPr>
              <a:t>v</a:t>
            </a:r>
            <a:r>
              <a:rPr dirty="0" sz="2600" spc="-170">
                <a:latin typeface="Verdana"/>
                <a:cs typeface="Verdana"/>
              </a:rPr>
              <a:t>erts</a:t>
            </a:r>
            <a:r>
              <a:rPr dirty="0" sz="2600" spc="-22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40">
                <a:latin typeface="Verdana"/>
                <a:cs typeface="Verdana"/>
              </a:rPr>
              <a:t>estrogen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-150">
                <a:latin typeface="Verdana"/>
                <a:cs typeface="Verdana"/>
              </a:rPr>
              <a:t>pr</a:t>
            </a:r>
            <a:r>
              <a:rPr dirty="0" sz="2600" spc="-85">
                <a:latin typeface="Verdana"/>
                <a:cs typeface="Verdana"/>
              </a:rPr>
              <a:t>i</a:t>
            </a:r>
            <a:r>
              <a:rPr dirty="0" sz="2600" spc="75">
                <a:latin typeface="Verdana"/>
                <a:cs typeface="Verdana"/>
              </a:rPr>
              <a:t>med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30">
                <a:latin typeface="Verdana"/>
                <a:cs typeface="Verdana"/>
              </a:rPr>
              <a:t>endometr</a:t>
            </a:r>
            <a:r>
              <a:rPr dirty="0" sz="2600" spc="-30">
                <a:latin typeface="Verdana"/>
                <a:cs typeface="Verdana"/>
              </a:rPr>
              <a:t>i</a:t>
            </a:r>
            <a:r>
              <a:rPr dirty="0" sz="2600" spc="-75">
                <a:latin typeface="Verdana"/>
                <a:cs typeface="Verdana"/>
              </a:rPr>
              <a:t>um</a:t>
            </a:r>
            <a:r>
              <a:rPr dirty="0" sz="2600" spc="-225">
                <a:latin typeface="Verdana"/>
                <a:cs typeface="Verdana"/>
              </a:rPr>
              <a:t> </a:t>
            </a:r>
            <a:r>
              <a:rPr dirty="0" sz="2600" spc="-10">
                <a:latin typeface="Verdana"/>
                <a:cs typeface="Verdana"/>
              </a:rPr>
              <a:t>to  </a:t>
            </a:r>
            <a:r>
              <a:rPr dirty="0" sz="2600" spc="70">
                <a:latin typeface="Verdana"/>
                <a:cs typeface="Verdana"/>
              </a:rPr>
              <a:t>a</a:t>
            </a:r>
            <a:r>
              <a:rPr dirty="0" sz="2600" spc="80">
                <a:latin typeface="Verdana"/>
                <a:cs typeface="Verdana"/>
              </a:rPr>
              <a:t>n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acti</a:t>
            </a:r>
            <a:r>
              <a:rPr dirty="0" sz="2600" spc="40">
                <a:latin typeface="Verdana"/>
                <a:cs typeface="Verdana"/>
              </a:rPr>
              <a:t>v</a:t>
            </a:r>
            <a:r>
              <a:rPr dirty="0" sz="2600" spc="-65">
                <a:latin typeface="Verdana"/>
                <a:cs typeface="Verdana"/>
              </a:rPr>
              <a:t>ely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-40">
                <a:latin typeface="Verdana"/>
                <a:cs typeface="Verdana"/>
              </a:rPr>
              <a:t>secretin</a:t>
            </a:r>
            <a:r>
              <a:rPr dirty="0" sz="2600" spc="-45">
                <a:latin typeface="Verdana"/>
                <a:cs typeface="Verdana"/>
              </a:rPr>
              <a:t>g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40">
                <a:latin typeface="Verdana"/>
                <a:cs typeface="Verdana"/>
              </a:rPr>
              <a:t>t</a:t>
            </a:r>
            <a:r>
              <a:rPr dirty="0" sz="2600" spc="-275">
                <a:latin typeface="Verdana"/>
                <a:cs typeface="Verdana"/>
              </a:rPr>
              <a:t>is</a:t>
            </a:r>
            <a:r>
              <a:rPr dirty="0" sz="2600" spc="-365">
                <a:latin typeface="Verdana"/>
                <a:cs typeface="Verdana"/>
              </a:rPr>
              <a:t>s</a:t>
            </a:r>
            <a:r>
              <a:rPr dirty="0" sz="2600" spc="40">
                <a:latin typeface="Verdana"/>
                <a:cs typeface="Verdana"/>
              </a:rPr>
              <a:t>ue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60">
                <a:latin typeface="Verdana"/>
                <a:cs typeface="Verdana"/>
              </a:rPr>
              <a:t>suitabl</a:t>
            </a:r>
            <a:r>
              <a:rPr dirty="0" sz="2600" spc="-65">
                <a:latin typeface="Verdana"/>
                <a:cs typeface="Verdana"/>
              </a:rPr>
              <a:t>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90">
                <a:latin typeface="Verdana"/>
                <a:cs typeface="Verdana"/>
              </a:rPr>
              <a:t>for  </a:t>
            </a:r>
            <a:r>
              <a:rPr dirty="0" sz="2600" spc="-35">
                <a:latin typeface="Verdana"/>
                <a:cs typeface="Verdana"/>
              </a:rPr>
              <a:t>implanta</a:t>
            </a:r>
            <a:r>
              <a:rPr dirty="0" sz="2600" spc="-20">
                <a:latin typeface="Verdana"/>
                <a:cs typeface="Verdana"/>
              </a:rPr>
              <a:t>t</a:t>
            </a:r>
            <a:r>
              <a:rPr dirty="0" sz="2600" spc="-45">
                <a:latin typeface="Verdana"/>
                <a:cs typeface="Verdana"/>
              </a:rPr>
              <a:t>io</a:t>
            </a:r>
            <a:r>
              <a:rPr dirty="0" sz="2600" spc="-55">
                <a:latin typeface="Verdana"/>
                <a:cs typeface="Verdana"/>
              </a:rPr>
              <a:t>n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of</a:t>
            </a:r>
            <a:r>
              <a:rPr dirty="0" sz="2600" spc="-21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20">
                <a:latin typeface="Verdana"/>
                <a:cs typeface="Verdana"/>
              </a:rPr>
              <a:t>e</a:t>
            </a:r>
            <a:r>
              <a:rPr dirty="0" sz="2600" spc="45">
                <a:latin typeface="Verdana"/>
                <a:cs typeface="Verdana"/>
              </a:rPr>
              <a:t>m</a:t>
            </a:r>
            <a:r>
              <a:rPr dirty="0" sz="2600" spc="-55">
                <a:latin typeface="Verdana"/>
                <a:cs typeface="Verdana"/>
              </a:rPr>
              <a:t>bryo</a:t>
            </a:r>
            <a:endParaRPr sz="2600">
              <a:latin typeface="Verdana"/>
              <a:cs typeface="Verdana"/>
            </a:endParaRPr>
          </a:p>
          <a:p>
            <a:pPr marL="286385" marR="568325" indent="-274320">
              <a:lnSpc>
                <a:spcPts val="2810"/>
              </a:lnSpc>
              <a:spcBef>
                <a:spcPts val="665"/>
              </a:spcBef>
              <a:buClr>
                <a:srgbClr val="0AD0D9"/>
              </a:buClr>
              <a:buSzPct val="9423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600" spc="-20">
                <a:latin typeface="Verdana"/>
                <a:cs typeface="Verdana"/>
              </a:rPr>
              <a:t>Decreases</a:t>
            </a:r>
            <a:r>
              <a:rPr dirty="0" sz="2600" spc="-170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contraction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of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the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5">
                <a:latin typeface="Verdana"/>
                <a:cs typeface="Verdana"/>
              </a:rPr>
              <a:t>fallopian</a:t>
            </a:r>
            <a:r>
              <a:rPr dirty="0" sz="2600" spc="-160">
                <a:latin typeface="Verdana"/>
                <a:cs typeface="Verdana"/>
              </a:rPr>
              <a:t> </a:t>
            </a:r>
            <a:r>
              <a:rPr dirty="0" sz="2600" spc="-55">
                <a:latin typeface="Verdana"/>
                <a:cs typeface="Verdana"/>
              </a:rPr>
              <a:t>tubes </a:t>
            </a:r>
            <a:r>
              <a:rPr dirty="0" sz="2600" spc="-900">
                <a:latin typeface="Verdana"/>
                <a:cs typeface="Verdana"/>
              </a:rPr>
              <a:t> </a:t>
            </a:r>
            <a:r>
              <a:rPr dirty="0" sz="2600" spc="105">
                <a:latin typeface="Verdana"/>
                <a:cs typeface="Verdana"/>
              </a:rPr>
              <a:t>and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-85">
                <a:latin typeface="Verdana"/>
                <a:cs typeface="Verdana"/>
              </a:rPr>
              <a:t>myometrium</a:t>
            </a:r>
            <a:endParaRPr sz="2600">
              <a:latin typeface="Verdana"/>
              <a:cs typeface="Verdana"/>
            </a:endParaRPr>
          </a:p>
          <a:p>
            <a:pPr marL="287020" indent="-274320">
              <a:lnSpc>
                <a:spcPct val="100000"/>
              </a:lnSpc>
              <a:spcBef>
                <a:spcPts val="270"/>
              </a:spcBef>
              <a:buClr>
                <a:srgbClr val="0AD0D9"/>
              </a:buClr>
              <a:buSzPct val="9423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600" spc="-490">
                <a:latin typeface="Verdana"/>
                <a:cs typeface="Verdana"/>
              </a:rPr>
              <a:t>I</a:t>
            </a:r>
            <a:r>
              <a:rPr dirty="0" sz="2600" spc="-20">
                <a:latin typeface="Verdana"/>
                <a:cs typeface="Verdana"/>
              </a:rPr>
              <a:t>nc</a:t>
            </a:r>
            <a:r>
              <a:rPr dirty="0" sz="2600" spc="-25">
                <a:latin typeface="Verdana"/>
                <a:cs typeface="Verdana"/>
              </a:rPr>
              <a:t>r</a:t>
            </a:r>
            <a:r>
              <a:rPr dirty="0" sz="2600" spc="-40">
                <a:latin typeface="Verdana"/>
                <a:cs typeface="Verdana"/>
              </a:rPr>
              <a:t>eases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70">
                <a:latin typeface="Verdana"/>
                <a:cs typeface="Verdana"/>
              </a:rPr>
              <a:t>bod</a:t>
            </a:r>
            <a:r>
              <a:rPr dirty="0" sz="2600" spc="70">
                <a:latin typeface="Verdana"/>
                <a:cs typeface="Verdana"/>
              </a:rPr>
              <a:t>y</a:t>
            </a:r>
            <a:r>
              <a:rPr dirty="0" sz="2600" spc="-204">
                <a:latin typeface="Verdana"/>
                <a:cs typeface="Verdana"/>
              </a:rPr>
              <a:t> </a:t>
            </a:r>
            <a:r>
              <a:rPr dirty="0" sz="2600" spc="-25">
                <a:latin typeface="Verdana"/>
                <a:cs typeface="Verdana"/>
              </a:rPr>
              <a:t>te</a:t>
            </a:r>
            <a:r>
              <a:rPr dirty="0" sz="2600" spc="-35">
                <a:latin typeface="Verdana"/>
                <a:cs typeface="Verdana"/>
              </a:rPr>
              <a:t>m</a:t>
            </a:r>
            <a:r>
              <a:rPr dirty="0" sz="2600" spc="-30">
                <a:latin typeface="Verdana"/>
                <a:cs typeface="Verdana"/>
              </a:rPr>
              <a:t>perature</a:t>
            </a:r>
            <a:endParaRPr sz="2600">
              <a:latin typeface="Verdana"/>
              <a:cs typeface="Verdana"/>
            </a:endParaRPr>
          </a:p>
          <a:p>
            <a:pPr marL="287020" indent="-274320">
              <a:lnSpc>
                <a:spcPct val="100000"/>
              </a:lnSpc>
              <a:spcBef>
                <a:spcPts val="315"/>
              </a:spcBef>
              <a:buClr>
                <a:srgbClr val="0AD0D9"/>
              </a:buClr>
              <a:buSzPct val="9423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600" spc="-20">
                <a:latin typeface="Verdana"/>
                <a:cs typeface="Verdana"/>
              </a:rPr>
              <a:t>Decreases</a:t>
            </a:r>
            <a:r>
              <a:rPr dirty="0" sz="2600" spc="-165">
                <a:latin typeface="Verdana"/>
                <a:cs typeface="Verdana"/>
              </a:rPr>
              <a:t> </a:t>
            </a:r>
            <a:r>
              <a:rPr dirty="0" sz="2600" spc="-65">
                <a:latin typeface="Verdana"/>
                <a:cs typeface="Verdana"/>
              </a:rPr>
              <a:t>proliferation</a:t>
            </a:r>
            <a:r>
              <a:rPr dirty="0" sz="2600" spc="-180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of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>
                <a:latin typeface="Verdana"/>
                <a:cs typeface="Verdana"/>
              </a:rPr>
              <a:t>vaginal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-35">
                <a:latin typeface="Verdana"/>
                <a:cs typeface="Verdana"/>
              </a:rPr>
              <a:t>epithelial</a:t>
            </a:r>
            <a:r>
              <a:rPr dirty="0" sz="2600" spc="-190">
                <a:latin typeface="Verdana"/>
                <a:cs typeface="Verdana"/>
              </a:rPr>
              <a:t> </a:t>
            </a:r>
            <a:r>
              <a:rPr dirty="0" sz="2600" spc="-55">
                <a:latin typeface="Verdana"/>
                <a:cs typeface="Verdana"/>
              </a:rPr>
              <a:t>cells</a:t>
            </a:r>
            <a:endParaRPr sz="2600">
              <a:latin typeface="Verdana"/>
              <a:cs typeface="Verdana"/>
            </a:endParaRPr>
          </a:p>
          <a:p>
            <a:pPr marL="287020" indent="-274320">
              <a:lnSpc>
                <a:spcPct val="100000"/>
              </a:lnSpc>
              <a:spcBef>
                <a:spcPts val="310"/>
              </a:spcBef>
              <a:buClr>
                <a:srgbClr val="0AD0D9"/>
              </a:buClr>
              <a:buSzPct val="9423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600" spc="-490">
                <a:latin typeface="Verdana"/>
                <a:cs typeface="Verdana"/>
              </a:rPr>
              <a:t>I</a:t>
            </a:r>
            <a:r>
              <a:rPr dirty="0" sz="2600" spc="25">
                <a:latin typeface="Verdana"/>
                <a:cs typeface="Verdana"/>
              </a:rPr>
              <a:t>nduces</a:t>
            </a:r>
            <a:r>
              <a:rPr dirty="0" sz="2600" spc="-225">
                <a:latin typeface="Verdana"/>
                <a:cs typeface="Verdana"/>
              </a:rPr>
              <a:t> </a:t>
            </a:r>
            <a:r>
              <a:rPr dirty="0" sz="2600" spc="-90">
                <a:latin typeface="Verdana"/>
                <a:cs typeface="Verdana"/>
              </a:rPr>
              <a:t>thick,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85">
                <a:latin typeface="Verdana"/>
                <a:cs typeface="Verdana"/>
              </a:rPr>
              <a:t>s</a:t>
            </a:r>
            <a:r>
              <a:rPr dirty="0" sz="2600" spc="-210">
                <a:latin typeface="Verdana"/>
                <a:cs typeface="Verdana"/>
              </a:rPr>
              <a:t>t</a:t>
            </a:r>
            <a:r>
              <a:rPr dirty="0" sz="2600" spc="-65">
                <a:latin typeface="Verdana"/>
                <a:cs typeface="Verdana"/>
              </a:rPr>
              <a:t>ick</a:t>
            </a:r>
            <a:r>
              <a:rPr dirty="0" sz="2600" spc="-75">
                <a:latin typeface="Verdana"/>
                <a:cs typeface="Verdana"/>
              </a:rPr>
              <a:t>y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10">
                <a:latin typeface="Verdana"/>
                <a:cs typeface="Verdana"/>
              </a:rPr>
              <a:t>cer</a:t>
            </a:r>
            <a:r>
              <a:rPr dirty="0" sz="2600" spc="25">
                <a:latin typeface="Verdana"/>
                <a:cs typeface="Verdana"/>
              </a:rPr>
              <a:t>v</a:t>
            </a:r>
            <a:r>
              <a:rPr dirty="0" sz="2600" spc="40">
                <a:latin typeface="Verdana"/>
                <a:cs typeface="Verdana"/>
              </a:rPr>
              <a:t>ica</a:t>
            </a:r>
            <a:r>
              <a:rPr dirty="0" sz="2600" spc="25">
                <a:latin typeface="Verdana"/>
                <a:cs typeface="Verdana"/>
              </a:rPr>
              <a:t>l</a:t>
            </a:r>
            <a:r>
              <a:rPr dirty="0" sz="2600" spc="-200">
                <a:latin typeface="Verdana"/>
                <a:cs typeface="Verdana"/>
              </a:rPr>
              <a:t> </a:t>
            </a:r>
            <a:r>
              <a:rPr dirty="0" sz="2600" spc="-85">
                <a:latin typeface="Verdana"/>
                <a:cs typeface="Verdana"/>
              </a:rPr>
              <a:t>m</a:t>
            </a:r>
            <a:r>
              <a:rPr dirty="0" sz="2600" spc="-35">
                <a:latin typeface="Verdana"/>
                <a:cs typeface="Verdana"/>
              </a:rPr>
              <a:t>ucus</a:t>
            </a:r>
            <a:endParaRPr sz="2600">
              <a:latin typeface="Verdana"/>
              <a:cs typeface="Verdana"/>
            </a:endParaRPr>
          </a:p>
          <a:p>
            <a:pPr marL="287020" indent="-274320">
              <a:lnSpc>
                <a:spcPct val="100000"/>
              </a:lnSpc>
              <a:spcBef>
                <a:spcPts val="310"/>
              </a:spcBef>
              <a:buClr>
                <a:srgbClr val="0AD0D9"/>
              </a:buClr>
              <a:buSzPct val="9423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600" spc="-490">
                <a:latin typeface="Verdana"/>
                <a:cs typeface="Verdana"/>
              </a:rPr>
              <a:t>I</a:t>
            </a:r>
            <a:r>
              <a:rPr dirty="0" sz="2600" spc="-125">
                <a:latin typeface="Verdana"/>
                <a:cs typeface="Verdana"/>
              </a:rPr>
              <a:t>nh</a:t>
            </a:r>
            <a:r>
              <a:rPr dirty="0" sz="2600" spc="-70">
                <a:latin typeface="Verdana"/>
                <a:cs typeface="Verdana"/>
              </a:rPr>
              <a:t>i</a:t>
            </a:r>
            <a:r>
              <a:rPr dirty="0" sz="2600" spc="-130">
                <a:latin typeface="Verdana"/>
                <a:cs typeface="Verdana"/>
              </a:rPr>
              <a:t>bit</a:t>
            </a:r>
            <a:r>
              <a:rPr dirty="0" sz="2600" spc="-150">
                <a:latin typeface="Verdana"/>
                <a:cs typeface="Verdana"/>
              </a:rPr>
              <a:t>s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95">
                <a:latin typeface="Verdana"/>
                <a:cs typeface="Verdana"/>
              </a:rPr>
              <a:t>mi</a:t>
            </a:r>
            <a:r>
              <a:rPr dirty="0" sz="2600" spc="-100">
                <a:latin typeface="Verdana"/>
                <a:cs typeface="Verdana"/>
              </a:rPr>
              <a:t>l</a:t>
            </a:r>
            <a:r>
              <a:rPr dirty="0" sz="2600" spc="-235">
                <a:latin typeface="Verdana"/>
                <a:cs typeface="Verdana"/>
              </a:rPr>
              <a:t>k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25">
                <a:latin typeface="Verdana"/>
                <a:cs typeface="Verdana"/>
              </a:rPr>
              <a:t>produc</a:t>
            </a:r>
            <a:r>
              <a:rPr dirty="0" sz="2600">
                <a:latin typeface="Verdana"/>
                <a:cs typeface="Verdana"/>
              </a:rPr>
              <a:t>i</a:t>
            </a:r>
            <a:r>
              <a:rPr dirty="0" sz="2600" spc="35">
                <a:latin typeface="Verdana"/>
                <a:cs typeface="Verdana"/>
              </a:rPr>
              <a:t>ng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20">
                <a:latin typeface="Verdana"/>
                <a:cs typeface="Verdana"/>
              </a:rPr>
              <a:t>ef</a:t>
            </a:r>
            <a:r>
              <a:rPr dirty="0" sz="2600" spc="-30">
                <a:latin typeface="Verdana"/>
                <a:cs typeface="Verdana"/>
              </a:rPr>
              <a:t>f</a:t>
            </a:r>
            <a:r>
              <a:rPr dirty="0" sz="2600" spc="-5">
                <a:latin typeface="Verdana"/>
                <a:cs typeface="Verdana"/>
              </a:rPr>
              <a:t>ects</a:t>
            </a:r>
            <a:r>
              <a:rPr dirty="0" sz="2600" spc="-210">
                <a:latin typeface="Verdana"/>
                <a:cs typeface="Verdana"/>
              </a:rPr>
              <a:t> </a:t>
            </a:r>
            <a:r>
              <a:rPr dirty="0" sz="2600" spc="15">
                <a:latin typeface="Verdana"/>
                <a:cs typeface="Verdana"/>
              </a:rPr>
              <a:t>of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105">
                <a:latin typeface="Verdana"/>
                <a:cs typeface="Verdana"/>
              </a:rPr>
              <a:t>p</a:t>
            </a:r>
            <a:r>
              <a:rPr dirty="0" sz="2600" spc="-80">
                <a:latin typeface="Verdana"/>
                <a:cs typeface="Verdana"/>
              </a:rPr>
              <a:t>r</a:t>
            </a:r>
            <a:r>
              <a:rPr dirty="0" sz="2600" spc="45">
                <a:latin typeface="Verdana"/>
                <a:cs typeface="Verdana"/>
              </a:rPr>
              <a:t>ol</a:t>
            </a:r>
            <a:r>
              <a:rPr dirty="0" sz="2600" spc="50">
                <a:latin typeface="Verdana"/>
                <a:cs typeface="Verdana"/>
              </a:rPr>
              <a:t>a</a:t>
            </a:r>
            <a:r>
              <a:rPr dirty="0" sz="2600" spc="-15">
                <a:latin typeface="Verdana"/>
                <a:cs typeface="Verdana"/>
              </a:rPr>
              <a:t>ctin</a:t>
            </a:r>
            <a:endParaRPr sz="2600">
              <a:latin typeface="Verdana"/>
              <a:cs typeface="Verdana"/>
            </a:endParaRPr>
          </a:p>
          <a:p>
            <a:pPr marL="286385" marR="217804" indent="-274320">
              <a:lnSpc>
                <a:spcPts val="2810"/>
              </a:lnSpc>
              <a:spcBef>
                <a:spcPts val="670"/>
              </a:spcBef>
              <a:buClr>
                <a:srgbClr val="0AD0D9"/>
              </a:buClr>
              <a:buSzPct val="94230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dirty="0" sz="2600" spc="-195">
                <a:latin typeface="Verdana"/>
                <a:cs typeface="Verdana"/>
              </a:rPr>
              <a:t>Stim</a:t>
            </a:r>
            <a:r>
              <a:rPr dirty="0" sz="2600" spc="-204">
                <a:latin typeface="Verdana"/>
                <a:cs typeface="Verdana"/>
              </a:rPr>
              <a:t>u</a:t>
            </a:r>
            <a:r>
              <a:rPr dirty="0" sz="2600" spc="-70">
                <a:latin typeface="Verdana"/>
                <a:cs typeface="Verdana"/>
              </a:rPr>
              <a:t>late</a:t>
            </a:r>
            <a:r>
              <a:rPr dirty="0" sz="2600" spc="-70">
                <a:latin typeface="Verdana"/>
                <a:cs typeface="Verdana"/>
              </a:rPr>
              <a:t>s</a:t>
            </a:r>
            <a:r>
              <a:rPr dirty="0" sz="2600" spc="-220">
                <a:latin typeface="Verdana"/>
                <a:cs typeface="Verdana"/>
              </a:rPr>
              <a:t> </a:t>
            </a:r>
            <a:r>
              <a:rPr dirty="0" sz="2600" spc="-60">
                <a:latin typeface="Verdana"/>
                <a:cs typeface="Verdana"/>
              </a:rPr>
              <a:t>breas</a:t>
            </a:r>
            <a:r>
              <a:rPr dirty="0" sz="2600" spc="-40">
                <a:latin typeface="Verdana"/>
                <a:cs typeface="Verdana"/>
              </a:rPr>
              <a:t>t</a:t>
            </a:r>
            <a:r>
              <a:rPr dirty="0" sz="2600" spc="-195">
                <a:latin typeface="Verdana"/>
                <a:cs typeface="Verdana"/>
              </a:rPr>
              <a:t> </a:t>
            </a:r>
            <a:r>
              <a:rPr dirty="0" sz="2600" spc="-65">
                <a:latin typeface="Verdana"/>
                <a:cs typeface="Verdana"/>
              </a:rPr>
              <a:t>growth,</a:t>
            </a:r>
            <a:r>
              <a:rPr dirty="0" sz="2600" spc="-185">
                <a:latin typeface="Verdana"/>
                <a:cs typeface="Verdana"/>
              </a:rPr>
              <a:t> </a:t>
            </a:r>
            <a:r>
              <a:rPr dirty="0" sz="2600" spc="-40">
                <a:latin typeface="Verdana"/>
                <a:cs typeface="Verdana"/>
              </a:rPr>
              <a:t>particula</a:t>
            </a:r>
            <a:r>
              <a:rPr dirty="0" sz="2600" spc="-40">
                <a:latin typeface="Verdana"/>
                <a:cs typeface="Verdana"/>
              </a:rPr>
              <a:t>r</a:t>
            </a:r>
            <a:r>
              <a:rPr dirty="0" sz="2600" spc="-114">
                <a:latin typeface="Verdana"/>
                <a:cs typeface="Verdana"/>
              </a:rPr>
              <a:t>l</a:t>
            </a:r>
            <a:r>
              <a:rPr dirty="0" sz="2600" spc="-229">
                <a:latin typeface="Verdana"/>
                <a:cs typeface="Verdana"/>
              </a:rPr>
              <a:t>y</a:t>
            </a:r>
            <a:r>
              <a:rPr dirty="0" sz="2600" spc="-170">
                <a:latin typeface="Verdana"/>
                <a:cs typeface="Verdana"/>
              </a:rPr>
              <a:t> </a:t>
            </a:r>
            <a:r>
              <a:rPr dirty="0" sz="2600" spc="-15">
                <a:latin typeface="Verdana"/>
                <a:cs typeface="Verdana"/>
              </a:rPr>
              <a:t>glandular  </a:t>
            </a:r>
            <a:r>
              <a:rPr dirty="0" sz="2600" spc="-160">
                <a:latin typeface="Verdana"/>
                <a:cs typeface="Verdana"/>
              </a:rPr>
              <a:t>tissue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7400" y="304800"/>
            <a:ext cx="5175504" cy="6409944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828" y="0"/>
            <a:ext cx="9145905" cy="1411605"/>
            <a:chOff x="-828" y="0"/>
            <a:chExt cx="9145905" cy="141160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828" y="0"/>
              <a:ext cx="9145590" cy="10289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4560" y="16764"/>
              <a:ext cx="6263640" cy="139445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92100" y="1846746"/>
            <a:ext cx="8422005" cy="2404745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1864360">
              <a:lnSpc>
                <a:spcPct val="100000"/>
              </a:lnSpc>
              <a:spcBef>
                <a:spcPts val="725"/>
              </a:spcBef>
            </a:pPr>
            <a:r>
              <a:rPr dirty="0" sz="2600">
                <a:solidFill>
                  <a:srgbClr val="FFFFFF"/>
                </a:solidFill>
                <a:latin typeface="Times New Roman"/>
                <a:cs typeface="Times New Roman"/>
              </a:rPr>
              <a:t>There</a:t>
            </a:r>
            <a:r>
              <a:rPr dirty="0" sz="2600" spc="-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FF"/>
                </a:solidFill>
                <a:latin typeface="Times New Roman"/>
                <a:cs typeface="Times New Roman"/>
              </a:rPr>
              <a:t>are</a:t>
            </a:r>
            <a:r>
              <a:rPr dirty="0" sz="2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FF"/>
                </a:solidFill>
                <a:latin typeface="Times New Roman"/>
                <a:cs typeface="Times New Roman"/>
              </a:rPr>
              <a:t>mainly</a:t>
            </a:r>
            <a:r>
              <a:rPr dirty="0" sz="2600" spc="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FF"/>
                </a:solidFill>
                <a:latin typeface="Times New Roman"/>
                <a:cs typeface="Times New Roman"/>
              </a:rPr>
              <a:t>4 phases</a:t>
            </a:r>
            <a:r>
              <a:rPr dirty="0" sz="2600" spc="-2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2600" spc="-5">
                <a:solidFill>
                  <a:srgbClr val="FFFFFF"/>
                </a:solidFill>
                <a:latin typeface="Times New Roman"/>
                <a:cs typeface="Times New Roman"/>
              </a:rPr>
              <a:t>the menstrual</a:t>
            </a:r>
            <a:r>
              <a:rPr dirty="0" sz="2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FF"/>
                </a:solidFill>
                <a:latin typeface="Times New Roman"/>
                <a:cs typeface="Times New Roman"/>
              </a:rPr>
              <a:t>cycle:</a:t>
            </a:r>
            <a:endParaRPr sz="2600">
              <a:latin typeface="Times New Roman"/>
              <a:cs typeface="Times New Roman"/>
            </a:endParaRPr>
          </a:p>
          <a:p>
            <a:pPr marL="123189" indent="-111125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0384"/>
              <a:buFont typeface="Arial MT"/>
              <a:buChar char="•"/>
              <a:tabLst>
                <a:tab pos="123825" algn="l"/>
              </a:tabLst>
            </a:pPr>
            <a:r>
              <a:rPr dirty="0" sz="2600">
                <a:solidFill>
                  <a:srgbClr val="FFFFFF"/>
                </a:solidFill>
                <a:latin typeface="Times New Roman"/>
                <a:cs typeface="Times New Roman"/>
              </a:rPr>
              <a:t>Menstrual</a:t>
            </a:r>
            <a:r>
              <a:rPr dirty="0" sz="2600" spc="-6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FF"/>
                </a:solidFill>
                <a:latin typeface="Times New Roman"/>
                <a:cs typeface="Times New Roman"/>
              </a:rPr>
              <a:t>phase</a:t>
            </a:r>
            <a:endParaRPr sz="2600">
              <a:latin typeface="Times New Roman"/>
              <a:cs typeface="Times New Roman"/>
            </a:endParaRPr>
          </a:p>
          <a:p>
            <a:pPr marL="123189" indent="-111125">
              <a:lnSpc>
                <a:spcPct val="100000"/>
              </a:lnSpc>
              <a:spcBef>
                <a:spcPts val="625"/>
              </a:spcBef>
              <a:buClr>
                <a:srgbClr val="0AD0D9"/>
              </a:buClr>
              <a:buSzPct val="90384"/>
              <a:buFont typeface="Arial MT"/>
              <a:buChar char="•"/>
              <a:tabLst>
                <a:tab pos="123825" algn="l"/>
              </a:tabLst>
            </a:pPr>
            <a:r>
              <a:rPr dirty="0" sz="2600" spc="-5">
                <a:solidFill>
                  <a:srgbClr val="FFFFFF"/>
                </a:solidFill>
                <a:latin typeface="Times New Roman"/>
                <a:cs typeface="Times New Roman"/>
              </a:rPr>
              <a:t>Proliferative</a:t>
            </a:r>
            <a:r>
              <a:rPr dirty="0" sz="2600" spc="-3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FF"/>
                </a:solidFill>
                <a:latin typeface="Times New Roman"/>
                <a:cs typeface="Times New Roman"/>
              </a:rPr>
              <a:t>phase</a:t>
            </a:r>
            <a:endParaRPr sz="2600">
              <a:latin typeface="Times New Roman"/>
              <a:cs typeface="Times New Roman"/>
            </a:endParaRPr>
          </a:p>
          <a:p>
            <a:pPr marL="123189" indent="-111125">
              <a:lnSpc>
                <a:spcPct val="100000"/>
              </a:lnSpc>
              <a:spcBef>
                <a:spcPts val="620"/>
              </a:spcBef>
              <a:buClr>
                <a:srgbClr val="0AD0D9"/>
              </a:buClr>
              <a:buSzPct val="90384"/>
              <a:buFont typeface="Arial MT"/>
              <a:buChar char="•"/>
              <a:tabLst>
                <a:tab pos="123825" algn="l"/>
              </a:tabLst>
            </a:pPr>
            <a:r>
              <a:rPr dirty="0" sz="2600" spc="-5">
                <a:solidFill>
                  <a:srgbClr val="FFFFFF"/>
                </a:solidFill>
                <a:latin typeface="Times New Roman"/>
                <a:cs typeface="Times New Roman"/>
              </a:rPr>
              <a:t>Secretory</a:t>
            </a:r>
            <a:r>
              <a:rPr dirty="0" sz="2600" spc="-4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FF"/>
                </a:solidFill>
                <a:latin typeface="Times New Roman"/>
                <a:cs typeface="Times New Roman"/>
              </a:rPr>
              <a:t>phase</a:t>
            </a:r>
            <a:endParaRPr sz="2600">
              <a:latin typeface="Times New Roman"/>
              <a:cs typeface="Times New Roman"/>
            </a:endParaRPr>
          </a:p>
          <a:p>
            <a:pPr marL="123189" indent="-111125">
              <a:lnSpc>
                <a:spcPct val="100000"/>
              </a:lnSpc>
              <a:spcBef>
                <a:spcPts val="630"/>
              </a:spcBef>
              <a:buClr>
                <a:srgbClr val="0AD0D9"/>
              </a:buClr>
              <a:buSzPct val="90384"/>
              <a:buFont typeface="Arial MT"/>
              <a:buChar char="•"/>
              <a:tabLst>
                <a:tab pos="123825" algn="l"/>
              </a:tabLst>
            </a:pPr>
            <a:r>
              <a:rPr dirty="0" sz="2600">
                <a:solidFill>
                  <a:srgbClr val="FFFFFF"/>
                </a:solidFill>
                <a:latin typeface="Times New Roman"/>
                <a:cs typeface="Times New Roman"/>
              </a:rPr>
              <a:t>Menstrual</a:t>
            </a:r>
            <a:r>
              <a:rPr dirty="0" sz="2600" spc="-3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dirty="0" sz="2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FFFFFF"/>
                </a:solidFill>
                <a:latin typeface="Times New Roman"/>
                <a:cs typeface="Times New Roman"/>
              </a:rPr>
              <a:t>Premenstrual</a:t>
            </a:r>
            <a:r>
              <a:rPr dirty="0" sz="2600" spc="-1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2600">
                <a:solidFill>
                  <a:srgbClr val="FFFFFF"/>
                </a:solidFill>
                <a:latin typeface="Times New Roman"/>
                <a:cs typeface="Times New Roman"/>
              </a:rPr>
              <a:t>phase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500" y="552957"/>
            <a:ext cx="548005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latin typeface="Times New Roman"/>
                <a:cs typeface="Times New Roman"/>
              </a:rPr>
              <a:t>A</a:t>
            </a:r>
            <a:r>
              <a:rPr dirty="0" sz="3200" spc="-19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diagram</a:t>
            </a:r>
            <a:r>
              <a:rPr dirty="0" sz="3200" spc="-5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of</a:t>
            </a:r>
            <a:r>
              <a:rPr dirty="0" sz="3200" spc="-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the</a:t>
            </a:r>
            <a:r>
              <a:rPr dirty="0" sz="3200" spc="-10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Menstrual</a:t>
            </a:r>
            <a:r>
              <a:rPr dirty="0" sz="3200" spc="-25">
                <a:latin typeface="Times New Roman"/>
                <a:cs typeface="Times New Roman"/>
              </a:rPr>
              <a:t> </a:t>
            </a:r>
            <a:r>
              <a:rPr dirty="0" sz="3200">
                <a:latin typeface="Times New Roman"/>
                <a:cs typeface="Times New Roman"/>
              </a:rPr>
              <a:t>cycle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066800"/>
            <a:ext cx="8349996" cy="55626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t>109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2021-07-22T11:18:56Z</dcterms:created>
  <dcterms:modified xsi:type="dcterms:W3CDTF">2021-07-22T11:18:56Z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2014-06-06T00:00:00Z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2021-07-22T00:00:00Z</vt:filetime>
  </property>
</Properties>
</file>