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docx" ContentType="application/vnd.openxmlformats-officedocument.wordprocessingml.document"/>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drawings/vmlDrawing2.vml" ContentType="application/vnd.openxmlformats-officedocument.vmlDrawing"/>
  <Override PartName="/ppt/slides/slide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Slides/notesSlide2.xml" ContentType="application/vnd.openxmlformats-officedocument.presentationml.notes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Slides/notesSlide3.xml" ContentType="application/vnd.openxmlformats-officedocument.presentationml.notes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Slides/notesSlide4.xml" ContentType="application/vnd.openxmlformats-officedocument.presentationml.notes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Slides/notesSlide5.xml" ContentType="application/vnd.openxmlformats-officedocument.presentationml.notes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Slides/notesSlide6.xml" ContentType="application/vnd.openxmlformats-officedocument.presentationml.notes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Slides/notesSlide7.xml" ContentType="application/vnd.openxmlformats-officedocument.presentationml.notes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Lst>
  <p:sldSz type="screen4x3" cy="6858000" cx="9144000"/>
  <p:notesSz cx="6858000" cy="9144000"/>
  <p:defaultTextStyle>
    <a:defPPr>
      <a:defRPr lang="fr-FR"/>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1AF2ED"/>
  </p:clrMru>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294" autoAdjust="0"/>
    <p:restoredTop sz="94624" autoAdjust="0"/>
  </p:normalViewPr>
  <p:slideViewPr>
    <p:cSldViewPr>
      <p:cViewPr>
        <p:scale>
          <a:sx n="60" d="100"/>
          <a:sy n="60" d="100"/>
        </p:scale>
        <p:origin x="-989" y="1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tableStyles" Target="tableStyles.xml"/><Relationship Id="rId154" Type="http://schemas.openxmlformats.org/officeDocument/2006/relationships/presProps" Target="presProps.xml"/><Relationship Id="rId155" Type="http://schemas.openxmlformats.org/officeDocument/2006/relationships/viewProps" Target="viewProps.xml"/><Relationship Id="rId156" Type="http://schemas.openxmlformats.org/officeDocument/2006/relationships/theme" Target="theme/theme1.xml"/></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340" name=""/>
        <p:cNvGrpSpPr/>
        <p:nvPr/>
      </p:nvGrpSpPr>
      <p:grpSpPr>
        <a:xfrm>
          <a:off x="0" y="0"/>
          <a:ext cx="0" cy="0"/>
          <a:chOff x="0" y="0"/>
          <a:chExt cx="0" cy="0"/>
        </a:xfrm>
      </p:grpSpPr>
      <p:sp>
        <p:nvSpPr>
          <p:cNvPr id="1049265"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fr-FR"/>
          </a:p>
        </p:txBody>
      </p:sp>
      <p:sp>
        <p:nvSpPr>
          <p:cNvPr id="1049266"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891BBF51-DD92-4CC9-A1F8-A1F346E159A0}" type="datetimeFigureOut">
              <a:rPr lang="fr-FR" smtClean="0"/>
              <a:t>17/04/2019</a:t>
            </a:fld>
            <a:endParaRPr lang="fr-FR"/>
          </a:p>
        </p:txBody>
      </p:sp>
      <p:sp>
        <p:nvSpPr>
          <p:cNvPr id="1049267"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fr-FR"/>
          </a:p>
        </p:txBody>
      </p:sp>
      <p:sp>
        <p:nvSpPr>
          <p:cNvPr id="1049268"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049269"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fr-FR"/>
          </a:p>
        </p:txBody>
      </p:sp>
      <p:sp>
        <p:nvSpPr>
          <p:cNvPr id="1049270"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E08C7B20-B977-4425-8D13-BBDC305E7BB9}" type="slidenum">
              <a:rPr lang="fr-FR" smtClean="0"/>
              <a:t>‹#›</a:t>
            </a:fld>
            <a:endParaRPr lang="fr-FR"/>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43.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54.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71.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75.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94.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645" name="Slide Image Placeholder 1"/>
          <p:cNvSpPr>
            <a:spLocks noChangeAspect="1" noRot="1" noGrp="1"/>
          </p:cNvSpPr>
          <p:nvPr>
            <p:ph type="sldImg"/>
          </p:nvPr>
        </p:nvSpPr>
        <p:spPr/>
      </p:sp>
      <p:sp>
        <p:nvSpPr>
          <p:cNvPr id="1048646" name="Notes Placeholder 2"/>
          <p:cNvSpPr>
            <a:spLocks noGrp="1"/>
          </p:cNvSpPr>
          <p:nvPr>
            <p:ph type="body" idx="1"/>
          </p:nvPr>
        </p:nvSpPr>
        <p:spPr/>
        <p:txBody>
          <a:bodyPr>
            <a:normAutofit/>
          </a:bodyPr>
          <a:p>
            <a:endParaRPr dirty="0" lang="fr-FR"/>
          </a:p>
        </p:txBody>
      </p:sp>
      <p:sp>
        <p:nvSpPr>
          <p:cNvPr id="1048647" name="Slide Number Placeholder 3"/>
          <p:cNvSpPr>
            <a:spLocks noGrp="1"/>
          </p:cNvSpPr>
          <p:nvPr>
            <p:ph type="sldNum" sz="quarter" idx="10"/>
          </p:nvPr>
        </p:nvSpPr>
        <p:spPr/>
        <p:txBody>
          <a:bodyPr/>
          <a:p>
            <a:fld id="{E08C7B20-B977-4425-8D13-BBDC305E7BB9}" type="slidenum">
              <a:rPr lang="fr-FR" smtClean="0"/>
              <a:t>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660" name="Slide Image Placeholder 1"/>
          <p:cNvSpPr>
            <a:spLocks noChangeAspect="1" noRot="1" noGrp="1"/>
          </p:cNvSpPr>
          <p:nvPr>
            <p:ph type="sldImg"/>
          </p:nvPr>
        </p:nvSpPr>
        <p:spPr/>
      </p:sp>
      <p:sp>
        <p:nvSpPr>
          <p:cNvPr id="1048661" name="Notes Placeholder 2"/>
          <p:cNvSpPr>
            <a:spLocks noGrp="1"/>
          </p:cNvSpPr>
          <p:nvPr>
            <p:ph type="body" idx="1"/>
          </p:nvPr>
        </p:nvSpPr>
        <p:spPr/>
        <p:txBody>
          <a:bodyPr>
            <a:normAutofit/>
          </a:bodyPr>
          <a:p>
            <a:endParaRPr dirty="0" lang="fr-FR"/>
          </a:p>
        </p:txBody>
      </p:sp>
      <p:sp>
        <p:nvSpPr>
          <p:cNvPr id="1048662" name="Slide Number Placeholder 3"/>
          <p:cNvSpPr>
            <a:spLocks noGrp="1"/>
          </p:cNvSpPr>
          <p:nvPr>
            <p:ph type="sldNum" sz="quarter" idx="10"/>
          </p:nvPr>
        </p:nvSpPr>
        <p:spPr/>
        <p:txBody>
          <a:bodyPr/>
          <a:p>
            <a:fld id="{E08C7B20-B977-4425-8D13-BBDC305E7BB9}" type="slidenum">
              <a:rPr lang="fr-FR" smtClean="0"/>
              <a:t>8</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226" name=""/>
        <p:cNvGrpSpPr/>
        <p:nvPr/>
      </p:nvGrpSpPr>
      <p:grpSpPr>
        <a:xfrm>
          <a:off x="0" y="0"/>
          <a:ext cx="0" cy="0"/>
          <a:chOff x="0" y="0"/>
          <a:chExt cx="0" cy="0"/>
        </a:xfrm>
      </p:grpSpPr>
      <p:sp>
        <p:nvSpPr>
          <p:cNvPr id="1048803" name="Slide Image Placeholder 1"/>
          <p:cNvSpPr>
            <a:spLocks noChangeAspect="1" noRot="1" noGrp="1"/>
          </p:cNvSpPr>
          <p:nvPr>
            <p:ph type="sldImg"/>
          </p:nvPr>
        </p:nvSpPr>
        <p:spPr/>
      </p:sp>
      <p:sp>
        <p:nvSpPr>
          <p:cNvPr id="1048804" name="Notes Placeholder 2"/>
          <p:cNvSpPr>
            <a:spLocks noGrp="1"/>
          </p:cNvSpPr>
          <p:nvPr>
            <p:ph type="body" idx="1"/>
          </p:nvPr>
        </p:nvSpPr>
        <p:spPr/>
        <p:txBody>
          <a:bodyPr>
            <a:normAutofit/>
          </a:bodyPr>
          <a:p>
            <a:endParaRPr dirty="0" lang="fr-FR"/>
          </a:p>
        </p:txBody>
      </p:sp>
      <p:sp>
        <p:nvSpPr>
          <p:cNvPr id="1048805" name="Slide Number Placeholder 3"/>
          <p:cNvSpPr>
            <a:spLocks noGrp="1"/>
          </p:cNvSpPr>
          <p:nvPr>
            <p:ph type="sldNum" sz="quarter" idx="10"/>
          </p:nvPr>
        </p:nvSpPr>
        <p:spPr/>
        <p:txBody>
          <a:bodyPr/>
          <a:p>
            <a:fld id="{E08C7B20-B977-4425-8D13-BBDC305E7BB9}" type="slidenum">
              <a:rPr lang="fr-FR" smtClean="0"/>
              <a:t>43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849" name="Slide Image Placeholder 1"/>
          <p:cNvSpPr>
            <a:spLocks noChangeAspect="1" noRot="1" noGrp="1"/>
          </p:cNvSpPr>
          <p:nvPr>
            <p:ph type="sldImg"/>
          </p:nvPr>
        </p:nvSpPr>
        <p:spPr/>
      </p:sp>
      <p:sp>
        <p:nvSpPr>
          <p:cNvPr id="1048850" name="Notes Placeholder 2"/>
          <p:cNvSpPr>
            <a:spLocks noGrp="1"/>
          </p:cNvSpPr>
          <p:nvPr>
            <p:ph type="body" idx="1"/>
          </p:nvPr>
        </p:nvSpPr>
        <p:spPr/>
        <p:txBody>
          <a:bodyPr>
            <a:normAutofit/>
          </a:bodyPr>
          <a:p>
            <a:endParaRPr dirty="0" lang="fr-FR"/>
          </a:p>
        </p:txBody>
      </p:sp>
      <p:sp>
        <p:nvSpPr>
          <p:cNvPr id="1048851" name="Slide Number Placeholder 3"/>
          <p:cNvSpPr>
            <a:spLocks noGrp="1"/>
          </p:cNvSpPr>
          <p:nvPr>
            <p:ph type="sldNum" sz="quarter" idx="10"/>
          </p:nvPr>
        </p:nvSpPr>
        <p:spPr/>
        <p:txBody>
          <a:bodyPr/>
          <a:p>
            <a:fld id="{E08C7B20-B977-4425-8D13-BBDC305E7BB9}" type="slidenum">
              <a:rPr lang="fr-FR" smtClean="0"/>
              <a:t>54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621" name="Slide Image Placeholder 1"/>
          <p:cNvSpPr>
            <a:spLocks noChangeAspect="1" noRot="1" noGrp="1"/>
          </p:cNvSpPr>
          <p:nvPr>
            <p:ph type="sldImg"/>
          </p:nvPr>
        </p:nvSpPr>
        <p:spPr/>
      </p:sp>
      <p:sp>
        <p:nvSpPr>
          <p:cNvPr id="1048622" name="Notes Placeholder 2"/>
          <p:cNvSpPr>
            <a:spLocks noGrp="1"/>
          </p:cNvSpPr>
          <p:nvPr>
            <p:ph type="body" idx="1"/>
          </p:nvPr>
        </p:nvSpPr>
        <p:spPr/>
        <p:txBody>
          <a:bodyPr>
            <a:normAutofit/>
          </a:bodyPr>
          <a:p>
            <a:endParaRPr dirty="0" lang="fr-FR"/>
          </a:p>
        </p:txBody>
      </p:sp>
      <p:sp>
        <p:nvSpPr>
          <p:cNvPr id="1048623" name="Slide Number Placeholder 3"/>
          <p:cNvSpPr>
            <a:spLocks noGrp="1"/>
          </p:cNvSpPr>
          <p:nvPr>
            <p:ph type="sldNum" sz="quarter" idx="10"/>
          </p:nvPr>
        </p:nvSpPr>
        <p:spPr/>
        <p:txBody>
          <a:bodyPr/>
          <a:p>
            <a:fld id="{E08C7B20-B977-4425-8D13-BBDC305E7BB9}" type="slidenum">
              <a:rPr lang="fr-FR" smtClean="0"/>
              <a:t>71</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598" name="Slide Image Placeholder 1"/>
          <p:cNvSpPr>
            <a:spLocks noChangeAspect="1" noRot="1" noGrp="1"/>
          </p:cNvSpPr>
          <p:nvPr>
            <p:ph type="sldImg"/>
          </p:nvPr>
        </p:nvSpPr>
        <p:spPr/>
      </p:sp>
      <p:sp>
        <p:nvSpPr>
          <p:cNvPr id="1048599" name="Notes Placeholder 2"/>
          <p:cNvSpPr>
            <a:spLocks noGrp="1"/>
          </p:cNvSpPr>
          <p:nvPr>
            <p:ph type="body" idx="1"/>
          </p:nvPr>
        </p:nvSpPr>
        <p:spPr/>
        <p:txBody>
          <a:bodyPr>
            <a:normAutofit/>
          </a:bodyPr>
          <a:p>
            <a:endParaRPr dirty="0" lang="fr-FR"/>
          </a:p>
        </p:txBody>
      </p:sp>
      <p:sp>
        <p:nvSpPr>
          <p:cNvPr id="1048600" name="Slide Number Placeholder 3"/>
          <p:cNvSpPr>
            <a:spLocks noGrp="1"/>
          </p:cNvSpPr>
          <p:nvPr>
            <p:ph type="sldNum" sz="quarter" idx="10"/>
          </p:nvPr>
        </p:nvSpPr>
        <p:spPr/>
        <p:txBody>
          <a:bodyPr/>
          <a:p>
            <a:fld id="{E08C7B20-B977-4425-8D13-BBDC305E7BB9}" type="slidenum">
              <a:rPr lang="fr-FR" smtClean="0"/>
              <a:t>75</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984" name="Slide Image Placeholder 1"/>
          <p:cNvSpPr>
            <a:spLocks noChangeAspect="1" noRot="1" noGrp="1"/>
          </p:cNvSpPr>
          <p:nvPr>
            <p:ph type="sldImg"/>
          </p:nvPr>
        </p:nvSpPr>
        <p:spPr/>
      </p:sp>
      <p:sp>
        <p:nvSpPr>
          <p:cNvPr id="1048985" name="Notes Placeholder 2"/>
          <p:cNvSpPr>
            <a:spLocks noGrp="1"/>
          </p:cNvSpPr>
          <p:nvPr>
            <p:ph type="body" idx="1"/>
          </p:nvPr>
        </p:nvSpPr>
        <p:spPr/>
        <p:txBody>
          <a:bodyPr>
            <a:normAutofit/>
          </a:bodyPr>
          <a:p>
            <a:endParaRPr dirty="0" lang="fr-FR"/>
          </a:p>
        </p:txBody>
      </p:sp>
      <p:sp>
        <p:nvSpPr>
          <p:cNvPr id="1048986" name="Slide Number Placeholder 3"/>
          <p:cNvSpPr>
            <a:spLocks noGrp="1"/>
          </p:cNvSpPr>
          <p:nvPr>
            <p:ph type="sldNum" sz="quarter" idx="10"/>
          </p:nvPr>
        </p:nvSpPr>
        <p:spPr/>
        <p:txBody>
          <a:bodyPr/>
          <a:p>
            <a:fld id="{E08C7B20-B977-4425-8D13-BBDC305E7BB9}" type="slidenum">
              <a:rPr lang="fr-FR" smtClean="0"/>
              <a:t>94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bg>
      <p:bgRef idx="1002">
        <a:schemeClr val="bg2"/>
      </p:bgRef>
    </p:bg>
    <p:spTree>
      <p:nvGrpSpPr>
        <p:cNvPr id="331" name=""/>
        <p:cNvGrpSpPr/>
        <p:nvPr/>
      </p:nvGrpSpPr>
      <p:grpSpPr>
        <a:xfrm>
          <a:off x="0" y="0"/>
          <a:ext cx="0" cy="0"/>
          <a:chOff x="0" y="0"/>
          <a:chExt cx="0" cy="0"/>
        </a:xfrm>
      </p:grpSpPr>
      <p:sp>
        <p:nvSpPr>
          <p:cNvPr id="1049211" name="Title 8"/>
          <p:cNvSpPr>
            <a:spLocks noGrp="1"/>
          </p:cNvSpPr>
          <p:nvPr>
            <p:ph type="ctrTitle"/>
          </p:nvPr>
        </p:nvSpPr>
        <p:spPr>
          <a:xfrm>
            <a:off x="533400" y="1371600"/>
            <a:ext cx="7851648" cy="1828800"/>
          </a:xfrm>
          <a:ln>
            <a:noFill/>
          </a:ln>
        </p:spPr>
        <p:txBody>
          <a:bodyPr anchor="b" bIns="0" rIns="18288" tIns="0" vert="horz">
            <a:normAutofit/>
            <a:scene3d>
              <a:camera prst="orthographicFront"/>
              <a:lightRig dir="t" rig="freezing">
                <a:rot lat="0" lon="0" rev="5640000"/>
              </a:lightRig>
            </a:scene3d>
            <a:sp3d prstMaterial="flat">
              <a:bevelT w="38100" h="38100"/>
              <a:contourClr>
                <a:schemeClr val="tx2"/>
              </a:contourClr>
            </a:sp3d>
          </a:bodyPr>
          <a:lstStyle>
            <a:lvl1pPr algn="r" rtl="0">
              <a:spcBef>
                <a:spcPct val="0"/>
              </a:spcBef>
              <a:buNone/>
              <a:defRPr b="1" sz="5600">
                <a:ln>
                  <a:noFill/>
                </a:ln>
                <a:solidFill>
                  <a:schemeClr val="accent3">
                    <a:tint val="90000"/>
                    <a:satMod val="120000"/>
                  </a:schemeClr>
                </a:solidFill>
                <a:effectLst>
                  <a:outerShdw algn="tl" blurRad="38100" dir="5400000" dist="25400" rotWithShape="0">
                    <a:srgbClr val="000000">
                      <a:alpha val="43000"/>
                    </a:srgbClr>
                  </a:outerShdw>
                </a:effectLst>
                <a:latin typeface="+mj-lt"/>
                <a:ea typeface="+mj-ea"/>
                <a:cs typeface="+mj-cs"/>
              </a:defRPr>
            </a:lvl1pPr>
          </a:lstStyle>
          <a:p>
            <a:r>
              <a:rPr kumimoji="0" lang="en-US"/>
              <a:t>Click to edit Master title style</a:t>
            </a:r>
          </a:p>
        </p:txBody>
      </p:sp>
      <p:sp>
        <p:nvSpPr>
          <p:cNvPr id="1049212" name="Subtitle 16"/>
          <p:cNvSpPr>
            <a:spLocks noGrp="1"/>
          </p:cNvSpPr>
          <p:nvPr>
            <p:ph type="subTitle" idx="1"/>
          </p:nvPr>
        </p:nvSpPr>
        <p:spPr>
          <a:xfrm>
            <a:off x="533400" y="3228536"/>
            <a:ext cx="7854696" cy="1752600"/>
          </a:xfrm>
        </p:spPr>
        <p:txBody>
          <a:bodyPr lIns="0" rIns="18288"/>
          <a:lstStyle>
            <a:lvl1pPr algn="r" indent="0" marL="0" marR="45720">
              <a:buNone/>
              <a:defRPr>
                <a:solidFill>
                  <a:schemeClr val="tx1"/>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a:t>Click to edit Master subtitle style</a:t>
            </a:r>
          </a:p>
        </p:txBody>
      </p:sp>
      <p:sp>
        <p:nvSpPr>
          <p:cNvPr id="1049213" name="Date Placeholder 29"/>
          <p:cNvSpPr>
            <a:spLocks noGrp="1"/>
          </p:cNvSpPr>
          <p:nvPr>
            <p:ph type="dt" sz="half" idx="10"/>
          </p:nvPr>
        </p:nvSpPr>
        <p:spPr/>
        <p:txBody>
          <a:bodyPr/>
          <a:p>
            <a:fld id="{944A585B-57E1-4C57-99A8-5B86AB29083E}" type="datetime1">
              <a:rPr lang="fr-FR" smtClean="0"/>
              <a:t>17/04/2019</a:t>
            </a:fld>
            <a:endParaRPr lang="fr-FR"/>
          </a:p>
        </p:txBody>
      </p:sp>
      <p:sp>
        <p:nvSpPr>
          <p:cNvPr id="1049214" name="Footer Placeholder 18"/>
          <p:cNvSpPr>
            <a:spLocks noGrp="1"/>
          </p:cNvSpPr>
          <p:nvPr>
            <p:ph type="ftr" sz="quarter" idx="11"/>
          </p:nvPr>
        </p:nvSpPr>
        <p:spPr/>
        <p:txBody>
          <a:bodyPr/>
          <a:p>
            <a:endParaRPr lang="fr-FR"/>
          </a:p>
        </p:txBody>
      </p:sp>
      <p:sp>
        <p:nvSpPr>
          <p:cNvPr id="1049215" name="Slide Number Placeholder 26"/>
          <p:cNvSpPr>
            <a:spLocks noGrp="1"/>
          </p:cNvSpPr>
          <p:nvPr>
            <p:ph type="sldNum" sz="quarter" idx="12"/>
          </p:nvPr>
        </p:nvSpPr>
        <p:spPr/>
        <p:txBody>
          <a:bodyPr/>
          <a:p>
            <a:fld id="{943CF8F4-345A-497A-B0FA-0D5D887ABE34}" type="slidenum">
              <a:rPr lang="fr-FR" smtClean="0"/>
              <a:t>‹#›</a:t>
            </a:fld>
            <a:endParaRPr lang="fr-FR"/>
          </a:p>
        </p:txBody>
      </p:sp>
    </p:spTree>
  </p:cSld>
  <p:clrMapOvr>
    <a:overrideClrMapping accent1="accent1" accent2="accent2" accent3="accent3" accent4="accent4" accent5="accent5" accent6="accent6" bg1="dk1" bg2="dk2" tx1="lt1" tx2="lt2"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35" name=""/>
        <p:cNvGrpSpPr/>
        <p:nvPr/>
      </p:nvGrpSpPr>
      <p:grpSpPr>
        <a:xfrm>
          <a:off x="0" y="0"/>
          <a:ext cx="0" cy="0"/>
          <a:chOff x="0" y="0"/>
          <a:chExt cx="0" cy="0"/>
        </a:xfrm>
      </p:grpSpPr>
      <p:sp>
        <p:nvSpPr>
          <p:cNvPr id="1049235" name="Title 1"/>
          <p:cNvSpPr>
            <a:spLocks noGrp="1"/>
          </p:cNvSpPr>
          <p:nvPr>
            <p:ph type="title"/>
          </p:nvPr>
        </p:nvSpPr>
        <p:spPr/>
        <p:txBody>
          <a:bodyPr/>
          <a:p>
            <a:r>
              <a:rPr kumimoji="0" lang="en-US"/>
              <a:t>Click to edit Master title style</a:t>
            </a:r>
          </a:p>
        </p:txBody>
      </p:sp>
      <p:sp>
        <p:nvSpPr>
          <p:cNvPr id="1049236" name="Vertical Text Placeholder 2"/>
          <p:cNvSpPr>
            <a:spLocks noGrp="1"/>
          </p:cNvSpPr>
          <p:nvPr>
            <p:ph type="body" orient="vert" idx="1"/>
          </p:nvPr>
        </p:nvSpPr>
        <p:spPr/>
        <p:txBody>
          <a:bodyPr vert="eaVert"/>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237" name="Date Placeholder 3"/>
          <p:cNvSpPr>
            <a:spLocks noGrp="1"/>
          </p:cNvSpPr>
          <p:nvPr>
            <p:ph type="dt" sz="half" idx="10"/>
          </p:nvPr>
        </p:nvSpPr>
        <p:spPr/>
        <p:txBody>
          <a:bodyPr/>
          <a:p>
            <a:fld id="{A547D1EE-2DDD-43CA-92EB-74C729AFDBB3}" type="datetime1">
              <a:rPr lang="fr-FR" smtClean="0"/>
              <a:t>17/04/2019</a:t>
            </a:fld>
            <a:endParaRPr lang="fr-FR"/>
          </a:p>
        </p:txBody>
      </p:sp>
      <p:sp>
        <p:nvSpPr>
          <p:cNvPr id="1049238" name="Footer Placeholder 4"/>
          <p:cNvSpPr>
            <a:spLocks noGrp="1"/>
          </p:cNvSpPr>
          <p:nvPr>
            <p:ph type="ftr" sz="quarter" idx="11"/>
          </p:nvPr>
        </p:nvSpPr>
        <p:spPr/>
        <p:txBody>
          <a:bodyPr/>
          <a:p>
            <a:endParaRPr lang="fr-FR"/>
          </a:p>
        </p:txBody>
      </p:sp>
      <p:sp>
        <p:nvSpPr>
          <p:cNvPr id="1049239" name="Slide Number Placeholder 5"/>
          <p:cNvSpPr>
            <a:spLocks noGrp="1"/>
          </p:cNvSpPr>
          <p:nvPr>
            <p:ph type="sldNum" sz="quarter" idx="12"/>
          </p:nvPr>
        </p:nvSpPr>
        <p:spPr/>
        <p:txBody>
          <a:bodyPr/>
          <a:p>
            <a:fld id="{943CF8F4-345A-497A-B0FA-0D5D887ABE34}"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33" name=""/>
        <p:cNvGrpSpPr/>
        <p:nvPr/>
      </p:nvGrpSpPr>
      <p:grpSpPr>
        <a:xfrm>
          <a:off x="0" y="0"/>
          <a:ext cx="0" cy="0"/>
          <a:chOff x="0" y="0"/>
          <a:chExt cx="0" cy="0"/>
        </a:xfrm>
      </p:grpSpPr>
      <p:sp>
        <p:nvSpPr>
          <p:cNvPr id="1049220" name="Vertical Title 1"/>
          <p:cNvSpPr>
            <a:spLocks noGrp="1"/>
          </p:cNvSpPr>
          <p:nvPr>
            <p:ph type="title" orient="vert"/>
          </p:nvPr>
        </p:nvSpPr>
        <p:spPr>
          <a:xfrm>
            <a:off x="6629400" y="914401"/>
            <a:ext cx="2057400" cy="5211763"/>
          </a:xfrm>
        </p:spPr>
        <p:txBody>
          <a:bodyPr vert="eaVert"/>
          <a:p>
            <a:r>
              <a:rPr kumimoji="0" lang="en-US"/>
              <a:t>Click to edit Master title style</a:t>
            </a:r>
          </a:p>
        </p:txBody>
      </p:sp>
      <p:sp>
        <p:nvSpPr>
          <p:cNvPr id="1049221" name="Vertical Text Placeholder 2"/>
          <p:cNvSpPr>
            <a:spLocks noGrp="1"/>
          </p:cNvSpPr>
          <p:nvPr>
            <p:ph type="body" orient="vert" idx="1"/>
          </p:nvPr>
        </p:nvSpPr>
        <p:spPr>
          <a:xfrm>
            <a:off x="457200" y="914401"/>
            <a:ext cx="6019800" cy="5211763"/>
          </a:xfrm>
        </p:spPr>
        <p:txBody>
          <a:bodyPr vert="eaVert"/>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222" name="Date Placeholder 3"/>
          <p:cNvSpPr>
            <a:spLocks noGrp="1"/>
          </p:cNvSpPr>
          <p:nvPr>
            <p:ph type="dt" sz="half" idx="10"/>
          </p:nvPr>
        </p:nvSpPr>
        <p:spPr/>
        <p:txBody>
          <a:bodyPr/>
          <a:p>
            <a:fld id="{076DEA9A-34C0-41DF-A9B9-EA6E3BCE3895}" type="datetime1">
              <a:rPr lang="fr-FR" smtClean="0"/>
              <a:t>17/04/2019</a:t>
            </a:fld>
            <a:endParaRPr lang="fr-FR"/>
          </a:p>
        </p:txBody>
      </p:sp>
      <p:sp>
        <p:nvSpPr>
          <p:cNvPr id="1049223" name="Footer Placeholder 4"/>
          <p:cNvSpPr>
            <a:spLocks noGrp="1"/>
          </p:cNvSpPr>
          <p:nvPr>
            <p:ph type="ftr" sz="quarter" idx="11"/>
          </p:nvPr>
        </p:nvSpPr>
        <p:spPr/>
        <p:txBody>
          <a:bodyPr/>
          <a:p>
            <a:endParaRPr lang="fr-FR"/>
          </a:p>
        </p:txBody>
      </p:sp>
      <p:sp>
        <p:nvSpPr>
          <p:cNvPr id="1049224" name="Slide Number Placeholder 5"/>
          <p:cNvSpPr>
            <a:spLocks noGrp="1"/>
          </p:cNvSpPr>
          <p:nvPr>
            <p:ph type="sldNum" sz="quarter" idx="12"/>
          </p:nvPr>
        </p:nvSpPr>
        <p:spPr/>
        <p:txBody>
          <a:bodyPr/>
          <a:p>
            <a:fld id="{943CF8F4-345A-497A-B0FA-0D5D887ABE34}"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98" name=""/>
        <p:cNvGrpSpPr/>
        <p:nvPr/>
      </p:nvGrpSpPr>
      <p:grpSpPr>
        <a:xfrm>
          <a:off x="0" y="0"/>
          <a:ext cx="0" cy="0"/>
          <a:chOff x="0" y="0"/>
          <a:chExt cx="0" cy="0"/>
        </a:xfrm>
      </p:grpSpPr>
      <p:sp>
        <p:nvSpPr>
          <p:cNvPr id="1048585" name="Title 1"/>
          <p:cNvSpPr>
            <a:spLocks noGrp="1"/>
          </p:cNvSpPr>
          <p:nvPr>
            <p:ph type="title"/>
          </p:nvPr>
        </p:nvSpPr>
        <p:spPr/>
        <p:txBody>
          <a:bodyPr/>
          <a:p>
            <a:r>
              <a:rPr kumimoji="0" lang="en-US"/>
              <a:t>Click to edit Master title style</a:t>
            </a:r>
          </a:p>
        </p:txBody>
      </p:sp>
      <p:sp>
        <p:nvSpPr>
          <p:cNvPr id="1048586" name="Content Placeholder 2"/>
          <p:cNvSpPr>
            <a:spLocks noGrp="1"/>
          </p:cNvSpPr>
          <p:nvPr>
            <p:ph idx="1"/>
          </p:nvPr>
        </p:nvSpPr>
        <p:spPr/>
        <p:txBody>
          <a:bodyPr/>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8587" name="Date Placeholder 3"/>
          <p:cNvSpPr>
            <a:spLocks noGrp="1"/>
          </p:cNvSpPr>
          <p:nvPr>
            <p:ph type="dt" sz="half" idx="10"/>
          </p:nvPr>
        </p:nvSpPr>
        <p:spPr/>
        <p:txBody>
          <a:bodyPr/>
          <a:p>
            <a:fld id="{61DA0D3E-0CE4-40A5-8661-CBFC2C8A5A20}" type="datetime1">
              <a:rPr lang="fr-FR" smtClean="0"/>
              <a:t>17/04/2019</a:t>
            </a:fld>
            <a:endParaRPr lang="fr-FR"/>
          </a:p>
        </p:txBody>
      </p:sp>
      <p:sp>
        <p:nvSpPr>
          <p:cNvPr id="1048588" name="Footer Placeholder 4"/>
          <p:cNvSpPr>
            <a:spLocks noGrp="1"/>
          </p:cNvSpPr>
          <p:nvPr>
            <p:ph type="ftr" sz="quarter" idx="11"/>
          </p:nvPr>
        </p:nvSpPr>
        <p:spPr/>
        <p:txBody>
          <a:bodyPr/>
          <a:p>
            <a:endParaRPr lang="fr-FR"/>
          </a:p>
        </p:txBody>
      </p:sp>
      <p:sp>
        <p:nvSpPr>
          <p:cNvPr id="1048589" name="Slide Number Placeholder 5"/>
          <p:cNvSpPr>
            <a:spLocks noGrp="1"/>
          </p:cNvSpPr>
          <p:nvPr>
            <p:ph type="sldNum" sz="quarter" idx="12"/>
          </p:nvPr>
        </p:nvSpPr>
        <p:spPr/>
        <p:txBody>
          <a:bodyPr/>
          <a:p>
            <a:fld id="{943CF8F4-345A-497A-B0FA-0D5D887ABE34}"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2"/>
      </p:bgRef>
    </p:bg>
    <p:spTree>
      <p:nvGrpSpPr>
        <p:cNvPr id="336" name=""/>
        <p:cNvGrpSpPr/>
        <p:nvPr/>
      </p:nvGrpSpPr>
      <p:grpSpPr>
        <a:xfrm>
          <a:off x="0" y="0"/>
          <a:ext cx="0" cy="0"/>
          <a:chOff x="0" y="0"/>
          <a:chExt cx="0" cy="0"/>
        </a:xfrm>
      </p:grpSpPr>
      <p:sp>
        <p:nvSpPr>
          <p:cNvPr id="1049240" name="Title 1"/>
          <p:cNvSpPr>
            <a:spLocks noGrp="1"/>
          </p:cNvSpPr>
          <p:nvPr>
            <p:ph type="title"/>
          </p:nvPr>
        </p:nvSpPr>
        <p:spPr>
          <a:xfrm>
            <a:off x="530352" y="1316736"/>
            <a:ext cx="7772400" cy="1362456"/>
          </a:xfrm>
          <a:ln>
            <a:noFill/>
          </a:ln>
        </p:spPr>
        <p:txBody>
          <a:bodyPr anchor="b" bIns="0" tIns="0" vert="horz">
            <a:noAutofit/>
            <a:scene3d>
              <a:camera prst="orthographicFront"/>
              <a:lightRig dir="t" rig="freezing">
                <a:rot lat="0" lon="0" rev="5640000"/>
              </a:lightRig>
            </a:scene3d>
            <a:sp3d prstMaterial="flat">
              <a:bevelT w="38100" h="38100"/>
            </a:sp3d>
          </a:bodyPr>
          <a:lstStyle>
            <a:lvl1pPr algn="l" rtl="0">
              <a:spcBef>
                <a:spcPct val="0"/>
              </a:spcBef>
              <a:buNone/>
              <a:defRPr baseline="0" b="1" cap="none" dirty="0" sz="5600" lang="en-US">
                <a:ln w="635">
                  <a:noFill/>
                </a:ln>
                <a:solidFill>
                  <a:schemeClr val="accent4">
                    <a:tint val="90000"/>
                    <a:satMod val="125000"/>
                  </a:schemeClr>
                </a:solidFill>
                <a:effectLst>
                  <a:outerShdw algn="tl" blurRad="38100" dir="5400000" dist="25400" rotWithShape="0">
                    <a:srgbClr val="000000">
                      <a:alpha val="43000"/>
                    </a:srgbClr>
                  </a:outerShdw>
                </a:effectLst>
                <a:latin typeface="+mj-lt"/>
                <a:ea typeface="+mj-ea"/>
                <a:cs typeface="+mj-cs"/>
              </a:defRPr>
            </a:lvl1pPr>
          </a:lstStyle>
          <a:p>
            <a:r>
              <a:rPr kumimoji="0" lang="en-US"/>
              <a:t>Click to edit Master title style</a:t>
            </a:r>
          </a:p>
        </p:txBody>
      </p:sp>
      <p:sp>
        <p:nvSpPr>
          <p:cNvPr id="1049241" name="Text Placeholder 2"/>
          <p:cNvSpPr>
            <a:spLocks noGrp="1"/>
          </p:cNvSpPr>
          <p:nvPr>
            <p:ph type="body" idx="1"/>
          </p:nvPr>
        </p:nvSpPr>
        <p:spPr>
          <a:xfrm>
            <a:off x="530352" y="2704664"/>
            <a:ext cx="7772400" cy="1509712"/>
          </a:xfrm>
        </p:spPr>
        <p:txBody>
          <a:bodyPr anchor="t" lIns="45720" rIns="45720"/>
          <a:lstStyle>
            <a:lvl1pPr indent="0" marL="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a:t>Click to edit Master text styles</a:t>
            </a:r>
          </a:p>
        </p:txBody>
      </p:sp>
      <p:sp>
        <p:nvSpPr>
          <p:cNvPr id="1049242" name="Date Placeholder 3"/>
          <p:cNvSpPr>
            <a:spLocks noGrp="1"/>
          </p:cNvSpPr>
          <p:nvPr>
            <p:ph type="dt" sz="half" idx="10"/>
          </p:nvPr>
        </p:nvSpPr>
        <p:spPr/>
        <p:txBody>
          <a:bodyPr/>
          <a:p>
            <a:fld id="{A1310779-673B-4A1D-9896-360F71A42F7D}" type="datetime1">
              <a:rPr lang="fr-FR" smtClean="0"/>
              <a:t>17/04/2019</a:t>
            </a:fld>
            <a:endParaRPr lang="fr-FR"/>
          </a:p>
        </p:txBody>
      </p:sp>
      <p:sp>
        <p:nvSpPr>
          <p:cNvPr id="1049243" name="Footer Placeholder 4"/>
          <p:cNvSpPr>
            <a:spLocks noGrp="1"/>
          </p:cNvSpPr>
          <p:nvPr>
            <p:ph type="ftr" sz="quarter" idx="11"/>
          </p:nvPr>
        </p:nvSpPr>
        <p:spPr/>
        <p:txBody>
          <a:bodyPr/>
          <a:p>
            <a:endParaRPr lang="fr-FR"/>
          </a:p>
        </p:txBody>
      </p:sp>
      <p:sp>
        <p:nvSpPr>
          <p:cNvPr id="1049244" name="Slide Number Placeholder 5"/>
          <p:cNvSpPr>
            <a:spLocks noGrp="1"/>
          </p:cNvSpPr>
          <p:nvPr>
            <p:ph type="sldNum" sz="quarter" idx="12"/>
          </p:nvPr>
        </p:nvSpPr>
        <p:spPr/>
        <p:txBody>
          <a:bodyPr/>
          <a:p>
            <a:fld id="{943CF8F4-345A-497A-B0FA-0D5D887ABE34}" type="slidenum">
              <a:rPr lang="fr-FR" smtClean="0"/>
              <a:t>‹#›</a:t>
            </a:fld>
            <a:endParaRPr lang="fr-FR"/>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337" name=""/>
        <p:cNvGrpSpPr/>
        <p:nvPr/>
      </p:nvGrpSpPr>
      <p:grpSpPr>
        <a:xfrm>
          <a:off x="0" y="0"/>
          <a:ext cx="0" cy="0"/>
          <a:chOff x="0" y="0"/>
          <a:chExt cx="0" cy="0"/>
        </a:xfrm>
      </p:grpSpPr>
      <p:sp>
        <p:nvSpPr>
          <p:cNvPr id="1049245" name="Title 1"/>
          <p:cNvSpPr>
            <a:spLocks noGrp="1"/>
          </p:cNvSpPr>
          <p:nvPr>
            <p:ph type="title"/>
          </p:nvPr>
        </p:nvSpPr>
        <p:spPr>
          <a:xfrm>
            <a:off x="457200" y="704088"/>
            <a:ext cx="8229600" cy="1143000"/>
          </a:xfrm>
        </p:spPr>
        <p:txBody>
          <a:bodyPr/>
          <a:p>
            <a:r>
              <a:rPr kumimoji="0" lang="en-US"/>
              <a:t>Click to edit Master title style</a:t>
            </a:r>
          </a:p>
        </p:txBody>
      </p:sp>
      <p:sp>
        <p:nvSpPr>
          <p:cNvPr id="1049246"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247"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248" name="Date Placeholder 4"/>
          <p:cNvSpPr>
            <a:spLocks noGrp="1"/>
          </p:cNvSpPr>
          <p:nvPr>
            <p:ph type="dt" sz="half" idx="10"/>
          </p:nvPr>
        </p:nvSpPr>
        <p:spPr/>
        <p:txBody>
          <a:bodyPr/>
          <a:p>
            <a:fld id="{37FC3195-0015-4B9D-BA0C-18B993C60D10}" type="datetime1">
              <a:rPr lang="fr-FR" smtClean="0"/>
              <a:t>17/04/2019</a:t>
            </a:fld>
            <a:endParaRPr lang="fr-FR"/>
          </a:p>
        </p:txBody>
      </p:sp>
      <p:sp>
        <p:nvSpPr>
          <p:cNvPr id="1049249" name="Footer Placeholder 5"/>
          <p:cNvSpPr>
            <a:spLocks noGrp="1"/>
          </p:cNvSpPr>
          <p:nvPr>
            <p:ph type="ftr" sz="quarter" idx="11"/>
          </p:nvPr>
        </p:nvSpPr>
        <p:spPr/>
        <p:txBody>
          <a:bodyPr/>
          <a:p>
            <a:endParaRPr lang="fr-FR"/>
          </a:p>
        </p:txBody>
      </p:sp>
      <p:sp>
        <p:nvSpPr>
          <p:cNvPr id="1049250" name="Slide Number Placeholder 6"/>
          <p:cNvSpPr>
            <a:spLocks noGrp="1"/>
          </p:cNvSpPr>
          <p:nvPr>
            <p:ph type="sldNum" sz="quarter" idx="12"/>
          </p:nvPr>
        </p:nvSpPr>
        <p:spPr/>
        <p:txBody>
          <a:bodyPr/>
          <a:p>
            <a:fld id="{943CF8F4-345A-497A-B0FA-0D5D887ABE34}"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338" name=""/>
        <p:cNvGrpSpPr/>
        <p:nvPr/>
      </p:nvGrpSpPr>
      <p:grpSpPr>
        <a:xfrm>
          <a:off x="0" y="0"/>
          <a:ext cx="0" cy="0"/>
          <a:chOff x="0" y="0"/>
          <a:chExt cx="0" cy="0"/>
        </a:xfrm>
      </p:grpSpPr>
      <p:sp>
        <p:nvSpPr>
          <p:cNvPr id="1049251" name="Title 1"/>
          <p:cNvSpPr>
            <a:spLocks noGrp="1"/>
          </p:cNvSpPr>
          <p:nvPr>
            <p:ph type="title"/>
          </p:nvPr>
        </p:nvSpPr>
        <p:spPr>
          <a:xfrm>
            <a:off x="457200" y="704088"/>
            <a:ext cx="8229600" cy="1143000"/>
          </a:xfrm>
        </p:spPr>
        <p:txBody>
          <a:bodyPr anchor="b" tIns="45720"/>
          <a:p>
            <a:r>
              <a:rPr kumimoji="0" lang="en-US"/>
              <a:t>Click to edit Master title style</a:t>
            </a:r>
          </a:p>
        </p:txBody>
      </p:sp>
      <p:sp>
        <p:nvSpPr>
          <p:cNvPr id="1049252" name="Text Placeholder 2"/>
          <p:cNvSpPr>
            <a:spLocks noGrp="1"/>
          </p:cNvSpPr>
          <p:nvPr>
            <p:ph type="body" idx="1"/>
          </p:nvPr>
        </p:nvSpPr>
        <p:spPr>
          <a:xfrm>
            <a:off x="457200" y="1855248"/>
            <a:ext cx="4040188" cy="659352"/>
          </a:xfrm>
        </p:spPr>
        <p:txBody>
          <a:bodyPr anchor="ctr" bIns="0" lIns="45720" rIns="45720" tIns="0">
            <a:noAutofit/>
          </a:bodyPr>
          <a:lstStyle>
            <a:lvl1pPr indent="0" marL="0">
              <a:buNone/>
              <a:defRPr baseline="0" b="1" cap="none" sz="2400">
                <a:solidFill>
                  <a:schemeClr val="tx2"/>
                </a:solidFill>
                <a:effectLst/>
              </a:defRPr>
            </a:lvl1pPr>
            <a:lvl2pPr>
              <a:buNone/>
              <a:defRPr b="1" sz="2000"/>
            </a:lvl2pPr>
            <a:lvl3pPr>
              <a:buNone/>
              <a:defRPr b="1" sz="1800"/>
            </a:lvl3pPr>
            <a:lvl4pPr>
              <a:buNone/>
              <a:defRPr b="1" sz="1600"/>
            </a:lvl4pPr>
            <a:lvl5pPr>
              <a:buNone/>
              <a:defRPr b="1" sz="1600"/>
            </a:lvl5pPr>
          </a:lstStyle>
          <a:p>
            <a:pPr eaLnBrk="1" hangingPunct="1" latinLnBrk="0" lvl="0"/>
            <a:r>
              <a:rPr kumimoji="0" lang="en-US"/>
              <a:t>Click to edit Master text styles</a:t>
            </a:r>
          </a:p>
        </p:txBody>
      </p:sp>
      <p:sp>
        <p:nvSpPr>
          <p:cNvPr id="1049253" name="Text Placeholder 3"/>
          <p:cNvSpPr>
            <a:spLocks noGrp="1"/>
          </p:cNvSpPr>
          <p:nvPr>
            <p:ph type="body" sz="half" idx="3"/>
          </p:nvPr>
        </p:nvSpPr>
        <p:spPr>
          <a:xfrm>
            <a:off x="4645025" y="1859757"/>
            <a:ext cx="4041775" cy="654843"/>
          </a:xfrm>
        </p:spPr>
        <p:txBody>
          <a:bodyPr anchor="ctr" bIns="0" lIns="45720" rIns="45720" tIns="0"/>
          <a:lstStyle>
            <a:lvl1pPr indent="0" marL="0">
              <a:buNone/>
              <a:defRPr baseline="0" b="1" cap="none" sz="2400">
                <a:solidFill>
                  <a:schemeClr val="tx2"/>
                </a:solidFill>
                <a:effectLst/>
              </a:defRPr>
            </a:lvl1pPr>
            <a:lvl2pPr>
              <a:buNone/>
              <a:defRPr b="1" sz="2000"/>
            </a:lvl2pPr>
            <a:lvl3pPr>
              <a:buNone/>
              <a:defRPr b="1" sz="1800"/>
            </a:lvl3pPr>
            <a:lvl4pPr>
              <a:buNone/>
              <a:defRPr b="1" sz="1600"/>
            </a:lvl4pPr>
            <a:lvl5pPr>
              <a:buNone/>
              <a:defRPr b="1" sz="1600"/>
            </a:lvl5pPr>
          </a:lstStyle>
          <a:p>
            <a:pPr eaLnBrk="1" hangingPunct="1" latinLnBrk="0" lvl="0"/>
            <a:r>
              <a:rPr kumimoji="0" lang="en-US"/>
              <a:t>Click to edit Master text styles</a:t>
            </a:r>
          </a:p>
        </p:txBody>
      </p:sp>
      <p:sp>
        <p:nvSpPr>
          <p:cNvPr id="1049254"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255"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256" name="Date Placeholder 6"/>
          <p:cNvSpPr>
            <a:spLocks noGrp="1"/>
          </p:cNvSpPr>
          <p:nvPr>
            <p:ph type="dt" sz="half" idx="10"/>
          </p:nvPr>
        </p:nvSpPr>
        <p:spPr/>
        <p:txBody>
          <a:bodyPr/>
          <a:p>
            <a:fld id="{2A08FF3D-9E87-4513-909E-148BBD21FB2F}" type="datetime1">
              <a:rPr lang="fr-FR" smtClean="0"/>
              <a:t>17/04/2019</a:t>
            </a:fld>
            <a:endParaRPr lang="fr-FR"/>
          </a:p>
        </p:txBody>
      </p:sp>
      <p:sp>
        <p:nvSpPr>
          <p:cNvPr id="1049257" name="Footer Placeholder 7"/>
          <p:cNvSpPr>
            <a:spLocks noGrp="1"/>
          </p:cNvSpPr>
          <p:nvPr>
            <p:ph type="ftr" sz="quarter" idx="11"/>
          </p:nvPr>
        </p:nvSpPr>
        <p:spPr/>
        <p:txBody>
          <a:bodyPr/>
          <a:p>
            <a:endParaRPr lang="fr-FR"/>
          </a:p>
        </p:txBody>
      </p:sp>
      <p:sp>
        <p:nvSpPr>
          <p:cNvPr id="1049258" name="Slide Number Placeholder 8"/>
          <p:cNvSpPr>
            <a:spLocks noGrp="1"/>
          </p:cNvSpPr>
          <p:nvPr>
            <p:ph type="sldNum" sz="quarter" idx="12"/>
          </p:nvPr>
        </p:nvSpPr>
        <p:spPr/>
        <p:txBody>
          <a:bodyPr/>
          <a:p>
            <a:fld id="{943CF8F4-345A-497A-B0FA-0D5D887ABE34}"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32" name=""/>
        <p:cNvGrpSpPr/>
        <p:nvPr/>
      </p:nvGrpSpPr>
      <p:grpSpPr>
        <a:xfrm>
          <a:off x="0" y="0"/>
          <a:ext cx="0" cy="0"/>
          <a:chOff x="0" y="0"/>
          <a:chExt cx="0" cy="0"/>
        </a:xfrm>
      </p:grpSpPr>
      <p:sp>
        <p:nvSpPr>
          <p:cNvPr id="1049216" name="Title 1"/>
          <p:cNvSpPr>
            <a:spLocks noGrp="1"/>
          </p:cNvSpPr>
          <p:nvPr>
            <p:ph type="title"/>
          </p:nvPr>
        </p:nvSpPr>
        <p:spPr>
          <a:xfrm>
            <a:off x="457200" y="704088"/>
            <a:ext cx="8305800" cy="1143000"/>
          </a:xfrm>
        </p:spPr>
        <p:txBody>
          <a:bodyPr anchor="b" bIns="0" tIns="45720" vert="horz">
            <a:normAutofit/>
            <a:scene3d>
              <a:camera prst="orthographicFront"/>
              <a:lightRig dir="t" rig="freezing">
                <a:rot lat="0" lon="0" rev="5640000"/>
              </a:lightRig>
            </a:scene3d>
            <a:sp3d prstMaterial="flat">
              <a:contourClr>
                <a:schemeClr val="tx2"/>
              </a:contourClr>
            </a:sp3d>
          </a:bodyPr>
          <a:lstStyle>
            <a:lvl1pPr algn="l" rtl="0">
              <a:spcBef>
                <a:spcPct val="0"/>
              </a:spcBef>
              <a:buNone/>
              <a:defRPr b="0" sz="5000">
                <a:ln>
                  <a:noFill/>
                </a:ln>
                <a:solidFill>
                  <a:schemeClr val="tx2"/>
                </a:solidFill>
                <a:effectLst/>
                <a:latin typeface="+mj-lt"/>
                <a:ea typeface="+mj-ea"/>
                <a:cs typeface="+mj-cs"/>
              </a:defRPr>
            </a:lvl1pPr>
          </a:lstStyle>
          <a:p>
            <a:r>
              <a:rPr kumimoji="0" lang="en-US"/>
              <a:t>Click to edit Master title style</a:t>
            </a:r>
          </a:p>
        </p:txBody>
      </p:sp>
      <p:sp>
        <p:nvSpPr>
          <p:cNvPr id="1049217" name="Date Placeholder 2"/>
          <p:cNvSpPr>
            <a:spLocks noGrp="1"/>
          </p:cNvSpPr>
          <p:nvPr>
            <p:ph type="dt" sz="half" idx="10"/>
          </p:nvPr>
        </p:nvSpPr>
        <p:spPr/>
        <p:txBody>
          <a:bodyPr/>
          <a:p>
            <a:fld id="{6B8BF703-2CBB-47D5-B4B2-7ADF7474FD39}" type="datetime1">
              <a:rPr lang="fr-FR" smtClean="0"/>
              <a:t>17/04/2019</a:t>
            </a:fld>
            <a:endParaRPr lang="fr-FR"/>
          </a:p>
        </p:txBody>
      </p:sp>
      <p:sp>
        <p:nvSpPr>
          <p:cNvPr id="1049218" name="Footer Placeholder 3"/>
          <p:cNvSpPr>
            <a:spLocks noGrp="1"/>
          </p:cNvSpPr>
          <p:nvPr>
            <p:ph type="ftr" sz="quarter" idx="11"/>
          </p:nvPr>
        </p:nvSpPr>
        <p:spPr/>
        <p:txBody>
          <a:bodyPr/>
          <a:p>
            <a:endParaRPr lang="fr-FR"/>
          </a:p>
        </p:txBody>
      </p:sp>
      <p:sp>
        <p:nvSpPr>
          <p:cNvPr id="1049219" name="Slide Number Placeholder 4"/>
          <p:cNvSpPr>
            <a:spLocks noGrp="1"/>
          </p:cNvSpPr>
          <p:nvPr>
            <p:ph type="sldNum" sz="quarter" idx="12"/>
          </p:nvPr>
        </p:nvSpPr>
        <p:spPr/>
        <p:txBody>
          <a:bodyPr/>
          <a:p>
            <a:fld id="{943CF8F4-345A-497A-B0FA-0D5D887ABE34}"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80" name=""/>
        <p:cNvGrpSpPr/>
        <p:nvPr/>
      </p:nvGrpSpPr>
      <p:grpSpPr>
        <a:xfrm>
          <a:off x="0" y="0"/>
          <a:ext cx="0" cy="0"/>
          <a:chOff x="0" y="0"/>
          <a:chExt cx="0" cy="0"/>
        </a:xfrm>
      </p:grpSpPr>
      <p:sp>
        <p:nvSpPr>
          <p:cNvPr id="1048636" name="Date Placeholder 1"/>
          <p:cNvSpPr>
            <a:spLocks noGrp="1"/>
          </p:cNvSpPr>
          <p:nvPr>
            <p:ph type="dt" sz="half" idx="10"/>
          </p:nvPr>
        </p:nvSpPr>
        <p:spPr/>
        <p:txBody>
          <a:bodyPr/>
          <a:p>
            <a:fld id="{F6931362-C97E-4FF4-8282-547FDC59CAF2}" type="datetime1">
              <a:rPr lang="fr-FR" smtClean="0"/>
              <a:t>17/04/2019</a:t>
            </a:fld>
            <a:endParaRPr lang="fr-FR"/>
          </a:p>
        </p:txBody>
      </p:sp>
      <p:sp>
        <p:nvSpPr>
          <p:cNvPr id="1048637" name="Footer Placeholder 2"/>
          <p:cNvSpPr>
            <a:spLocks noGrp="1"/>
          </p:cNvSpPr>
          <p:nvPr>
            <p:ph type="ftr" sz="quarter" idx="11"/>
          </p:nvPr>
        </p:nvSpPr>
        <p:spPr/>
        <p:txBody>
          <a:bodyPr/>
          <a:p>
            <a:endParaRPr lang="fr-FR"/>
          </a:p>
        </p:txBody>
      </p:sp>
      <p:sp>
        <p:nvSpPr>
          <p:cNvPr id="1048638" name="Slide Number Placeholder 3"/>
          <p:cNvSpPr>
            <a:spLocks noGrp="1"/>
          </p:cNvSpPr>
          <p:nvPr>
            <p:ph type="sldNum" sz="quarter" idx="12"/>
          </p:nvPr>
        </p:nvSpPr>
        <p:spPr/>
        <p:txBody>
          <a:bodyPr/>
          <a:p>
            <a:fld id="{943CF8F4-345A-497A-B0FA-0D5D887ABE34}"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339" name=""/>
        <p:cNvGrpSpPr/>
        <p:nvPr/>
      </p:nvGrpSpPr>
      <p:grpSpPr>
        <a:xfrm>
          <a:off x="0" y="0"/>
          <a:ext cx="0" cy="0"/>
          <a:chOff x="0" y="0"/>
          <a:chExt cx="0" cy="0"/>
        </a:xfrm>
      </p:grpSpPr>
      <p:sp>
        <p:nvSpPr>
          <p:cNvPr id="1049259" name="Title 1"/>
          <p:cNvSpPr>
            <a:spLocks noGrp="1"/>
          </p:cNvSpPr>
          <p:nvPr>
            <p:ph type="title"/>
          </p:nvPr>
        </p:nvSpPr>
        <p:spPr>
          <a:xfrm>
            <a:off x="685800" y="514352"/>
            <a:ext cx="2743200" cy="1162050"/>
          </a:xfrm>
        </p:spPr>
        <p:txBody>
          <a:bodyPr anchor="b" lIns="0">
            <a:noAutofit/>
          </a:bodyPr>
          <a:lstStyle>
            <a:lvl1pPr algn="l" rtl="0">
              <a:spcBef>
                <a:spcPct val="0"/>
              </a:spcBef>
              <a:buNone/>
              <a:defRPr b="0" sz="2600">
                <a:ln>
                  <a:noFill/>
                </a:ln>
                <a:solidFill>
                  <a:schemeClr val="tx2"/>
                </a:solidFill>
                <a:effectLst/>
                <a:latin typeface="+mj-lt"/>
                <a:ea typeface="+mj-ea"/>
                <a:cs typeface="+mj-cs"/>
              </a:defRPr>
            </a:lvl1pPr>
          </a:lstStyle>
          <a:p>
            <a:r>
              <a:rPr kumimoji="0" lang="en-US"/>
              <a:t>Click to edit Master title style</a:t>
            </a:r>
          </a:p>
        </p:txBody>
      </p:sp>
      <p:sp>
        <p:nvSpPr>
          <p:cNvPr id="1049260" name="Text Placeholder 2"/>
          <p:cNvSpPr>
            <a:spLocks noGrp="1"/>
          </p:cNvSpPr>
          <p:nvPr>
            <p:ph type="body" idx="2"/>
          </p:nvPr>
        </p:nvSpPr>
        <p:spPr>
          <a:xfrm>
            <a:off x="685800" y="1676400"/>
            <a:ext cx="2743200" cy="4572000"/>
          </a:xfrm>
        </p:spPr>
        <p:txBody>
          <a:bodyPr lIns="18288" rIns="18288"/>
          <a:lstStyle>
            <a:lvl1pPr algn="l" indent="0" marL="0">
              <a:buNone/>
              <a:defRPr sz="1400"/>
            </a:lvl1pPr>
            <a:lvl2pPr algn="l" indent="0">
              <a:buNone/>
              <a:defRPr sz="1200"/>
            </a:lvl2pPr>
            <a:lvl3pPr algn="l" indent="0">
              <a:buNone/>
              <a:defRPr sz="1000"/>
            </a:lvl3pPr>
            <a:lvl4pPr algn="l" indent="0">
              <a:buNone/>
              <a:defRPr sz="900"/>
            </a:lvl4pPr>
            <a:lvl5pPr algn="l" indent="0">
              <a:buNone/>
              <a:defRPr sz="900"/>
            </a:lvl5pPr>
          </a:lstStyle>
          <a:p>
            <a:pPr eaLnBrk="1" hangingPunct="1" latinLnBrk="0" lvl="0"/>
            <a:r>
              <a:rPr kumimoji="0" lang="en-US"/>
              <a:t>Click to edit Master text styles</a:t>
            </a:r>
          </a:p>
        </p:txBody>
      </p:sp>
      <p:sp>
        <p:nvSpPr>
          <p:cNvPr id="1049261"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262" name="Date Placeholder 4"/>
          <p:cNvSpPr>
            <a:spLocks noGrp="1"/>
          </p:cNvSpPr>
          <p:nvPr>
            <p:ph type="dt" sz="half" idx="10"/>
          </p:nvPr>
        </p:nvSpPr>
        <p:spPr/>
        <p:txBody>
          <a:bodyPr/>
          <a:p>
            <a:fld id="{72F5CC65-DA09-4D51-B92E-F7CBAD3CBF99}" type="datetime1">
              <a:rPr lang="fr-FR" smtClean="0"/>
              <a:t>17/04/2019</a:t>
            </a:fld>
            <a:endParaRPr lang="fr-FR"/>
          </a:p>
        </p:txBody>
      </p:sp>
      <p:sp>
        <p:nvSpPr>
          <p:cNvPr id="1049263" name="Footer Placeholder 5"/>
          <p:cNvSpPr>
            <a:spLocks noGrp="1"/>
          </p:cNvSpPr>
          <p:nvPr>
            <p:ph type="ftr" sz="quarter" idx="11"/>
          </p:nvPr>
        </p:nvSpPr>
        <p:spPr/>
        <p:txBody>
          <a:bodyPr/>
          <a:p>
            <a:endParaRPr lang="fr-FR"/>
          </a:p>
        </p:txBody>
      </p:sp>
      <p:sp>
        <p:nvSpPr>
          <p:cNvPr id="1049264" name="Slide Number Placeholder 6"/>
          <p:cNvSpPr>
            <a:spLocks noGrp="1"/>
          </p:cNvSpPr>
          <p:nvPr>
            <p:ph type="sldNum" sz="quarter" idx="12"/>
          </p:nvPr>
        </p:nvSpPr>
        <p:spPr/>
        <p:txBody>
          <a:bodyPr/>
          <a:p>
            <a:fld id="{943CF8F4-345A-497A-B0FA-0D5D887ABE34}"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334" name=""/>
        <p:cNvGrpSpPr/>
        <p:nvPr/>
      </p:nvGrpSpPr>
      <p:grpSpPr>
        <a:xfrm>
          <a:off x="0" y="0"/>
          <a:ext cx="0" cy="0"/>
          <a:chOff x="0" y="0"/>
          <a:chExt cx="0" cy="0"/>
        </a:xfrm>
      </p:grpSpPr>
      <p:sp>
        <p:nvSpPr>
          <p:cNvPr id="1049225"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algn="tl" blurRad="63500" dir="7500000" dist="38500" kx="100000" rotWithShape="0" sx="98500" sy="10008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p:nvSpPr>
          <p:cNvPr id="1049226" name="Right Triangle 11"/>
          <p:cNvSpPr/>
          <p:nvPr/>
        </p:nvSpPr>
        <p:spPr>
          <a:xfrm rot="420000" flipV="1">
            <a:off x="8004134" y="5359769"/>
            <a:ext cx="155448" cy="155448"/>
          </a:xfrm>
          <a:prstGeom prst="rtTriangle"/>
          <a:solidFill>
            <a:srgbClr val="FFFFFF"/>
          </a:solidFill>
          <a:ln w="12700" cap="flat" cmpd="sng" algn="ctr">
            <a:solidFill>
              <a:srgbClr val="FFFFFF"/>
            </a:solidFill>
            <a:prstDash val="solid"/>
            <a:bevel/>
          </a:ln>
          <a:effectLst>
            <a:outerShdw algn="tl" blurRad="19685" dir="12900000" dist="6350"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p:nvSpPr>
          <p:cNvPr id="1049227" name="Title 1"/>
          <p:cNvSpPr>
            <a:spLocks noGrp="1"/>
          </p:cNvSpPr>
          <p:nvPr>
            <p:ph type="title"/>
          </p:nvPr>
        </p:nvSpPr>
        <p:spPr>
          <a:xfrm>
            <a:off x="609600" y="1176996"/>
            <a:ext cx="2212848" cy="1582621"/>
          </a:xfrm>
        </p:spPr>
        <p:txBody>
          <a:bodyPr anchor="b" bIns="45720" lIns="45720" rIns="45720" tIns="45720" vert="horz"/>
          <a:lstStyle>
            <a:lvl1pPr algn="l">
              <a:buNone/>
              <a:defRPr b="1" sz="2000">
                <a:solidFill>
                  <a:schemeClr val="tx2"/>
                </a:solidFill>
              </a:defRPr>
            </a:lvl1pPr>
          </a:lstStyle>
          <a:p>
            <a:r>
              <a:rPr kumimoji="0" lang="en-US"/>
              <a:t>Click to edit Master title style</a:t>
            </a:r>
          </a:p>
        </p:txBody>
      </p:sp>
      <p:sp>
        <p:nvSpPr>
          <p:cNvPr id="1049228" name="Text Placeholder 3"/>
          <p:cNvSpPr>
            <a:spLocks noGrp="1"/>
          </p:cNvSpPr>
          <p:nvPr>
            <p:ph type="body" sz="half" idx="2"/>
          </p:nvPr>
        </p:nvSpPr>
        <p:spPr>
          <a:xfrm>
            <a:off x="609600" y="2828785"/>
            <a:ext cx="2209800" cy="2179320"/>
          </a:xfrm>
        </p:spPr>
        <p:txBody>
          <a:bodyPr anchor="t" bIns="45720" lIns="64008" rIns="45720"/>
          <a:lstStyle>
            <a:lvl1pPr algn="l" indent="0" marL="0">
              <a:spcBef>
                <a:spcPts val="250"/>
              </a:spcBef>
              <a:buFontTx/>
              <a:buNone/>
              <a:defRPr sz="1300"/>
            </a:lvl1pPr>
            <a:lvl2pPr>
              <a:defRPr sz="1200"/>
            </a:lvl2pPr>
            <a:lvl3pPr>
              <a:defRPr sz="1000"/>
            </a:lvl3pPr>
            <a:lvl4pPr>
              <a:defRPr sz="900"/>
            </a:lvl4pPr>
            <a:lvl5pPr>
              <a:defRPr sz="900"/>
            </a:lvl5pPr>
          </a:lstStyle>
          <a:p>
            <a:pPr eaLnBrk="1" hangingPunct="1" latinLnBrk="0" lvl="0"/>
            <a:r>
              <a:rPr kumimoji="0" lang="en-US"/>
              <a:t>Click to edit Master text styles</a:t>
            </a:r>
          </a:p>
        </p:txBody>
      </p:sp>
      <p:sp>
        <p:nvSpPr>
          <p:cNvPr id="1049229" name="Date Placeholder 4"/>
          <p:cNvSpPr>
            <a:spLocks noGrp="1"/>
          </p:cNvSpPr>
          <p:nvPr>
            <p:ph type="dt" sz="half" idx="10"/>
          </p:nvPr>
        </p:nvSpPr>
        <p:spPr/>
        <p:txBody>
          <a:bodyPr/>
          <a:p>
            <a:fld id="{FB145BD1-400B-437B-B25F-46B3A9139B07}" type="datetime1">
              <a:rPr lang="fr-FR" smtClean="0"/>
              <a:t>17/04/2019</a:t>
            </a:fld>
            <a:endParaRPr lang="fr-FR"/>
          </a:p>
        </p:txBody>
      </p:sp>
      <p:sp>
        <p:nvSpPr>
          <p:cNvPr id="1049230" name="Footer Placeholder 5"/>
          <p:cNvSpPr>
            <a:spLocks noGrp="1"/>
          </p:cNvSpPr>
          <p:nvPr>
            <p:ph type="ftr" sz="quarter" idx="11"/>
          </p:nvPr>
        </p:nvSpPr>
        <p:spPr/>
        <p:txBody>
          <a:bodyPr/>
          <a:p>
            <a:endParaRPr lang="fr-FR"/>
          </a:p>
        </p:txBody>
      </p:sp>
      <p:sp>
        <p:nvSpPr>
          <p:cNvPr id="1049231" name="Slide Number Placeholder 6"/>
          <p:cNvSpPr>
            <a:spLocks noGrp="1"/>
          </p:cNvSpPr>
          <p:nvPr>
            <p:ph type="sldNum" sz="quarter" idx="12"/>
          </p:nvPr>
        </p:nvSpPr>
        <p:spPr>
          <a:xfrm>
            <a:off x="8077200" y="6356350"/>
            <a:ext cx="609600" cy="365125"/>
          </a:xfrm>
        </p:spPr>
        <p:txBody>
          <a:bodyPr/>
          <a:p>
            <a:fld id="{943CF8F4-345A-497A-B0FA-0D5D887ABE34}" type="slidenum">
              <a:rPr lang="fr-FR" smtClean="0"/>
              <a:t>‹#›</a:t>
            </a:fld>
            <a:endParaRPr lang="fr-FR"/>
          </a:p>
        </p:txBody>
      </p:sp>
      <p:sp>
        <p:nvSpPr>
          <p:cNvPr id="1049232" name="Picture Placeholder 2"/>
          <p:cNvSpPr>
            <a:spLocks noGrp="1"/>
          </p:cNvSpPr>
          <p:nvPr>
            <p:ph type="pic" idx="1"/>
          </p:nvPr>
        </p:nvSpPr>
        <p:spPr>
          <a:xfrm rot="420000">
            <a:off x="3485793" y="1199517"/>
            <a:ext cx="4617720" cy="3931920"/>
          </a:xfrm>
          <a:prstGeom prst="rect"/>
          <a:solidFill>
            <a:schemeClr val="bg2"/>
          </a:solidFill>
          <a:ln w="3000" cap="rnd">
            <a:solidFill>
              <a:srgbClr val="C0C0C0"/>
            </a:solidFill>
            <a:round/>
          </a:ln>
          <a:effectLst/>
        </p:spPr>
        <p:txBody>
          <a:bodyPr/>
          <a:lstStyle>
            <a:lvl1pPr indent="0" marL="0">
              <a:buNone/>
              <a:defRPr sz="3200"/>
            </a:lvl1pPr>
          </a:lstStyle>
          <a:p>
            <a:r>
              <a:rPr kumimoji="0" lang="en-US"/>
              <a:t>Click icon to add picture</a:t>
            </a:r>
            <a:endParaRPr dirty="0" kumimoji="0" lang="en-US"/>
          </a:p>
        </p:txBody>
      </p:sp>
      <p:sp>
        <p:nvSpPr>
          <p:cNvPr id="1049233"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9234"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85"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p:spPr>
        <p:txBody>
          <a:bodyPr anchor="b" bIns="0" lIns="0" rIns="0" vert="horz">
            <a:normAutofit/>
          </a:bodyPr>
          <a:p>
            <a:r>
              <a:rPr kumimoji="0" lang="en-US"/>
              <a:t>Click to edit Master title style</a:t>
            </a:r>
          </a:p>
        </p:txBody>
      </p:sp>
      <p:sp>
        <p:nvSpPr>
          <p:cNvPr id="1048579" name="Text Placeholder 29"/>
          <p:cNvSpPr>
            <a:spLocks noGrp="1"/>
          </p:cNvSpPr>
          <p:nvPr>
            <p:ph type="body" idx="1"/>
          </p:nvPr>
        </p:nvSpPr>
        <p:spPr>
          <a:xfrm>
            <a:off x="457200" y="1935480"/>
            <a:ext cx="8229600" cy="4389120"/>
          </a:xfrm>
          <a:prstGeom prst="rect"/>
        </p:spPr>
        <p:txBody>
          <a:bodyPr vert="horz">
            <a:normAutofit/>
          </a:bodyPr>
          <a:p>
            <a:pPr eaLnBrk="1" hangingPunct="1" latinLnBrk="0" lvl="0"/>
            <a:r>
              <a:rPr kumimoji="0" lang="en-US"/>
              <a:t>Click to edit Master text styles</a:t>
            </a:r>
          </a:p>
          <a:p>
            <a:pPr eaLnBrk="1" hangingPunct="1" latinLnBrk="0" lvl="1"/>
            <a:r>
              <a:rPr kumimoji="0" lang="en-US"/>
              <a:t>Second level</a:t>
            </a:r>
          </a:p>
          <a:p>
            <a:pPr eaLnBrk="1" hangingPunct="1" latinLnBrk="0" lvl="2"/>
            <a:r>
              <a:rPr kumimoji="0" lang="en-US"/>
              <a:t>Third level</a:t>
            </a:r>
          </a:p>
          <a:p>
            <a:pPr eaLnBrk="1" hangingPunct="1" latinLnBrk="0" lvl="3"/>
            <a:r>
              <a:rPr kumimoji="0" lang="en-US"/>
              <a:t>Fourth level</a:t>
            </a:r>
          </a:p>
          <a:p>
            <a:pPr eaLnBrk="1" hangingPunct="1" latinLnBrk="0" lvl="4"/>
            <a:r>
              <a:rPr kumimoji="0" lang="en-US"/>
              <a:t>Fifth level</a:t>
            </a:r>
          </a:p>
        </p:txBody>
      </p:sp>
      <p:sp>
        <p:nvSpPr>
          <p:cNvPr id="1048580" name="Date Placeholder 9"/>
          <p:cNvSpPr>
            <a:spLocks noGrp="1"/>
          </p:cNvSpPr>
          <p:nvPr>
            <p:ph type="dt" sz="half" idx="2"/>
          </p:nvPr>
        </p:nvSpPr>
        <p:spPr>
          <a:xfrm>
            <a:off x="457200" y="6356350"/>
            <a:ext cx="2133600" cy="365125"/>
          </a:xfrm>
          <a:prstGeom prst="rect"/>
        </p:spPr>
        <p:txBody>
          <a:bodyPr anchor="b" bIns="0" lIns="0" rIns="0" tIns="0" vert="horz"/>
          <a:lstStyle>
            <a:lvl1pPr algn="l" eaLnBrk="1" hangingPunct="1" latinLnBrk="0">
              <a:defRPr sz="1200" kumimoji="0">
                <a:solidFill>
                  <a:schemeClr val="tx2">
                    <a:shade val="90000"/>
                  </a:schemeClr>
                </a:solidFill>
              </a:defRPr>
            </a:lvl1pPr>
          </a:lstStyle>
          <a:p>
            <a:fld id="{24C99550-628F-4509-B745-0984EEAEC887}" type="datetime1">
              <a:rPr lang="fr-FR" smtClean="0"/>
              <a:t>17/04/2019</a:t>
            </a:fld>
            <a:endParaRPr lang="fr-FR"/>
          </a:p>
        </p:txBody>
      </p:sp>
      <p:sp>
        <p:nvSpPr>
          <p:cNvPr id="1048581" name="Footer Placeholder 21"/>
          <p:cNvSpPr>
            <a:spLocks noGrp="1"/>
          </p:cNvSpPr>
          <p:nvPr>
            <p:ph type="ftr" sz="quarter" idx="3"/>
          </p:nvPr>
        </p:nvSpPr>
        <p:spPr>
          <a:xfrm>
            <a:off x="2667000" y="6356350"/>
            <a:ext cx="3352800" cy="365125"/>
          </a:xfrm>
          <a:prstGeom prst="rect"/>
        </p:spPr>
        <p:txBody>
          <a:bodyPr anchor="b" bIns="0" lIns="0" rIns="0" tIns="0" vert="horz"/>
          <a:lstStyle>
            <a:lvl1pPr algn="l" eaLnBrk="1" hangingPunct="1" latinLnBrk="0">
              <a:defRPr sz="1200" kumimoji="0">
                <a:solidFill>
                  <a:schemeClr val="tx2">
                    <a:shade val="90000"/>
                  </a:schemeClr>
                </a:solidFill>
              </a:defRPr>
            </a:lvl1pPr>
          </a:lstStyle>
          <a:p>
            <a:endParaRPr lang="fr-FR"/>
          </a:p>
        </p:txBody>
      </p:sp>
      <p:sp>
        <p:nvSpPr>
          <p:cNvPr id="1048582" name="Slide Number Placeholder 17"/>
          <p:cNvSpPr>
            <a:spLocks noGrp="1"/>
          </p:cNvSpPr>
          <p:nvPr>
            <p:ph type="sldNum" sz="quarter" idx="4"/>
          </p:nvPr>
        </p:nvSpPr>
        <p:spPr>
          <a:xfrm>
            <a:off x="7924800" y="6356350"/>
            <a:ext cx="762000" cy="365125"/>
          </a:xfrm>
          <a:prstGeom prst="rect"/>
        </p:spPr>
        <p:txBody>
          <a:bodyPr anchor="b" bIns="0" lIns="0" rIns="0" tIns="0" vert="horz"/>
          <a:lstStyle>
            <a:lvl1pPr algn="r" eaLnBrk="1" hangingPunct="1" latinLnBrk="0">
              <a:defRPr sz="1200" kumimoji="0">
                <a:solidFill>
                  <a:schemeClr val="tx2">
                    <a:shade val="90000"/>
                  </a:schemeClr>
                </a:solidFill>
              </a:defRPr>
            </a:lvl1pPr>
          </a:lstStyle>
          <a:p>
            <a:fld id="{943CF8F4-345A-497A-B0FA-0D5D887ABE34}" type="slidenum">
              <a:rPr lang="fr-FR" smtClean="0"/>
              <a:t>‹#›</a:t>
            </a:fld>
            <a:endParaRPr lang="fr-FR"/>
          </a:p>
        </p:txBody>
      </p:sp>
      <p:grpSp>
        <p:nvGrpSpPr>
          <p:cNvPr id="86"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anchor="t" bIns="45720" compatLnSpc="1" lIns="91440" rIns="91440" tIns="45720" vert="horz" wrap="square"/>
            <a:p>
              <a:endParaRPr kumimoji="0" lang="en-US"/>
            </a:p>
          </p:txBody>
        </p:sp>
      </p:gr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1" ftr="0" hdr="0" sldNum="1"/>
  <p:txStyles>
    <p:titleStyle>
      <a:lvl1pPr algn="l" eaLnBrk="1" hangingPunct="1" latinLnBrk="0" rtl="0">
        <a:spcBef>
          <a:spcPct val="0"/>
        </a:spcBef>
        <a:buNone/>
        <a:defRPr b="0" sz="5000" kern="1200" kumimoji="0">
          <a:ln>
            <a:noFill/>
          </a:ln>
          <a:solidFill>
            <a:schemeClr val="tx2"/>
          </a:solidFill>
          <a:effectLst/>
          <a:latin typeface="+mj-lt"/>
          <a:ea typeface="+mj-ea"/>
          <a:cs typeface="+mj-cs"/>
        </a:defRPr>
      </a:lvl1pPr>
    </p:titleStyle>
    <p:bodyStyle>
      <a:lvl1pPr algn="l" eaLnBrk="1" hangingPunct="1" indent="-274320" latinLnBrk="0" marL="274320" rtl="0">
        <a:spcBef>
          <a:spcPct val="20000"/>
        </a:spcBef>
        <a:buClr>
          <a:schemeClr val="accent3"/>
        </a:buClr>
        <a:buSzPct val="95000"/>
        <a:buFont typeface="Wingdings 2"/>
        <a:buChar char=""/>
        <a:defRPr sz="2600" kern="1200" kumimoji="0">
          <a:solidFill>
            <a:schemeClr val="tx1"/>
          </a:solidFill>
          <a:latin typeface="+mn-lt"/>
          <a:ea typeface="+mn-ea"/>
          <a:cs typeface="+mn-cs"/>
        </a:defRPr>
      </a:lvl1pPr>
      <a:lvl2pPr algn="l" eaLnBrk="1" hangingPunct="1" indent="-246888" latinLnBrk="0" marL="640080" rtl="0">
        <a:spcBef>
          <a:spcPct val="20000"/>
        </a:spcBef>
        <a:buClr>
          <a:schemeClr val="accent1"/>
        </a:buClr>
        <a:buSzPct val="85000"/>
        <a:buFont typeface="Wingdings 2"/>
        <a:buChar char=""/>
        <a:defRPr sz="2400" kern="1200" kumimoji="0">
          <a:solidFill>
            <a:schemeClr val="tx1"/>
          </a:solidFill>
          <a:latin typeface="+mn-lt"/>
          <a:ea typeface="+mn-ea"/>
          <a:cs typeface="+mn-cs"/>
        </a:defRPr>
      </a:lvl2pPr>
      <a:lvl3pPr algn="l" eaLnBrk="1" hangingPunct="1" indent="-246888" latinLnBrk="0" marL="914400" rtl="0">
        <a:spcBef>
          <a:spcPct val="20000"/>
        </a:spcBef>
        <a:buClr>
          <a:schemeClr val="accent2"/>
        </a:buClr>
        <a:buSzPct val="70000"/>
        <a:buFont typeface="Wingdings 2"/>
        <a:buChar char=""/>
        <a:defRPr sz="2100" kern="1200" kumimoji="0">
          <a:solidFill>
            <a:schemeClr val="tx1"/>
          </a:solidFill>
          <a:latin typeface="+mn-lt"/>
          <a:ea typeface="+mn-ea"/>
          <a:cs typeface="+mn-cs"/>
        </a:defRPr>
      </a:lvl3pPr>
      <a:lvl4pPr algn="l" eaLnBrk="1" hangingPunct="1" indent="-210312" latinLnBrk="0" marL="1188720" rtl="0">
        <a:spcBef>
          <a:spcPct val="20000"/>
        </a:spcBef>
        <a:buClr>
          <a:schemeClr val="accent3"/>
        </a:buClr>
        <a:buSzPct val="65000"/>
        <a:buFont typeface="Wingdings 2"/>
        <a:buChar char=""/>
        <a:defRPr sz="2000" kern="1200" kumimoji="0">
          <a:solidFill>
            <a:schemeClr val="tx1"/>
          </a:solidFill>
          <a:latin typeface="+mn-lt"/>
          <a:ea typeface="+mn-ea"/>
          <a:cs typeface="+mn-cs"/>
        </a:defRPr>
      </a:lvl4pPr>
      <a:lvl5pPr algn="l" eaLnBrk="1" hangingPunct="1" indent="-210312" latinLnBrk="0" marL="1463040" rtl="0">
        <a:spcBef>
          <a:spcPct val="20000"/>
        </a:spcBef>
        <a:buClr>
          <a:schemeClr val="accent4"/>
        </a:buClr>
        <a:buSzPct val="65000"/>
        <a:buFont typeface="Wingdings 2"/>
        <a:buChar char=""/>
        <a:defRPr sz="2000" kern="1200" kumimoji="0">
          <a:solidFill>
            <a:schemeClr val="tx1"/>
          </a:solidFill>
          <a:latin typeface="+mn-lt"/>
          <a:ea typeface="+mn-ea"/>
          <a:cs typeface="+mn-cs"/>
        </a:defRPr>
      </a:lvl5pPr>
      <a:lvl6pPr algn="l" eaLnBrk="1" hangingPunct="1" indent="-210312" latinLnBrk="0" marL="1737360" rtl="0">
        <a:spcBef>
          <a:spcPct val="20000"/>
        </a:spcBef>
        <a:buClr>
          <a:schemeClr val="accent5"/>
        </a:buClr>
        <a:buSzPct val="80000"/>
        <a:buFont typeface="Wingdings 2"/>
        <a:buChar char=""/>
        <a:defRPr sz="1800" kern="1200" kumimoji="0">
          <a:solidFill>
            <a:schemeClr val="tx1"/>
          </a:solidFill>
          <a:latin typeface="+mn-lt"/>
          <a:ea typeface="+mn-ea"/>
          <a:cs typeface="+mn-cs"/>
        </a:defRPr>
      </a:lvl6pPr>
      <a:lvl7pPr algn="l" eaLnBrk="1" hangingPunct="1" indent="-182880" latinLnBrk="0" marL="1920240" rtl="0">
        <a:spcBef>
          <a:spcPct val="20000"/>
        </a:spcBef>
        <a:buClr>
          <a:schemeClr val="accent6"/>
        </a:buClr>
        <a:buSzPct val="80000"/>
        <a:buFont typeface="Wingdings 2"/>
        <a:buChar char=""/>
        <a:defRPr baseline="0" sz="1600" kern="1200" kumimoji="0">
          <a:solidFill>
            <a:schemeClr val="tx1"/>
          </a:solidFill>
          <a:latin typeface="+mn-lt"/>
          <a:ea typeface="+mn-ea"/>
          <a:cs typeface="+mn-cs"/>
        </a:defRPr>
      </a:lvl7pPr>
      <a:lvl8pPr algn="l" eaLnBrk="1" hangingPunct="1" indent="-182880" latinLnBrk="0" marL="2194560" rtl="0">
        <a:spcBef>
          <a:spcPct val="20000"/>
        </a:spcBef>
        <a:buClr>
          <a:schemeClr val="tx2"/>
        </a:buClr>
        <a:buChar char="•"/>
        <a:defRPr sz="1600" kern="1200" kumimoji="0">
          <a:solidFill>
            <a:schemeClr val="tx1"/>
          </a:solidFill>
          <a:latin typeface="+mn-lt"/>
          <a:ea typeface="+mn-ea"/>
          <a:cs typeface="+mn-cs"/>
        </a:defRPr>
      </a:lvl8pPr>
      <a:lvl9pPr algn="l" eaLnBrk="1" hangingPunct="1" indent="-182880" latinLnBrk="0" marL="2468880" rtl="0">
        <a:spcBef>
          <a:spcPct val="20000"/>
        </a:spcBef>
        <a:buClr>
          <a:schemeClr val="tx2"/>
        </a:buClr>
        <a:buFontTx/>
        <a:buChar char="•"/>
        <a:defRPr baseline="0" sz="14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package" Target="../embeddings/Microsoft_Word_Document0.docx"/><Relationship Id="rId3" Type="http://schemas.openxmlformats.org/officeDocument/2006/relationships/image" Target="../media/image3.emf"/><Relationship Id="rId4" Type="http://schemas.openxmlformats.org/officeDocument/2006/relationships/slideLayout" Target="../slideLayouts/slideLayout7.xml"/><Relationship Id="rId5" Type="http://schemas.openxmlformats.org/officeDocument/2006/relationships/vmlDrawing" Target="../drawings/vmlDrawing2.v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624" name="Title 1"/>
          <p:cNvSpPr>
            <a:spLocks noGrp="1"/>
          </p:cNvSpPr>
          <p:nvPr>
            <p:ph type="title"/>
          </p:nvPr>
        </p:nvSpPr>
        <p:spPr/>
        <p:txBody>
          <a:bodyPr>
            <a:normAutofit/>
          </a:bodyPr>
          <a:p>
            <a:r>
              <a:rPr dirty="0" lang="en-GB"/>
              <a:t>  </a:t>
            </a:r>
            <a:endParaRPr dirty="0" lang="fr-FR"/>
          </a:p>
        </p:txBody>
      </p:sp>
      <p:sp>
        <p:nvSpPr>
          <p:cNvPr id="1048625" name="Content Placeholder 2"/>
          <p:cNvSpPr>
            <a:spLocks noGrp="1"/>
          </p:cNvSpPr>
          <p:nvPr>
            <p:ph idx="1"/>
          </p:nvPr>
        </p:nvSpPr>
        <p:spPr/>
        <p:txBody>
          <a:bodyPr>
            <a:normAutofit/>
          </a:bodyPr>
          <a:p>
            <a:pPr algn="just">
              <a:buNone/>
            </a:pPr>
            <a:r>
              <a:rPr b="1" dirty="0" sz="2800" lang="en-GB"/>
              <a:t>           </a:t>
            </a:r>
            <a:r>
              <a:rPr b="1" dirty="0" sz="4000" lang="en-GB">
                <a:solidFill>
                  <a:srgbClr val="7030A0"/>
                </a:solidFill>
              </a:rPr>
              <a:t>RESPIRATORY CONDITIONS</a:t>
            </a:r>
          </a:p>
          <a:p>
            <a:pPr algn="just"/>
            <a:endParaRPr b="1" dirty="0" sz="4000" lang="en-GB">
              <a:solidFill>
                <a:srgbClr val="7030A0"/>
              </a:solidFill>
            </a:endParaRPr>
          </a:p>
          <a:p>
            <a:pPr algn="just">
              <a:buNone/>
            </a:pPr>
            <a:r>
              <a:rPr b="1" dirty="0" sz="4000" lang="en-GB">
                <a:solidFill>
                  <a:srgbClr val="7030A0"/>
                </a:solidFill>
              </a:rPr>
              <a:t>          BY  miss </a:t>
            </a:r>
            <a:r>
              <a:rPr b="1" dirty="0" sz="4000" lang="en-GB" err="1">
                <a:solidFill>
                  <a:srgbClr val="7030A0"/>
                </a:solidFill>
              </a:rPr>
              <a:t>wanyonyi</a:t>
            </a:r>
            <a:endParaRPr b="1" dirty="0" sz="2800" lang="fr-FR">
              <a:solidFill>
                <a:srgbClr val="7030A0"/>
              </a:solidFill>
            </a:endParaRPr>
          </a:p>
        </p:txBody>
      </p:sp>
      <p:sp>
        <p:nvSpPr>
          <p:cNvPr id="1048626" name="Date Placeholder 3"/>
          <p:cNvSpPr>
            <a:spLocks noGrp="1"/>
          </p:cNvSpPr>
          <p:nvPr>
            <p:ph type="dt" sz="half" idx="10"/>
          </p:nvPr>
        </p:nvSpPr>
        <p:spPr/>
        <p:txBody>
          <a:bodyPr/>
          <a:p>
            <a:fld id="{64317002-C1BB-4BA1-83AF-0D5335C4203B}" type="datetime1">
              <a:rPr lang="fr-FR" smtClean="0"/>
              <a:t>4/6/2021</a:t>
            </a:fld>
            <a:endParaRPr lang="fr-FR"/>
          </a:p>
        </p:txBody>
      </p:sp>
      <p:sp>
        <p:nvSpPr>
          <p:cNvPr id="1048627" name="Slide Number Placeholder 4"/>
          <p:cNvSpPr>
            <a:spLocks noGrp="1"/>
          </p:cNvSpPr>
          <p:nvPr>
            <p:ph type="sldNum" sz="quarter" idx="12"/>
          </p:nvPr>
        </p:nvSpPr>
        <p:spPr/>
        <p:txBody>
          <a:bodyPr/>
          <a:p>
            <a:fld id="{943CF8F4-345A-497A-B0FA-0D5D887ABE34}" type="slidenum">
              <a:rPr lang="fr-FR" smtClean="0"/>
              <a:t>1</a:t>
            </a:fld>
            <a:endParaRPr lang="fr-F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667" name="Title 1"/>
          <p:cNvSpPr>
            <a:spLocks noGrp="1"/>
          </p:cNvSpPr>
          <p:nvPr>
            <p:ph type="title"/>
          </p:nvPr>
        </p:nvSpPr>
        <p:spPr/>
        <p:txBody>
          <a:bodyPr>
            <a:normAutofit/>
          </a:bodyPr>
          <a:p>
            <a:r>
              <a:rPr dirty="0" sz="2400" lang="en-GB">
                <a:latin typeface="+mn-lt"/>
              </a:rPr>
              <a:t>BRONCHI AND BRONCHIOLES</a:t>
            </a:r>
            <a:endParaRPr dirty="0" sz="2400" lang="fr-FR">
              <a:latin typeface="+mn-lt"/>
            </a:endParaRPr>
          </a:p>
        </p:txBody>
      </p:sp>
      <p:sp>
        <p:nvSpPr>
          <p:cNvPr id="1048668" name="Content Placeholder 2"/>
          <p:cNvSpPr>
            <a:spLocks noGrp="1"/>
          </p:cNvSpPr>
          <p:nvPr>
            <p:ph idx="1"/>
          </p:nvPr>
        </p:nvSpPr>
        <p:spPr/>
        <p:txBody>
          <a:bodyPr>
            <a:normAutofit lnSpcReduction="10000"/>
          </a:bodyPr>
          <a:p>
            <a:r>
              <a:rPr dirty="0" lang="en-US"/>
              <a:t>The two primary bronchi are formed when the trachea divides. The bronchi progressively subdivide into bronchioles , terminal bronchioles, respiratory bronchioles, alveolar ducts and finally, alveoli.  </a:t>
            </a:r>
          </a:p>
          <a:p>
            <a:r>
              <a:rPr b="1" dirty="0" lang="en-US" u="sng"/>
              <a:t>       functions</a:t>
            </a:r>
          </a:p>
          <a:p>
            <a:r>
              <a:rPr dirty="0" lang="en-GB"/>
              <a:t>Gaseous exchange</a:t>
            </a:r>
          </a:p>
          <a:p>
            <a:r>
              <a:rPr dirty="0" lang="en-GB"/>
              <a:t>Propel mucus and foreign substances  away from the lung</a:t>
            </a:r>
          </a:p>
          <a:p>
            <a:r>
              <a:rPr dirty="0" lang="en-GB"/>
              <a:t>Allow passage of air in and out of the alveoli</a:t>
            </a:r>
          </a:p>
          <a:p>
            <a:r>
              <a:rPr dirty="0" lang="en-GB"/>
              <a:t>Support and patency</a:t>
            </a:r>
            <a:endParaRPr dirty="0" lang="en-US"/>
          </a:p>
          <a:p>
            <a:endParaRPr dirty="0" lang="en-US"/>
          </a:p>
          <a:p>
            <a:endParaRPr dirty="0" lang="en-US"/>
          </a:p>
          <a:p>
            <a:endParaRPr dirty="0" lang="fr-FR"/>
          </a:p>
        </p:txBody>
      </p:sp>
      <p:sp>
        <p:nvSpPr>
          <p:cNvPr id="1048669" name="Date Placeholder 3"/>
          <p:cNvSpPr>
            <a:spLocks noGrp="1"/>
          </p:cNvSpPr>
          <p:nvPr>
            <p:ph type="dt" sz="half" idx="10"/>
          </p:nvPr>
        </p:nvSpPr>
        <p:spPr/>
        <p:txBody>
          <a:bodyPr/>
          <a:p>
            <a:fld id="{7E1271D5-4A46-455E-90AA-F4BA79BF1425}" type="datetime1">
              <a:rPr lang="fr-FR" smtClean="0"/>
              <a:t>4/6/2021</a:t>
            </a:fld>
            <a:endParaRPr lang="fr-FR"/>
          </a:p>
        </p:txBody>
      </p:sp>
      <p:sp>
        <p:nvSpPr>
          <p:cNvPr id="1048670" name="Slide Number Placeholder 4"/>
          <p:cNvSpPr>
            <a:spLocks noGrp="1"/>
          </p:cNvSpPr>
          <p:nvPr>
            <p:ph type="sldNum" sz="quarter" idx="12"/>
          </p:nvPr>
        </p:nvSpPr>
        <p:spPr/>
        <p:txBody>
          <a:bodyPr/>
          <a:p>
            <a:fld id="{943CF8F4-345A-497A-B0FA-0D5D887ABE34}" type="slidenum">
              <a:rPr lang="fr-FR" smtClean="0"/>
              <a:t>10</a:t>
            </a:fld>
            <a:endParaRPr lang="fr-F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9007" name="Title 1"/>
          <p:cNvSpPr>
            <a:spLocks noGrp="1"/>
          </p:cNvSpPr>
          <p:nvPr>
            <p:ph type="title"/>
          </p:nvPr>
        </p:nvSpPr>
        <p:spPr/>
        <p:txBody>
          <a:bodyPr>
            <a:normAutofit/>
          </a:bodyPr>
          <a:p>
            <a:r>
              <a:rPr dirty="0" sz="2800" lang="en-US">
                <a:latin typeface="+mn-lt"/>
              </a:rPr>
              <a:t>Nursing Management</a:t>
            </a:r>
            <a:br>
              <a:rPr dirty="0" sz="2800" lang="en-US">
                <a:latin typeface="+mn-lt"/>
              </a:rPr>
            </a:br>
            <a:endParaRPr dirty="0" sz="2800" lang="fr-FR">
              <a:latin typeface="+mn-lt"/>
            </a:endParaRPr>
          </a:p>
        </p:txBody>
      </p:sp>
      <p:sp>
        <p:nvSpPr>
          <p:cNvPr id="1049008" name="Content Placeholder 2"/>
          <p:cNvSpPr>
            <a:spLocks noGrp="1"/>
          </p:cNvSpPr>
          <p:nvPr>
            <p:ph idx="1"/>
          </p:nvPr>
        </p:nvSpPr>
        <p:spPr/>
        <p:txBody>
          <a:bodyPr>
            <a:normAutofit fontScale="96154" lnSpcReduction="20000"/>
          </a:bodyPr>
          <a:p>
            <a:r>
              <a:rPr dirty="0" lang="en-US"/>
              <a:t>focuses on alleviating symptoms and assisting the patient to clear pulmonary secretions. </a:t>
            </a:r>
          </a:p>
          <a:p>
            <a:r>
              <a:rPr dirty="0" lang="en-US"/>
              <a:t>teaching  on Smoking cesation. </a:t>
            </a:r>
          </a:p>
          <a:p>
            <a:r>
              <a:rPr dirty="0" lang="en-US"/>
              <a:t>The patient and family are taught to perform postural drainage and to avoid exposure to others with upper respiratory and other infections.</a:t>
            </a:r>
          </a:p>
          <a:p>
            <a:r>
              <a:rPr dirty="0" lang="en-US"/>
              <a:t>Teach patient on strategies to conserve energy while maintaining as active a lifestyle as possible .</a:t>
            </a:r>
          </a:p>
          <a:p>
            <a:r>
              <a:rPr dirty="0" lang="en-US"/>
              <a:t>Teach patient  about early signs of respiratory infection and the progression of the disorder so that appropriate treatment can be implemented promptly.</a:t>
            </a:r>
          </a:p>
          <a:p>
            <a:r>
              <a:rPr dirty="0" lang="en-US"/>
              <a:t> the patient’s nutritional status is assessed and strategies are implemented to ensure an adequate diet.</a:t>
            </a:r>
          </a:p>
          <a:p>
            <a:endParaRPr dirty="0" lang="fr-FR"/>
          </a:p>
        </p:txBody>
      </p:sp>
      <p:sp>
        <p:nvSpPr>
          <p:cNvPr id="1049009" name="Date Placeholder 3"/>
          <p:cNvSpPr>
            <a:spLocks noGrp="1"/>
          </p:cNvSpPr>
          <p:nvPr>
            <p:ph type="dt" sz="half" idx="10"/>
          </p:nvPr>
        </p:nvSpPr>
        <p:spPr/>
        <p:txBody>
          <a:bodyPr/>
          <a:p>
            <a:fld id="{285A3956-F676-46C7-AC9B-B4E1BF5BC639}" type="datetime1">
              <a:rPr lang="fr-FR" smtClean="0"/>
              <a:t>4/6/2021</a:t>
            </a:fld>
            <a:endParaRPr lang="fr-FR"/>
          </a:p>
        </p:txBody>
      </p:sp>
      <p:sp>
        <p:nvSpPr>
          <p:cNvPr id="1049010" name="Slide Number Placeholder 4"/>
          <p:cNvSpPr>
            <a:spLocks noGrp="1"/>
          </p:cNvSpPr>
          <p:nvPr>
            <p:ph type="sldNum" sz="quarter" idx="12"/>
          </p:nvPr>
        </p:nvSpPr>
        <p:spPr/>
        <p:txBody>
          <a:bodyPr/>
          <a:p>
            <a:fld id="{943CF8F4-345A-497A-B0FA-0D5D887ABE34}" type="slidenum">
              <a:rPr lang="fr-FR" smtClean="0"/>
              <a:t>100</a:t>
            </a:fld>
            <a:endParaRPr lang="fr-F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9011" name="Title 1"/>
          <p:cNvSpPr>
            <a:spLocks noGrp="1"/>
          </p:cNvSpPr>
          <p:nvPr>
            <p:ph type="title"/>
          </p:nvPr>
        </p:nvSpPr>
        <p:spPr>
          <a:xfrm>
            <a:off x="0" y="285728"/>
            <a:ext cx="8229600" cy="1143000"/>
          </a:xfrm>
        </p:spPr>
        <p:txBody>
          <a:bodyPr>
            <a:noAutofit/>
          </a:bodyPr>
          <a:p>
            <a:br>
              <a:rPr dirty="0" sz="2800" lang="fr-FR"/>
            </a:br>
            <a:r>
              <a:rPr dirty="0" sz="2800" lang="fr-FR">
                <a:solidFill>
                  <a:srgbClr val="FF0000"/>
                </a:solidFill>
              </a:rPr>
              <a:t>CYSTIC FIBROSIS</a:t>
            </a:r>
            <a:br>
              <a:rPr dirty="0" sz="2800" lang="fr-FR"/>
            </a:br>
            <a:endParaRPr dirty="0" sz="2800" lang="fr-FR"/>
          </a:p>
        </p:txBody>
      </p:sp>
      <p:sp>
        <p:nvSpPr>
          <p:cNvPr id="1049012" name="Content Placeholder 2"/>
          <p:cNvSpPr>
            <a:spLocks noGrp="1"/>
          </p:cNvSpPr>
          <p:nvPr>
            <p:ph idx="1"/>
          </p:nvPr>
        </p:nvSpPr>
        <p:spPr/>
        <p:txBody>
          <a:bodyPr/>
          <a:p>
            <a:r>
              <a:rPr dirty="0" lang="en-GB"/>
              <a:t>It is an inherited chronic disease that affect lung and digestive system</a:t>
            </a:r>
          </a:p>
          <a:p>
            <a:r>
              <a:rPr dirty="0" lang="en-GB"/>
              <a:t>A defective gene and its protein product cause the body to produce unusually thick mucus that clogs the lung.</a:t>
            </a:r>
          </a:p>
          <a:p>
            <a:r>
              <a:rPr dirty="0" lang="en-GB"/>
              <a:t>Usually diagnosed in early infancy or early childhood</a:t>
            </a:r>
            <a:endParaRPr dirty="0" lang="fr-FR"/>
          </a:p>
        </p:txBody>
      </p:sp>
      <p:sp>
        <p:nvSpPr>
          <p:cNvPr id="1049013" name="Date Placeholder 3"/>
          <p:cNvSpPr>
            <a:spLocks noGrp="1"/>
          </p:cNvSpPr>
          <p:nvPr>
            <p:ph type="dt" sz="half" idx="10"/>
          </p:nvPr>
        </p:nvSpPr>
        <p:spPr/>
        <p:txBody>
          <a:bodyPr/>
          <a:p>
            <a:fld id="{5A8E3ABA-7DF1-4998-9D34-6832CB9D7B49}" type="datetime1">
              <a:rPr lang="fr-FR" smtClean="0"/>
              <a:t>4/6/2021</a:t>
            </a:fld>
            <a:endParaRPr lang="fr-FR"/>
          </a:p>
        </p:txBody>
      </p:sp>
      <p:sp>
        <p:nvSpPr>
          <p:cNvPr id="1049014" name="Slide Number Placeholder 4"/>
          <p:cNvSpPr>
            <a:spLocks noGrp="1"/>
          </p:cNvSpPr>
          <p:nvPr>
            <p:ph type="sldNum" sz="quarter" idx="12"/>
          </p:nvPr>
        </p:nvSpPr>
        <p:spPr/>
        <p:txBody>
          <a:bodyPr/>
          <a:p>
            <a:fld id="{943CF8F4-345A-497A-B0FA-0D5D887ABE34}" type="slidenum">
              <a:rPr lang="fr-FR" smtClean="0"/>
              <a:t>101</a:t>
            </a:fld>
            <a:endParaRPr lang="fr-F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9015" name="Title 1"/>
          <p:cNvSpPr>
            <a:spLocks noGrp="1"/>
          </p:cNvSpPr>
          <p:nvPr>
            <p:ph type="title"/>
          </p:nvPr>
        </p:nvSpPr>
        <p:spPr/>
        <p:txBody>
          <a:bodyPr>
            <a:normAutofit fontScale="90000"/>
          </a:bodyPr>
          <a:p>
            <a:r>
              <a:rPr dirty="0" sz="3100" lang="en-US">
                <a:solidFill>
                  <a:srgbClr val="FF0000"/>
                </a:solidFill>
              </a:rPr>
              <a:t>Pathophysiology</a:t>
            </a:r>
            <a:br>
              <a:rPr dirty="0" lang="en-US">
                <a:solidFill>
                  <a:srgbClr val="FF0000"/>
                </a:solidFill>
              </a:rPr>
            </a:br>
            <a:endParaRPr dirty="0" lang="fr-FR">
              <a:solidFill>
                <a:srgbClr val="FF0000"/>
              </a:solidFill>
            </a:endParaRPr>
          </a:p>
        </p:txBody>
      </p:sp>
      <p:sp>
        <p:nvSpPr>
          <p:cNvPr id="1049016" name="Content Placeholder 2"/>
          <p:cNvSpPr>
            <a:spLocks noGrp="1"/>
          </p:cNvSpPr>
          <p:nvPr>
            <p:ph idx="1"/>
          </p:nvPr>
        </p:nvSpPr>
        <p:spPr/>
        <p:txBody>
          <a:bodyPr>
            <a:normAutofit fontScale="96154" lnSpcReduction="10000"/>
          </a:bodyPr>
          <a:p>
            <a:r>
              <a:rPr dirty="0" lang="en-US"/>
              <a:t>is caused by mutations in the CF transmembrane conductance regulator protein, which is a chloride channel found in all exocrine tissues. Chloride transport problems lead to thick, viscous secretions in the lungs, pancreas, liver, intestine, and reproductive tract as well as increased salt content in sweat gland secretions.Airﬂow obstruction is a key feature in the presentation of CF. This obstruction is due to bronchial plugging by purulent secretions, bronchial wall thickening due to inﬂammation, and, over time, airway destruction. These chronic retained secretions in the airways set up an excellent reservoir for continued bronchial infections.</a:t>
            </a:r>
          </a:p>
          <a:p>
            <a:endParaRPr dirty="0" lang="fr-FR"/>
          </a:p>
        </p:txBody>
      </p:sp>
      <p:sp>
        <p:nvSpPr>
          <p:cNvPr id="1049017" name="Date Placeholder 3"/>
          <p:cNvSpPr>
            <a:spLocks noGrp="1"/>
          </p:cNvSpPr>
          <p:nvPr>
            <p:ph type="dt" sz="half" idx="10"/>
          </p:nvPr>
        </p:nvSpPr>
        <p:spPr/>
        <p:txBody>
          <a:bodyPr/>
          <a:p>
            <a:fld id="{82F3EDC6-E093-4841-8E1B-B7E199321B84}" type="datetime1">
              <a:rPr lang="fr-FR" smtClean="0"/>
              <a:t>4/6/2021</a:t>
            </a:fld>
            <a:endParaRPr lang="fr-FR"/>
          </a:p>
        </p:txBody>
      </p:sp>
      <p:sp>
        <p:nvSpPr>
          <p:cNvPr id="1049018" name="Slide Number Placeholder 4"/>
          <p:cNvSpPr>
            <a:spLocks noGrp="1"/>
          </p:cNvSpPr>
          <p:nvPr>
            <p:ph type="sldNum" sz="quarter" idx="12"/>
          </p:nvPr>
        </p:nvSpPr>
        <p:spPr/>
        <p:txBody>
          <a:bodyPr/>
          <a:p>
            <a:fld id="{943CF8F4-345A-497A-B0FA-0D5D887ABE34}" type="slidenum">
              <a:rPr lang="fr-FR" smtClean="0"/>
              <a:t>102</a:t>
            </a:fld>
            <a:endParaRPr lang="fr-F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9019" name="Title 1"/>
          <p:cNvSpPr>
            <a:spLocks noGrp="1"/>
          </p:cNvSpPr>
          <p:nvPr>
            <p:ph type="title"/>
          </p:nvPr>
        </p:nvSpPr>
        <p:spPr/>
        <p:txBody>
          <a:bodyPr>
            <a:normAutofit/>
          </a:bodyPr>
          <a:p>
            <a:r>
              <a:rPr dirty="0" sz="2800" lang="fr-FR"/>
              <a:t>Clinical Manifestations</a:t>
            </a:r>
            <a:br>
              <a:rPr dirty="0" sz="2800" lang="fr-FR"/>
            </a:br>
            <a:endParaRPr dirty="0" sz="2800" lang="fr-FR"/>
          </a:p>
        </p:txBody>
      </p:sp>
      <p:sp>
        <p:nvSpPr>
          <p:cNvPr id="1049020" name="Content Placeholder 2"/>
          <p:cNvSpPr>
            <a:spLocks noGrp="1"/>
          </p:cNvSpPr>
          <p:nvPr>
            <p:ph idx="1"/>
          </p:nvPr>
        </p:nvSpPr>
        <p:spPr/>
        <p:txBody>
          <a:bodyPr>
            <a:normAutofit/>
          </a:bodyPr>
          <a:p>
            <a:endParaRPr dirty="0" lang="fr-FR"/>
          </a:p>
          <a:p>
            <a:r>
              <a:rPr dirty="0" lang="fr-FR"/>
              <a:t>persistent productive cough</a:t>
            </a:r>
          </a:p>
          <a:p>
            <a:r>
              <a:rPr dirty="0" lang="fr-FR"/>
              <a:t>Recurrent Lung infection </a:t>
            </a:r>
          </a:p>
          <a:p>
            <a:r>
              <a:rPr dirty="0" lang="fr-FR"/>
              <a:t>wheezing</a:t>
            </a:r>
          </a:p>
          <a:p>
            <a:r>
              <a:rPr dirty="0" lang="fr-FR"/>
              <a:t> hyperinﬂation of the lung ﬁelds on chest x-ray, </a:t>
            </a:r>
          </a:p>
          <a:p>
            <a:r>
              <a:rPr dirty="0" lang="fr-FR"/>
              <a:t> pulmonary function test results consistent with obstructive airways.</a:t>
            </a:r>
          </a:p>
          <a:p>
            <a:r>
              <a:rPr dirty="0" lang="fr-FR"/>
              <a:t> Upper respiratory manifestations of the disease include sinusitis and nasal polyps. </a:t>
            </a:r>
          </a:p>
        </p:txBody>
      </p:sp>
      <p:sp>
        <p:nvSpPr>
          <p:cNvPr id="1049021" name="Date Placeholder 3"/>
          <p:cNvSpPr>
            <a:spLocks noGrp="1"/>
          </p:cNvSpPr>
          <p:nvPr>
            <p:ph type="dt" sz="half" idx="10"/>
          </p:nvPr>
        </p:nvSpPr>
        <p:spPr/>
        <p:txBody>
          <a:bodyPr/>
          <a:p>
            <a:fld id="{873FB513-3769-4F13-A51B-E687F47DDCC4}" type="datetime1">
              <a:rPr lang="fr-FR" smtClean="0"/>
              <a:t>4/6/2021</a:t>
            </a:fld>
            <a:endParaRPr lang="fr-FR"/>
          </a:p>
        </p:txBody>
      </p:sp>
      <p:sp>
        <p:nvSpPr>
          <p:cNvPr id="1049022" name="Slide Number Placeholder 4"/>
          <p:cNvSpPr>
            <a:spLocks noGrp="1"/>
          </p:cNvSpPr>
          <p:nvPr>
            <p:ph type="sldNum" sz="quarter" idx="12"/>
          </p:nvPr>
        </p:nvSpPr>
        <p:spPr/>
        <p:txBody>
          <a:bodyPr/>
          <a:p>
            <a:fld id="{943CF8F4-345A-497A-B0FA-0D5D887ABE34}" type="slidenum">
              <a:rPr lang="fr-FR" smtClean="0"/>
              <a:t>103</a:t>
            </a:fld>
            <a:endParaRPr lang="fr-F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9023" name="Title 1"/>
          <p:cNvSpPr>
            <a:spLocks noGrp="1"/>
          </p:cNvSpPr>
          <p:nvPr>
            <p:ph type="title"/>
          </p:nvPr>
        </p:nvSpPr>
        <p:spPr/>
        <p:txBody>
          <a:bodyPr>
            <a:normAutofit/>
          </a:bodyPr>
          <a:p>
            <a:r>
              <a:rPr dirty="0" sz="2800" lang="en-US">
                <a:solidFill>
                  <a:srgbClr val="FF0000"/>
                </a:solidFill>
              </a:rPr>
              <a:t>Medical Management</a:t>
            </a:r>
            <a:br>
              <a:rPr dirty="0" sz="2800" lang="en-US">
                <a:solidFill>
                  <a:srgbClr val="FF0000"/>
                </a:solidFill>
              </a:rPr>
            </a:br>
            <a:endParaRPr dirty="0" sz="2800" lang="fr-FR">
              <a:solidFill>
                <a:srgbClr val="FF0000"/>
              </a:solidFill>
            </a:endParaRPr>
          </a:p>
        </p:txBody>
      </p:sp>
      <p:sp>
        <p:nvSpPr>
          <p:cNvPr id="1049024" name="Content Placeholder 2"/>
          <p:cNvSpPr>
            <a:spLocks noGrp="1"/>
          </p:cNvSpPr>
          <p:nvPr>
            <p:ph idx="1"/>
          </p:nvPr>
        </p:nvSpPr>
        <p:spPr/>
        <p:txBody>
          <a:bodyPr>
            <a:noAutofit/>
          </a:bodyPr>
          <a:p>
            <a:r>
              <a:rPr dirty="0" sz="2800" lang="en-US"/>
              <a:t>control of infections is key in the treatment. Antibiotic medications are routinely prescribed   and require multiple courses agents over long  periods of time.</a:t>
            </a:r>
          </a:p>
          <a:p>
            <a:pPr>
              <a:buNone/>
            </a:pPr>
            <a:r>
              <a:rPr dirty="0" sz="2800" lang="en-US"/>
              <a:t>   Bronchodilators are frequently administered to decrease airway obstruction. </a:t>
            </a:r>
          </a:p>
          <a:p>
            <a:r>
              <a:rPr dirty="0" sz="2800" lang="en-US"/>
              <a:t>. manual postural drainage and chest physical therapy, are used to enhance secretion clearance </a:t>
            </a:r>
          </a:p>
          <a:p>
            <a:endParaRPr dirty="0" sz="2800" lang="fr-FR"/>
          </a:p>
        </p:txBody>
      </p:sp>
      <p:sp>
        <p:nvSpPr>
          <p:cNvPr id="1049025" name="Date Placeholder 3"/>
          <p:cNvSpPr>
            <a:spLocks noGrp="1"/>
          </p:cNvSpPr>
          <p:nvPr>
            <p:ph type="dt" sz="half" idx="10"/>
          </p:nvPr>
        </p:nvSpPr>
        <p:spPr/>
        <p:txBody>
          <a:bodyPr/>
          <a:p>
            <a:fld id="{15791EA3-0870-4CF7-BF21-B4E90DCFE2FE}" type="datetime1">
              <a:rPr lang="fr-FR" smtClean="0"/>
              <a:t>4/6/2021</a:t>
            </a:fld>
            <a:endParaRPr lang="fr-FR"/>
          </a:p>
        </p:txBody>
      </p:sp>
      <p:sp>
        <p:nvSpPr>
          <p:cNvPr id="1049026" name="Slide Number Placeholder 4"/>
          <p:cNvSpPr>
            <a:spLocks noGrp="1"/>
          </p:cNvSpPr>
          <p:nvPr>
            <p:ph type="sldNum" sz="quarter" idx="12"/>
          </p:nvPr>
        </p:nvSpPr>
        <p:spPr/>
        <p:txBody>
          <a:bodyPr/>
          <a:p>
            <a:fld id="{943CF8F4-345A-497A-B0FA-0D5D887ABE34}" type="slidenum">
              <a:rPr lang="fr-FR" smtClean="0"/>
              <a:t>104</a:t>
            </a:fld>
            <a:endParaRPr lang="fr-F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9027" name="Title 1"/>
          <p:cNvSpPr>
            <a:spLocks noGrp="1"/>
          </p:cNvSpPr>
          <p:nvPr>
            <p:ph type="title"/>
          </p:nvPr>
        </p:nvSpPr>
        <p:spPr/>
        <p:txBody>
          <a:bodyPr/>
          <a:p>
            <a:r>
              <a:rPr dirty="0" lang="en-GB"/>
              <a:t>ct</a:t>
            </a:r>
            <a:endParaRPr dirty="0" lang="fr-FR"/>
          </a:p>
        </p:txBody>
      </p:sp>
      <p:sp>
        <p:nvSpPr>
          <p:cNvPr id="1049028" name="Content Placeholder 2"/>
          <p:cNvSpPr>
            <a:spLocks noGrp="1"/>
          </p:cNvSpPr>
          <p:nvPr>
            <p:ph idx="1"/>
          </p:nvPr>
        </p:nvSpPr>
        <p:spPr/>
        <p:txBody>
          <a:bodyPr>
            <a:normAutofit/>
          </a:bodyPr>
          <a:p>
            <a:r>
              <a:rPr dirty="0" lang="en-US"/>
              <a:t>Inhaled </a:t>
            </a:r>
            <a:r>
              <a:rPr dirty="0" lang="en-US" err="1"/>
              <a:t>mucolytic</a:t>
            </a:r>
            <a:r>
              <a:rPr dirty="0" lang="en-US"/>
              <a:t> agents such as </a:t>
            </a:r>
            <a:r>
              <a:rPr dirty="0" lang="en-US" err="1"/>
              <a:t>dornase</a:t>
            </a:r>
            <a:r>
              <a:rPr dirty="0" lang="en-US"/>
              <a:t> </a:t>
            </a:r>
            <a:r>
              <a:rPr dirty="0" lang="en-US" err="1"/>
              <a:t>alfa</a:t>
            </a:r>
            <a:r>
              <a:rPr dirty="0" lang="en-US"/>
              <a:t> (</a:t>
            </a:r>
            <a:r>
              <a:rPr dirty="0" lang="en-US" err="1"/>
              <a:t>Pulmozyme</a:t>
            </a:r>
            <a:r>
              <a:rPr dirty="0" lang="en-US"/>
              <a:t>) or - (</a:t>
            </a:r>
            <a:r>
              <a:rPr dirty="0" lang="en-US" err="1"/>
              <a:t>Mucomyst</a:t>
            </a:r>
            <a:r>
              <a:rPr dirty="0" lang="en-US"/>
              <a:t>) may also be used to decrease the viscosity of the sputum and promote expectoration of secretions. </a:t>
            </a:r>
          </a:p>
          <a:p>
            <a:r>
              <a:rPr dirty="0" lang="en-US"/>
              <a:t>To decrease the inﬂammation and ongoing destruction of the airways, </a:t>
            </a:r>
            <a:r>
              <a:rPr dirty="0" lang="en-US" err="1"/>
              <a:t>antiinﬂammatory</a:t>
            </a:r>
            <a:r>
              <a:rPr dirty="0" lang="en-US"/>
              <a:t> agents may also be used. </a:t>
            </a:r>
            <a:r>
              <a:rPr dirty="0" lang="en-US" err="1"/>
              <a:t>i.e</a:t>
            </a:r>
            <a:r>
              <a:rPr dirty="0" lang="en-US"/>
              <a:t> inhaled corticosteroids or systemic therapy. </a:t>
            </a:r>
          </a:p>
          <a:p>
            <a:r>
              <a:rPr dirty="0" lang="en-US"/>
              <a:t>Supplemental oxygen is used to treat the progressive hypoxemia </a:t>
            </a:r>
          </a:p>
          <a:p>
            <a:endParaRPr dirty="0" lang="fr-FR"/>
          </a:p>
        </p:txBody>
      </p:sp>
      <p:sp>
        <p:nvSpPr>
          <p:cNvPr id="1049029" name="Date Placeholder 3"/>
          <p:cNvSpPr>
            <a:spLocks noGrp="1"/>
          </p:cNvSpPr>
          <p:nvPr>
            <p:ph type="dt" sz="half" idx="10"/>
          </p:nvPr>
        </p:nvSpPr>
        <p:spPr/>
        <p:txBody>
          <a:bodyPr/>
          <a:p>
            <a:fld id="{DC189073-3CE3-47E8-B604-7A88093AF13A}" type="datetime1">
              <a:rPr lang="fr-FR" smtClean="0"/>
              <a:t>4/6/2021</a:t>
            </a:fld>
            <a:endParaRPr lang="fr-FR"/>
          </a:p>
        </p:txBody>
      </p:sp>
      <p:sp>
        <p:nvSpPr>
          <p:cNvPr id="1049030" name="Slide Number Placeholder 4"/>
          <p:cNvSpPr>
            <a:spLocks noGrp="1"/>
          </p:cNvSpPr>
          <p:nvPr>
            <p:ph type="sldNum" sz="quarter" idx="12"/>
          </p:nvPr>
        </p:nvSpPr>
        <p:spPr/>
        <p:txBody>
          <a:bodyPr/>
          <a:p>
            <a:fld id="{943CF8F4-345A-497A-B0FA-0D5D887ABE34}" type="slidenum">
              <a:rPr lang="fr-FR" smtClean="0"/>
              <a:t>105</a:t>
            </a:fld>
            <a:endParaRPr lang="fr-F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9031" name="Title 1"/>
          <p:cNvSpPr>
            <a:spLocks noGrp="1"/>
          </p:cNvSpPr>
          <p:nvPr>
            <p:ph type="title"/>
          </p:nvPr>
        </p:nvSpPr>
        <p:spPr/>
        <p:txBody>
          <a:bodyPr/>
          <a:p>
            <a:r>
              <a:rPr dirty="0" lang="en-GB"/>
              <a:t>Nursing management</a:t>
            </a:r>
            <a:endParaRPr dirty="0" lang="fr-FR"/>
          </a:p>
        </p:txBody>
      </p:sp>
      <p:sp>
        <p:nvSpPr>
          <p:cNvPr id="1049032" name="Content Placeholder 2"/>
          <p:cNvSpPr>
            <a:spLocks noGrp="1"/>
          </p:cNvSpPr>
          <p:nvPr>
            <p:ph idx="1"/>
          </p:nvPr>
        </p:nvSpPr>
        <p:spPr/>
        <p:txBody>
          <a:bodyPr>
            <a:normAutofit fontScale="91667" lnSpcReduction="20000"/>
          </a:bodyPr>
          <a:p>
            <a:r>
              <a:rPr dirty="0" sz="2600" lang="en-US"/>
              <a:t>. strategies that promote removal of pulmonary secretions; chest physiotherapy, including postural drainage, chest percussion, and vibration, and breathing exercises are implemented and are taught to the patient and to the family when the patient is very young. </a:t>
            </a:r>
          </a:p>
          <a:p>
            <a:r>
              <a:rPr dirty="0" sz="2600" lang="en-US"/>
              <a:t>Teach the need to reduce risk factors associated with respiratory infections </a:t>
            </a:r>
            <a:r>
              <a:rPr dirty="0" sz="2600" lang="en-US" err="1"/>
              <a:t>eg</a:t>
            </a:r>
            <a:r>
              <a:rPr dirty="0" sz="2600" lang="en-US"/>
              <a:t>, exposure to crowds and to persons with known infections, </a:t>
            </a:r>
            <a:r>
              <a:rPr dirty="0" lang="en-US"/>
              <a:t>smoking cessation</a:t>
            </a:r>
            <a:endParaRPr dirty="0" sz="2600" lang="en-US"/>
          </a:p>
          <a:p>
            <a:r>
              <a:rPr dirty="0" sz="2600" lang="en-US"/>
              <a:t>The patient is taught the early signs and symptoms of respiratory infection and disease progression that indicate the need to notify the primary health care provide</a:t>
            </a:r>
          </a:p>
          <a:p>
            <a:r>
              <a:rPr dirty="0" sz="2600" lang="en-US"/>
              <a:t>emphasize the importance of an adequate ﬂuid and dietary intake to promote removal of secretions and to ensure an adequate nutritional status. </a:t>
            </a:r>
          </a:p>
          <a:p>
            <a:endParaRPr dirty="0" sz="2400" lang="fr-FR"/>
          </a:p>
        </p:txBody>
      </p:sp>
      <p:sp>
        <p:nvSpPr>
          <p:cNvPr id="1049033" name="Date Placeholder 3"/>
          <p:cNvSpPr>
            <a:spLocks noGrp="1"/>
          </p:cNvSpPr>
          <p:nvPr>
            <p:ph type="dt" sz="half" idx="10"/>
          </p:nvPr>
        </p:nvSpPr>
        <p:spPr/>
        <p:txBody>
          <a:bodyPr/>
          <a:p>
            <a:fld id="{1B78B66B-0E2D-447C-B556-E353896F17C0}" type="datetime1">
              <a:rPr lang="fr-FR" smtClean="0"/>
              <a:t>4/6/2021</a:t>
            </a:fld>
            <a:endParaRPr lang="fr-FR"/>
          </a:p>
        </p:txBody>
      </p:sp>
      <p:sp>
        <p:nvSpPr>
          <p:cNvPr id="1049034" name="Slide Number Placeholder 4"/>
          <p:cNvSpPr>
            <a:spLocks noGrp="1"/>
          </p:cNvSpPr>
          <p:nvPr>
            <p:ph type="sldNum" sz="quarter" idx="12"/>
          </p:nvPr>
        </p:nvSpPr>
        <p:spPr/>
        <p:txBody>
          <a:bodyPr/>
          <a:p>
            <a:fld id="{943CF8F4-345A-497A-B0FA-0D5D887ABE34}" type="slidenum">
              <a:rPr lang="fr-FR" smtClean="0"/>
              <a:t>106</a:t>
            </a:fld>
            <a:endParaRPr lang="fr-F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9035" name="Title 1"/>
          <p:cNvSpPr>
            <a:spLocks noGrp="1"/>
          </p:cNvSpPr>
          <p:nvPr>
            <p:ph type="title"/>
          </p:nvPr>
        </p:nvSpPr>
        <p:spPr/>
        <p:txBody>
          <a:bodyPr>
            <a:normAutofit fontScale="90000"/>
          </a:bodyPr>
          <a:p>
            <a:r>
              <a:rPr dirty="0" lang="en-GB"/>
              <a:t>Rehabilitation on cystic fibrosis</a:t>
            </a:r>
            <a:endParaRPr dirty="0" lang="fr-FR"/>
          </a:p>
        </p:txBody>
      </p:sp>
      <p:sp>
        <p:nvSpPr>
          <p:cNvPr id="1049036" name="Content Placeholder 2"/>
          <p:cNvSpPr>
            <a:spLocks noGrp="1"/>
          </p:cNvSpPr>
          <p:nvPr>
            <p:ph idx="1"/>
          </p:nvPr>
        </p:nvSpPr>
        <p:spPr/>
        <p:txBody>
          <a:bodyPr/>
          <a:p>
            <a:pPr lvl="0"/>
            <a:r>
              <a:rPr dirty="0" lang="fr-FR"/>
              <a:t>Exercice training</a:t>
            </a:r>
          </a:p>
          <a:p>
            <a:pPr lvl="0"/>
            <a:r>
              <a:rPr dirty="0" lang="fr-FR"/>
              <a:t>Nutritional counseling</a:t>
            </a:r>
          </a:p>
          <a:p>
            <a:pPr lvl="0"/>
            <a:r>
              <a:rPr dirty="0" lang="fr-FR"/>
              <a:t>Energy-</a:t>
            </a:r>
            <a:r>
              <a:rPr dirty="0" lang="fr-FR" err="1"/>
              <a:t>conserving</a:t>
            </a:r>
            <a:r>
              <a:rPr dirty="0" lang="fr-FR"/>
              <a:t> techniques</a:t>
            </a:r>
          </a:p>
          <a:p>
            <a:pPr lvl="0"/>
            <a:r>
              <a:rPr dirty="0" lang="fr-FR"/>
              <a:t>Breathing strategies</a:t>
            </a:r>
          </a:p>
          <a:p>
            <a:r>
              <a:rPr dirty="0" lang="en-GB"/>
              <a:t>Psychological counseling </a:t>
            </a:r>
            <a:endParaRPr dirty="0" lang="fr-FR"/>
          </a:p>
        </p:txBody>
      </p:sp>
      <p:sp>
        <p:nvSpPr>
          <p:cNvPr id="1049037" name="Date Placeholder 3"/>
          <p:cNvSpPr>
            <a:spLocks noGrp="1"/>
          </p:cNvSpPr>
          <p:nvPr>
            <p:ph type="dt" sz="half" idx="10"/>
          </p:nvPr>
        </p:nvSpPr>
        <p:spPr/>
        <p:txBody>
          <a:bodyPr/>
          <a:p>
            <a:fld id="{61DA0D3E-0CE4-40A5-8661-CBFC2C8A5A20}" type="datetime1">
              <a:rPr lang="fr-FR" smtClean="0"/>
              <a:t>4/6/2021</a:t>
            </a:fld>
            <a:endParaRPr lang="fr-FR"/>
          </a:p>
        </p:txBody>
      </p:sp>
      <p:sp>
        <p:nvSpPr>
          <p:cNvPr id="1049038" name="Slide Number Placeholder 4"/>
          <p:cNvSpPr>
            <a:spLocks noGrp="1"/>
          </p:cNvSpPr>
          <p:nvPr>
            <p:ph type="sldNum" sz="quarter" idx="12"/>
          </p:nvPr>
        </p:nvSpPr>
        <p:spPr/>
        <p:txBody>
          <a:bodyPr/>
          <a:p>
            <a:fld id="{943CF8F4-345A-497A-B0FA-0D5D887ABE34}" type="slidenum">
              <a:rPr lang="fr-FR" smtClean="0"/>
              <a:t>107</a:t>
            </a:fld>
            <a:endParaRPr lang="fr-F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9039" name="Title 1"/>
          <p:cNvSpPr>
            <a:spLocks noGrp="1"/>
          </p:cNvSpPr>
          <p:nvPr>
            <p:ph type="title"/>
          </p:nvPr>
        </p:nvSpPr>
        <p:spPr/>
        <p:txBody>
          <a:bodyPr>
            <a:normAutofit/>
          </a:bodyPr>
          <a:p>
            <a:r>
              <a:rPr dirty="0" sz="3100" lang="en-US">
                <a:solidFill>
                  <a:srgbClr val="FF0000"/>
                </a:solidFill>
              </a:rPr>
              <a:t>LUNG CANCER (BRONCHOGENIC CARCINOMA</a:t>
            </a:r>
            <a:endParaRPr dirty="0" sz="3100" lang="fr-FR">
              <a:solidFill>
                <a:srgbClr val="FF0000"/>
              </a:solidFill>
            </a:endParaRPr>
          </a:p>
        </p:txBody>
      </p:sp>
      <p:sp>
        <p:nvSpPr>
          <p:cNvPr id="1049040" name="Content Placeholder 2"/>
          <p:cNvSpPr>
            <a:spLocks noGrp="1"/>
          </p:cNvSpPr>
          <p:nvPr>
            <p:ph idx="1"/>
          </p:nvPr>
        </p:nvSpPr>
        <p:spPr/>
        <p:txBody>
          <a:bodyPr>
            <a:normAutofit/>
          </a:bodyPr>
          <a:p>
            <a:r>
              <a:rPr dirty="0" lang="en-US"/>
              <a:t>affects primarily those in the sixth or seventh decade of life.</a:t>
            </a:r>
          </a:p>
          <a:p>
            <a:r>
              <a:rPr dirty="0" lang="en-US"/>
              <a:t> In approximately 70% of lung cancer patients, the disease has spread to regional lymphatic and other sites by the time of diagnosis.</a:t>
            </a:r>
          </a:p>
          <a:p>
            <a:r>
              <a:rPr dirty="0" lang="en-US"/>
              <a:t> Evidence indicates that carcinoma tends to arise at sites of previous scarring (TB, ﬁbrosis) in the lung.</a:t>
            </a:r>
          </a:p>
          <a:p>
            <a:r>
              <a:rPr dirty="0" lang="en-US"/>
              <a:t> More than 85% of lung cancers are caused by the inhalation of carcinogenic chemicals, most commonly cigarette smoke</a:t>
            </a:r>
            <a:endParaRPr dirty="0" lang="fr-FR"/>
          </a:p>
        </p:txBody>
      </p:sp>
      <p:sp>
        <p:nvSpPr>
          <p:cNvPr id="1049041" name="Date Placeholder 3"/>
          <p:cNvSpPr>
            <a:spLocks noGrp="1"/>
          </p:cNvSpPr>
          <p:nvPr>
            <p:ph type="dt" sz="half" idx="10"/>
          </p:nvPr>
        </p:nvSpPr>
        <p:spPr/>
        <p:txBody>
          <a:bodyPr/>
          <a:p>
            <a:fld id="{BA19A874-AE91-4467-B4D7-4CBB04852A08}" type="datetime1">
              <a:rPr lang="fr-FR" smtClean="0"/>
              <a:t>4/6/2021</a:t>
            </a:fld>
            <a:endParaRPr lang="fr-FR"/>
          </a:p>
        </p:txBody>
      </p:sp>
      <p:sp>
        <p:nvSpPr>
          <p:cNvPr id="1049042" name="Slide Number Placeholder 4"/>
          <p:cNvSpPr>
            <a:spLocks noGrp="1"/>
          </p:cNvSpPr>
          <p:nvPr>
            <p:ph type="sldNum" sz="quarter" idx="12"/>
          </p:nvPr>
        </p:nvSpPr>
        <p:spPr/>
        <p:txBody>
          <a:bodyPr/>
          <a:p>
            <a:fld id="{943CF8F4-345A-497A-B0FA-0D5D887ABE34}" type="slidenum">
              <a:rPr lang="fr-FR" smtClean="0"/>
              <a:t>108</a:t>
            </a:fld>
            <a:endParaRPr lang="fr-F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sp>
        <p:nvSpPr>
          <p:cNvPr id="1049043" name="Title 1"/>
          <p:cNvSpPr>
            <a:spLocks noGrp="1"/>
          </p:cNvSpPr>
          <p:nvPr>
            <p:ph type="title"/>
          </p:nvPr>
        </p:nvSpPr>
        <p:spPr/>
        <p:txBody>
          <a:bodyPr>
            <a:normAutofit/>
          </a:bodyPr>
          <a:p>
            <a:r>
              <a:rPr dirty="0" sz="2400" lang="en-GB">
                <a:solidFill>
                  <a:srgbClr val="FF0000"/>
                </a:solidFill>
                <a:latin typeface="+mn-lt"/>
              </a:rPr>
              <a:t>CLASSIFICATION AND STAGING</a:t>
            </a:r>
            <a:endParaRPr dirty="0" sz="2400" lang="fr-FR">
              <a:solidFill>
                <a:srgbClr val="FF0000"/>
              </a:solidFill>
              <a:latin typeface="+mn-lt"/>
            </a:endParaRPr>
          </a:p>
        </p:txBody>
      </p:sp>
      <p:sp>
        <p:nvSpPr>
          <p:cNvPr id="1049044" name="Content Placeholder 2"/>
          <p:cNvSpPr>
            <a:spLocks noGrp="1"/>
          </p:cNvSpPr>
          <p:nvPr>
            <p:ph idx="1"/>
          </p:nvPr>
        </p:nvSpPr>
        <p:spPr/>
        <p:txBody>
          <a:bodyPr>
            <a:normAutofit fontScale="95833" lnSpcReduction="20000"/>
          </a:bodyPr>
          <a:p>
            <a:r>
              <a:rPr dirty="0" sz="2400" lang="en-GB"/>
              <a:t>Most are classified as small cell lung cancer and non-small cell cancer.</a:t>
            </a:r>
          </a:p>
          <a:p>
            <a:pPr>
              <a:buNone/>
            </a:pPr>
            <a:r>
              <a:rPr dirty="0" sz="2400" lang="en-GB" u="sng"/>
              <a:t>Non-small cell </a:t>
            </a:r>
            <a:r>
              <a:rPr dirty="0" sz="2400" lang="en-GB"/>
              <a:t>is further classified with cell types</a:t>
            </a:r>
          </a:p>
          <a:p>
            <a:r>
              <a:rPr dirty="0" sz="2400" lang="en-GB">
                <a:solidFill>
                  <a:srgbClr val="FF0000"/>
                </a:solidFill>
              </a:rPr>
              <a:t>Squamous cell cancer </a:t>
            </a:r>
            <a:r>
              <a:rPr dirty="0" sz="2400" lang="en-GB"/>
              <a:t>usually centrally located and arises more in segmental and sub segmental bronchi</a:t>
            </a:r>
          </a:p>
          <a:p>
            <a:r>
              <a:rPr dirty="0" sz="2400" lang="en-GB">
                <a:solidFill>
                  <a:srgbClr val="FF0000"/>
                </a:solidFill>
              </a:rPr>
              <a:t>Adenocarcinoma</a:t>
            </a:r>
            <a:r>
              <a:rPr dirty="0" sz="2400" lang="en-GB"/>
              <a:t> - most prevalent. occurs peripherally and often metastizes(undifferentiated)</a:t>
            </a:r>
          </a:p>
          <a:p>
            <a:r>
              <a:rPr dirty="0" sz="2400" lang="en-GB">
                <a:solidFill>
                  <a:srgbClr val="FF0000"/>
                </a:solidFill>
              </a:rPr>
              <a:t>Large cell carcinoma- </a:t>
            </a:r>
            <a:r>
              <a:rPr dirty="0" sz="2400" lang="en-GB"/>
              <a:t>is a fast growing tumour that tend to arise peripherally(undifferentiated)</a:t>
            </a:r>
          </a:p>
          <a:p>
            <a:r>
              <a:rPr dirty="0" sz="2400" lang="en-GB" err="1">
                <a:solidFill>
                  <a:srgbClr val="FF0000"/>
                </a:solidFill>
              </a:rPr>
              <a:t>Bronchoalveolar</a:t>
            </a:r>
            <a:r>
              <a:rPr dirty="0" sz="2400" lang="en-GB"/>
              <a:t> -found in terminal bronchi and alveoli and usually slow growing</a:t>
            </a:r>
          </a:p>
          <a:p>
            <a:pPr>
              <a:buNone/>
            </a:pPr>
            <a:r>
              <a:rPr dirty="0" sz="2400" lang="en-GB">
                <a:solidFill>
                  <a:srgbClr val="FF0000"/>
                </a:solidFill>
              </a:rPr>
              <a:t>       </a:t>
            </a:r>
            <a:r>
              <a:rPr dirty="0" sz="2400" lang="en-GB" u="sng"/>
              <a:t>Small cell </a:t>
            </a:r>
            <a:r>
              <a:rPr dirty="0" sz="2400" lang="en-GB"/>
              <a:t>carcinoma arise in the major bronchi and spread by infiltration along the bronchial wall</a:t>
            </a:r>
            <a:endParaRPr dirty="0" sz="2400" lang="fr-FR"/>
          </a:p>
        </p:txBody>
      </p:sp>
      <p:sp>
        <p:nvSpPr>
          <p:cNvPr id="1049045" name="Date Placeholder 3"/>
          <p:cNvSpPr>
            <a:spLocks noGrp="1"/>
          </p:cNvSpPr>
          <p:nvPr>
            <p:ph type="dt" sz="half" idx="10"/>
          </p:nvPr>
        </p:nvSpPr>
        <p:spPr/>
        <p:txBody>
          <a:bodyPr/>
          <a:p>
            <a:fld id="{ABB33A87-3532-450E-8C03-BC5E4D2847A9}" type="datetime1">
              <a:rPr lang="fr-FR" smtClean="0"/>
              <a:t>4/6/2021</a:t>
            </a:fld>
            <a:endParaRPr lang="fr-FR"/>
          </a:p>
        </p:txBody>
      </p:sp>
      <p:sp>
        <p:nvSpPr>
          <p:cNvPr id="1049046" name="Slide Number Placeholder 4"/>
          <p:cNvSpPr>
            <a:spLocks noGrp="1"/>
          </p:cNvSpPr>
          <p:nvPr>
            <p:ph type="sldNum" sz="quarter" idx="12"/>
          </p:nvPr>
        </p:nvSpPr>
        <p:spPr/>
        <p:txBody>
          <a:bodyPr/>
          <a:p>
            <a:fld id="{943CF8F4-345A-497A-B0FA-0D5D887ABE34}" type="slidenum">
              <a:rPr lang="fr-FR" smtClean="0"/>
              <a:t>109</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671" name="Title 1"/>
          <p:cNvSpPr>
            <a:spLocks noGrp="1"/>
          </p:cNvSpPr>
          <p:nvPr>
            <p:ph type="title"/>
          </p:nvPr>
        </p:nvSpPr>
        <p:spPr/>
        <p:txBody>
          <a:bodyPr>
            <a:normAutofit/>
          </a:bodyPr>
          <a:p>
            <a:r>
              <a:rPr dirty="0" sz="2400" lang="en-GB">
                <a:latin typeface="+mn-lt"/>
              </a:rPr>
              <a:t>FUNCTIONS OF THE RESPIRATORY SYSTEM</a:t>
            </a:r>
            <a:endParaRPr dirty="0" sz="2400" lang="fr-FR">
              <a:latin typeface="+mn-lt"/>
            </a:endParaRPr>
          </a:p>
        </p:txBody>
      </p:sp>
      <p:sp>
        <p:nvSpPr>
          <p:cNvPr id="1048672" name="Content Placeholder 2"/>
          <p:cNvSpPr>
            <a:spLocks noGrp="1"/>
          </p:cNvSpPr>
          <p:nvPr>
            <p:ph idx="1"/>
          </p:nvPr>
        </p:nvSpPr>
        <p:spPr/>
        <p:txBody>
          <a:bodyPr>
            <a:normAutofit fontScale="95833" lnSpcReduction="20000"/>
          </a:bodyPr>
          <a:p>
            <a:r>
              <a:rPr dirty="0" lang="en-US"/>
              <a:t>Oxygen Transport</a:t>
            </a:r>
          </a:p>
          <a:p>
            <a:r>
              <a:rPr dirty="0" sz="2400" lang="en-US"/>
              <a:t>Oxygen is supplied to, and carbon dioxide is removed from, cells by way of the circulating blood. Oxygen diffuses from the capillary through the capillary wall to the interstitial ﬂuid. The movement of carbon dioxide occurs by diffusion  from cell to blood.</a:t>
            </a:r>
          </a:p>
          <a:p>
            <a:r>
              <a:rPr b="1" dirty="0" sz="2400" lang="en-US"/>
              <a:t>Respiration</a:t>
            </a:r>
          </a:p>
          <a:p>
            <a:r>
              <a:rPr dirty="0" sz="2400" lang="en-US"/>
              <a:t> This whole process of gas exchange between the atmospheric air and the blood and between the blood and cells of the body</a:t>
            </a:r>
          </a:p>
          <a:p>
            <a:r>
              <a:rPr b="1" dirty="0" sz="2400" lang="en-US"/>
              <a:t>ventilation</a:t>
            </a:r>
          </a:p>
          <a:p>
            <a:r>
              <a:rPr dirty="0" sz="2400" lang="en-US"/>
              <a:t> Movement of air in and out of the airways</a:t>
            </a:r>
            <a:endParaRPr dirty="0" lang="fr-FR"/>
          </a:p>
        </p:txBody>
      </p:sp>
      <p:sp>
        <p:nvSpPr>
          <p:cNvPr id="1048673" name="Date Placeholder 3"/>
          <p:cNvSpPr>
            <a:spLocks noGrp="1"/>
          </p:cNvSpPr>
          <p:nvPr>
            <p:ph type="dt" sz="half" idx="10"/>
          </p:nvPr>
        </p:nvSpPr>
        <p:spPr/>
        <p:txBody>
          <a:bodyPr/>
          <a:p>
            <a:fld id="{9E3F7B88-882C-45E7-969B-3387C58C0F49}" type="datetime1">
              <a:rPr lang="fr-FR" smtClean="0"/>
              <a:t>4/6/2021</a:t>
            </a:fld>
            <a:endParaRPr lang="fr-FR"/>
          </a:p>
        </p:txBody>
      </p:sp>
      <p:sp>
        <p:nvSpPr>
          <p:cNvPr id="1048674" name="Slide Number Placeholder 4"/>
          <p:cNvSpPr>
            <a:spLocks noGrp="1"/>
          </p:cNvSpPr>
          <p:nvPr>
            <p:ph type="sldNum" sz="quarter" idx="12"/>
          </p:nvPr>
        </p:nvSpPr>
        <p:spPr/>
        <p:txBody>
          <a:bodyPr/>
          <a:p>
            <a:fld id="{943CF8F4-345A-497A-B0FA-0D5D887ABE34}" type="slidenum">
              <a:rPr lang="fr-FR" smtClean="0"/>
              <a:t>11</a:t>
            </a:fld>
            <a:endParaRPr lang="fr-F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9047" name="Title 1"/>
          <p:cNvSpPr>
            <a:spLocks noGrp="1"/>
          </p:cNvSpPr>
          <p:nvPr>
            <p:ph type="title"/>
          </p:nvPr>
        </p:nvSpPr>
        <p:spPr/>
        <p:txBody>
          <a:bodyPr/>
          <a:p>
            <a:r>
              <a:rPr dirty="0" lang="en-GB"/>
              <a:t>staging</a:t>
            </a:r>
            <a:endParaRPr dirty="0" lang="fr-FR"/>
          </a:p>
        </p:txBody>
      </p:sp>
      <p:sp>
        <p:nvSpPr>
          <p:cNvPr id="1049048" name="Content Placeholder 2"/>
          <p:cNvSpPr>
            <a:spLocks noGrp="1"/>
          </p:cNvSpPr>
          <p:nvPr>
            <p:ph idx="1"/>
          </p:nvPr>
        </p:nvSpPr>
        <p:spPr/>
        <p:txBody>
          <a:bodyPr/>
          <a:p>
            <a:r>
              <a:rPr dirty="0" sz="2400" lang="en-GB"/>
              <a:t>Staged according to tumour size, lymphoid involvement, location, and if metastized</a:t>
            </a:r>
          </a:p>
          <a:p>
            <a:r>
              <a:rPr dirty="0" sz="2400" lang="en-GB"/>
              <a:t>Non –small cell carcinoma is staged as 1-IV</a:t>
            </a:r>
          </a:p>
          <a:p>
            <a:r>
              <a:rPr dirty="0" sz="2400" lang="en-GB"/>
              <a:t>Stage 1- cancer small and only in one area of the lung</a:t>
            </a:r>
          </a:p>
          <a:p>
            <a:r>
              <a:rPr dirty="0" sz="2400" lang="en-GB"/>
              <a:t>Stage 2&amp;3-tumour is larger and may have grown into the surrounding tissue and lymphnodes</a:t>
            </a:r>
          </a:p>
          <a:p>
            <a:r>
              <a:rPr dirty="0" sz="2400" lang="en-GB"/>
              <a:t>Stage IV-cancer has spread into the other body parts</a:t>
            </a:r>
            <a:endParaRPr dirty="0" sz="2400" lang="fr-FR"/>
          </a:p>
        </p:txBody>
      </p:sp>
      <p:sp>
        <p:nvSpPr>
          <p:cNvPr id="1049049" name="Date Placeholder 3"/>
          <p:cNvSpPr>
            <a:spLocks noGrp="1"/>
          </p:cNvSpPr>
          <p:nvPr>
            <p:ph type="dt" sz="half" idx="10"/>
          </p:nvPr>
        </p:nvSpPr>
        <p:spPr/>
        <p:txBody>
          <a:bodyPr/>
          <a:p>
            <a:fld id="{13CDD3CC-FDFD-428E-AC6F-91B9B15DE558}" type="datetime1">
              <a:rPr lang="fr-FR" smtClean="0"/>
              <a:t>4/6/2021</a:t>
            </a:fld>
            <a:endParaRPr lang="fr-FR"/>
          </a:p>
        </p:txBody>
      </p:sp>
      <p:sp>
        <p:nvSpPr>
          <p:cNvPr id="1049050" name="Slide Number Placeholder 4"/>
          <p:cNvSpPr>
            <a:spLocks noGrp="1"/>
          </p:cNvSpPr>
          <p:nvPr>
            <p:ph type="sldNum" sz="quarter" idx="12"/>
          </p:nvPr>
        </p:nvSpPr>
        <p:spPr/>
        <p:txBody>
          <a:bodyPr/>
          <a:p>
            <a:fld id="{943CF8F4-345A-497A-B0FA-0D5D887ABE34}" type="slidenum">
              <a:rPr lang="fr-FR" smtClean="0"/>
              <a:t>110</a:t>
            </a:fld>
            <a:endParaRPr lang="fr-F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9051" name="Title 1"/>
          <p:cNvSpPr>
            <a:spLocks noGrp="1"/>
          </p:cNvSpPr>
          <p:nvPr>
            <p:ph type="title"/>
          </p:nvPr>
        </p:nvSpPr>
        <p:spPr/>
        <p:txBody>
          <a:bodyPr>
            <a:normAutofit/>
          </a:bodyPr>
          <a:p>
            <a:r>
              <a:rPr dirty="0" sz="2800" lang="en-GB">
                <a:solidFill>
                  <a:srgbClr val="FF0000"/>
                </a:solidFill>
                <a:latin typeface="+mn-lt"/>
              </a:rPr>
              <a:t>Risk factors</a:t>
            </a:r>
            <a:endParaRPr dirty="0" sz="2800" lang="fr-FR">
              <a:solidFill>
                <a:srgbClr val="FF0000"/>
              </a:solidFill>
              <a:latin typeface="+mn-lt"/>
            </a:endParaRPr>
          </a:p>
        </p:txBody>
      </p:sp>
      <p:sp>
        <p:nvSpPr>
          <p:cNvPr id="1049052" name="Content Placeholder 2"/>
          <p:cNvSpPr>
            <a:spLocks noGrp="1"/>
          </p:cNvSpPr>
          <p:nvPr>
            <p:ph idx="1"/>
          </p:nvPr>
        </p:nvSpPr>
        <p:spPr/>
        <p:txBody>
          <a:bodyPr>
            <a:normAutofit lnSpcReduction="10000"/>
          </a:bodyPr>
          <a:p>
            <a:r>
              <a:rPr dirty="0" lang="en-GB"/>
              <a:t>Tobacco smoke</a:t>
            </a:r>
          </a:p>
          <a:p>
            <a:r>
              <a:rPr dirty="0" lang="en-GB"/>
              <a:t>Passive smoking</a:t>
            </a:r>
          </a:p>
          <a:p>
            <a:r>
              <a:rPr dirty="0" lang="en-GB"/>
              <a:t>Environmental and occupational exposure </a:t>
            </a:r>
            <a:r>
              <a:rPr dirty="0" lang="en-GB" err="1"/>
              <a:t>i.e</a:t>
            </a:r>
            <a:r>
              <a:rPr dirty="0" lang="en-GB"/>
              <a:t> motor vehicle  emissions and pollutant from manufacturing plants</a:t>
            </a:r>
          </a:p>
          <a:p>
            <a:r>
              <a:rPr dirty="0" lang="en-GB"/>
              <a:t>Chronic exposure to industrial carcinogens</a:t>
            </a:r>
          </a:p>
          <a:p>
            <a:r>
              <a:rPr dirty="0" lang="en-GB"/>
              <a:t>Family history</a:t>
            </a:r>
          </a:p>
          <a:p>
            <a:r>
              <a:rPr dirty="0" lang="en-GB"/>
              <a:t>Dietary factors </a:t>
            </a:r>
            <a:r>
              <a:rPr dirty="0" lang="en-GB" err="1"/>
              <a:t>i.e</a:t>
            </a:r>
            <a:r>
              <a:rPr dirty="0" lang="en-GB"/>
              <a:t> smokers who eat diet low in fruits and vegetables</a:t>
            </a:r>
          </a:p>
          <a:p>
            <a:r>
              <a:rPr dirty="0" lang="en-GB"/>
              <a:t>Underlying respiratory disease</a:t>
            </a:r>
            <a:endParaRPr dirty="0" lang="fr-FR"/>
          </a:p>
        </p:txBody>
      </p:sp>
      <p:sp>
        <p:nvSpPr>
          <p:cNvPr id="1049053" name="Date Placeholder 3"/>
          <p:cNvSpPr>
            <a:spLocks noGrp="1"/>
          </p:cNvSpPr>
          <p:nvPr>
            <p:ph type="dt" sz="half" idx="10"/>
          </p:nvPr>
        </p:nvSpPr>
        <p:spPr/>
        <p:txBody>
          <a:bodyPr/>
          <a:p>
            <a:fld id="{813BCF32-1FFF-446A-9AE0-9C79B42668EF}" type="datetime1">
              <a:rPr lang="fr-FR" smtClean="0"/>
              <a:t>4/6/2021</a:t>
            </a:fld>
            <a:endParaRPr lang="fr-FR"/>
          </a:p>
        </p:txBody>
      </p:sp>
      <p:sp>
        <p:nvSpPr>
          <p:cNvPr id="1049054" name="Slide Number Placeholder 4"/>
          <p:cNvSpPr>
            <a:spLocks noGrp="1"/>
          </p:cNvSpPr>
          <p:nvPr>
            <p:ph type="sldNum" sz="quarter" idx="12"/>
          </p:nvPr>
        </p:nvSpPr>
        <p:spPr/>
        <p:txBody>
          <a:bodyPr/>
          <a:p>
            <a:fld id="{943CF8F4-345A-497A-B0FA-0D5D887ABE34}" type="slidenum">
              <a:rPr lang="fr-FR" smtClean="0"/>
              <a:t>111</a:t>
            </a:fld>
            <a:endParaRPr lang="fr-F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9055" name="Title 1"/>
          <p:cNvSpPr>
            <a:spLocks noGrp="1"/>
          </p:cNvSpPr>
          <p:nvPr>
            <p:ph type="title"/>
          </p:nvPr>
        </p:nvSpPr>
        <p:spPr/>
        <p:txBody>
          <a:bodyPr>
            <a:normAutofit/>
          </a:bodyPr>
          <a:p>
            <a:r>
              <a:rPr dirty="0" sz="2800" lang="en-GB">
                <a:solidFill>
                  <a:srgbClr val="FF0000"/>
                </a:solidFill>
                <a:latin typeface="+mn-lt"/>
              </a:rPr>
              <a:t>Clinical manifestations</a:t>
            </a:r>
            <a:endParaRPr dirty="0" sz="2800" lang="fr-FR">
              <a:solidFill>
                <a:srgbClr val="FF0000"/>
              </a:solidFill>
              <a:latin typeface="+mn-lt"/>
            </a:endParaRPr>
          </a:p>
        </p:txBody>
      </p:sp>
      <p:sp>
        <p:nvSpPr>
          <p:cNvPr id="1049056" name="Content Placeholder 2"/>
          <p:cNvSpPr>
            <a:spLocks noGrp="1"/>
          </p:cNvSpPr>
          <p:nvPr>
            <p:ph idx="1"/>
          </p:nvPr>
        </p:nvSpPr>
        <p:spPr/>
        <p:txBody>
          <a:bodyPr>
            <a:normAutofit fontScale="84615" lnSpcReduction="10000"/>
          </a:bodyPr>
          <a:p>
            <a:r>
              <a:rPr dirty="0" sz="2600" lang="en-GB"/>
              <a:t>It develops insidiously and asymptomatic until late in the course. they include</a:t>
            </a:r>
          </a:p>
          <a:p>
            <a:r>
              <a:rPr dirty="0" sz="2600" lang="en-GB"/>
              <a:t>Chronic cough that starts as dry persistent to productive cough</a:t>
            </a:r>
          </a:p>
          <a:p>
            <a:r>
              <a:rPr dirty="0" sz="2600" lang="en-GB"/>
              <a:t>Dyspnea</a:t>
            </a:r>
          </a:p>
          <a:p>
            <a:r>
              <a:rPr dirty="0" sz="2600" lang="en-GB"/>
              <a:t>Haemoptysis</a:t>
            </a:r>
          </a:p>
          <a:p>
            <a:r>
              <a:rPr dirty="0" sz="2600" lang="en-GB"/>
              <a:t>Chest or shoulder pain indicate pleural involvement</a:t>
            </a:r>
          </a:p>
          <a:p>
            <a:r>
              <a:rPr dirty="0" sz="2600" lang="en-GB"/>
              <a:t>Repeated unresolved URTI</a:t>
            </a:r>
          </a:p>
          <a:p>
            <a:r>
              <a:rPr dirty="0" sz="2600" lang="en-GB"/>
              <a:t>Wheezing due to bronchial obstruction</a:t>
            </a:r>
          </a:p>
          <a:p>
            <a:r>
              <a:rPr dirty="0" sz="2600" lang="en-GB"/>
              <a:t>Chest pain, tightness, hoarseness, dysphagia,neck edema and symptoms of pleural effusion if tumour has spread to adjacent structures</a:t>
            </a:r>
          </a:p>
          <a:p>
            <a:r>
              <a:rPr dirty="0" sz="2600" lang="en-GB"/>
              <a:t>Non specific symptoms- weakness, anorexia and weight loss</a:t>
            </a:r>
          </a:p>
          <a:p>
            <a:endParaRPr dirty="0" lang="en-GB"/>
          </a:p>
          <a:p>
            <a:endParaRPr dirty="0" lang="en-GB"/>
          </a:p>
          <a:p>
            <a:endParaRPr dirty="0" lang="fr-FR"/>
          </a:p>
        </p:txBody>
      </p:sp>
      <p:sp>
        <p:nvSpPr>
          <p:cNvPr id="1049057" name="Date Placeholder 3"/>
          <p:cNvSpPr>
            <a:spLocks noGrp="1"/>
          </p:cNvSpPr>
          <p:nvPr>
            <p:ph type="dt" sz="half" idx="10"/>
          </p:nvPr>
        </p:nvSpPr>
        <p:spPr/>
        <p:txBody>
          <a:bodyPr/>
          <a:p>
            <a:fld id="{24CDCE0F-FA27-4B9C-91D4-1C0A7EA8F2E7}" type="datetime1">
              <a:rPr lang="fr-FR" smtClean="0"/>
              <a:t>4/6/2021</a:t>
            </a:fld>
            <a:endParaRPr lang="fr-FR"/>
          </a:p>
        </p:txBody>
      </p:sp>
      <p:sp>
        <p:nvSpPr>
          <p:cNvPr id="1049058" name="Slide Number Placeholder 4"/>
          <p:cNvSpPr>
            <a:spLocks noGrp="1"/>
          </p:cNvSpPr>
          <p:nvPr>
            <p:ph type="sldNum" sz="quarter" idx="12"/>
          </p:nvPr>
        </p:nvSpPr>
        <p:spPr/>
        <p:txBody>
          <a:bodyPr/>
          <a:p>
            <a:fld id="{943CF8F4-345A-497A-B0FA-0D5D887ABE34}" type="slidenum">
              <a:rPr lang="fr-FR" smtClean="0"/>
              <a:t>112</a:t>
            </a:fld>
            <a:endParaRPr lang="fr-F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9059" name="Title 1"/>
          <p:cNvSpPr>
            <a:spLocks noGrp="1"/>
          </p:cNvSpPr>
          <p:nvPr>
            <p:ph type="title"/>
          </p:nvPr>
        </p:nvSpPr>
        <p:spPr/>
        <p:txBody>
          <a:bodyPr>
            <a:normAutofit/>
          </a:bodyPr>
          <a:p>
            <a:r>
              <a:rPr dirty="0" sz="2800" lang="en-GB">
                <a:solidFill>
                  <a:srgbClr val="FF0000"/>
                </a:solidFill>
                <a:latin typeface="+mn-lt"/>
              </a:rPr>
              <a:t>MEDICAL MANAGEMENT</a:t>
            </a:r>
            <a:endParaRPr dirty="0" sz="2800" lang="fr-FR">
              <a:solidFill>
                <a:srgbClr val="FF0000"/>
              </a:solidFill>
              <a:latin typeface="+mn-lt"/>
            </a:endParaRPr>
          </a:p>
        </p:txBody>
      </p:sp>
      <p:sp>
        <p:nvSpPr>
          <p:cNvPr id="1049060" name="Content Placeholder 2"/>
          <p:cNvSpPr>
            <a:spLocks noGrp="1"/>
          </p:cNvSpPr>
          <p:nvPr>
            <p:ph idx="1"/>
          </p:nvPr>
        </p:nvSpPr>
        <p:spPr/>
        <p:txBody>
          <a:bodyPr>
            <a:normAutofit fontScale="95833" lnSpcReduction="20000"/>
          </a:bodyPr>
          <a:p>
            <a:r>
              <a:rPr dirty="0" sz="2400" lang="en-GB"/>
              <a:t>Treatment depend on the cell type, stage of the disease and physiologic status</a:t>
            </a:r>
          </a:p>
          <a:p>
            <a:r>
              <a:rPr dirty="0" sz="2400" lang="en-US">
                <a:solidFill>
                  <a:srgbClr val="FF0000"/>
                </a:solidFill>
              </a:rPr>
              <a:t>Surgical resection</a:t>
            </a:r>
            <a:r>
              <a:rPr dirty="0" sz="2400" lang="en-US"/>
              <a:t> is the preferred method of treating patients with localized non-small cell tumors, no evidence of metastatic spread, and adequate cardiopulmonary function</a:t>
            </a:r>
          </a:p>
          <a:p>
            <a:r>
              <a:rPr dirty="0" sz="2400" lang="en-US">
                <a:solidFill>
                  <a:srgbClr val="FF0000"/>
                </a:solidFill>
              </a:rPr>
              <a:t>Radiation therapy </a:t>
            </a:r>
            <a:r>
              <a:rPr dirty="0" sz="2400" lang="en-US"/>
              <a:t>may cure a small percentage of patients. It is useful in controlling neoplasms that cannot be surgically resected but are responsive to radiation. also may be used to reduce the size of a tumor, to make an inoperable tumor operable, or to relieve the pressure of the tumor on vital structures. It can control symptoms of spinal cord metastasis and superior vena caval compression</a:t>
            </a:r>
            <a:endParaRPr dirty="0" sz="2400" lang="en-GB"/>
          </a:p>
          <a:p>
            <a:endParaRPr dirty="0" lang="fr-FR"/>
          </a:p>
        </p:txBody>
      </p:sp>
      <p:sp>
        <p:nvSpPr>
          <p:cNvPr id="1049061" name="Date Placeholder 3"/>
          <p:cNvSpPr>
            <a:spLocks noGrp="1"/>
          </p:cNvSpPr>
          <p:nvPr>
            <p:ph type="dt" sz="half" idx="10"/>
          </p:nvPr>
        </p:nvSpPr>
        <p:spPr/>
        <p:txBody>
          <a:bodyPr/>
          <a:p>
            <a:fld id="{F8FBCCFE-88BB-4CF6-A054-2D91D348661D}" type="datetime1">
              <a:rPr lang="fr-FR" smtClean="0"/>
              <a:t>4/6/2021</a:t>
            </a:fld>
            <a:endParaRPr lang="fr-FR"/>
          </a:p>
        </p:txBody>
      </p:sp>
      <p:sp>
        <p:nvSpPr>
          <p:cNvPr id="1049062" name="Slide Number Placeholder 4"/>
          <p:cNvSpPr>
            <a:spLocks noGrp="1"/>
          </p:cNvSpPr>
          <p:nvPr>
            <p:ph type="sldNum" sz="quarter" idx="12"/>
          </p:nvPr>
        </p:nvSpPr>
        <p:spPr/>
        <p:txBody>
          <a:bodyPr/>
          <a:p>
            <a:fld id="{943CF8F4-345A-497A-B0FA-0D5D887ABE34}" type="slidenum">
              <a:rPr lang="fr-FR" smtClean="0"/>
              <a:t>113</a:t>
            </a:fld>
            <a:endParaRPr lang="fr-F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9063" name="Title 1"/>
          <p:cNvSpPr>
            <a:spLocks noGrp="1"/>
          </p:cNvSpPr>
          <p:nvPr>
            <p:ph type="title"/>
          </p:nvPr>
        </p:nvSpPr>
        <p:spPr/>
        <p:txBody>
          <a:bodyPr/>
          <a:p>
            <a:r>
              <a:rPr dirty="0" lang="en-GB"/>
              <a:t> </a:t>
            </a:r>
            <a:endParaRPr dirty="0" lang="fr-FR"/>
          </a:p>
        </p:txBody>
      </p:sp>
      <p:sp>
        <p:nvSpPr>
          <p:cNvPr id="1049064" name="Content Placeholder 2"/>
          <p:cNvSpPr>
            <a:spLocks noGrp="1"/>
          </p:cNvSpPr>
          <p:nvPr>
            <p:ph idx="1"/>
          </p:nvPr>
        </p:nvSpPr>
        <p:spPr/>
        <p:txBody>
          <a:bodyPr>
            <a:normAutofit/>
          </a:bodyPr>
          <a:p>
            <a:r>
              <a:rPr dirty="0" sz="2600" lang="en-US">
                <a:solidFill>
                  <a:srgbClr val="FF0000"/>
                </a:solidFill>
              </a:rPr>
              <a:t>Chemotherapy</a:t>
            </a:r>
            <a:r>
              <a:rPr dirty="0" sz="2600" lang="en-US"/>
              <a:t> is used to alter tumor growth patterns, to treat patients with distant metastases or small cell cancer of the lung, and as an adjunct to surgery or radiation therapy</a:t>
            </a:r>
          </a:p>
          <a:p>
            <a:r>
              <a:rPr dirty="0" sz="2600" lang="en-US">
                <a:solidFill>
                  <a:srgbClr val="FF0000"/>
                </a:solidFill>
              </a:rPr>
              <a:t>Palliative therapy </a:t>
            </a:r>
            <a:r>
              <a:rPr dirty="0" sz="2600" lang="en-US"/>
              <a:t>may include radiation therapy to shrink the tumor to provide pain relief, a variety of bronchoscopic interventions to open a narrowed bronchus or airway, and pain management and other comfort measures.</a:t>
            </a:r>
          </a:p>
          <a:p>
            <a:r>
              <a:rPr dirty="0" sz="2600" lang="en-US"/>
              <a:t>Evaluation and referral to hospice is essential</a:t>
            </a:r>
          </a:p>
          <a:p>
            <a:endParaRPr dirty="0" lang="fr-FR"/>
          </a:p>
        </p:txBody>
      </p:sp>
      <p:sp>
        <p:nvSpPr>
          <p:cNvPr id="1049065" name="Date Placeholder 3"/>
          <p:cNvSpPr>
            <a:spLocks noGrp="1"/>
          </p:cNvSpPr>
          <p:nvPr>
            <p:ph type="dt" sz="half" idx="10"/>
          </p:nvPr>
        </p:nvSpPr>
        <p:spPr/>
        <p:txBody>
          <a:bodyPr/>
          <a:p>
            <a:fld id="{F437DA17-C8F3-4598-9F43-43AF2928FA3F}" type="datetime1">
              <a:rPr lang="fr-FR" smtClean="0"/>
              <a:t>4/6/2021</a:t>
            </a:fld>
            <a:endParaRPr lang="fr-FR"/>
          </a:p>
        </p:txBody>
      </p:sp>
      <p:sp>
        <p:nvSpPr>
          <p:cNvPr id="1049066" name="Slide Number Placeholder 4"/>
          <p:cNvSpPr>
            <a:spLocks noGrp="1"/>
          </p:cNvSpPr>
          <p:nvPr>
            <p:ph type="sldNum" sz="quarter" idx="12"/>
          </p:nvPr>
        </p:nvSpPr>
        <p:spPr/>
        <p:txBody>
          <a:bodyPr/>
          <a:p>
            <a:fld id="{943CF8F4-345A-497A-B0FA-0D5D887ABE34}" type="slidenum">
              <a:rPr lang="fr-FR" smtClean="0"/>
              <a:t>114</a:t>
            </a:fld>
            <a:endParaRPr lang="fr-F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9067" name="Title 1"/>
          <p:cNvSpPr>
            <a:spLocks noGrp="1"/>
          </p:cNvSpPr>
          <p:nvPr>
            <p:ph type="title"/>
          </p:nvPr>
        </p:nvSpPr>
        <p:spPr/>
        <p:txBody>
          <a:bodyPr>
            <a:normAutofit/>
          </a:bodyPr>
          <a:p>
            <a:r>
              <a:rPr dirty="0" sz="2800" lang="en-GB">
                <a:solidFill>
                  <a:srgbClr val="FF0000"/>
                </a:solidFill>
                <a:latin typeface="+mn-lt"/>
              </a:rPr>
              <a:t>Nursing management</a:t>
            </a:r>
            <a:endParaRPr dirty="0" sz="2800" lang="fr-FR">
              <a:solidFill>
                <a:srgbClr val="FF0000"/>
              </a:solidFill>
              <a:latin typeface="+mn-lt"/>
            </a:endParaRPr>
          </a:p>
        </p:txBody>
      </p:sp>
      <p:sp>
        <p:nvSpPr>
          <p:cNvPr id="1049068" name="Content Placeholder 2"/>
          <p:cNvSpPr>
            <a:spLocks noGrp="1"/>
          </p:cNvSpPr>
          <p:nvPr>
            <p:ph idx="1"/>
          </p:nvPr>
        </p:nvSpPr>
        <p:spPr/>
        <p:txBody>
          <a:bodyPr>
            <a:noAutofit/>
          </a:bodyPr>
          <a:p>
            <a:r>
              <a:rPr dirty="0" sz="2000" lang="en-US">
                <a:solidFill>
                  <a:srgbClr val="FF0000"/>
                </a:solidFill>
              </a:rPr>
              <a:t>RELIEVING BREATHING PROBLEMS</a:t>
            </a:r>
          </a:p>
          <a:p>
            <a:r>
              <a:rPr dirty="0" sz="2000" lang="en-US"/>
              <a:t>Maintain airway patency through the removal of excess secretions. This may be accomplished through deep-breathing exercises, chest physiotherapy, directed cough, suctioning, and in some instances bronchoscopy. </a:t>
            </a:r>
          </a:p>
          <a:p>
            <a:r>
              <a:rPr dirty="0" sz="2000" lang="en-US"/>
              <a:t>Bronchodilator medications  prescribed to promote bronchial dilation. </a:t>
            </a:r>
          </a:p>
          <a:p>
            <a:pPr>
              <a:buNone/>
            </a:pPr>
            <a:r>
              <a:rPr dirty="0" sz="2000" lang="en-US"/>
              <a:t>     supplemental oxygen to treat impaired gaseous exchange .</a:t>
            </a:r>
          </a:p>
          <a:p>
            <a:r>
              <a:rPr dirty="0" sz="2000" lang="en-US"/>
              <a:t> Nursing measures focus on decreasing Dyspnea by</a:t>
            </a:r>
          </a:p>
          <a:p>
            <a:pPr>
              <a:buNone/>
            </a:pPr>
            <a:r>
              <a:rPr dirty="0" sz="2000" lang="en-US"/>
              <a:t>   encouraging the patient to assume positions that promote lung    expansion,</a:t>
            </a:r>
          </a:p>
          <a:p>
            <a:pPr>
              <a:buNone/>
            </a:pPr>
            <a:r>
              <a:rPr dirty="0" sz="2000" lang="en-US"/>
              <a:t>    breathing exercises for lung expansion and relaxation,   educate the patient on energy conservation and airway clearance techniques </a:t>
            </a:r>
          </a:p>
          <a:p>
            <a:r>
              <a:rPr dirty="0" sz="2000" lang="en-US"/>
              <a:t> assess patient respiratory rate, breath sounds and pulse oximetry    </a:t>
            </a:r>
          </a:p>
          <a:p>
            <a:r>
              <a:rPr dirty="0" sz="2000" lang="en-US"/>
              <a:t>Refer for pulmonary rehabilitation. </a:t>
            </a:r>
            <a:endParaRPr dirty="0" sz="2000" lang="fr-FR"/>
          </a:p>
        </p:txBody>
      </p:sp>
      <p:sp>
        <p:nvSpPr>
          <p:cNvPr id="1049069" name="Date Placeholder 3"/>
          <p:cNvSpPr>
            <a:spLocks noGrp="1"/>
          </p:cNvSpPr>
          <p:nvPr>
            <p:ph type="dt" sz="half" idx="10"/>
          </p:nvPr>
        </p:nvSpPr>
        <p:spPr/>
        <p:txBody>
          <a:bodyPr/>
          <a:p>
            <a:fld id="{CD6302E1-F62C-455A-AFD0-9AB30C842CB8}" type="datetime1">
              <a:rPr lang="fr-FR" smtClean="0"/>
              <a:t>4/6/2021</a:t>
            </a:fld>
            <a:endParaRPr lang="fr-FR"/>
          </a:p>
        </p:txBody>
      </p:sp>
      <p:sp>
        <p:nvSpPr>
          <p:cNvPr id="1049070" name="Slide Number Placeholder 4"/>
          <p:cNvSpPr>
            <a:spLocks noGrp="1"/>
          </p:cNvSpPr>
          <p:nvPr>
            <p:ph type="sldNum" sz="quarter" idx="12"/>
          </p:nvPr>
        </p:nvSpPr>
        <p:spPr/>
        <p:txBody>
          <a:bodyPr/>
          <a:p>
            <a:fld id="{943CF8F4-345A-497A-B0FA-0D5D887ABE34}" type="slidenum">
              <a:rPr lang="fr-FR" smtClean="0"/>
              <a:t>115</a:t>
            </a:fld>
            <a:endParaRPr lang="fr-F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9071" name="Title 1"/>
          <p:cNvSpPr>
            <a:spLocks noGrp="1"/>
          </p:cNvSpPr>
          <p:nvPr>
            <p:ph type="title"/>
          </p:nvPr>
        </p:nvSpPr>
        <p:spPr/>
        <p:txBody>
          <a:bodyPr/>
          <a:p>
            <a:r>
              <a:rPr dirty="0" lang="en-GB"/>
              <a:t>ct</a:t>
            </a:r>
            <a:endParaRPr dirty="0" lang="fr-FR"/>
          </a:p>
        </p:txBody>
      </p:sp>
      <p:sp>
        <p:nvSpPr>
          <p:cNvPr id="1049072" name="Content Placeholder 2"/>
          <p:cNvSpPr>
            <a:spLocks noGrp="1"/>
          </p:cNvSpPr>
          <p:nvPr>
            <p:ph idx="1"/>
          </p:nvPr>
        </p:nvSpPr>
        <p:spPr/>
        <p:txBody>
          <a:bodyPr/>
          <a:p>
            <a:r>
              <a:rPr dirty="0" lang="en-GB">
                <a:solidFill>
                  <a:srgbClr val="FF0000"/>
                </a:solidFill>
              </a:rPr>
              <a:t>Managing symptoms</a:t>
            </a:r>
          </a:p>
          <a:p>
            <a:r>
              <a:rPr dirty="0" lang="en-GB"/>
              <a:t>Administer strong analgesics </a:t>
            </a:r>
            <a:r>
              <a:rPr dirty="0" lang="en-GB" err="1"/>
              <a:t>i.e</a:t>
            </a:r>
            <a:r>
              <a:rPr dirty="0" lang="en-GB"/>
              <a:t> tramadol </a:t>
            </a:r>
            <a:r>
              <a:rPr dirty="0" lang="en-GB" err="1"/>
              <a:t>im</a:t>
            </a:r>
            <a:r>
              <a:rPr dirty="0" lang="en-GB"/>
              <a:t>, </a:t>
            </a:r>
            <a:r>
              <a:rPr dirty="0" lang="en-GB" err="1"/>
              <a:t>diclofenac,pethidine</a:t>
            </a:r>
            <a:r>
              <a:rPr dirty="0" lang="en-GB"/>
              <a:t> to relieve pain</a:t>
            </a:r>
          </a:p>
          <a:p>
            <a:r>
              <a:rPr dirty="0" lang="en-GB"/>
              <a:t>Position in a comfortable position to relieve pain </a:t>
            </a:r>
            <a:r>
              <a:rPr dirty="0" lang="en-GB" err="1"/>
              <a:t>i.e</a:t>
            </a:r>
            <a:r>
              <a:rPr dirty="0" lang="en-GB"/>
              <a:t> semi fowlers</a:t>
            </a:r>
          </a:p>
          <a:p>
            <a:r>
              <a:rPr dirty="0" lang="en-GB"/>
              <a:t>Instruct patient and assess on the side effects of specific treatment and manage them promptly</a:t>
            </a:r>
            <a:endParaRPr dirty="0" lang="fr-FR"/>
          </a:p>
        </p:txBody>
      </p:sp>
      <p:sp>
        <p:nvSpPr>
          <p:cNvPr id="1049073" name="Date Placeholder 3"/>
          <p:cNvSpPr>
            <a:spLocks noGrp="1"/>
          </p:cNvSpPr>
          <p:nvPr>
            <p:ph type="dt" sz="half" idx="10"/>
          </p:nvPr>
        </p:nvSpPr>
        <p:spPr/>
        <p:txBody>
          <a:bodyPr/>
          <a:p>
            <a:fld id="{B77D3264-8F1A-4E48-9BFA-2754661B552D}" type="datetime1">
              <a:rPr lang="fr-FR" smtClean="0"/>
              <a:t>4/6/2021</a:t>
            </a:fld>
            <a:endParaRPr lang="fr-FR"/>
          </a:p>
        </p:txBody>
      </p:sp>
      <p:sp>
        <p:nvSpPr>
          <p:cNvPr id="1049074" name="Slide Number Placeholder 4"/>
          <p:cNvSpPr>
            <a:spLocks noGrp="1"/>
          </p:cNvSpPr>
          <p:nvPr>
            <p:ph type="sldNum" sz="quarter" idx="12"/>
          </p:nvPr>
        </p:nvSpPr>
        <p:spPr/>
        <p:txBody>
          <a:bodyPr/>
          <a:p>
            <a:fld id="{943CF8F4-345A-497A-B0FA-0D5D887ABE34}" type="slidenum">
              <a:rPr lang="fr-FR" smtClean="0"/>
              <a:t>116</a:t>
            </a:fld>
            <a:endParaRPr lang="fr-F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9075" name="Title 1"/>
          <p:cNvSpPr>
            <a:spLocks noGrp="1"/>
          </p:cNvSpPr>
          <p:nvPr>
            <p:ph type="title"/>
          </p:nvPr>
        </p:nvSpPr>
        <p:spPr/>
        <p:txBody>
          <a:bodyPr>
            <a:normAutofit/>
          </a:bodyPr>
          <a:p>
            <a:r>
              <a:rPr dirty="0" sz="2800" lang="en-GB">
                <a:solidFill>
                  <a:srgbClr val="FF0000"/>
                </a:solidFill>
                <a:latin typeface="+mn-lt"/>
              </a:rPr>
              <a:t>Reducing </a:t>
            </a:r>
            <a:r>
              <a:rPr dirty="0" sz="2800" lang="en-GB" err="1">
                <a:solidFill>
                  <a:srgbClr val="FF0000"/>
                </a:solidFill>
                <a:latin typeface="+mn-lt"/>
              </a:rPr>
              <a:t>fatique</a:t>
            </a:r>
            <a:endParaRPr dirty="0" sz="2800" lang="fr-FR">
              <a:solidFill>
                <a:srgbClr val="FF0000"/>
              </a:solidFill>
              <a:latin typeface="+mn-lt"/>
            </a:endParaRPr>
          </a:p>
        </p:txBody>
      </p:sp>
      <p:sp>
        <p:nvSpPr>
          <p:cNvPr id="1049076" name="Content Placeholder 2"/>
          <p:cNvSpPr>
            <a:spLocks noGrp="1"/>
          </p:cNvSpPr>
          <p:nvPr>
            <p:ph idx="1"/>
          </p:nvPr>
        </p:nvSpPr>
        <p:spPr/>
        <p:txBody>
          <a:bodyPr>
            <a:normAutofit/>
          </a:bodyPr>
          <a:p>
            <a:r>
              <a:rPr dirty="0" sz="2800" lang="en-GB"/>
              <a:t>Assess patient level of fatigue and identify treatable causes and validate with the patient that fatigue is a real symptom</a:t>
            </a:r>
          </a:p>
          <a:p>
            <a:r>
              <a:rPr dirty="0" sz="2800" lang="en-GB"/>
              <a:t>Educate the patient about energy conservation</a:t>
            </a:r>
          </a:p>
          <a:p>
            <a:pPr>
              <a:buNone/>
            </a:pPr>
            <a:r>
              <a:rPr dirty="0" sz="2800" lang="en-GB"/>
              <a:t>    technique and guided exercise as possible</a:t>
            </a:r>
          </a:p>
          <a:p>
            <a:r>
              <a:rPr dirty="0" sz="2800" lang="en-GB"/>
              <a:t>Refer to physical and occupational therapy as possible</a:t>
            </a:r>
            <a:endParaRPr dirty="0" sz="2800" lang="fr-FR"/>
          </a:p>
        </p:txBody>
      </p:sp>
      <p:sp>
        <p:nvSpPr>
          <p:cNvPr id="1049077" name="Date Placeholder 3"/>
          <p:cNvSpPr>
            <a:spLocks noGrp="1"/>
          </p:cNvSpPr>
          <p:nvPr>
            <p:ph type="dt" sz="half" idx="10"/>
          </p:nvPr>
        </p:nvSpPr>
        <p:spPr/>
        <p:txBody>
          <a:bodyPr/>
          <a:p>
            <a:fld id="{AC614474-514D-4193-A53C-8748D0E2EC21}" type="datetime1">
              <a:rPr lang="fr-FR" smtClean="0"/>
              <a:t>4/6/2021</a:t>
            </a:fld>
            <a:endParaRPr lang="fr-FR"/>
          </a:p>
        </p:txBody>
      </p:sp>
      <p:sp>
        <p:nvSpPr>
          <p:cNvPr id="1049078" name="Slide Number Placeholder 4"/>
          <p:cNvSpPr>
            <a:spLocks noGrp="1"/>
          </p:cNvSpPr>
          <p:nvPr>
            <p:ph type="sldNum" sz="quarter" idx="12"/>
          </p:nvPr>
        </p:nvSpPr>
        <p:spPr/>
        <p:txBody>
          <a:bodyPr/>
          <a:p>
            <a:fld id="{943CF8F4-345A-497A-B0FA-0D5D887ABE34}" type="slidenum">
              <a:rPr lang="fr-FR" smtClean="0"/>
              <a:t>117</a:t>
            </a:fld>
            <a:endParaRPr lang="fr-F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9079" name="Title 1"/>
          <p:cNvSpPr>
            <a:spLocks noGrp="1"/>
          </p:cNvSpPr>
          <p:nvPr>
            <p:ph type="title"/>
          </p:nvPr>
        </p:nvSpPr>
        <p:spPr/>
        <p:txBody>
          <a:bodyPr>
            <a:normAutofit/>
          </a:bodyPr>
          <a:p>
            <a:r>
              <a:rPr dirty="0" sz="2800" lang="en-GB">
                <a:solidFill>
                  <a:srgbClr val="FF0000"/>
                </a:solidFill>
                <a:latin typeface="+mn-lt"/>
              </a:rPr>
              <a:t>Providing psychological support</a:t>
            </a:r>
            <a:endParaRPr dirty="0" sz="2800" lang="fr-FR">
              <a:solidFill>
                <a:srgbClr val="FF0000"/>
              </a:solidFill>
              <a:latin typeface="+mn-lt"/>
            </a:endParaRPr>
          </a:p>
        </p:txBody>
      </p:sp>
      <p:sp>
        <p:nvSpPr>
          <p:cNvPr id="1049080" name="Content Placeholder 2"/>
          <p:cNvSpPr>
            <a:spLocks noGrp="1"/>
          </p:cNvSpPr>
          <p:nvPr>
            <p:ph idx="1"/>
          </p:nvPr>
        </p:nvSpPr>
        <p:spPr/>
        <p:txBody>
          <a:bodyPr>
            <a:normAutofit/>
          </a:bodyPr>
          <a:p>
            <a:r>
              <a:rPr dirty="0" sz="2800" lang="en-GB"/>
              <a:t>Help patient and family deal with progress of disease and poor prognosis</a:t>
            </a:r>
          </a:p>
          <a:p>
            <a:r>
              <a:rPr dirty="0" sz="2800" lang="en-GB"/>
              <a:t>Assess psychological aspects and assist patient to cope with the disease process</a:t>
            </a:r>
          </a:p>
          <a:p>
            <a:r>
              <a:rPr dirty="0" sz="2800" lang="en-GB"/>
              <a:t>Assist patient and family with informed decision making regarding treatment options</a:t>
            </a:r>
          </a:p>
          <a:p>
            <a:r>
              <a:rPr dirty="0" sz="2800" lang="en-GB"/>
              <a:t>Support patient and family in end of life decision and treatment</a:t>
            </a:r>
            <a:endParaRPr dirty="0" sz="2800" lang="fr-FR"/>
          </a:p>
        </p:txBody>
      </p:sp>
      <p:sp>
        <p:nvSpPr>
          <p:cNvPr id="1049081" name="Date Placeholder 3"/>
          <p:cNvSpPr>
            <a:spLocks noGrp="1"/>
          </p:cNvSpPr>
          <p:nvPr>
            <p:ph type="dt" sz="half" idx="10"/>
          </p:nvPr>
        </p:nvSpPr>
        <p:spPr/>
        <p:txBody>
          <a:bodyPr/>
          <a:p>
            <a:fld id="{85042DD9-7050-448A-8E65-0F59427CC442}" type="datetime1">
              <a:rPr lang="fr-FR" smtClean="0"/>
              <a:t>4/6/2021</a:t>
            </a:fld>
            <a:endParaRPr lang="fr-FR"/>
          </a:p>
        </p:txBody>
      </p:sp>
      <p:sp>
        <p:nvSpPr>
          <p:cNvPr id="1049082" name="Slide Number Placeholder 4"/>
          <p:cNvSpPr>
            <a:spLocks noGrp="1"/>
          </p:cNvSpPr>
          <p:nvPr>
            <p:ph type="sldNum" sz="quarter" idx="12"/>
          </p:nvPr>
        </p:nvSpPr>
        <p:spPr/>
        <p:txBody>
          <a:bodyPr/>
          <a:p>
            <a:fld id="{943CF8F4-345A-497A-B0FA-0D5D887ABE34}" type="slidenum">
              <a:rPr lang="fr-FR" smtClean="0"/>
              <a:t>118</a:t>
            </a:fld>
            <a:endParaRPr lang="fr-F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9083" name="Title 1"/>
          <p:cNvSpPr>
            <a:spLocks noGrp="1"/>
          </p:cNvSpPr>
          <p:nvPr>
            <p:ph type="title"/>
          </p:nvPr>
        </p:nvSpPr>
        <p:spPr/>
        <p:txBody>
          <a:bodyPr>
            <a:normAutofit/>
          </a:bodyPr>
          <a:p>
            <a:r>
              <a:rPr dirty="0" sz="2800" lang="fr-FR">
                <a:solidFill>
                  <a:srgbClr val="FF0000"/>
                </a:solidFill>
              </a:rPr>
              <a:t>CHEST TRAUMA</a:t>
            </a:r>
            <a:br>
              <a:rPr dirty="0" sz="2800" lang="fr-FR">
                <a:solidFill>
                  <a:srgbClr val="FF0000"/>
                </a:solidFill>
              </a:rPr>
            </a:br>
            <a:endParaRPr dirty="0" sz="2800" lang="fr-FR">
              <a:solidFill>
                <a:srgbClr val="FF0000"/>
              </a:solidFill>
            </a:endParaRPr>
          </a:p>
        </p:txBody>
      </p:sp>
      <p:sp>
        <p:nvSpPr>
          <p:cNvPr id="1049084" name="Content Placeholder 2"/>
          <p:cNvSpPr>
            <a:spLocks noGrp="1"/>
          </p:cNvSpPr>
          <p:nvPr>
            <p:ph idx="1"/>
          </p:nvPr>
        </p:nvSpPr>
        <p:spPr/>
        <p:txBody>
          <a:bodyPr>
            <a:normAutofit fontScale="96154" lnSpcReduction="10000"/>
          </a:bodyPr>
          <a:p>
            <a:pPr>
              <a:buNone/>
            </a:pPr>
            <a:r>
              <a:rPr dirty="0" sz="2600" lang="en-GB"/>
              <a:t>Two types-</a:t>
            </a:r>
          </a:p>
          <a:p>
            <a:pPr>
              <a:buNone/>
            </a:pPr>
            <a:r>
              <a:rPr dirty="0" sz="2600" lang="en-GB">
                <a:solidFill>
                  <a:srgbClr val="FF0000"/>
                </a:solidFill>
              </a:rPr>
              <a:t>blunt and penetrating chest trauma</a:t>
            </a:r>
          </a:p>
          <a:p>
            <a:pPr>
              <a:buNone/>
            </a:pPr>
            <a:r>
              <a:rPr dirty="0" sz="2600" lang="en-GB" u="sng">
                <a:solidFill>
                  <a:srgbClr val="FF0000"/>
                </a:solidFill>
              </a:rPr>
              <a:t>    BLUNT TRAUMA</a:t>
            </a:r>
          </a:p>
          <a:p>
            <a:r>
              <a:rPr dirty="0" sz="2600" lang="en-GB"/>
              <a:t>Results from sudden compression or pressure inflicted on the chest.</a:t>
            </a:r>
          </a:p>
          <a:p>
            <a:r>
              <a:rPr dirty="0" sz="2600" lang="en-GB"/>
              <a:t>              </a:t>
            </a:r>
            <a:r>
              <a:rPr b="1" dirty="0" sz="2600" lang="en-GB" u="sng"/>
              <a:t> CAUSES</a:t>
            </a:r>
          </a:p>
          <a:p>
            <a:r>
              <a:rPr dirty="0" sz="2600" lang="en-US"/>
              <a:t> Motor vehicle crashes (trauma due to steering wheel, seat belt), </a:t>
            </a:r>
          </a:p>
          <a:p>
            <a:r>
              <a:rPr dirty="0" sz="2600" lang="en-US"/>
              <a:t>falls, </a:t>
            </a:r>
          </a:p>
          <a:p>
            <a:r>
              <a:rPr dirty="0" sz="2600" lang="en-US"/>
              <a:t> bicycle crashes (trauma due to handlebars)</a:t>
            </a:r>
            <a:endParaRPr dirty="0" lang="en-GB"/>
          </a:p>
          <a:p>
            <a:endParaRPr dirty="0" lang="fr-FR" u="sng">
              <a:solidFill>
                <a:srgbClr val="FF0000"/>
              </a:solidFill>
            </a:endParaRPr>
          </a:p>
        </p:txBody>
      </p:sp>
      <p:sp>
        <p:nvSpPr>
          <p:cNvPr id="1049085" name="Date Placeholder 3"/>
          <p:cNvSpPr>
            <a:spLocks noGrp="1"/>
          </p:cNvSpPr>
          <p:nvPr>
            <p:ph type="dt" sz="half" idx="10"/>
          </p:nvPr>
        </p:nvSpPr>
        <p:spPr/>
        <p:txBody>
          <a:bodyPr/>
          <a:p>
            <a:fld id="{F3E601DB-5430-47A1-999C-C72A791865B0}" type="datetime1">
              <a:rPr lang="fr-FR" smtClean="0"/>
              <a:t>4/6/2021</a:t>
            </a:fld>
            <a:endParaRPr lang="fr-FR"/>
          </a:p>
        </p:txBody>
      </p:sp>
      <p:sp>
        <p:nvSpPr>
          <p:cNvPr id="1049086" name="Slide Number Placeholder 4"/>
          <p:cNvSpPr>
            <a:spLocks noGrp="1"/>
          </p:cNvSpPr>
          <p:nvPr>
            <p:ph type="sldNum" sz="quarter" idx="12"/>
          </p:nvPr>
        </p:nvSpPr>
        <p:spPr/>
        <p:txBody>
          <a:bodyPr/>
          <a:p>
            <a:fld id="{943CF8F4-345A-497A-B0FA-0D5D887ABE34}" type="slidenum">
              <a:rPr lang="fr-FR" smtClean="0"/>
              <a:t>119</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93" name=""/>
        <p:cNvGrpSpPr/>
        <p:nvPr/>
      </p:nvGrpSpPr>
      <p:grpSpPr>
        <a:xfrm>
          <a:off x="0" y="0"/>
          <a:ext cx="0" cy="0"/>
          <a:chOff x="0" y="0"/>
          <a:chExt cx="0" cy="0"/>
        </a:xfrm>
      </p:grpSpPr>
      <p:sp>
        <p:nvSpPr>
          <p:cNvPr id="1048675" name="Title 1"/>
          <p:cNvSpPr>
            <a:spLocks noGrp="1"/>
          </p:cNvSpPr>
          <p:nvPr>
            <p:ph type="title"/>
          </p:nvPr>
        </p:nvSpPr>
        <p:spPr/>
        <p:txBody>
          <a:bodyPr>
            <a:normAutofit/>
          </a:bodyPr>
          <a:p>
            <a:r>
              <a:rPr b="1" sz="2400" lang="en-US">
                <a:solidFill>
                  <a:srgbClr val="FF0000"/>
                </a:solidFill>
              </a:rPr>
              <a:t> Muscles of respiration</a:t>
            </a:r>
            <a:br>
              <a:rPr b="1" sz="2400" lang="en-US">
                <a:solidFill>
                  <a:srgbClr val="FF0000"/>
                </a:solidFill>
              </a:rPr>
            </a:br>
            <a:r>
              <a:rPr sz="2400" lang="en-US"/>
              <a:t>.</a:t>
            </a:r>
            <a:endParaRPr dirty="0" sz="2400" lang="fr-FR">
              <a:latin typeface="+mn-lt"/>
            </a:endParaRPr>
          </a:p>
        </p:txBody>
      </p:sp>
      <p:sp>
        <p:nvSpPr>
          <p:cNvPr id="1048676" name="Content Placeholder 2"/>
          <p:cNvSpPr>
            <a:spLocks noGrp="1"/>
          </p:cNvSpPr>
          <p:nvPr>
            <p:ph idx="1"/>
          </p:nvPr>
        </p:nvSpPr>
        <p:spPr>
          <a:xfrm>
            <a:off x="714348" y="1928802"/>
            <a:ext cx="8229600" cy="4525963"/>
          </a:xfrm>
        </p:spPr>
        <p:txBody>
          <a:bodyPr>
            <a:normAutofit/>
          </a:bodyPr>
          <a:p>
            <a:r>
              <a:rPr dirty="0" sz="2400" lang="en-US"/>
              <a:t>The expansion of the chest during inspiration occurs as a result of muscular activity, partly voluntary and partly involuntary. The main muscles of respiration in normal quiet breathing are the intercostal muscles and the diaphragm. During difficult or deep breathing they are assisted by the muscles of the neck, shoulders and abdomen</a:t>
            </a:r>
            <a:endParaRPr dirty="0" sz="2400" lang="en-GB"/>
          </a:p>
          <a:p>
            <a:endParaRPr dirty="0" sz="2400" lang="fr-FR"/>
          </a:p>
        </p:txBody>
      </p:sp>
      <p:sp>
        <p:nvSpPr>
          <p:cNvPr id="1048677" name="Date Placeholder 3"/>
          <p:cNvSpPr>
            <a:spLocks noGrp="1"/>
          </p:cNvSpPr>
          <p:nvPr>
            <p:ph type="dt" sz="half" idx="10"/>
          </p:nvPr>
        </p:nvSpPr>
        <p:spPr/>
        <p:txBody>
          <a:bodyPr/>
          <a:p>
            <a:fld id="{03A35C4D-53DB-4DEB-AF2D-481CB70499FA}" type="datetime1">
              <a:rPr lang="fr-FR" smtClean="0"/>
              <a:t>4/6/2021</a:t>
            </a:fld>
            <a:endParaRPr lang="fr-FR"/>
          </a:p>
        </p:txBody>
      </p:sp>
      <p:sp>
        <p:nvSpPr>
          <p:cNvPr id="1048678" name="Slide Number Placeholder 4"/>
          <p:cNvSpPr>
            <a:spLocks noGrp="1"/>
          </p:cNvSpPr>
          <p:nvPr>
            <p:ph type="sldNum" sz="quarter" idx="12"/>
          </p:nvPr>
        </p:nvSpPr>
        <p:spPr/>
        <p:txBody>
          <a:bodyPr/>
          <a:p>
            <a:fld id="{943CF8F4-345A-497A-B0FA-0D5D887ABE34}" type="slidenum">
              <a:rPr lang="fr-FR" smtClean="0"/>
              <a:t>12</a:t>
            </a:fld>
            <a:endParaRPr lang="fr-F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9087" name="Title 1"/>
          <p:cNvSpPr>
            <a:spLocks noGrp="1"/>
          </p:cNvSpPr>
          <p:nvPr>
            <p:ph type="title"/>
          </p:nvPr>
        </p:nvSpPr>
        <p:spPr/>
        <p:txBody>
          <a:bodyPr>
            <a:normAutofit/>
          </a:bodyPr>
          <a:p>
            <a:r>
              <a:rPr b="1" dirty="0" sz="2400" lang="en-GB">
                <a:latin typeface="+mn-lt"/>
              </a:rPr>
              <a:t>MECHANOSM OF BLUNT CHEST TRAUMA</a:t>
            </a:r>
            <a:endParaRPr b="1" dirty="0" sz="2400" lang="fr-FR">
              <a:latin typeface="+mn-lt"/>
            </a:endParaRPr>
          </a:p>
        </p:txBody>
      </p:sp>
      <p:sp>
        <p:nvSpPr>
          <p:cNvPr id="1049088" name="Content Placeholder 2"/>
          <p:cNvSpPr>
            <a:spLocks noGrp="1"/>
          </p:cNvSpPr>
          <p:nvPr>
            <p:ph idx="1"/>
          </p:nvPr>
        </p:nvSpPr>
        <p:spPr/>
        <p:txBody>
          <a:bodyPr/>
          <a:p>
            <a:r>
              <a:rPr dirty="0" lang="en-GB">
                <a:solidFill>
                  <a:srgbClr val="FF0000"/>
                </a:solidFill>
              </a:rPr>
              <a:t>Acceleration</a:t>
            </a:r>
            <a:r>
              <a:rPr dirty="0" lang="en-GB"/>
              <a:t>(moving object hitting the patient or patient being thrown into  an object)</a:t>
            </a:r>
          </a:p>
          <a:p>
            <a:r>
              <a:rPr dirty="0" lang="en-GB">
                <a:solidFill>
                  <a:srgbClr val="FF0000"/>
                </a:solidFill>
              </a:rPr>
              <a:t>Deceleratio</a:t>
            </a:r>
            <a:r>
              <a:rPr dirty="0" lang="en-GB"/>
              <a:t>n- sudden decrease in the rate of speed</a:t>
            </a:r>
            <a:endParaRPr dirty="0" lang="en-GB">
              <a:solidFill>
                <a:srgbClr val="FF0000"/>
              </a:solidFill>
            </a:endParaRPr>
          </a:p>
          <a:p>
            <a:r>
              <a:rPr dirty="0" lang="en-GB">
                <a:solidFill>
                  <a:srgbClr val="FF0000"/>
                </a:solidFill>
              </a:rPr>
              <a:t>Shearing</a:t>
            </a:r>
            <a:r>
              <a:rPr dirty="0" lang="en-GB"/>
              <a:t>-stretching forces to the areas of the chest causing tears and raptures</a:t>
            </a:r>
          </a:p>
          <a:p>
            <a:r>
              <a:rPr dirty="0" lang="en-GB">
                <a:solidFill>
                  <a:srgbClr val="FF0000"/>
                </a:solidFill>
              </a:rPr>
              <a:t>Compression-</a:t>
            </a:r>
            <a:r>
              <a:rPr dirty="0" lang="en-GB"/>
              <a:t>direct blow to the chest</a:t>
            </a:r>
            <a:endParaRPr dirty="0" lang="fr-FR"/>
          </a:p>
        </p:txBody>
      </p:sp>
      <p:sp>
        <p:nvSpPr>
          <p:cNvPr id="1049089" name="Date Placeholder 3"/>
          <p:cNvSpPr>
            <a:spLocks noGrp="1"/>
          </p:cNvSpPr>
          <p:nvPr>
            <p:ph type="dt" sz="half" idx="10"/>
          </p:nvPr>
        </p:nvSpPr>
        <p:spPr/>
        <p:txBody>
          <a:bodyPr/>
          <a:p>
            <a:fld id="{84CD60D3-FD36-4CBF-A474-56A2D5C52310}" type="datetime1">
              <a:rPr lang="fr-FR" smtClean="0"/>
              <a:t>4/6/2021</a:t>
            </a:fld>
            <a:endParaRPr lang="fr-FR"/>
          </a:p>
        </p:txBody>
      </p:sp>
      <p:sp>
        <p:nvSpPr>
          <p:cNvPr id="1049090" name="Slide Number Placeholder 4"/>
          <p:cNvSpPr>
            <a:spLocks noGrp="1"/>
          </p:cNvSpPr>
          <p:nvPr>
            <p:ph type="sldNum" sz="quarter" idx="12"/>
          </p:nvPr>
        </p:nvSpPr>
        <p:spPr/>
        <p:txBody>
          <a:bodyPr/>
          <a:p>
            <a:fld id="{943CF8F4-345A-497A-B0FA-0D5D887ABE34}" type="slidenum">
              <a:rPr lang="fr-FR" smtClean="0"/>
              <a:t>120</a:t>
            </a:fld>
            <a:endParaRPr lang="fr-F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9091" name="Title 1"/>
          <p:cNvSpPr>
            <a:spLocks noGrp="1"/>
          </p:cNvSpPr>
          <p:nvPr>
            <p:ph type="title"/>
          </p:nvPr>
        </p:nvSpPr>
        <p:spPr/>
        <p:txBody>
          <a:bodyPr>
            <a:normAutofit/>
          </a:bodyPr>
          <a:p>
            <a:r>
              <a:rPr dirty="0" sz="2800" lang="en-GB"/>
              <a:t>PATHOLOGIC EFFECTS</a:t>
            </a:r>
            <a:endParaRPr dirty="0" sz="2800" lang="fr-FR"/>
          </a:p>
        </p:txBody>
      </p:sp>
      <p:sp>
        <p:nvSpPr>
          <p:cNvPr id="1049092" name="Content Placeholder 2"/>
          <p:cNvSpPr>
            <a:spLocks noGrp="1"/>
          </p:cNvSpPr>
          <p:nvPr>
            <p:ph idx="1"/>
          </p:nvPr>
        </p:nvSpPr>
        <p:spPr/>
        <p:txBody>
          <a:bodyPr>
            <a:normAutofit/>
          </a:bodyPr>
          <a:p>
            <a:pPr>
              <a:buNone/>
            </a:pPr>
            <a:r>
              <a:rPr dirty="0" lang="en-US"/>
              <a:t> • Hypoxemia from disruption of the airway; injury to the lung parenchyma, rib cage, and respiratory musculature; massive hemorrhage; collapsed lung; and pneumothorax </a:t>
            </a:r>
          </a:p>
          <a:p>
            <a:pPr>
              <a:buNone/>
            </a:pPr>
            <a:r>
              <a:rPr dirty="0" lang="en-US"/>
              <a:t>• Hypovolemia from massive ﬂuid loss from the great vessels, cardiac rupture, or hemothorax </a:t>
            </a:r>
          </a:p>
          <a:p>
            <a:pPr>
              <a:buNone/>
            </a:pPr>
            <a:r>
              <a:rPr dirty="0" lang="en-US"/>
              <a:t>• Cardiac failure from cardiac tamponade, cardiac contusion, or increased intrathoracic pressure</a:t>
            </a:r>
          </a:p>
        </p:txBody>
      </p:sp>
      <p:sp>
        <p:nvSpPr>
          <p:cNvPr id="1049093" name="Date Placeholder 3"/>
          <p:cNvSpPr>
            <a:spLocks noGrp="1"/>
          </p:cNvSpPr>
          <p:nvPr>
            <p:ph type="dt" sz="half" idx="10"/>
          </p:nvPr>
        </p:nvSpPr>
        <p:spPr/>
        <p:txBody>
          <a:bodyPr/>
          <a:p>
            <a:fld id="{95309804-D9EC-4A7E-AD3D-D78DBFD283A2}" type="datetime1">
              <a:rPr lang="fr-FR" smtClean="0"/>
              <a:t>4/6/2021</a:t>
            </a:fld>
            <a:endParaRPr lang="fr-FR"/>
          </a:p>
        </p:txBody>
      </p:sp>
      <p:sp>
        <p:nvSpPr>
          <p:cNvPr id="1049094" name="Slide Number Placeholder 4"/>
          <p:cNvSpPr>
            <a:spLocks noGrp="1"/>
          </p:cNvSpPr>
          <p:nvPr>
            <p:ph type="sldNum" sz="quarter" idx="12"/>
          </p:nvPr>
        </p:nvSpPr>
        <p:spPr/>
        <p:txBody>
          <a:bodyPr/>
          <a:p>
            <a:fld id="{943CF8F4-345A-497A-B0FA-0D5D887ABE34}" type="slidenum">
              <a:rPr lang="fr-FR" smtClean="0"/>
              <a:t>121</a:t>
            </a:fld>
            <a:endParaRPr lang="fr-F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9095" name="Title 1"/>
          <p:cNvSpPr>
            <a:spLocks noGrp="1"/>
          </p:cNvSpPr>
          <p:nvPr>
            <p:ph type="title"/>
          </p:nvPr>
        </p:nvSpPr>
        <p:spPr/>
        <p:txBody>
          <a:bodyPr>
            <a:normAutofit fontScale="90000"/>
          </a:bodyPr>
          <a:p>
            <a:r>
              <a:rPr dirty="0" lang="en-US">
                <a:solidFill>
                  <a:srgbClr val="FF0000"/>
                </a:solidFill>
              </a:rPr>
              <a:t>FLAIL CHEST</a:t>
            </a:r>
            <a:br>
              <a:rPr dirty="0" lang="en-US"/>
            </a:br>
            <a:endParaRPr dirty="0" lang="fr-FR"/>
          </a:p>
        </p:txBody>
      </p:sp>
      <p:sp>
        <p:nvSpPr>
          <p:cNvPr id="1049096" name="Content Placeholder 2"/>
          <p:cNvSpPr>
            <a:spLocks noGrp="1"/>
          </p:cNvSpPr>
          <p:nvPr>
            <p:ph idx="1"/>
          </p:nvPr>
        </p:nvSpPr>
        <p:spPr/>
        <p:txBody>
          <a:bodyPr>
            <a:normAutofit/>
          </a:bodyPr>
          <a:p>
            <a:r>
              <a:rPr dirty="0" lang="en-US"/>
              <a:t>It usually occurs when three or more adjacent ribs (multiple contiguous ribs) are fractured at two or more sites, resulting in free ﬂoating rib segments.</a:t>
            </a:r>
          </a:p>
          <a:p>
            <a:r>
              <a:rPr dirty="0" lang="en-US"/>
              <a:t>It may also result as a combination fracture of ribs and costal cartilages or sternum . </a:t>
            </a:r>
          </a:p>
          <a:p>
            <a:pPr>
              <a:buNone/>
            </a:pPr>
            <a:r>
              <a:rPr dirty="0" lang="en-US"/>
              <a:t> </a:t>
            </a:r>
            <a:endParaRPr dirty="0" lang="fr-FR"/>
          </a:p>
        </p:txBody>
      </p:sp>
      <p:sp>
        <p:nvSpPr>
          <p:cNvPr id="1049097" name="Date Placeholder 3"/>
          <p:cNvSpPr>
            <a:spLocks noGrp="1"/>
          </p:cNvSpPr>
          <p:nvPr>
            <p:ph type="dt" sz="half" idx="10"/>
          </p:nvPr>
        </p:nvSpPr>
        <p:spPr/>
        <p:txBody>
          <a:bodyPr/>
          <a:p>
            <a:fld id="{E9104F4F-44B5-48D8-8E5F-7998B281AF31}" type="datetime1">
              <a:rPr lang="fr-FR" smtClean="0"/>
              <a:t>4/6/2021</a:t>
            </a:fld>
            <a:endParaRPr lang="fr-FR"/>
          </a:p>
        </p:txBody>
      </p:sp>
      <p:sp>
        <p:nvSpPr>
          <p:cNvPr id="1049098" name="Slide Number Placeholder 4"/>
          <p:cNvSpPr>
            <a:spLocks noGrp="1"/>
          </p:cNvSpPr>
          <p:nvPr>
            <p:ph type="sldNum" sz="quarter" idx="12"/>
          </p:nvPr>
        </p:nvSpPr>
        <p:spPr/>
        <p:txBody>
          <a:bodyPr/>
          <a:p>
            <a:fld id="{943CF8F4-345A-497A-B0FA-0D5D887ABE34}" type="slidenum">
              <a:rPr lang="fr-FR" smtClean="0"/>
              <a:t>122</a:t>
            </a:fld>
            <a:endParaRPr lang="fr-F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9099" name="Title 1"/>
          <p:cNvSpPr>
            <a:spLocks noGrp="1"/>
          </p:cNvSpPr>
          <p:nvPr>
            <p:ph type="title"/>
          </p:nvPr>
        </p:nvSpPr>
        <p:spPr/>
        <p:txBody>
          <a:bodyPr/>
          <a:p>
            <a:r>
              <a:rPr dirty="0" lang="en-US">
                <a:solidFill>
                  <a:srgbClr val="FF0000"/>
                </a:solidFill>
              </a:rPr>
              <a:t>PATHOPHYSIOLOGY</a:t>
            </a:r>
            <a:endParaRPr dirty="0" lang="fr-FR">
              <a:solidFill>
                <a:srgbClr val="FF0000"/>
              </a:solidFill>
            </a:endParaRPr>
          </a:p>
        </p:txBody>
      </p:sp>
      <p:sp>
        <p:nvSpPr>
          <p:cNvPr id="1049100" name="Content Placeholder 2"/>
          <p:cNvSpPr>
            <a:spLocks noGrp="1"/>
          </p:cNvSpPr>
          <p:nvPr>
            <p:ph idx="1"/>
          </p:nvPr>
        </p:nvSpPr>
        <p:spPr/>
        <p:txBody>
          <a:bodyPr>
            <a:normAutofit fontScale="96154" lnSpcReduction="10000"/>
          </a:bodyPr>
          <a:p>
            <a:r>
              <a:rPr dirty="0" lang="en-US"/>
              <a:t>During inspiration, as the chest expands, the detached part of the rib segment (ﬂail segment) moves in a paradoxical manner movement, in that it is pulled inward during inspiration, reducing the amount of air that can be drawn into the lungs. On expiration, because the intrathoracic pressure exceeds atmospheric pressure, the ﬂail segment bulges outward, impairing the patient’s ability to exhale. The mediastinum then shifts back to the affected side. This paradoxical action results in increased dead space, a reduction in alveolar ventilation, and decreased compliance</a:t>
            </a:r>
            <a:endParaRPr dirty="0" lang="fr-FR"/>
          </a:p>
        </p:txBody>
      </p:sp>
      <p:sp>
        <p:nvSpPr>
          <p:cNvPr id="1049101" name="Date Placeholder 3"/>
          <p:cNvSpPr>
            <a:spLocks noGrp="1"/>
          </p:cNvSpPr>
          <p:nvPr>
            <p:ph type="dt" sz="half" idx="10"/>
          </p:nvPr>
        </p:nvSpPr>
        <p:spPr/>
        <p:txBody>
          <a:bodyPr/>
          <a:p>
            <a:fld id="{2F85F91B-A3F4-4DDD-9C7C-E55973CF4902}" type="datetime1">
              <a:rPr lang="fr-FR" smtClean="0"/>
              <a:t>4/6/2021</a:t>
            </a:fld>
            <a:endParaRPr lang="fr-FR"/>
          </a:p>
        </p:txBody>
      </p:sp>
      <p:sp>
        <p:nvSpPr>
          <p:cNvPr id="1049102" name="Slide Number Placeholder 4"/>
          <p:cNvSpPr>
            <a:spLocks noGrp="1"/>
          </p:cNvSpPr>
          <p:nvPr>
            <p:ph type="sldNum" sz="quarter" idx="12"/>
          </p:nvPr>
        </p:nvSpPr>
        <p:spPr/>
        <p:txBody>
          <a:bodyPr/>
          <a:p>
            <a:fld id="{943CF8F4-345A-497A-B0FA-0D5D887ABE34}" type="slidenum">
              <a:rPr lang="fr-FR" smtClean="0"/>
              <a:t>123</a:t>
            </a:fld>
            <a:endParaRPr lang="fr-F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9103" name="Title 1"/>
          <p:cNvSpPr>
            <a:spLocks noGrp="1"/>
          </p:cNvSpPr>
          <p:nvPr>
            <p:ph type="title"/>
          </p:nvPr>
        </p:nvSpPr>
        <p:spPr/>
        <p:txBody>
          <a:bodyPr>
            <a:normAutofit/>
          </a:bodyPr>
          <a:p>
            <a:r>
              <a:rPr dirty="0" sz="2800" lang="en-GB">
                <a:latin typeface="+mn-lt"/>
              </a:rPr>
              <a:t>Clinical manifestations</a:t>
            </a:r>
            <a:endParaRPr dirty="0" sz="2800" lang="fr-FR">
              <a:latin typeface="+mn-lt"/>
            </a:endParaRPr>
          </a:p>
        </p:txBody>
      </p:sp>
      <p:sp>
        <p:nvSpPr>
          <p:cNvPr id="1049104" name="Content Placeholder 2"/>
          <p:cNvSpPr>
            <a:spLocks noGrp="1"/>
          </p:cNvSpPr>
          <p:nvPr>
            <p:ph idx="1"/>
          </p:nvPr>
        </p:nvSpPr>
        <p:spPr/>
        <p:txBody>
          <a:bodyPr>
            <a:normAutofit/>
          </a:bodyPr>
          <a:p>
            <a:r>
              <a:rPr dirty="0" lang="en-US"/>
              <a:t>hypoxemia,  if gas exchange is greatly compromised,</a:t>
            </a:r>
          </a:p>
          <a:p>
            <a:r>
              <a:rPr dirty="0" lang="en-US"/>
              <a:t> respiratory acidosis develops as a result of CO2 retention</a:t>
            </a:r>
          </a:p>
          <a:p>
            <a:r>
              <a:rPr dirty="0" lang="en-US"/>
              <a:t>. Hypotension, due to inadequate tissue </a:t>
            </a:r>
          </a:p>
          <a:p>
            <a:pPr>
              <a:buNone/>
            </a:pPr>
            <a:r>
              <a:rPr dirty="0" lang="en-US"/>
              <a:t>perfusion,</a:t>
            </a:r>
          </a:p>
          <a:p>
            <a:r>
              <a:rPr dirty="0" lang="en-US"/>
              <a:t> metabolic acidosis  due paradoxical motion of the mediastinum decreases cardiac output.</a:t>
            </a:r>
            <a:endParaRPr dirty="0" lang="fr-FR"/>
          </a:p>
        </p:txBody>
      </p:sp>
      <p:sp>
        <p:nvSpPr>
          <p:cNvPr id="1049105" name="Date Placeholder 3"/>
          <p:cNvSpPr>
            <a:spLocks noGrp="1"/>
          </p:cNvSpPr>
          <p:nvPr>
            <p:ph type="dt" sz="half" idx="10"/>
          </p:nvPr>
        </p:nvSpPr>
        <p:spPr/>
        <p:txBody>
          <a:bodyPr/>
          <a:p>
            <a:fld id="{9F04F831-F000-462D-A4D6-FB9BD65B7A90}" type="datetime1">
              <a:rPr lang="fr-FR" smtClean="0"/>
              <a:t>4/6/2021</a:t>
            </a:fld>
            <a:endParaRPr lang="fr-FR"/>
          </a:p>
        </p:txBody>
      </p:sp>
      <p:sp>
        <p:nvSpPr>
          <p:cNvPr id="1049106" name="Slide Number Placeholder 4"/>
          <p:cNvSpPr>
            <a:spLocks noGrp="1"/>
          </p:cNvSpPr>
          <p:nvPr>
            <p:ph type="sldNum" sz="quarter" idx="12"/>
          </p:nvPr>
        </p:nvSpPr>
        <p:spPr/>
        <p:txBody>
          <a:bodyPr/>
          <a:p>
            <a:fld id="{943CF8F4-345A-497A-B0FA-0D5D887ABE34}" type="slidenum">
              <a:rPr lang="fr-FR" smtClean="0"/>
              <a:t>124</a:t>
            </a:fld>
            <a:endParaRPr lang="fr-F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9107" name="Title 1"/>
          <p:cNvSpPr>
            <a:spLocks noGrp="1"/>
          </p:cNvSpPr>
          <p:nvPr>
            <p:ph type="title"/>
          </p:nvPr>
        </p:nvSpPr>
        <p:spPr/>
        <p:txBody>
          <a:bodyPr>
            <a:normAutofit/>
          </a:bodyPr>
          <a:p>
            <a:r>
              <a:rPr dirty="0" sz="2800" lang="en-GB">
                <a:latin typeface="+mn-lt"/>
              </a:rPr>
              <a:t>Medical management</a:t>
            </a:r>
            <a:endParaRPr dirty="0" sz="2800" lang="fr-FR">
              <a:latin typeface="+mn-lt"/>
            </a:endParaRPr>
          </a:p>
        </p:txBody>
      </p:sp>
      <p:sp>
        <p:nvSpPr>
          <p:cNvPr id="1049108" name="Content Placeholder 2"/>
          <p:cNvSpPr>
            <a:spLocks noGrp="1"/>
          </p:cNvSpPr>
          <p:nvPr>
            <p:ph idx="1"/>
          </p:nvPr>
        </p:nvSpPr>
        <p:spPr/>
        <p:txBody>
          <a:bodyPr>
            <a:normAutofit fontScale="69231" lnSpcReduction="20000"/>
          </a:bodyPr>
          <a:p>
            <a:r>
              <a:rPr dirty="0" lang="en-US"/>
              <a:t> </a:t>
            </a:r>
            <a:r>
              <a:rPr dirty="0" sz="4400" lang="en-US"/>
              <a:t>treatment of ﬂail chest is usually supportive. Management includes providing ventilatory support, clearing secretions from the lungs, and controlling pain. </a:t>
            </a:r>
          </a:p>
          <a:p>
            <a:r>
              <a:rPr dirty="0" sz="4400" lang="en-US"/>
              <a:t>The </a:t>
            </a:r>
            <a:r>
              <a:rPr dirty="0" sz="4400" lang="en-US" err="1"/>
              <a:t>speciﬁc</a:t>
            </a:r>
            <a:r>
              <a:rPr dirty="0" sz="4400" lang="en-US"/>
              <a:t> management depends on the degree of respiratory dysfunction. If only a small segment of the chest is involved, the objectives are to clear the airway through positioning, coughing, deep breathing, and suctioning to aid in the expansion of the lung, and to relieve pain by intercostal nerve blocks.</a:t>
            </a:r>
          </a:p>
        </p:txBody>
      </p:sp>
      <p:sp>
        <p:nvSpPr>
          <p:cNvPr id="1049109" name="Date Placeholder 3"/>
          <p:cNvSpPr>
            <a:spLocks noGrp="1"/>
          </p:cNvSpPr>
          <p:nvPr>
            <p:ph type="dt" sz="half" idx="10"/>
          </p:nvPr>
        </p:nvSpPr>
        <p:spPr/>
        <p:txBody>
          <a:bodyPr/>
          <a:p>
            <a:fld id="{F39F66CF-5F8F-464C-B902-C7C4D6DA015F}" type="datetime1">
              <a:rPr lang="fr-FR" smtClean="0"/>
              <a:t>4/6/2021</a:t>
            </a:fld>
            <a:endParaRPr lang="fr-FR"/>
          </a:p>
        </p:txBody>
      </p:sp>
      <p:sp>
        <p:nvSpPr>
          <p:cNvPr id="1049110" name="Slide Number Placeholder 4"/>
          <p:cNvSpPr>
            <a:spLocks noGrp="1"/>
          </p:cNvSpPr>
          <p:nvPr>
            <p:ph type="sldNum" sz="quarter" idx="12"/>
          </p:nvPr>
        </p:nvSpPr>
        <p:spPr/>
        <p:txBody>
          <a:bodyPr/>
          <a:p>
            <a:fld id="{943CF8F4-345A-497A-B0FA-0D5D887ABE34}" type="slidenum">
              <a:rPr lang="fr-FR" smtClean="0"/>
              <a:t>125</a:t>
            </a:fld>
            <a:endParaRPr lang="fr-F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9111" name="Title 1"/>
          <p:cNvSpPr>
            <a:spLocks noGrp="1"/>
          </p:cNvSpPr>
          <p:nvPr>
            <p:ph type="title"/>
          </p:nvPr>
        </p:nvSpPr>
        <p:spPr/>
        <p:txBody>
          <a:bodyPr/>
          <a:p>
            <a:endParaRPr lang="fr-FR"/>
          </a:p>
        </p:txBody>
      </p:sp>
      <p:sp>
        <p:nvSpPr>
          <p:cNvPr id="1049112" name="Content Placeholder 2"/>
          <p:cNvSpPr>
            <a:spLocks noGrp="1"/>
          </p:cNvSpPr>
          <p:nvPr>
            <p:ph idx="1"/>
          </p:nvPr>
        </p:nvSpPr>
        <p:spPr/>
        <p:txBody>
          <a:bodyPr>
            <a:normAutofit fontScale="29167" lnSpcReduction="20000"/>
          </a:bodyPr>
          <a:p>
            <a:endParaRPr dirty="0" sz="2400" lang="en-US"/>
          </a:p>
          <a:p>
            <a:r>
              <a:rPr dirty="0" sz="9800" lang="en-US">
                <a:latin typeface="Times New Roman" pitchFamily="18" charset="0"/>
                <a:cs typeface="Times New Roman" pitchFamily="18" charset="0"/>
              </a:rPr>
              <a:t> For mild to moderate ﬂail chest injuries, the underlying pulmonary contusion is treated by monitoring ﬂuid intake and appropriate ﬂuid replacement, while at the same time relieving chest pain.</a:t>
            </a:r>
          </a:p>
          <a:p>
            <a:r>
              <a:rPr dirty="0" sz="9800" lang="en-US">
                <a:latin typeface="Times New Roman" pitchFamily="18" charset="0"/>
                <a:cs typeface="Times New Roman" pitchFamily="18" charset="0"/>
              </a:rPr>
              <a:t>  Pulmonary physiotherapy focusing on lung volume expansion and secretion management techniques are performed. The patient is closely monitored for further respiratory compromise. </a:t>
            </a:r>
          </a:p>
          <a:p>
            <a:r>
              <a:rPr dirty="0" sz="9800" lang="en-US">
                <a:latin typeface="Times New Roman" pitchFamily="18" charset="0"/>
                <a:cs typeface="Times New Roman" pitchFamily="18" charset="0"/>
              </a:rPr>
              <a:t>When a severe ﬂail chest injury is encountered, endotracheal intubation and mechanical ventilation</a:t>
            </a:r>
            <a:endParaRPr dirty="0" sz="9800" lang="fr-FR">
              <a:latin typeface="Times New Roman" pitchFamily="18" charset="0"/>
              <a:cs typeface="Times New Roman" pitchFamily="18" charset="0"/>
            </a:endParaRPr>
          </a:p>
        </p:txBody>
      </p:sp>
      <p:sp>
        <p:nvSpPr>
          <p:cNvPr id="1049113" name="Date Placeholder 3"/>
          <p:cNvSpPr>
            <a:spLocks noGrp="1"/>
          </p:cNvSpPr>
          <p:nvPr>
            <p:ph type="dt" sz="half" idx="10"/>
          </p:nvPr>
        </p:nvSpPr>
        <p:spPr/>
        <p:txBody>
          <a:bodyPr/>
          <a:p>
            <a:fld id="{54DB0329-0900-418E-8872-FBDEEF932112}" type="datetime1">
              <a:rPr lang="fr-FR" smtClean="0"/>
              <a:t>4/6/2021</a:t>
            </a:fld>
            <a:endParaRPr lang="fr-FR"/>
          </a:p>
        </p:txBody>
      </p:sp>
      <p:sp>
        <p:nvSpPr>
          <p:cNvPr id="1049114" name="Slide Number Placeholder 4"/>
          <p:cNvSpPr>
            <a:spLocks noGrp="1"/>
          </p:cNvSpPr>
          <p:nvPr>
            <p:ph type="sldNum" sz="quarter" idx="12"/>
          </p:nvPr>
        </p:nvSpPr>
        <p:spPr/>
        <p:txBody>
          <a:bodyPr/>
          <a:p>
            <a:fld id="{943CF8F4-345A-497A-B0FA-0D5D887ABE34}" type="slidenum">
              <a:rPr lang="fr-FR" smtClean="0"/>
              <a:t>126</a:t>
            </a:fld>
            <a:endParaRPr lang="fr-F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307" name=""/>
        <p:cNvGrpSpPr/>
        <p:nvPr/>
      </p:nvGrpSpPr>
      <p:grpSpPr>
        <a:xfrm>
          <a:off x="0" y="0"/>
          <a:ext cx="0" cy="0"/>
          <a:chOff x="0" y="0"/>
          <a:chExt cx="0" cy="0"/>
        </a:xfrm>
      </p:grpSpPr>
      <p:sp>
        <p:nvSpPr>
          <p:cNvPr id="1049115" name="Title 1"/>
          <p:cNvSpPr>
            <a:spLocks noGrp="1"/>
          </p:cNvSpPr>
          <p:nvPr>
            <p:ph type="title"/>
          </p:nvPr>
        </p:nvSpPr>
        <p:spPr/>
        <p:txBody>
          <a:bodyPr/>
          <a:p>
            <a:r>
              <a:rPr dirty="0" lang="en-GB"/>
              <a:t>ct</a:t>
            </a:r>
            <a:endParaRPr dirty="0" lang="fr-FR"/>
          </a:p>
        </p:txBody>
      </p:sp>
      <p:sp>
        <p:nvSpPr>
          <p:cNvPr id="1049116" name="Content Placeholder 2"/>
          <p:cNvSpPr>
            <a:spLocks noGrp="1"/>
          </p:cNvSpPr>
          <p:nvPr>
            <p:ph idx="1"/>
          </p:nvPr>
        </p:nvSpPr>
        <p:spPr/>
        <p:txBody>
          <a:bodyPr>
            <a:normAutofit fontScale="34615" lnSpcReduction="20000"/>
          </a:bodyPr>
          <a:p>
            <a:r>
              <a:rPr dirty="0" sz="9600" lang="en-US">
                <a:latin typeface="Times New Roman" pitchFamily="18" charset="0"/>
                <a:cs typeface="Times New Roman" pitchFamily="18" charset="0"/>
              </a:rPr>
              <a:t> surgery may be required to more quickly stabilize the </a:t>
            </a:r>
            <a:r>
              <a:rPr dirty="0" sz="9600" lang="en-US" err="1">
                <a:latin typeface="Times New Roman" pitchFamily="18" charset="0"/>
                <a:cs typeface="Times New Roman" pitchFamily="18" charset="0"/>
              </a:rPr>
              <a:t>ﬂail</a:t>
            </a:r>
            <a:r>
              <a:rPr dirty="0" sz="9600" lang="en-US">
                <a:latin typeface="Times New Roman" pitchFamily="18" charset="0"/>
                <a:cs typeface="Times New Roman" pitchFamily="18" charset="0"/>
              </a:rPr>
              <a:t> segment. This may be used in the patient who is </a:t>
            </a:r>
            <a:r>
              <a:rPr dirty="0" sz="9600" lang="en-US" err="1">
                <a:latin typeface="Times New Roman" pitchFamily="18" charset="0"/>
                <a:cs typeface="Times New Roman" pitchFamily="18" charset="0"/>
              </a:rPr>
              <a:t>difﬁcult</a:t>
            </a:r>
            <a:r>
              <a:rPr dirty="0" sz="9600" lang="en-US">
                <a:latin typeface="Times New Roman" pitchFamily="18" charset="0"/>
                <a:cs typeface="Times New Roman" pitchFamily="18" charset="0"/>
              </a:rPr>
              <a:t> to ventilate or the high-risk patient with underlying lung disease who may be difficult to wean from mechanical</a:t>
            </a:r>
          </a:p>
          <a:p>
            <a:pPr>
              <a:buNone/>
            </a:pPr>
            <a:r>
              <a:rPr dirty="0" sz="9600" lang="en-US">
                <a:latin typeface="Times New Roman" pitchFamily="18" charset="0"/>
                <a:cs typeface="Times New Roman" pitchFamily="18" charset="0"/>
              </a:rPr>
              <a:t>    ventilation the patient is carefully monitored by serial chest x-rays, arterial blood gas analysis, pulse oximetry, and bedside pulmonary function monitoring.</a:t>
            </a:r>
            <a:endParaRPr dirty="0" lang="fr-FR"/>
          </a:p>
        </p:txBody>
      </p:sp>
      <p:sp>
        <p:nvSpPr>
          <p:cNvPr id="1049117" name="Date Placeholder 3"/>
          <p:cNvSpPr>
            <a:spLocks noGrp="1"/>
          </p:cNvSpPr>
          <p:nvPr>
            <p:ph type="dt" sz="half" idx="10"/>
          </p:nvPr>
        </p:nvSpPr>
        <p:spPr/>
        <p:txBody>
          <a:bodyPr/>
          <a:p>
            <a:fld id="{1227F31A-8BB2-4CE9-A335-31B10684C4BD}" type="datetime1">
              <a:rPr lang="fr-FR" smtClean="0"/>
              <a:t>4/6/2021</a:t>
            </a:fld>
            <a:endParaRPr lang="fr-FR"/>
          </a:p>
        </p:txBody>
      </p:sp>
      <p:sp>
        <p:nvSpPr>
          <p:cNvPr id="1049118" name="Slide Number Placeholder 4"/>
          <p:cNvSpPr>
            <a:spLocks noGrp="1"/>
          </p:cNvSpPr>
          <p:nvPr>
            <p:ph type="sldNum" sz="quarter" idx="12"/>
          </p:nvPr>
        </p:nvSpPr>
        <p:spPr/>
        <p:txBody>
          <a:bodyPr/>
          <a:p>
            <a:fld id="{943CF8F4-345A-497A-B0FA-0D5D887ABE34}" type="slidenum">
              <a:rPr lang="fr-FR" smtClean="0"/>
              <a:t>127</a:t>
            </a:fld>
            <a:endParaRPr lang="fr-F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9119" name="Title 1"/>
          <p:cNvSpPr>
            <a:spLocks noGrp="1"/>
          </p:cNvSpPr>
          <p:nvPr>
            <p:ph type="title"/>
          </p:nvPr>
        </p:nvSpPr>
        <p:spPr/>
        <p:txBody>
          <a:bodyPr>
            <a:normAutofit/>
          </a:bodyPr>
          <a:p>
            <a:r>
              <a:rPr dirty="0" sz="2800" lang="en-US">
                <a:solidFill>
                  <a:srgbClr val="FF0000"/>
                </a:solidFill>
              </a:rPr>
              <a:t>Pulmonary Contusion</a:t>
            </a:r>
            <a:br>
              <a:rPr dirty="0" sz="2800" lang="en-US">
                <a:solidFill>
                  <a:srgbClr val="FF0000"/>
                </a:solidFill>
              </a:rPr>
            </a:br>
            <a:endParaRPr dirty="0" sz="2800" lang="fr-FR">
              <a:solidFill>
                <a:srgbClr val="FF0000"/>
              </a:solidFill>
            </a:endParaRPr>
          </a:p>
        </p:txBody>
      </p:sp>
      <p:sp>
        <p:nvSpPr>
          <p:cNvPr id="1049120" name="Content Placeholder 2"/>
          <p:cNvSpPr>
            <a:spLocks noGrp="1"/>
          </p:cNvSpPr>
          <p:nvPr>
            <p:ph idx="1"/>
          </p:nvPr>
        </p:nvSpPr>
        <p:spPr/>
        <p:txBody>
          <a:bodyPr>
            <a:normAutofit/>
          </a:bodyPr>
          <a:p>
            <a:r>
              <a:rPr dirty="0" lang="en-US"/>
              <a:t>It is damage to the lung tissues resulting in hemorrhage and localized edema. It is associated with chest trauma when there is rapid compression and decompression to the chest wall</a:t>
            </a:r>
            <a:endParaRPr dirty="0" lang="fr-FR"/>
          </a:p>
        </p:txBody>
      </p:sp>
      <p:sp>
        <p:nvSpPr>
          <p:cNvPr id="1049121" name="Date Placeholder 3"/>
          <p:cNvSpPr>
            <a:spLocks noGrp="1"/>
          </p:cNvSpPr>
          <p:nvPr>
            <p:ph type="dt" sz="half" idx="10"/>
          </p:nvPr>
        </p:nvSpPr>
        <p:spPr/>
        <p:txBody>
          <a:bodyPr/>
          <a:p>
            <a:fld id="{850EAFDC-FFD6-4268-837C-CFFD3531226E}" type="datetime1">
              <a:rPr lang="fr-FR" smtClean="0"/>
              <a:t>4/6/2021</a:t>
            </a:fld>
            <a:endParaRPr lang="fr-FR"/>
          </a:p>
        </p:txBody>
      </p:sp>
      <p:sp>
        <p:nvSpPr>
          <p:cNvPr id="1049122" name="Slide Number Placeholder 4"/>
          <p:cNvSpPr>
            <a:spLocks noGrp="1"/>
          </p:cNvSpPr>
          <p:nvPr>
            <p:ph type="sldNum" sz="quarter" idx="12"/>
          </p:nvPr>
        </p:nvSpPr>
        <p:spPr/>
        <p:txBody>
          <a:bodyPr/>
          <a:p>
            <a:fld id="{943CF8F4-345A-497A-B0FA-0D5D887ABE34}" type="slidenum">
              <a:rPr lang="fr-FR" smtClean="0"/>
              <a:t>128</a:t>
            </a:fld>
            <a:endParaRPr lang="fr-F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9123" name="Title 1"/>
          <p:cNvSpPr>
            <a:spLocks noGrp="1"/>
          </p:cNvSpPr>
          <p:nvPr>
            <p:ph type="title"/>
          </p:nvPr>
        </p:nvSpPr>
        <p:spPr/>
        <p:txBody>
          <a:bodyPr>
            <a:normAutofit/>
          </a:bodyPr>
          <a:p>
            <a:r>
              <a:rPr dirty="0" sz="2400" lang="en-US">
                <a:solidFill>
                  <a:srgbClr val="FF0000"/>
                </a:solidFill>
              </a:rPr>
              <a:t>PATHOPHYSIOLOGY</a:t>
            </a:r>
            <a:endParaRPr dirty="0" sz="2400" lang="fr-FR">
              <a:solidFill>
                <a:srgbClr val="FF0000"/>
              </a:solidFill>
            </a:endParaRPr>
          </a:p>
        </p:txBody>
      </p:sp>
      <p:sp>
        <p:nvSpPr>
          <p:cNvPr id="1049124" name="Content Placeholder 2"/>
          <p:cNvSpPr>
            <a:spLocks noGrp="1"/>
          </p:cNvSpPr>
          <p:nvPr>
            <p:ph idx="1"/>
          </p:nvPr>
        </p:nvSpPr>
        <p:spPr/>
        <p:txBody>
          <a:bodyPr>
            <a:normAutofit/>
          </a:bodyPr>
          <a:p>
            <a:pPr>
              <a:buNone/>
            </a:pPr>
            <a:r>
              <a:rPr dirty="0" lang="en-US"/>
              <a:t>injury to the lung parenchyma and its capillary network results in a leakage of serum protein and plasma. The leaking serum protein exerts an osmotic pressure that enhances loss of ﬂuid from the capillaries. Blood</a:t>
            </a:r>
            <a:r>
              <a:rPr lang="en-US"/>
              <a:t>, and </a:t>
            </a:r>
            <a:r>
              <a:rPr dirty="0" lang="en-US"/>
              <a:t>cellular debris enter the lung and accumulate in the bronchioles and alveolar surface, where they interfere with gas exchange. An increase in pulmonary vascular resistance and pulmonary artery pressure occurs. The patient has hypoxemia and carbon dioxide retention.</a:t>
            </a:r>
            <a:endParaRPr dirty="0" lang="fr-FR"/>
          </a:p>
        </p:txBody>
      </p:sp>
      <p:sp>
        <p:nvSpPr>
          <p:cNvPr id="1049125" name="Date Placeholder 3"/>
          <p:cNvSpPr>
            <a:spLocks noGrp="1"/>
          </p:cNvSpPr>
          <p:nvPr>
            <p:ph type="dt" sz="half" idx="10"/>
          </p:nvPr>
        </p:nvSpPr>
        <p:spPr/>
        <p:txBody>
          <a:bodyPr/>
          <a:p>
            <a:fld id="{D2D8AC41-7F3C-40EF-999F-ABB56F2764E3}" type="datetime1">
              <a:rPr lang="fr-FR" smtClean="0"/>
              <a:t>4/6/2021</a:t>
            </a:fld>
            <a:endParaRPr lang="fr-FR"/>
          </a:p>
        </p:txBody>
      </p:sp>
      <p:sp>
        <p:nvSpPr>
          <p:cNvPr id="1049126" name="Slide Number Placeholder 4"/>
          <p:cNvSpPr>
            <a:spLocks noGrp="1"/>
          </p:cNvSpPr>
          <p:nvPr>
            <p:ph type="sldNum" sz="quarter" idx="12"/>
          </p:nvPr>
        </p:nvSpPr>
        <p:spPr/>
        <p:txBody>
          <a:bodyPr/>
          <a:p>
            <a:fld id="{943CF8F4-345A-497A-B0FA-0D5D887ABE34}" type="slidenum">
              <a:rPr lang="fr-FR" smtClean="0"/>
              <a:t>129</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679" name="Title 1"/>
          <p:cNvSpPr>
            <a:spLocks noGrp="1"/>
          </p:cNvSpPr>
          <p:nvPr>
            <p:ph type="title"/>
          </p:nvPr>
        </p:nvSpPr>
        <p:spPr/>
        <p:txBody>
          <a:bodyPr>
            <a:normAutofit/>
          </a:bodyPr>
          <a:p>
            <a:r>
              <a:rPr dirty="0" sz="2400" lang="en-GB">
                <a:solidFill>
                  <a:srgbClr val="FF0000"/>
                </a:solidFill>
                <a:latin typeface="+mn-lt"/>
              </a:rPr>
              <a:t>PHYSIOLOGY OF RESPIRATION</a:t>
            </a:r>
            <a:endParaRPr dirty="0" sz="2400" lang="fr-FR">
              <a:solidFill>
                <a:srgbClr val="FF0000"/>
              </a:solidFill>
              <a:latin typeface="+mn-lt"/>
            </a:endParaRPr>
          </a:p>
        </p:txBody>
      </p:sp>
      <p:sp>
        <p:nvSpPr>
          <p:cNvPr id="1048680" name="Content Placeholder 2"/>
          <p:cNvSpPr>
            <a:spLocks noGrp="1"/>
          </p:cNvSpPr>
          <p:nvPr>
            <p:ph idx="1"/>
          </p:nvPr>
        </p:nvSpPr>
        <p:spPr/>
        <p:txBody>
          <a:bodyPr>
            <a:normAutofit fontScale="95833" lnSpcReduction="20000"/>
          </a:bodyPr>
          <a:p>
            <a:r>
              <a:rPr dirty="0" sz="2400" lang="en-GB" u="sng"/>
              <a:t>INSPIRATION</a:t>
            </a:r>
          </a:p>
          <a:p>
            <a:endParaRPr dirty="0" sz="2400" lang="en-US">
              <a:latin typeface="Calibri" pitchFamily="34" charset="0"/>
            </a:endParaRPr>
          </a:p>
          <a:p>
            <a:r>
              <a:rPr dirty="0" sz="2600" lang="en-US"/>
              <a:t> capacity of the </a:t>
            </a:r>
            <a:r>
              <a:rPr dirty="0" sz="2600" lang="en-US">
                <a:latin typeface="Calibri" pitchFamily="34" charset="0"/>
              </a:rPr>
              <a:t>thoracic</a:t>
            </a:r>
            <a:r>
              <a:rPr dirty="0" sz="2600" lang="en-US"/>
              <a:t> cavity is increased by simultaneous contraction of the intercostal muscles and the diaphragm.  This reduces the pressure in the pleural cavity to a level considerably lower than atmospheric pressure.  This stretches the lungs and the pressure within the alveoli and in the air passages falls, drawing air into the lungs in an attempt to equalize the atmospheric and alveolar air pressures. The process of inspiration is active, as it requires expenditure of energy for muscle contraction. </a:t>
            </a:r>
            <a:endParaRPr dirty="0" sz="2600" lang="fr-FR"/>
          </a:p>
        </p:txBody>
      </p:sp>
      <p:sp>
        <p:nvSpPr>
          <p:cNvPr id="1048681" name="Date Placeholder 3"/>
          <p:cNvSpPr>
            <a:spLocks noGrp="1"/>
          </p:cNvSpPr>
          <p:nvPr>
            <p:ph type="dt" sz="half" idx="10"/>
          </p:nvPr>
        </p:nvSpPr>
        <p:spPr/>
        <p:txBody>
          <a:bodyPr/>
          <a:p>
            <a:fld id="{2A3E7290-7028-491F-9066-EC0D706E2BAA}" type="datetime1">
              <a:rPr lang="fr-FR" smtClean="0"/>
              <a:t>4/6/2021</a:t>
            </a:fld>
            <a:endParaRPr lang="fr-FR"/>
          </a:p>
        </p:txBody>
      </p:sp>
      <p:sp>
        <p:nvSpPr>
          <p:cNvPr id="1048682" name="Slide Number Placeholder 4"/>
          <p:cNvSpPr>
            <a:spLocks noGrp="1"/>
          </p:cNvSpPr>
          <p:nvPr>
            <p:ph type="sldNum" sz="quarter" idx="12"/>
          </p:nvPr>
        </p:nvSpPr>
        <p:spPr/>
        <p:txBody>
          <a:bodyPr/>
          <a:p>
            <a:fld id="{943CF8F4-345A-497A-B0FA-0D5D887ABE34}" type="slidenum">
              <a:rPr lang="fr-FR" smtClean="0"/>
              <a:t>13</a:t>
            </a:fld>
            <a:endParaRPr lang="fr-F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310" name=""/>
        <p:cNvGrpSpPr/>
        <p:nvPr/>
      </p:nvGrpSpPr>
      <p:grpSpPr>
        <a:xfrm>
          <a:off x="0" y="0"/>
          <a:ext cx="0" cy="0"/>
          <a:chOff x="0" y="0"/>
          <a:chExt cx="0" cy="0"/>
        </a:xfrm>
      </p:grpSpPr>
      <p:sp>
        <p:nvSpPr>
          <p:cNvPr id="1049127" name="Title 1"/>
          <p:cNvSpPr>
            <a:spLocks noGrp="1"/>
          </p:cNvSpPr>
          <p:nvPr>
            <p:ph type="title"/>
          </p:nvPr>
        </p:nvSpPr>
        <p:spPr/>
        <p:txBody>
          <a:bodyPr>
            <a:normAutofit/>
          </a:bodyPr>
          <a:p>
            <a:r>
              <a:rPr dirty="0" sz="2400" lang="en-US">
                <a:solidFill>
                  <a:srgbClr val="FF0000"/>
                </a:solidFill>
              </a:rPr>
              <a:t>CLINICAL MANIFESTATIONS</a:t>
            </a:r>
            <a:endParaRPr dirty="0" sz="2400" lang="fr-FR">
              <a:solidFill>
                <a:srgbClr val="FF0000"/>
              </a:solidFill>
              <a:latin typeface="+mn-lt"/>
            </a:endParaRPr>
          </a:p>
        </p:txBody>
      </p:sp>
      <p:sp>
        <p:nvSpPr>
          <p:cNvPr id="1049128" name="Content Placeholder 2"/>
          <p:cNvSpPr>
            <a:spLocks noGrp="1"/>
          </p:cNvSpPr>
          <p:nvPr>
            <p:ph idx="1"/>
          </p:nvPr>
        </p:nvSpPr>
        <p:spPr/>
        <p:txBody>
          <a:bodyPr>
            <a:normAutofit fontScale="96154" lnSpcReduction="10000"/>
          </a:bodyPr>
          <a:p>
            <a:r>
              <a:rPr dirty="0" lang="en-US"/>
              <a:t>   tachypnea, tachycardia, pleurisy chest pain, hypoxemia, and blood-tinged secretions,, crackles, frank bleeding, severe hypoxemia, and respiratory acidosis.</a:t>
            </a:r>
          </a:p>
          <a:p>
            <a:r>
              <a:rPr dirty="0" lang="en-US"/>
              <a:t>   patient with moderate pulmonary contusion has a large amount of mucus, serum, and frank blood in the tracheobronchial tree.</a:t>
            </a:r>
          </a:p>
          <a:p>
            <a:r>
              <a:rPr dirty="0" lang="en-US"/>
              <a:t>   A patient with severe pulmonary contusion has the signs and symptoms of ARDS; these may include central cyanosis, agitation, and productive cough with frothy, bloody secretions.</a:t>
            </a:r>
          </a:p>
          <a:p>
            <a:endParaRPr dirty="0" lang="fr-FR"/>
          </a:p>
        </p:txBody>
      </p:sp>
      <p:sp>
        <p:nvSpPr>
          <p:cNvPr id="1049129" name="Date Placeholder 3"/>
          <p:cNvSpPr>
            <a:spLocks noGrp="1"/>
          </p:cNvSpPr>
          <p:nvPr>
            <p:ph type="dt" sz="half" idx="10"/>
          </p:nvPr>
        </p:nvSpPr>
        <p:spPr/>
        <p:txBody>
          <a:bodyPr/>
          <a:p>
            <a:fld id="{8C5EA006-EF6A-4339-A50F-BA70CFF11519}" type="datetime1">
              <a:rPr lang="fr-FR" smtClean="0"/>
              <a:t>4/6/2021</a:t>
            </a:fld>
            <a:endParaRPr lang="fr-FR"/>
          </a:p>
        </p:txBody>
      </p:sp>
      <p:sp>
        <p:nvSpPr>
          <p:cNvPr id="1049130" name="Slide Number Placeholder 4"/>
          <p:cNvSpPr>
            <a:spLocks noGrp="1"/>
          </p:cNvSpPr>
          <p:nvPr>
            <p:ph type="sldNum" sz="quarter" idx="12"/>
          </p:nvPr>
        </p:nvSpPr>
        <p:spPr/>
        <p:txBody>
          <a:bodyPr/>
          <a:p>
            <a:fld id="{943CF8F4-345A-497A-B0FA-0D5D887ABE34}" type="slidenum">
              <a:rPr lang="fr-FR" smtClean="0"/>
              <a:t>130</a:t>
            </a:fld>
            <a:endParaRPr lang="fr-F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9131" name="Title 1"/>
          <p:cNvSpPr>
            <a:spLocks noGrp="1"/>
          </p:cNvSpPr>
          <p:nvPr>
            <p:ph type="title"/>
          </p:nvPr>
        </p:nvSpPr>
        <p:spPr/>
        <p:txBody>
          <a:bodyPr>
            <a:normAutofit/>
          </a:bodyPr>
          <a:p>
            <a:r>
              <a:rPr dirty="0" sz="2400" lang="en-US">
                <a:latin typeface="+mn-lt"/>
              </a:rPr>
              <a:t>MEDICAL MANAGEMENT</a:t>
            </a:r>
            <a:endParaRPr dirty="0" sz="2400" lang="fr-FR">
              <a:latin typeface="+mn-lt"/>
            </a:endParaRPr>
          </a:p>
        </p:txBody>
      </p:sp>
      <p:sp>
        <p:nvSpPr>
          <p:cNvPr id="1049132" name="Content Placeholder 2"/>
          <p:cNvSpPr>
            <a:spLocks noGrp="1"/>
          </p:cNvSpPr>
          <p:nvPr>
            <p:ph idx="1"/>
          </p:nvPr>
        </p:nvSpPr>
        <p:spPr/>
        <p:txBody>
          <a:bodyPr>
            <a:normAutofit fontScale="88462" lnSpcReduction="20000"/>
          </a:bodyPr>
          <a:p>
            <a:r>
              <a:rPr dirty="0" lang="en-US"/>
              <a:t>Treatment priorities include maintaining the airway, providing adequate oxygenation, and controlling pain. </a:t>
            </a:r>
          </a:p>
          <a:p>
            <a:r>
              <a:rPr dirty="0" lang="en-US"/>
              <a:t> Supplemental oxygen is usually given by mask or </a:t>
            </a:r>
            <a:r>
              <a:rPr dirty="0" lang="en-US" err="1"/>
              <a:t>cannula</a:t>
            </a:r>
            <a:r>
              <a:rPr dirty="0" lang="en-US"/>
              <a:t> for 24 to 36 h</a:t>
            </a:r>
            <a:r>
              <a:rPr dirty="0" lang="fr-FR"/>
              <a:t>.</a:t>
            </a:r>
          </a:p>
          <a:p>
            <a:r>
              <a:rPr dirty="0" lang="en-US"/>
              <a:t>In mild pulmonary contusion, adequate hydration via intravenous ﬂuids and oral intake is important to mobilize secretions. However, must be closely monitored to avoid hypervolemia. </a:t>
            </a:r>
          </a:p>
          <a:p>
            <a:r>
              <a:rPr dirty="0" lang="en-US"/>
              <a:t>Volume expansion techniques, postural drainage, physiotherapy including coughing, and endotracheal suctioning are used to remove the secretions.</a:t>
            </a:r>
          </a:p>
          <a:p>
            <a:r>
              <a:rPr dirty="0" lang="en-US"/>
              <a:t> Pain is managed by intercostal nerve blocks or by </a:t>
            </a:r>
            <a:r>
              <a:rPr dirty="0" lang="en-US" err="1"/>
              <a:t>opioids</a:t>
            </a:r>
            <a:r>
              <a:rPr dirty="0" lang="en-US"/>
              <a:t>. </a:t>
            </a:r>
          </a:p>
          <a:p>
            <a:r>
              <a:rPr dirty="0" lang="en-US"/>
              <a:t>antimicrobial therapy is administered because the damaged lung is susceptible to infection.</a:t>
            </a:r>
          </a:p>
        </p:txBody>
      </p:sp>
      <p:sp>
        <p:nvSpPr>
          <p:cNvPr id="1049133" name="Date Placeholder 3"/>
          <p:cNvSpPr>
            <a:spLocks noGrp="1"/>
          </p:cNvSpPr>
          <p:nvPr>
            <p:ph type="dt" sz="half" idx="10"/>
          </p:nvPr>
        </p:nvSpPr>
        <p:spPr/>
        <p:txBody>
          <a:bodyPr/>
          <a:p>
            <a:fld id="{360E374A-8678-450F-8F58-9C70D266BC68}" type="datetime1">
              <a:rPr lang="fr-FR" smtClean="0"/>
              <a:t>4/6/2021</a:t>
            </a:fld>
            <a:endParaRPr lang="fr-FR"/>
          </a:p>
        </p:txBody>
      </p:sp>
      <p:sp>
        <p:nvSpPr>
          <p:cNvPr id="1049134" name="Slide Number Placeholder 4"/>
          <p:cNvSpPr>
            <a:spLocks noGrp="1"/>
          </p:cNvSpPr>
          <p:nvPr>
            <p:ph type="sldNum" sz="quarter" idx="12"/>
          </p:nvPr>
        </p:nvSpPr>
        <p:spPr/>
        <p:txBody>
          <a:bodyPr/>
          <a:p>
            <a:fld id="{943CF8F4-345A-497A-B0FA-0D5D887ABE34}" type="slidenum">
              <a:rPr lang="fr-FR" smtClean="0"/>
              <a:t>131</a:t>
            </a:fld>
            <a:endParaRPr lang="fr-F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9135" name="Title 1"/>
          <p:cNvSpPr>
            <a:spLocks noGrp="1"/>
          </p:cNvSpPr>
          <p:nvPr>
            <p:ph type="title"/>
          </p:nvPr>
        </p:nvSpPr>
        <p:spPr/>
        <p:txBody>
          <a:bodyPr/>
          <a:p>
            <a:endParaRPr dirty="0" lang="fr-FR"/>
          </a:p>
        </p:txBody>
      </p:sp>
      <p:sp>
        <p:nvSpPr>
          <p:cNvPr id="1049136" name="Content Placeholder 2"/>
          <p:cNvSpPr>
            <a:spLocks noGrp="1"/>
          </p:cNvSpPr>
          <p:nvPr>
            <p:ph idx="1"/>
          </p:nvPr>
        </p:nvSpPr>
        <p:spPr/>
        <p:txBody>
          <a:bodyPr>
            <a:noAutofit/>
          </a:bodyPr>
          <a:p>
            <a:r>
              <a:rPr dirty="0" sz="2400" lang="en-US"/>
              <a:t>  moderate pulmonary contusion may require bronchoscopy to remove secretions; intubation and mechanical ventilation with PEEP may also be necessary to maintain the pressure and keep the lungs inﬂated. </a:t>
            </a:r>
          </a:p>
          <a:p>
            <a:r>
              <a:rPr dirty="0" sz="2400" lang="en-US"/>
              <a:t>Diuretics may be given to reduce edema.</a:t>
            </a:r>
          </a:p>
          <a:p>
            <a:r>
              <a:rPr dirty="0" sz="2400" lang="en-US"/>
              <a:t> A nasogastric tube is inserted to relieve gastrointestinal distention. </a:t>
            </a:r>
          </a:p>
          <a:p>
            <a:r>
              <a:rPr dirty="0" sz="2400" lang="en-US"/>
              <a:t>severe contusion require aggressive treatment with endotracheal intubation and ventilatory support, diuretics, and ﬂuid restriction. Colloids and crystalloid solutions may be used to treat Hypovolemia.</a:t>
            </a:r>
            <a:endParaRPr dirty="0" sz="2400" lang="fr-FR"/>
          </a:p>
        </p:txBody>
      </p:sp>
      <p:sp>
        <p:nvSpPr>
          <p:cNvPr id="1049137" name="Date Placeholder 3"/>
          <p:cNvSpPr>
            <a:spLocks noGrp="1"/>
          </p:cNvSpPr>
          <p:nvPr>
            <p:ph type="dt" sz="half" idx="10"/>
          </p:nvPr>
        </p:nvSpPr>
        <p:spPr/>
        <p:txBody>
          <a:bodyPr/>
          <a:p>
            <a:fld id="{FB104E92-380E-4689-AEF8-0438C3630FE0}" type="datetime1">
              <a:rPr lang="fr-FR" smtClean="0"/>
              <a:t>4/6/2021</a:t>
            </a:fld>
            <a:endParaRPr lang="fr-FR"/>
          </a:p>
        </p:txBody>
      </p:sp>
      <p:sp>
        <p:nvSpPr>
          <p:cNvPr id="1049138" name="Slide Number Placeholder 4"/>
          <p:cNvSpPr>
            <a:spLocks noGrp="1"/>
          </p:cNvSpPr>
          <p:nvPr>
            <p:ph type="sldNum" sz="quarter" idx="12"/>
          </p:nvPr>
        </p:nvSpPr>
        <p:spPr/>
        <p:txBody>
          <a:bodyPr/>
          <a:p>
            <a:fld id="{943CF8F4-345A-497A-B0FA-0D5D887ABE34}" type="slidenum">
              <a:rPr lang="fr-FR" smtClean="0"/>
              <a:t>132</a:t>
            </a:fld>
            <a:endParaRPr lang="fr-F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313" name=""/>
        <p:cNvGrpSpPr/>
        <p:nvPr/>
      </p:nvGrpSpPr>
      <p:grpSpPr>
        <a:xfrm>
          <a:off x="0" y="0"/>
          <a:ext cx="0" cy="0"/>
          <a:chOff x="0" y="0"/>
          <a:chExt cx="0" cy="0"/>
        </a:xfrm>
      </p:grpSpPr>
      <p:sp>
        <p:nvSpPr>
          <p:cNvPr id="1049139" name="Title 1"/>
          <p:cNvSpPr>
            <a:spLocks noGrp="1"/>
          </p:cNvSpPr>
          <p:nvPr>
            <p:ph type="title"/>
          </p:nvPr>
        </p:nvSpPr>
        <p:spPr/>
        <p:txBody>
          <a:bodyPr/>
          <a:p>
            <a:r>
              <a:rPr dirty="0" sz="2800" lang="fr-FR">
                <a:solidFill>
                  <a:srgbClr val="FF0000"/>
                </a:solidFill>
                <a:latin typeface="+mn-lt"/>
              </a:rPr>
              <a:t>PENETRATING TRAUMA</a:t>
            </a:r>
            <a:endParaRPr dirty="0" lang="fr-FR">
              <a:solidFill>
                <a:srgbClr val="FF0000"/>
              </a:solidFill>
            </a:endParaRPr>
          </a:p>
        </p:txBody>
      </p:sp>
      <p:sp>
        <p:nvSpPr>
          <p:cNvPr id="1049140" name="Content Placeholder 2"/>
          <p:cNvSpPr>
            <a:spLocks noGrp="1"/>
          </p:cNvSpPr>
          <p:nvPr>
            <p:ph idx="1"/>
          </p:nvPr>
        </p:nvSpPr>
        <p:spPr/>
        <p:txBody>
          <a:bodyPr>
            <a:normAutofit/>
          </a:bodyPr>
          <a:p>
            <a:r>
              <a:rPr dirty="0" lang="en-GB"/>
              <a:t>Occurs when a foreign object penetrates into the chest wall</a:t>
            </a:r>
          </a:p>
          <a:p>
            <a:r>
              <a:rPr dirty="0" lang="en-GB">
                <a:solidFill>
                  <a:srgbClr val="FF0000"/>
                </a:solidFill>
              </a:rPr>
              <a:t>          Causes  </a:t>
            </a:r>
          </a:p>
          <a:p>
            <a:r>
              <a:rPr dirty="0" lang="en-GB">
                <a:solidFill>
                  <a:srgbClr val="FF0000"/>
                </a:solidFill>
              </a:rPr>
              <a:t>Gun shot and stab wound</a:t>
            </a:r>
          </a:p>
          <a:p>
            <a:r>
              <a:rPr dirty="0" lang="en-GB"/>
              <a:t>Stab wounds are of low velocity and thus destroy small area</a:t>
            </a:r>
          </a:p>
          <a:p>
            <a:r>
              <a:rPr dirty="0" lang="en-GB"/>
              <a:t>Gunshot may be of low, medium or high velocity depending with distance</a:t>
            </a:r>
          </a:p>
          <a:p>
            <a:r>
              <a:rPr dirty="0" lang="en-GB"/>
              <a:t>,</a:t>
            </a:r>
            <a:r>
              <a:rPr dirty="0" lang="en-GB" err="1"/>
              <a:t>caliber</a:t>
            </a:r>
            <a:r>
              <a:rPr dirty="0" lang="en-GB"/>
              <a:t> of gun and bullet</a:t>
            </a:r>
            <a:endParaRPr dirty="0" lang="fr-FR"/>
          </a:p>
        </p:txBody>
      </p:sp>
      <p:sp>
        <p:nvSpPr>
          <p:cNvPr id="1049141" name="Date Placeholder 3"/>
          <p:cNvSpPr>
            <a:spLocks noGrp="1"/>
          </p:cNvSpPr>
          <p:nvPr>
            <p:ph type="dt" sz="half" idx="10"/>
          </p:nvPr>
        </p:nvSpPr>
        <p:spPr/>
        <p:txBody>
          <a:bodyPr/>
          <a:p>
            <a:fld id="{6BF799AE-3E7A-4369-88BC-08ED10458EAA}" type="datetime1">
              <a:rPr lang="fr-FR" smtClean="0"/>
              <a:t>4/6/2021</a:t>
            </a:fld>
            <a:endParaRPr lang="fr-FR"/>
          </a:p>
        </p:txBody>
      </p:sp>
      <p:sp>
        <p:nvSpPr>
          <p:cNvPr id="1049142" name="Slide Number Placeholder 4"/>
          <p:cNvSpPr>
            <a:spLocks noGrp="1"/>
          </p:cNvSpPr>
          <p:nvPr>
            <p:ph type="sldNum" sz="quarter" idx="12"/>
          </p:nvPr>
        </p:nvSpPr>
        <p:spPr/>
        <p:txBody>
          <a:bodyPr/>
          <a:p>
            <a:fld id="{943CF8F4-345A-497A-B0FA-0D5D887ABE34}" type="slidenum">
              <a:rPr lang="fr-FR" smtClean="0"/>
              <a:t>133</a:t>
            </a:fld>
            <a:endParaRPr lang="fr-F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9143" name="Title 1"/>
          <p:cNvSpPr>
            <a:spLocks noGrp="1"/>
          </p:cNvSpPr>
          <p:nvPr>
            <p:ph type="title"/>
          </p:nvPr>
        </p:nvSpPr>
        <p:spPr/>
        <p:txBody>
          <a:bodyPr>
            <a:normAutofit/>
          </a:bodyPr>
          <a:p>
            <a:r>
              <a:rPr dirty="0" sz="2400" lang="en-GB">
                <a:solidFill>
                  <a:srgbClr val="FF0000"/>
                </a:solidFill>
                <a:latin typeface="+mn-lt"/>
              </a:rPr>
              <a:t>Management</a:t>
            </a:r>
            <a:endParaRPr dirty="0" sz="2400" lang="fr-FR">
              <a:solidFill>
                <a:srgbClr val="FF0000"/>
              </a:solidFill>
              <a:latin typeface="+mn-lt"/>
            </a:endParaRPr>
          </a:p>
        </p:txBody>
      </p:sp>
      <p:sp>
        <p:nvSpPr>
          <p:cNvPr id="1049144" name="Content Placeholder 2"/>
          <p:cNvSpPr>
            <a:spLocks noGrp="1"/>
          </p:cNvSpPr>
          <p:nvPr>
            <p:ph idx="1"/>
          </p:nvPr>
        </p:nvSpPr>
        <p:spPr/>
        <p:txBody>
          <a:bodyPr>
            <a:normAutofit fontScale="95833" lnSpcReduction="20000"/>
          </a:bodyPr>
          <a:p>
            <a:r>
              <a:rPr dirty="0" sz="2400" lang="en-GB"/>
              <a:t>Objective management is to restore and maintain cardiopulmonary function</a:t>
            </a:r>
          </a:p>
          <a:p>
            <a:r>
              <a:rPr dirty="0" sz="2400" lang="en-GB"/>
              <a:t>Adequate airway and ventilation is established and maintained</a:t>
            </a:r>
          </a:p>
          <a:p>
            <a:r>
              <a:rPr dirty="0" sz="2400" lang="en-GB"/>
              <a:t>Assess for shock and treated simultaneously with colloid, crystacolloid solution or blood as indicated by patient condition</a:t>
            </a:r>
          </a:p>
          <a:p>
            <a:r>
              <a:rPr dirty="0" sz="2400" lang="en-GB"/>
              <a:t>Diagnostic investigations are done </a:t>
            </a:r>
            <a:r>
              <a:rPr dirty="0" sz="2400" lang="en-GB" err="1"/>
              <a:t>i.e</a:t>
            </a:r>
            <a:r>
              <a:rPr dirty="0" sz="2400" lang="en-GB"/>
              <a:t> chest x-ray, arterial blood gases, pulse oximetry and ECG, blood grouping and cross matching</a:t>
            </a:r>
          </a:p>
          <a:p>
            <a:r>
              <a:rPr dirty="0" sz="2400" lang="en-GB"/>
              <a:t>Chest tube inserted for pleural drainage</a:t>
            </a:r>
          </a:p>
          <a:p>
            <a:r>
              <a:rPr dirty="0" sz="2400" lang="en-GB"/>
              <a:t>Surgical intervention in penetrating wound of the heart, great vessels.</a:t>
            </a:r>
          </a:p>
          <a:p>
            <a:endParaRPr dirty="0" lang="fr-FR"/>
          </a:p>
        </p:txBody>
      </p:sp>
      <p:sp>
        <p:nvSpPr>
          <p:cNvPr id="1049145" name="Date Placeholder 3"/>
          <p:cNvSpPr>
            <a:spLocks noGrp="1"/>
          </p:cNvSpPr>
          <p:nvPr>
            <p:ph type="dt" sz="half" idx="10"/>
          </p:nvPr>
        </p:nvSpPr>
        <p:spPr/>
        <p:txBody>
          <a:bodyPr/>
          <a:p>
            <a:fld id="{3489FB6E-37E1-4569-9B12-E7A19DE04B0D}" type="datetime1">
              <a:rPr lang="fr-FR" smtClean="0"/>
              <a:t>4/6/2021</a:t>
            </a:fld>
            <a:endParaRPr lang="fr-FR"/>
          </a:p>
        </p:txBody>
      </p:sp>
      <p:sp>
        <p:nvSpPr>
          <p:cNvPr id="1049146" name="Slide Number Placeholder 4"/>
          <p:cNvSpPr>
            <a:spLocks noGrp="1"/>
          </p:cNvSpPr>
          <p:nvPr>
            <p:ph type="sldNum" sz="quarter" idx="12"/>
          </p:nvPr>
        </p:nvSpPr>
        <p:spPr/>
        <p:txBody>
          <a:bodyPr/>
          <a:p>
            <a:fld id="{943CF8F4-345A-497A-B0FA-0D5D887ABE34}" type="slidenum">
              <a:rPr lang="fr-FR" smtClean="0"/>
              <a:t>134</a:t>
            </a:fld>
            <a:endParaRPr lang="fr-F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9147" name="Title 1"/>
          <p:cNvSpPr>
            <a:spLocks noGrp="1"/>
          </p:cNvSpPr>
          <p:nvPr>
            <p:ph type="title"/>
          </p:nvPr>
        </p:nvSpPr>
        <p:spPr/>
        <p:txBody>
          <a:bodyPr>
            <a:normAutofit/>
          </a:bodyPr>
          <a:p>
            <a:r>
              <a:rPr dirty="0" sz="2400" lang="en-US">
                <a:solidFill>
                  <a:srgbClr val="FF0000"/>
                </a:solidFill>
                <a:latin typeface="+mn-lt"/>
              </a:rPr>
              <a:t>PNEUMOTHORAX</a:t>
            </a:r>
            <a:endParaRPr dirty="0" sz="2400" lang="fr-FR">
              <a:solidFill>
                <a:srgbClr val="FF0000"/>
              </a:solidFill>
              <a:latin typeface="+mn-lt"/>
            </a:endParaRPr>
          </a:p>
        </p:txBody>
      </p:sp>
      <p:sp>
        <p:nvSpPr>
          <p:cNvPr id="1049148" name="Content Placeholder 2"/>
          <p:cNvSpPr>
            <a:spLocks noGrp="1"/>
          </p:cNvSpPr>
          <p:nvPr>
            <p:ph idx="1"/>
          </p:nvPr>
        </p:nvSpPr>
        <p:spPr/>
        <p:txBody>
          <a:bodyPr>
            <a:normAutofit/>
          </a:bodyPr>
          <a:p>
            <a:r>
              <a:rPr dirty="0" lang="en-US"/>
              <a:t>occurs when the parietal or visceral pleura is breached and the pleural space is exposed to positive atmospheric pressure.  negative pressure is required to maintain lung inﬂation. When either pleura is breached, air enters the pleural space, and the lung or a portion of it collapses. Types of pneumothorax include simple, traumatic, and tension pneumothorax.</a:t>
            </a:r>
          </a:p>
          <a:p>
            <a:endParaRPr dirty="0" lang="fr-FR"/>
          </a:p>
        </p:txBody>
      </p:sp>
      <p:sp>
        <p:nvSpPr>
          <p:cNvPr id="1049149" name="Date Placeholder 3"/>
          <p:cNvSpPr>
            <a:spLocks noGrp="1"/>
          </p:cNvSpPr>
          <p:nvPr>
            <p:ph type="dt" sz="half" idx="10"/>
          </p:nvPr>
        </p:nvSpPr>
        <p:spPr/>
        <p:txBody>
          <a:bodyPr/>
          <a:p>
            <a:fld id="{BCC56744-B40A-4843-B847-2AD3C375622F}" type="datetime1">
              <a:rPr lang="fr-FR" smtClean="0"/>
              <a:t>4/6/2021</a:t>
            </a:fld>
            <a:endParaRPr lang="fr-FR"/>
          </a:p>
        </p:txBody>
      </p:sp>
      <p:sp>
        <p:nvSpPr>
          <p:cNvPr id="1049150" name="Slide Number Placeholder 4"/>
          <p:cNvSpPr>
            <a:spLocks noGrp="1"/>
          </p:cNvSpPr>
          <p:nvPr>
            <p:ph type="sldNum" sz="quarter" idx="12"/>
          </p:nvPr>
        </p:nvSpPr>
        <p:spPr/>
        <p:txBody>
          <a:bodyPr/>
          <a:p>
            <a:fld id="{943CF8F4-345A-497A-B0FA-0D5D887ABE34}" type="slidenum">
              <a:rPr lang="fr-FR" smtClean="0"/>
              <a:t>135</a:t>
            </a:fld>
            <a:endParaRPr lang="fr-F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316" name=""/>
        <p:cNvGrpSpPr/>
        <p:nvPr/>
      </p:nvGrpSpPr>
      <p:grpSpPr>
        <a:xfrm>
          <a:off x="0" y="0"/>
          <a:ext cx="0" cy="0"/>
          <a:chOff x="0" y="0"/>
          <a:chExt cx="0" cy="0"/>
        </a:xfrm>
      </p:grpSpPr>
      <p:sp>
        <p:nvSpPr>
          <p:cNvPr id="1049151" name="Title 1"/>
          <p:cNvSpPr>
            <a:spLocks noGrp="1"/>
          </p:cNvSpPr>
          <p:nvPr>
            <p:ph type="title"/>
          </p:nvPr>
        </p:nvSpPr>
        <p:spPr/>
        <p:txBody>
          <a:bodyPr>
            <a:normAutofit/>
          </a:bodyPr>
          <a:p>
            <a:r>
              <a:rPr dirty="0" sz="2800" lang="en-US">
                <a:solidFill>
                  <a:srgbClr val="FF0000"/>
                </a:solidFill>
                <a:latin typeface="+mn-lt"/>
              </a:rPr>
              <a:t>Simple(</a:t>
            </a:r>
            <a:r>
              <a:rPr dirty="0" sz="2800" lang="en-US">
                <a:solidFill>
                  <a:srgbClr val="FF0000"/>
                </a:solidFill>
              </a:rPr>
              <a:t>spontaneous)</a:t>
            </a:r>
            <a:r>
              <a:rPr dirty="0" sz="2800" lang="en-US">
                <a:solidFill>
                  <a:srgbClr val="FF0000"/>
                </a:solidFill>
                <a:latin typeface="+mn-lt"/>
              </a:rPr>
              <a:t> Pneumothorax</a:t>
            </a:r>
            <a:br>
              <a:rPr dirty="0" sz="2800" lang="en-US">
                <a:solidFill>
                  <a:srgbClr val="FF0000"/>
                </a:solidFill>
                <a:latin typeface="+mn-lt"/>
              </a:rPr>
            </a:br>
            <a:endParaRPr dirty="0" sz="2800" lang="fr-FR">
              <a:solidFill>
                <a:srgbClr val="FF0000"/>
              </a:solidFill>
              <a:latin typeface="+mn-lt"/>
            </a:endParaRPr>
          </a:p>
        </p:txBody>
      </p:sp>
      <p:sp>
        <p:nvSpPr>
          <p:cNvPr id="1049152" name="Content Placeholder 2"/>
          <p:cNvSpPr>
            <a:spLocks noGrp="1"/>
          </p:cNvSpPr>
          <p:nvPr>
            <p:ph idx="1"/>
          </p:nvPr>
        </p:nvSpPr>
        <p:spPr/>
        <p:txBody>
          <a:bodyPr>
            <a:normAutofit/>
          </a:bodyPr>
          <a:p>
            <a:r>
              <a:rPr dirty="0" lang="en-US"/>
              <a:t>. Most commonly this occurs as air enters the pleural space through the rupture of a bleb or a bronchopleural ﬁstula. A spontaneous pneumothorax may occur in an apparently healthy person in the absence of trauma due to rupture of an airﬁlled bleb, or blister, on the surface of the lung,. It may be associated with diffuse interstitial lung disease and severe emphysema.</a:t>
            </a:r>
            <a:endParaRPr dirty="0" lang="fr-FR"/>
          </a:p>
        </p:txBody>
      </p:sp>
      <p:sp>
        <p:nvSpPr>
          <p:cNvPr id="1049153" name="Date Placeholder 3"/>
          <p:cNvSpPr>
            <a:spLocks noGrp="1"/>
          </p:cNvSpPr>
          <p:nvPr>
            <p:ph type="dt" sz="half" idx="10"/>
          </p:nvPr>
        </p:nvSpPr>
        <p:spPr/>
        <p:txBody>
          <a:bodyPr/>
          <a:p>
            <a:fld id="{1A15234F-EA63-41A2-8AD7-A22B97E5A20C}" type="datetime1">
              <a:rPr lang="fr-FR" smtClean="0"/>
              <a:t>4/6/2021</a:t>
            </a:fld>
            <a:endParaRPr lang="fr-FR"/>
          </a:p>
        </p:txBody>
      </p:sp>
      <p:sp>
        <p:nvSpPr>
          <p:cNvPr id="1049154" name="Slide Number Placeholder 4"/>
          <p:cNvSpPr>
            <a:spLocks noGrp="1"/>
          </p:cNvSpPr>
          <p:nvPr>
            <p:ph type="sldNum" sz="quarter" idx="12"/>
          </p:nvPr>
        </p:nvSpPr>
        <p:spPr/>
        <p:txBody>
          <a:bodyPr/>
          <a:p>
            <a:fld id="{943CF8F4-345A-497A-B0FA-0D5D887ABE34}" type="slidenum">
              <a:rPr lang="fr-FR" smtClean="0"/>
              <a:t>136</a:t>
            </a:fld>
            <a:endParaRPr lang="fr-F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9155" name="Title 1"/>
          <p:cNvSpPr>
            <a:spLocks noGrp="1"/>
          </p:cNvSpPr>
          <p:nvPr>
            <p:ph type="title"/>
          </p:nvPr>
        </p:nvSpPr>
        <p:spPr/>
        <p:txBody>
          <a:bodyPr>
            <a:normAutofit fontScale="90000"/>
          </a:bodyPr>
          <a:p>
            <a:r>
              <a:rPr dirty="0" sz="3100" lang="en-US">
                <a:solidFill>
                  <a:srgbClr val="FF0000"/>
                </a:solidFill>
              </a:rPr>
              <a:t>Traumatic Pneumothorax</a:t>
            </a:r>
            <a:br>
              <a:rPr dirty="0" lang="en-US"/>
            </a:br>
            <a:endParaRPr dirty="0" lang="fr-FR"/>
          </a:p>
        </p:txBody>
      </p:sp>
      <p:sp>
        <p:nvSpPr>
          <p:cNvPr id="1049156" name="Content Placeholder 2"/>
          <p:cNvSpPr>
            <a:spLocks noGrp="1"/>
          </p:cNvSpPr>
          <p:nvPr>
            <p:ph idx="1"/>
          </p:nvPr>
        </p:nvSpPr>
        <p:spPr/>
        <p:txBody>
          <a:bodyPr>
            <a:normAutofit fontScale="96154" lnSpcReduction="20000"/>
          </a:bodyPr>
          <a:p>
            <a:r>
              <a:rPr dirty="0" lang="en-US"/>
              <a:t>occurs when air escapes from a laceration in the lung itself and enters the pleural space or enters the pleural space through a wound in the chest wall.</a:t>
            </a:r>
          </a:p>
          <a:p>
            <a:r>
              <a:rPr dirty="0" lang="en-US"/>
              <a:t>                    </a:t>
            </a:r>
            <a:r>
              <a:rPr dirty="0" lang="en-US">
                <a:solidFill>
                  <a:srgbClr val="FF0000"/>
                </a:solidFill>
              </a:rPr>
              <a:t>causes</a:t>
            </a:r>
          </a:p>
          <a:p>
            <a:r>
              <a:rPr dirty="0" lang="en-US"/>
              <a:t> blunt trauma (</a:t>
            </a:r>
            <a:r>
              <a:rPr dirty="0" lang="en-US" err="1"/>
              <a:t>eg</a:t>
            </a:r>
            <a:r>
              <a:rPr dirty="0" lang="en-US"/>
              <a:t>, rib fractures) or penetrating chest trauma.</a:t>
            </a:r>
          </a:p>
          <a:p>
            <a:r>
              <a:rPr dirty="0" lang="en-US"/>
              <a:t>abdominal trauma (</a:t>
            </a:r>
            <a:r>
              <a:rPr dirty="0" lang="en-US" err="1"/>
              <a:t>eg</a:t>
            </a:r>
            <a:r>
              <a:rPr dirty="0" lang="en-US"/>
              <a:t>, stab wounds or gun- shot wounds to the abdomen) and from diaphragmatic tears.</a:t>
            </a:r>
          </a:p>
          <a:p>
            <a:r>
              <a:rPr dirty="0" lang="en-US"/>
              <a:t> invasive thoracic procedures (</a:t>
            </a:r>
            <a:r>
              <a:rPr dirty="0" lang="en-US" err="1"/>
              <a:t>ie</a:t>
            </a:r>
            <a:r>
              <a:rPr dirty="0" lang="en-US"/>
              <a:t>, thoracentesis, transbronchial lung biopsy, insertion of subclavian line</a:t>
            </a:r>
          </a:p>
          <a:p>
            <a:endParaRPr dirty="0" lang="fr-FR"/>
          </a:p>
        </p:txBody>
      </p:sp>
      <p:sp>
        <p:nvSpPr>
          <p:cNvPr id="1049157" name="Date Placeholder 3"/>
          <p:cNvSpPr>
            <a:spLocks noGrp="1"/>
          </p:cNvSpPr>
          <p:nvPr>
            <p:ph type="dt" sz="half" idx="10"/>
          </p:nvPr>
        </p:nvSpPr>
        <p:spPr/>
        <p:txBody>
          <a:bodyPr/>
          <a:p>
            <a:fld id="{462EBDD3-006A-4DC1-A23A-29AD455AC0C8}" type="datetime1">
              <a:rPr lang="fr-FR" smtClean="0"/>
              <a:t>4/6/2021</a:t>
            </a:fld>
            <a:endParaRPr lang="fr-FR"/>
          </a:p>
        </p:txBody>
      </p:sp>
      <p:sp>
        <p:nvSpPr>
          <p:cNvPr id="1049158" name="Slide Number Placeholder 4"/>
          <p:cNvSpPr>
            <a:spLocks noGrp="1"/>
          </p:cNvSpPr>
          <p:nvPr>
            <p:ph type="sldNum" sz="quarter" idx="12"/>
          </p:nvPr>
        </p:nvSpPr>
        <p:spPr/>
        <p:txBody>
          <a:bodyPr/>
          <a:p>
            <a:fld id="{943CF8F4-345A-497A-B0FA-0D5D887ABE34}" type="slidenum">
              <a:rPr lang="fr-FR" smtClean="0"/>
              <a:t>137</a:t>
            </a:fld>
            <a:endParaRPr lang="fr-F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9159" name="Title 1"/>
          <p:cNvSpPr>
            <a:spLocks noGrp="1"/>
          </p:cNvSpPr>
          <p:nvPr>
            <p:ph type="title"/>
          </p:nvPr>
        </p:nvSpPr>
        <p:spPr/>
        <p:txBody>
          <a:bodyPr/>
          <a:p>
            <a:r>
              <a:rPr dirty="0" lang="en-GB"/>
              <a:t>ct</a:t>
            </a:r>
            <a:endParaRPr dirty="0" lang="fr-FR"/>
          </a:p>
        </p:txBody>
      </p:sp>
      <p:sp>
        <p:nvSpPr>
          <p:cNvPr id="1049160" name="Content Placeholder 2"/>
          <p:cNvSpPr>
            <a:spLocks noGrp="1"/>
          </p:cNvSpPr>
          <p:nvPr>
            <p:ph idx="1"/>
          </p:nvPr>
        </p:nvSpPr>
        <p:spPr/>
        <p:txBody>
          <a:bodyPr>
            <a:normAutofit fontScale="35135" lnSpcReduction="20000"/>
          </a:bodyPr>
          <a:p>
            <a:r>
              <a:rPr dirty="0" sz="9600" lang="en-US"/>
              <a:t>Traumatic pneumothorax is often accompanied by</a:t>
            </a:r>
          </a:p>
          <a:p>
            <a:r>
              <a:rPr dirty="0" sz="9600" lang="en-US">
                <a:solidFill>
                  <a:srgbClr val="FF0000"/>
                </a:solidFill>
              </a:rPr>
              <a:t> </a:t>
            </a:r>
            <a:r>
              <a:rPr dirty="0" sz="9600" lang="en-US" err="1">
                <a:solidFill>
                  <a:srgbClr val="FF0000"/>
                </a:solidFill>
              </a:rPr>
              <a:t>hemothorax</a:t>
            </a:r>
            <a:r>
              <a:rPr dirty="0" sz="9600" lang="en-US">
                <a:solidFill>
                  <a:srgbClr val="FF0000"/>
                </a:solidFill>
              </a:rPr>
              <a:t> </a:t>
            </a:r>
            <a:r>
              <a:rPr dirty="0" sz="9600" lang="en-US"/>
              <a:t>(collection of blood in the pleural space resulting from torn intercostal vessels, lacerations of the great vessels, and lacerations of the lungs).</a:t>
            </a:r>
          </a:p>
          <a:p>
            <a:pPr>
              <a:buNone/>
            </a:pPr>
            <a:r>
              <a:rPr dirty="0" sz="7400" lang="en-US">
                <a:solidFill>
                  <a:srgbClr val="FF0000"/>
                </a:solidFill>
              </a:rPr>
              <a:t>    </a:t>
            </a:r>
            <a:r>
              <a:rPr dirty="0" sz="9600" lang="en-US">
                <a:solidFill>
                  <a:srgbClr val="FF0000"/>
                </a:solidFill>
              </a:rPr>
              <a:t>hemopneumothorax </a:t>
            </a:r>
            <a:r>
              <a:rPr dirty="0" sz="9600" lang="en-US"/>
              <a:t>Often both blood and air are found in the chest cavity. </a:t>
            </a:r>
          </a:p>
          <a:p>
            <a:pPr>
              <a:buNone/>
            </a:pPr>
            <a:r>
              <a:rPr dirty="0" sz="9600" lang="en-US"/>
              <a:t>    </a:t>
            </a:r>
            <a:endParaRPr dirty="0" sz="9600" lang="fr-FR"/>
          </a:p>
        </p:txBody>
      </p:sp>
      <p:sp>
        <p:nvSpPr>
          <p:cNvPr id="1049161" name="Date Placeholder 3"/>
          <p:cNvSpPr>
            <a:spLocks noGrp="1"/>
          </p:cNvSpPr>
          <p:nvPr>
            <p:ph type="dt" sz="half" idx="10"/>
          </p:nvPr>
        </p:nvSpPr>
        <p:spPr/>
        <p:txBody>
          <a:bodyPr/>
          <a:p>
            <a:fld id="{50DFC6A8-3F20-49C4-BEFB-FF5AFF64274D}" type="datetime1">
              <a:rPr lang="fr-FR" smtClean="0"/>
              <a:t>4/6/2021</a:t>
            </a:fld>
            <a:endParaRPr lang="fr-FR"/>
          </a:p>
        </p:txBody>
      </p:sp>
      <p:sp>
        <p:nvSpPr>
          <p:cNvPr id="1049162" name="Slide Number Placeholder 4"/>
          <p:cNvSpPr>
            <a:spLocks noGrp="1"/>
          </p:cNvSpPr>
          <p:nvPr>
            <p:ph type="sldNum" sz="quarter" idx="12"/>
          </p:nvPr>
        </p:nvSpPr>
        <p:spPr/>
        <p:txBody>
          <a:bodyPr/>
          <a:p>
            <a:fld id="{943CF8F4-345A-497A-B0FA-0D5D887ABE34}" type="slidenum">
              <a:rPr lang="fr-FR" smtClean="0"/>
              <a:t>138</a:t>
            </a:fld>
            <a:endParaRPr lang="fr-F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9163" name="Title 1"/>
          <p:cNvSpPr>
            <a:spLocks noGrp="1"/>
          </p:cNvSpPr>
          <p:nvPr>
            <p:ph type="title"/>
          </p:nvPr>
        </p:nvSpPr>
        <p:spPr/>
        <p:txBody>
          <a:bodyPr/>
          <a:p>
            <a:r>
              <a:rPr dirty="0" lang="fr-FR"/>
              <a:t>ct</a:t>
            </a:r>
          </a:p>
        </p:txBody>
      </p:sp>
      <p:sp>
        <p:nvSpPr>
          <p:cNvPr id="1049164" name="Content Placeholder 2"/>
          <p:cNvSpPr>
            <a:spLocks noGrp="1"/>
          </p:cNvSpPr>
          <p:nvPr>
            <p:ph idx="1"/>
          </p:nvPr>
        </p:nvSpPr>
        <p:spPr/>
        <p:txBody>
          <a:bodyPr>
            <a:normAutofit fontScale="96154" lnSpcReduction="10000"/>
          </a:bodyPr>
          <a:p>
            <a:pPr>
              <a:buNone/>
            </a:pPr>
            <a:r>
              <a:rPr dirty="0" sz="2800" lang="en-US">
                <a:solidFill>
                  <a:srgbClr val="FF0000"/>
                </a:solidFill>
              </a:rPr>
              <a:t>Open </a:t>
            </a:r>
            <a:r>
              <a:rPr dirty="0" sz="2800" lang="en-US" err="1">
                <a:solidFill>
                  <a:srgbClr val="FF0000"/>
                </a:solidFill>
              </a:rPr>
              <a:t>pneumothorax</a:t>
            </a:r>
            <a:r>
              <a:rPr dirty="0" sz="2800" lang="en-US"/>
              <a:t>. It occurs when a wound in the chest wall is large enough to allow air to pass freely in and out of the thoracic cavity with each attempted respiration. Because the rush of air through the hole in the chest wall produces a sucking sound, such injuries are termed sucking chest wounds. In such patients, not only does the lung collapse, but the structures of the </a:t>
            </a:r>
            <a:r>
              <a:rPr dirty="0" sz="2800" lang="en-US" err="1"/>
              <a:t>mediastinum</a:t>
            </a:r>
            <a:r>
              <a:rPr dirty="0" sz="2800" lang="en-US"/>
              <a:t> (heart and great vessels) also shift toward the uninjured side with each inspiration and in the opposite direction with expiration. This is termed mediastinal </a:t>
            </a:r>
            <a:r>
              <a:rPr dirty="0" sz="2800" lang="en-US" err="1"/>
              <a:t>ﬂutter</a:t>
            </a:r>
            <a:r>
              <a:rPr dirty="0" sz="2800" lang="en-US"/>
              <a:t> or swing, and it produces serious circulatory problems.</a:t>
            </a:r>
          </a:p>
          <a:p>
            <a:endParaRPr dirty="0" sz="2800" lang="fr-FR"/>
          </a:p>
          <a:p>
            <a:endParaRPr dirty="0" lang="fr-FR"/>
          </a:p>
        </p:txBody>
      </p:sp>
      <p:sp>
        <p:nvSpPr>
          <p:cNvPr id="1049165" name="Date Placeholder 3"/>
          <p:cNvSpPr>
            <a:spLocks noGrp="1"/>
          </p:cNvSpPr>
          <p:nvPr>
            <p:ph type="dt" sz="half" idx="10"/>
          </p:nvPr>
        </p:nvSpPr>
        <p:spPr/>
        <p:txBody>
          <a:bodyPr/>
          <a:p>
            <a:fld id="{61DA0D3E-0CE4-40A5-8661-CBFC2C8A5A20}" type="datetime1">
              <a:rPr lang="fr-FR" smtClean="0"/>
              <a:t>4/6/2021</a:t>
            </a:fld>
            <a:endParaRPr lang="fr-FR"/>
          </a:p>
        </p:txBody>
      </p:sp>
      <p:sp>
        <p:nvSpPr>
          <p:cNvPr id="1049166" name="Slide Number Placeholder 4"/>
          <p:cNvSpPr>
            <a:spLocks noGrp="1"/>
          </p:cNvSpPr>
          <p:nvPr>
            <p:ph type="sldNum" sz="quarter" idx="12"/>
          </p:nvPr>
        </p:nvSpPr>
        <p:spPr/>
        <p:txBody>
          <a:bodyPr/>
          <a:p>
            <a:fld id="{943CF8F4-345A-497A-B0FA-0D5D887ABE34}" type="slidenum">
              <a:rPr lang="fr-FR" smtClean="0"/>
              <a:t>139</a:t>
            </a:fld>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683" name="Title 1"/>
          <p:cNvSpPr>
            <a:spLocks noGrp="1"/>
          </p:cNvSpPr>
          <p:nvPr>
            <p:ph type="title"/>
          </p:nvPr>
        </p:nvSpPr>
        <p:spPr/>
        <p:txBody>
          <a:bodyPr>
            <a:normAutofit/>
          </a:bodyPr>
          <a:p>
            <a:endParaRPr dirty="0" sz="2400" lang="fr-FR">
              <a:latin typeface="Calibri" pitchFamily="34" charset="0"/>
            </a:endParaRPr>
          </a:p>
        </p:txBody>
      </p:sp>
      <p:sp>
        <p:nvSpPr>
          <p:cNvPr id="1048684" name="Content Placeholder 2"/>
          <p:cNvSpPr>
            <a:spLocks noGrp="1"/>
          </p:cNvSpPr>
          <p:nvPr>
            <p:ph idx="1"/>
          </p:nvPr>
        </p:nvSpPr>
        <p:spPr/>
        <p:txBody>
          <a:bodyPr>
            <a:normAutofit lnSpcReduction="10000"/>
          </a:bodyPr>
          <a:p>
            <a:pPr>
              <a:buNone/>
            </a:pPr>
            <a:r>
              <a:rPr b="1" dirty="0" sz="2800" lang="en-US"/>
              <a:t>Expiration</a:t>
            </a:r>
          </a:p>
          <a:p>
            <a:pPr>
              <a:buNone/>
            </a:pPr>
            <a:r>
              <a:rPr dirty="0" sz="2800" lang="en-US"/>
              <a:t>Relaxation of the intercostal muscles and the diaphragm results in downward and inward movement of the rib cage and elastic recoil of the lungs. As this occurs, pressure inside the lungs exceeds that in the </a:t>
            </a:r>
            <a:r>
              <a:rPr dirty="0" sz="2800" lang="en-US" err="1"/>
              <a:t>atmophere</a:t>
            </a:r>
            <a:r>
              <a:rPr dirty="0" sz="2800" lang="en-US"/>
              <a:t> and therefore air is expelled from the respiratory tract.. This process is passive as it does not require the expenditure of energy. After expiration, there is a pause before the next cycle begins.</a:t>
            </a:r>
          </a:p>
          <a:p>
            <a:pPr>
              <a:buNone/>
            </a:pPr>
            <a:endParaRPr dirty="0" sz="2800" lang="fr-FR"/>
          </a:p>
        </p:txBody>
      </p:sp>
      <p:sp>
        <p:nvSpPr>
          <p:cNvPr id="1048685" name="Date Placeholder 3"/>
          <p:cNvSpPr>
            <a:spLocks noGrp="1"/>
          </p:cNvSpPr>
          <p:nvPr>
            <p:ph type="dt" sz="half" idx="10"/>
          </p:nvPr>
        </p:nvSpPr>
        <p:spPr/>
        <p:txBody>
          <a:bodyPr/>
          <a:p>
            <a:fld id="{2638B80C-8A88-4902-A8A2-CBE1C3F8118A}" type="datetime1">
              <a:rPr lang="fr-FR" smtClean="0"/>
              <a:t>4/6/2021</a:t>
            </a:fld>
            <a:endParaRPr lang="fr-FR"/>
          </a:p>
        </p:txBody>
      </p:sp>
      <p:sp>
        <p:nvSpPr>
          <p:cNvPr id="1048686" name="Slide Number Placeholder 4"/>
          <p:cNvSpPr>
            <a:spLocks noGrp="1"/>
          </p:cNvSpPr>
          <p:nvPr>
            <p:ph type="sldNum" sz="quarter" idx="12"/>
          </p:nvPr>
        </p:nvSpPr>
        <p:spPr/>
        <p:txBody>
          <a:bodyPr/>
          <a:p>
            <a:fld id="{943CF8F4-345A-497A-B0FA-0D5D887ABE34}" type="slidenum">
              <a:rPr lang="fr-FR" smtClean="0"/>
              <a:t>14</a:t>
            </a:fld>
            <a:endParaRPr lang="fr-F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9167" name="Title 1"/>
          <p:cNvSpPr>
            <a:spLocks noGrp="1"/>
          </p:cNvSpPr>
          <p:nvPr>
            <p:ph type="title"/>
          </p:nvPr>
        </p:nvSpPr>
        <p:spPr/>
        <p:txBody>
          <a:bodyPr/>
          <a:p>
            <a:r>
              <a:rPr dirty="0" lang="en-GB"/>
              <a:t>ct</a:t>
            </a:r>
            <a:endParaRPr dirty="0" lang="fr-FR"/>
          </a:p>
        </p:txBody>
      </p:sp>
      <p:sp>
        <p:nvSpPr>
          <p:cNvPr id="1049168" name="Content Placeholder 2"/>
          <p:cNvSpPr>
            <a:spLocks noGrp="1"/>
          </p:cNvSpPr>
          <p:nvPr>
            <p:ph idx="1"/>
          </p:nvPr>
        </p:nvSpPr>
        <p:spPr/>
        <p:txBody>
          <a:bodyPr>
            <a:normAutofit fontScale="95833" lnSpcReduction="20000"/>
          </a:bodyPr>
          <a:p>
            <a:r>
              <a:rPr dirty="0" sz="2400" lang="en-US">
                <a:solidFill>
                  <a:srgbClr val="FF0000"/>
                </a:solidFill>
              </a:rPr>
              <a:t>Tension Pneumothorax</a:t>
            </a:r>
          </a:p>
          <a:p>
            <a:r>
              <a:rPr dirty="0" sz="2400" lang="en-US"/>
              <a:t>occurs when air is drawn into the pleural space from a lacerated lung or through a small hole in the chest wall. It may be a complication of other types of pneumothorax.  air that enters the chest cavity with each inspiration is trapped; it cannot be expelled during expiration through the air passages or the hole in the chest wall. </a:t>
            </a:r>
          </a:p>
          <a:p>
            <a:r>
              <a:rPr dirty="0" sz="2400" lang="en-US"/>
              <a:t>With each breath, tension (positive pressure) is increased within the affected pleural space. This causes the lung to collapse and the heart, the great vessels, and the trachea to shift toward the unaffected side of the chest (mediastinal shift).</a:t>
            </a:r>
          </a:p>
          <a:p>
            <a:r>
              <a:rPr dirty="0" sz="2400" lang="en-US"/>
              <a:t>Relief considered a medical emergency</a:t>
            </a:r>
          </a:p>
          <a:p>
            <a:endParaRPr dirty="0" sz="2400" lang="fr-FR"/>
          </a:p>
        </p:txBody>
      </p:sp>
      <p:sp>
        <p:nvSpPr>
          <p:cNvPr id="1049169" name="Date Placeholder 3"/>
          <p:cNvSpPr>
            <a:spLocks noGrp="1"/>
          </p:cNvSpPr>
          <p:nvPr>
            <p:ph type="dt" sz="half" idx="10"/>
          </p:nvPr>
        </p:nvSpPr>
        <p:spPr/>
        <p:txBody>
          <a:bodyPr/>
          <a:p>
            <a:fld id="{89BCDDF3-7DAE-4C6B-AABF-01F11F63E9AF}" type="datetime1">
              <a:rPr lang="fr-FR" smtClean="0"/>
              <a:t>4/6/2021</a:t>
            </a:fld>
            <a:endParaRPr lang="fr-FR"/>
          </a:p>
        </p:txBody>
      </p:sp>
      <p:sp>
        <p:nvSpPr>
          <p:cNvPr id="1049170" name="Slide Number Placeholder 4"/>
          <p:cNvSpPr>
            <a:spLocks noGrp="1"/>
          </p:cNvSpPr>
          <p:nvPr>
            <p:ph type="sldNum" sz="quarter" idx="12"/>
          </p:nvPr>
        </p:nvSpPr>
        <p:spPr/>
        <p:txBody>
          <a:bodyPr/>
          <a:p>
            <a:fld id="{943CF8F4-345A-497A-B0FA-0D5D887ABE34}" type="slidenum">
              <a:rPr lang="fr-FR" smtClean="0"/>
              <a:t>140</a:t>
            </a:fld>
            <a:endParaRPr lang="fr-F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9171" name="Title 1"/>
          <p:cNvSpPr>
            <a:spLocks noGrp="1"/>
          </p:cNvSpPr>
          <p:nvPr>
            <p:ph type="title"/>
          </p:nvPr>
        </p:nvSpPr>
        <p:spPr/>
        <p:txBody>
          <a:bodyPr>
            <a:normAutofit/>
          </a:bodyPr>
          <a:p>
            <a:r>
              <a:rPr dirty="0" sz="2400" lang="fr-FR">
                <a:solidFill>
                  <a:srgbClr val="FF0000"/>
                </a:solidFill>
              </a:rPr>
              <a:t>Clinical Manifestations</a:t>
            </a:r>
            <a:br>
              <a:rPr dirty="0" sz="2400" lang="fr-FR"/>
            </a:br>
            <a:endParaRPr dirty="0" sz="2400" lang="fr-FR"/>
          </a:p>
        </p:txBody>
      </p:sp>
      <p:sp>
        <p:nvSpPr>
          <p:cNvPr id="1049172" name="Content Placeholder 2"/>
          <p:cNvSpPr>
            <a:spLocks noGrp="1"/>
          </p:cNvSpPr>
          <p:nvPr>
            <p:ph idx="1"/>
          </p:nvPr>
        </p:nvSpPr>
        <p:spPr/>
        <p:txBody>
          <a:bodyPr>
            <a:normAutofit fontScale="95833" lnSpcReduction="10000"/>
          </a:bodyPr>
          <a:p>
            <a:r>
              <a:rPr dirty="0" sz="2400" lang="en-US">
                <a:solidFill>
                  <a:srgbClr val="FF0000"/>
                </a:solidFill>
              </a:rPr>
              <a:t>Simple </a:t>
            </a:r>
            <a:r>
              <a:rPr dirty="0" sz="2400" lang="en-US" err="1">
                <a:solidFill>
                  <a:srgbClr val="FF0000"/>
                </a:solidFill>
              </a:rPr>
              <a:t>pneumothorax</a:t>
            </a:r>
            <a:endParaRPr dirty="0" sz="2400" lang="en-US">
              <a:solidFill>
                <a:srgbClr val="FF0000"/>
              </a:solidFill>
            </a:endParaRPr>
          </a:p>
          <a:p>
            <a:r>
              <a:rPr dirty="0" sz="2900" lang="en-US"/>
              <a:t> Pain is usually sudden and may be </a:t>
            </a:r>
            <a:r>
              <a:rPr dirty="0" sz="2900" lang="en-US" err="1"/>
              <a:t>pleuritic</a:t>
            </a:r>
            <a:endParaRPr dirty="0" sz="2900" lang="en-US"/>
          </a:p>
          <a:p>
            <a:r>
              <a:rPr dirty="0" sz="2900" lang="en-US"/>
              <a:t>minimal respiratory distress with slight chest discomfort and tachypnea with a small simple or uncomplicated pneumothorax. </a:t>
            </a:r>
          </a:p>
          <a:p>
            <a:r>
              <a:rPr dirty="0" sz="2900" lang="en-US">
                <a:solidFill>
                  <a:srgbClr val="FF0000"/>
                </a:solidFill>
              </a:rPr>
              <a:t>           </a:t>
            </a:r>
            <a:r>
              <a:rPr dirty="0" sz="2900" lang="en-US" err="1">
                <a:solidFill>
                  <a:srgbClr val="FF0000"/>
                </a:solidFill>
              </a:rPr>
              <a:t>largepneumothorax</a:t>
            </a:r>
            <a:r>
              <a:rPr dirty="0" sz="2900" lang="en-US"/>
              <a:t>, </a:t>
            </a:r>
          </a:p>
          <a:p>
            <a:r>
              <a:rPr dirty="0" sz="2900" lang="en-US"/>
              <a:t>acute respiratory distress. </a:t>
            </a:r>
          </a:p>
          <a:p>
            <a:r>
              <a:rPr dirty="0" sz="2900" lang="en-US"/>
              <a:t>The patient is anxious,</a:t>
            </a:r>
          </a:p>
          <a:p>
            <a:r>
              <a:rPr dirty="0" sz="2900" lang="en-US"/>
              <a:t>dyspnea and air hunger, </a:t>
            </a:r>
          </a:p>
        </p:txBody>
      </p:sp>
      <p:sp>
        <p:nvSpPr>
          <p:cNvPr id="1049173" name="Date Placeholder 3"/>
          <p:cNvSpPr>
            <a:spLocks noGrp="1"/>
          </p:cNvSpPr>
          <p:nvPr>
            <p:ph type="dt" sz="half" idx="10"/>
          </p:nvPr>
        </p:nvSpPr>
        <p:spPr/>
        <p:txBody>
          <a:bodyPr/>
          <a:p>
            <a:fld id="{23083648-113E-49AB-97C5-FD8703010ED5}" type="datetime1">
              <a:rPr lang="fr-FR" smtClean="0"/>
              <a:t>4/6/2021</a:t>
            </a:fld>
            <a:endParaRPr lang="fr-FR"/>
          </a:p>
        </p:txBody>
      </p:sp>
      <p:sp>
        <p:nvSpPr>
          <p:cNvPr id="1049174" name="Slide Number Placeholder 4"/>
          <p:cNvSpPr>
            <a:spLocks noGrp="1"/>
          </p:cNvSpPr>
          <p:nvPr>
            <p:ph type="sldNum" sz="quarter" idx="12"/>
          </p:nvPr>
        </p:nvSpPr>
        <p:spPr/>
        <p:txBody>
          <a:bodyPr/>
          <a:p>
            <a:fld id="{943CF8F4-345A-497A-B0FA-0D5D887ABE34}" type="slidenum">
              <a:rPr lang="fr-FR" smtClean="0"/>
              <a:t>141</a:t>
            </a:fld>
            <a:endParaRPr lang="fr-F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22" name=""/>
        <p:cNvGrpSpPr/>
        <p:nvPr/>
      </p:nvGrpSpPr>
      <p:grpSpPr>
        <a:xfrm>
          <a:off x="0" y="0"/>
          <a:ext cx="0" cy="0"/>
          <a:chOff x="0" y="0"/>
          <a:chExt cx="0" cy="0"/>
        </a:xfrm>
      </p:grpSpPr>
      <p:sp>
        <p:nvSpPr>
          <p:cNvPr id="1049175" name="Title 1"/>
          <p:cNvSpPr>
            <a:spLocks noGrp="1"/>
          </p:cNvSpPr>
          <p:nvPr>
            <p:ph type="title"/>
          </p:nvPr>
        </p:nvSpPr>
        <p:spPr/>
        <p:txBody>
          <a:bodyPr/>
          <a:p>
            <a:r>
              <a:rPr dirty="0" lang="en-GB"/>
              <a:t>ct</a:t>
            </a:r>
            <a:endParaRPr dirty="0" lang="fr-FR"/>
          </a:p>
        </p:txBody>
      </p:sp>
      <p:sp>
        <p:nvSpPr>
          <p:cNvPr id="1049176" name="Content Placeholder 2"/>
          <p:cNvSpPr>
            <a:spLocks noGrp="1"/>
          </p:cNvSpPr>
          <p:nvPr>
            <p:ph idx="1"/>
          </p:nvPr>
        </p:nvSpPr>
        <p:spPr/>
        <p:txBody>
          <a:bodyPr>
            <a:normAutofit fontScale="96154" lnSpcReduction="20000"/>
          </a:bodyPr>
          <a:p>
            <a:pPr>
              <a:buNone/>
            </a:pPr>
            <a:r>
              <a:rPr dirty="0" lang="en-US"/>
              <a:t>    increased use of the accessory muscles, and may develop central cyanosis from severe hypoxemia</a:t>
            </a:r>
          </a:p>
          <a:p>
            <a:r>
              <a:rPr dirty="0" lang="en-US"/>
              <a:t>, tachypnea, </a:t>
            </a:r>
          </a:p>
          <a:p>
            <a:r>
              <a:rPr dirty="0" lang="en-US"/>
              <a:t>decreased movement of the affected side of the thorax, a tympanic sound on percussion of the chest wall</a:t>
            </a:r>
          </a:p>
          <a:p>
            <a:r>
              <a:rPr dirty="0" lang="en-US"/>
              <a:t>decreased or absent breath sounds and tactile </a:t>
            </a:r>
            <a:r>
              <a:rPr dirty="0" lang="en-US" err="1"/>
              <a:t>fremitus</a:t>
            </a:r>
            <a:r>
              <a:rPr dirty="0" lang="en-US"/>
              <a:t> on the affected side</a:t>
            </a:r>
          </a:p>
          <a:p>
            <a:pPr>
              <a:buNone/>
            </a:pPr>
            <a:r>
              <a:rPr dirty="0" lang="en-US"/>
              <a:t>     </a:t>
            </a:r>
            <a:r>
              <a:rPr dirty="0" lang="en-US">
                <a:solidFill>
                  <a:srgbClr val="FF0000"/>
                </a:solidFill>
              </a:rPr>
              <a:t>Tension </a:t>
            </a:r>
            <a:r>
              <a:rPr dirty="0" lang="en-US" err="1">
                <a:solidFill>
                  <a:srgbClr val="FF0000"/>
                </a:solidFill>
              </a:rPr>
              <a:t>pneumothorax</a:t>
            </a:r>
            <a:r>
              <a:rPr dirty="0" lang="en-US">
                <a:solidFill>
                  <a:srgbClr val="FF0000"/>
                </a:solidFill>
              </a:rPr>
              <a:t>- </a:t>
            </a:r>
            <a:r>
              <a:rPr dirty="0" lang="en-US"/>
              <a:t>air hunger, agitation, increasing hypoxemia, central cyanosis, hypotension, tachycardia, and profuse diaphoresis. </a:t>
            </a:r>
          </a:p>
          <a:p>
            <a:endParaRPr dirty="0" lang="fr-FR"/>
          </a:p>
          <a:p>
            <a:endParaRPr dirty="0" lang="fr-FR"/>
          </a:p>
        </p:txBody>
      </p:sp>
      <p:sp>
        <p:nvSpPr>
          <p:cNvPr id="1049177" name="Date Placeholder 3"/>
          <p:cNvSpPr>
            <a:spLocks noGrp="1"/>
          </p:cNvSpPr>
          <p:nvPr>
            <p:ph type="dt" sz="half" idx="10"/>
          </p:nvPr>
        </p:nvSpPr>
        <p:spPr/>
        <p:txBody>
          <a:bodyPr/>
          <a:p>
            <a:fld id="{D37F99BE-ACCE-477B-9475-75796062B970}" type="datetime1">
              <a:rPr lang="fr-FR" smtClean="0"/>
              <a:t>4/6/2021</a:t>
            </a:fld>
            <a:endParaRPr lang="fr-FR"/>
          </a:p>
        </p:txBody>
      </p:sp>
      <p:sp>
        <p:nvSpPr>
          <p:cNvPr id="1049178" name="Slide Number Placeholder 4"/>
          <p:cNvSpPr>
            <a:spLocks noGrp="1"/>
          </p:cNvSpPr>
          <p:nvPr>
            <p:ph type="sldNum" sz="quarter" idx="12"/>
          </p:nvPr>
        </p:nvSpPr>
        <p:spPr/>
        <p:txBody>
          <a:bodyPr/>
          <a:p>
            <a:fld id="{943CF8F4-345A-497A-B0FA-0D5D887ABE34}" type="slidenum">
              <a:rPr lang="fr-FR" smtClean="0"/>
              <a:t>142</a:t>
            </a:fld>
            <a:endParaRPr lang="fr-F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9179" name="Title 1"/>
          <p:cNvSpPr>
            <a:spLocks noGrp="1"/>
          </p:cNvSpPr>
          <p:nvPr>
            <p:ph type="title"/>
          </p:nvPr>
        </p:nvSpPr>
        <p:spPr/>
        <p:txBody>
          <a:bodyPr>
            <a:normAutofit/>
          </a:bodyPr>
          <a:p>
            <a:r>
              <a:rPr dirty="0" sz="2400" lang="en-US">
                <a:solidFill>
                  <a:srgbClr val="FF0000"/>
                </a:solidFill>
              </a:rPr>
              <a:t>Medical management</a:t>
            </a:r>
            <a:endParaRPr dirty="0" sz="2400" lang="fr-FR">
              <a:solidFill>
                <a:srgbClr val="FF0000"/>
              </a:solidFill>
            </a:endParaRPr>
          </a:p>
        </p:txBody>
      </p:sp>
      <p:sp>
        <p:nvSpPr>
          <p:cNvPr id="1049180" name="Content Placeholder 2"/>
          <p:cNvSpPr>
            <a:spLocks noGrp="1"/>
          </p:cNvSpPr>
          <p:nvPr>
            <p:ph idx="1"/>
          </p:nvPr>
        </p:nvSpPr>
        <p:spPr/>
        <p:txBody>
          <a:bodyPr>
            <a:normAutofit fontScale="95833" lnSpcReduction="20000"/>
          </a:bodyPr>
          <a:p>
            <a:r>
              <a:rPr dirty="0" sz="2400" lang="en-US" err="1"/>
              <a:t>Manegement</a:t>
            </a:r>
            <a:r>
              <a:rPr dirty="0" sz="2400" lang="en-US"/>
              <a:t> depends on its cause and severity.</a:t>
            </a:r>
          </a:p>
          <a:p>
            <a:r>
              <a:rPr dirty="0" sz="2400" lang="en-US"/>
              <a:t> The goal of treatment is to evacuate the air or blood from the pleural space.</a:t>
            </a:r>
          </a:p>
          <a:p>
            <a:r>
              <a:rPr dirty="0" sz="2400" lang="en-US"/>
              <a:t>If a tension pneumothorax is suspected, the patient should  </a:t>
            </a:r>
          </a:p>
          <a:p>
            <a:pPr>
              <a:buNone/>
            </a:pPr>
            <a:r>
              <a:rPr dirty="0" sz="2400" lang="en-US"/>
              <a:t>immediately be given a high concentration of supplemental oxygen to treat the hypoxemia, and pulse </a:t>
            </a:r>
            <a:r>
              <a:rPr dirty="0" sz="2400" lang="en-US" err="1"/>
              <a:t>oximetry</a:t>
            </a:r>
            <a:r>
              <a:rPr dirty="0" sz="2400" lang="en-US"/>
              <a:t> should be used to monitor oxygen saturation.</a:t>
            </a:r>
          </a:p>
          <a:p>
            <a:r>
              <a:rPr dirty="0" sz="2400" lang="en-US"/>
              <a:t> In an emergency situation, a tension </a:t>
            </a:r>
            <a:r>
              <a:rPr dirty="0" sz="2400" lang="en-US" err="1"/>
              <a:t>pneumothorax</a:t>
            </a:r>
            <a:r>
              <a:rPr dirty="0" sz="2400" lang="en-US"/>
              <a:t> can be de- compressed or quickly converted to a simple </a:t>
            </a:r>
            <a:r>
              <a:rPr dirty="0" sz="2400" lang="en-US" err="1"/>
              <a:t>pneumothorax</a:t>
            </a:r>
            <a:r>
              <a:rPr dirty="0" sz="2400" lang="en-US"/>
              <a:t> by inserting a large-bore needle (14-gauge) at the second </a:t>
            </a:r>
            <a:r>
              <a:rPr dirty="0" sz="2400" lang="en-US" err="1"/>
              <a:t>intercostal</a:t>
            </a:r>
            <a:endParaRPr dirty="0" sz="2400" lang="en-US"/>
          </a:p>
          <a:p>
            <a:pPr>
              <a:buNone/>
            </a:pPr>
            <a:r>
              <a:rPr dirty="0" sz="2400" lang="en-US"/>
              <a:t>space, </a:t>
            </a:r>
          </a:p>
          <a:p>
            <a:endParaRPr dirty="0" sz="2400" lang="en-US"/>
          </a:p>
          <a:p>
            <a:endParaRPr dirty="0" sz="2400" lang="en-US"/>
          </a:p>
        </p:txBody>
      </p:sp>
      <p:sp>
        <p:nvSpPr>
          <p:cNvPr id="1049181" name="Date Placeholder 3"/>
          <p:cNvSpPr>
            <a:spLocks noGrp="1"/>
          </p:cNvSpPr>
          <p:nvPr>
            <p:ph type="dt" sz="half" idx="10"/>
          </p:nvPr>
        </p:nvSpPr>
        <p:spPr/>
        <p:txBody>
          <a:bodyPr/>
          <a:p>
            <a:fld id="{DA12509A-7345-4942-ADEE-47D6C8EAEA8D}" type="datetime1">
              <a:rPr lang="fr-FR" smtClean="0"/>
              <a:t>4/6/2021</a:t>
            </a:fld>
            <a:endParaRPr lang="fr-FR"/>
          </a:p>
        </p:txBody>
      </p:sp>
      <p:sp>
        <p:nvSpPr>
          <p:cNvPr id="1049182" name="Slide Number Placeholder 4"/>
          <p:cNvSpPr>
            <a:spLocks noGrp="1"/>
          </p:cNvSpPr>
          <p:nvPr>
            <p:ph type="sldNum" sz="quarter" idx="12"/>
          </p:nvPr>
        </p:nvSpPr>
        <p:spPr/>
        <p:txBody>
          <a:bodyPr/>
          <a:p>
            <a:fld id="{943CF8F4-345A-497A-B0FA-0D5D887ABE34}" type="slidenum">
              <a:rPr lang="fr-FR" smtClean="0"/>
              <a:t>143</a:t>
            </a:fld>
            <a:endParaRPr lang="fr-F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9183" name="Title 1"/>
          <p:cNvSpPr>
            <a:spLocks noGrp="1"/>
          </p:cNvSpPr>
          <p:nvPr>
            <p:ph type="title"/>
          </p:nvPr>
        </p:nvSpPr>
        <p:spPr/>
        <p:txBody>
          <a:bodyPr/>
          <a:p>
            <a:r>
              <a:rPr dirty="0" lang="en-GB"/>
              <a:t>ct</a:t>
            </a:r>
            <a:endParaRPr dirty="0" lang="fr-FR"/>
          </a:p>
        </p:txBody>
      </p:sp>
      <p:sp>
        <p:nvSpPr>
          <p:cNvPr id="1049184" name="Content Placeholder 2"/>
          <p:cNvSpPr>
            <a:spLocks noGrp="1"/>
          </p:cNvSpPr>
          <p:nvPr>
            <p:ph idx="1"/>
          </p:nvPr>
        </p:nvSpPr>
        <p:spPr/>
        <p:txBody>
          <a:bodyPr/>
          <a:p>
            <a:r>
              <a:rPr dirty="0" sz="2800" lang="en-US"/>
              <a:t> chest tube is inserted to drain the ﬂuid and air.</a:t>
            </a:r>
          </a:p>
          <a:p>
            <a:r>
              <a:rPr dirty="0" sz="2800" lang="en-US" err="1"/>
              <a:t>Opiod</a:t>
            </a:r>
            <a:r>
              <a:rPr dirty="0" sz="2800" lang="en-US"/>
              <a:t>  analgesics administered to relieve chest pain </a:t>
            </a:r>
          </a:p>
          <a:p>
            <a:r>
              <a:rPr dirty="0" sz="2800" lang="en-US"/>
              <a:t>Antibiotics usually are prescribed to combat infection from contamination.</a:t>
            </a:r>
          </a:p>
          <a:p>
            <a:r>
              <a:rPr dirty="0" sz="2800" lang="en-US"/>
              <a:t> An emergency </a:t>
            </a:r>
            <a:r>
              <a:rPr dirty="0" sz="2800" lang="en-US" err="1"/>
              <a:t>thoracotomy</a:t>
            </a:r>
            <a:r>
              <a:rPr dirty="0" sz="2800" lang="en-US"/>
              <a:t> may also be performed in the emergency department if there is suggested cardiovascular injury</a:t>
            </a:r>
          </a:p>
          <a:p>
            <a:pPr>
              <a:buNone/>
            </a:pPr>
            <a:endParaRPr dirty="0" sz="2800" lang="en-US"/>
          </a:p>
          <a:p>
            <a:endParaRPr dirty="0" lang="fr-FR"/>
          </a:p>
          <a:p>
            <a:endParaRPr dirty="0" lang="fr-FR"/>
          </a:p>
        </p:txBody>
      </p:sp>
      <p:sp>
        <p:nvSpPr>
          <p:cNvPr id="1049185" name="Date Placeholder 3"/>
          <p:cNvSpPr>
            <a:spLocks noGrp="1"/>
          </p:cNvSpPr>
          <p:nvPr>
            <p:ph type="dt" sz="half" idx="10"/>
          </p:nvPr>
        </p:nvSpPr>
        <p:spPr/>
        <p:txBody>
          <a:bodyPr/>
          <a:p>
            <a:fld id="{61DA0D3E-0CE4-40A5-8661-CBFC2C8A5A20}" type="datetime1">
              <a:rPr lang="fr-FR" smtClean="0"/>
              <a:t>4/6/2021</a:t>
            </a:fld>
            <a:endParaRPr lang="fr-FR"/>
          </a:p>
        </p:txBody>
      </p:sp>
      <p:sp>
        <p:nvSpPr>
          <p:cNvPr id="1049186" name="Slide Number Placeholder 4"/>
          <p:cNvSpPr>
            <a:spLocks noGrp="1"/>
          </p:cNvSpPr>
          <p:nvPr>
            <p:ph type="sldNum" sz="quarter" idx="12"/>
          </p:nvPr>
        </p:nvSpPr>
        <p:spPr/>
        <p:txBody>
          <a:bodyPr/>
          <a:p>
            <a:fld id="{943CF8F4-345A-497A-B0FA-0D5D887ABE34}" type="slidenum">
              <a:rPr lang="fr-FR" smtClean="0"/>
              <a:t>144</a:t>
            </a:fld>
            <a:endParaRPr lang="fr-F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325" name=""/>
        <p:cNvGrpSpPr/>
        <p:nvPr/>
      </p:nvGrpSpPr>
      <p:grpSpPr>
        <a:xfrm>
          <a:off x="0" y="0"/>
          <a:ext cx="0" cy="0"/>
          <a:chOff x="0" y="0"/>
          <a:chExt cx="0" cy="0"/>
        </a:xfrm>
      </p:grpSpPr>
      <p:sp>
        <p:nvSpPr>
          <p:cNvPr id="1049187" name="Title 1"/>
          <p:cNvSpPr>
            <a:spLocks noGrp="1"/>
          </p:cNvSpPr>
          <p:nvPr>
            <p:ph type="title"/>
          </p:nvPr>
        </p:nvSpPr>
        <p:spPr/>
        <p:txBody>
          <a:bodyPr>
            <a:normAutofit/>
          </a:bodyPr>
          <a:p>
            <a:r>
              <a:rPr dirty="0" sz="2400" lang="en-GB">
                <a:latin typeface="+mn-lt"/>
              </a:rPr>
              <a:t>Chest tube drainage</a:t>
            </a:r>
            <a:endParaRPr dirty="0" sz="2400" lang="fr-FR">
              <a:latin typeface="+mn-lt"/>
            </a:endParaRPr>
          </a:p>
        </p:txBody>
      </p:sp>
      <p:sp>
        <p:nvSpPr>
          <p:cNvPr id="1049188" name="Content Placeholder 2"/>
          <p:cNvSpPr>
            <a:spLocks noGrp="1"/>
          </p:cNvSpPr>
          <p:nvPr>
            <p:ph idx="1"/>
          </p:nvPr>
        </p:nvSpPr>
        <p:spPr/>
        <p:txBody>
          <a:bodyPr>
            <a:normAutofit lnSpcReduction="10000"/>
          </a:bodyPr>
          <a:p>
            <a:pPr>
              <a:buNone/>
            </a:pPr>
            <a:r>
              <a:rPr dirty="0" lang="en-GB"/>
              <a:t>              </a:t>
            </a:r>
            <a:r>
              <a:rPr dirty="0" lang="en-GB">
                <a:solidFill>
                  <a:srgbClr val="FF0000"/>
                </a:solidFill>
              </a:rPr>
              <a:t>Indications</a:t>
            </a:r>
          </a:p>
          <a:p>
            <a:r>
              <a:rPr dirty="0" lang="en-GB"/>
              <a:t>Re-expand the lung</a:t>
            </a:r>
          </a:p>
          <a:p>
            <a:r>
              <a:rPr dirty="0" lang="en-GB"/>
              <a:t>Remove excess air fluid and blood from the pleural space</a:t>
            </a:r>
          </a:p>
          <a:p>
            <a:r>
              <a:rPr dirty="0" lang="en-GB"/>
              <a:t>Treatment of pneumothorax, pleural effusion,</a:t>
            </a:r>
          </a:p>
          <a:p>
            <a:pPr>
              <a:buNone/>
            </a:pPr>
            <a:r>
              <a:rPr dirty="0" lang="en-GB"/>
              <a:t>Emphyema</a:t>
            </a:r>
          </a:p>
          <a:p>
            <a:r>
              <a:rPr dirty="0" lang="en-US"/>
              <a:t>Chest drainage systems have a suction source, a collection chamber for pleural drainage, and a mechanism to prevent air from reentering the chest with inhalation. </a:t>
            </a:r>
            <a:endParaRPr dirty="0" lang="en-GB"/>
          </a:p>
          <a:p>
            <a:endParaRPr dirty="0" lang="fr-FR"/>
          </a:p>
        </p:txBody>
      </p:sp>
      <p:sp>
        <p:nvSpPr>
          <p:cNvPr id="1049189" name="Date Placeholder 3"/>
          <p:cNvSpPr>
            <a:spLocks noGrp="1"/>
          </p:cNvSpPr>
          <p:nvPr>
            <p:ph type="dt" sz="half" idx="10"/>
          </p:nvPr>
        </p:nvSpPr>
        <p:spPr/>
        <p:txBody>
          <a:bodyPr/>
          <a:p>
            <a:fld id="{405E46EA-E305-4D0D-A6DC-7B0CF9A2CBE8}" type="datetime1">
              <a:rPr lang="fr-FR" smtClean="0"/>
              <a:t>4/6/2021</a:t>
            </a:fld>
            <a:endParaRPr lang="fr-FR"/>
          </a:p>
        </p:txBody>
      </p:sp>
      <p:sp>
        <p:nvSpPr>
          <p:cNvPr id="1049190" name="Slide Number Placeholder 4"/>
          <p:cNvSpPr>
            <a:spLocks noGrp="1"/>
          </p:cNvSpPr>
          <p:nvPr>
            <p:ph type="sldNum" sz="quarter" idx="12"/>
          </p:nvPr>
        </p:nvSpPr>
        <p:spPr/>
        <p:txBody>
          <a:bodyPr/>
          <a:p>
            <a:fld id="{943CF8F4-345A-497A-B0FA-0D5D887ABE34}" type="slidenum">
              <a:rPr lang="fr-FR" smtClean="0"/>
              <a:t>145</a:t>
            </a:fld>
            <a:endParaRPr lang="fr-F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sp>
        <p:nvSpPr>
          <p:cNvPr id="1049191" name="Title 1"/>
          <p:cNvSpPr>
            <a:spLocks noGrp="1"/>
          </p:cNvSpPr>
          <p:nvPr>
            <p:ph type="title"/>
          </p:nvPr>
        </p:nvSpPr>
        <p:spPr/>
        <p:txBody>
          <a:bodyPr>
            <a:normAutofit/>
          </a:bodyPr>
          <a:p>
            <a:r>
              <a:rPr dirty="0" sz="2400" lang="en-GB">
                <a:latin typeface="+mn-lt"/>
              </a:rPr>
              <a:t>types</a:t>
            </a:r>
            <a:endParaRPr dirty="0" sz="2400" lang="fr-FR">
              <a:latin typeface="+mn-lt"/>
            </a:endParaRPr>
          </a:p>
        </p:txBody>
      </p:sp>
      <p:sp>
        <p:nvSpPr>
          <p:cNvPr id="1049192" name="Content Placeholder 2"/>
          <p:cNvSpPr>
            <a:spLocks noGrp="1"/>
          </p:cNvSpPr>
          <p:nvPr>
            <p:ph idx="1"/>
          </p:nvPr>
        </p:nvSpPr>
        <p:spPr/>
        <p:txBody>
          <a:bodyPr>
            <a:noAutofit/>
          </a:bodyPr>
          <a:p>
            <a:pPr>
              <a:buNone/>
            </a:pPr>
            <a:r>
              <a:rPr dirty="0" sz="2400" lang="en-US">
                <a:solidFill>
                  <a:srgbClr val="FF0000"/>
                </a:solidFill>
              </a:rPr>
              <a:t>Water Seal Chest Drainage Systems(</a:t>
            </a:r>
            <a:r>
              <a:rPr dirty="0" sz="2400" lang="en-US"/>
              <a:t> wet suction) </a:t>
            </a:r>
          </a:p>
          <a:p>
            <a:r>
              <a:rPr dirty="0" sz="2400" lang="en-US"/>
              <a:t>has three chambers: a collection chamber, a water seal chamber, and a wet suction control chamber. The collection chamber acts as a reservoir for fluid draining from the chest tube. It is graduated to permit easy measurement of drainage.. The suction control chamber regulates the amount of negative pressure applied to the chest. The amount of suction is determined by the water level. It is generally set at 20-cm water; adding more fluid results in more suction. After the suction is turned on, bubbling appears in the suction chamber.. The water seal chamber has a one-way valve or water seal that prevents air from moving back into the chest. </a:t>
            </a:r>
            <a:endParaRPr dirty="0" sz="2400" lang="fr-FR"/>
          </a:p>
        </p:txBody>
      </p:sp>
      <p:sp>
        <p:nvSpPr>
          <p:cNvPr id="1049193" name="Date Placeholder 3"/>
          <p:cNvSpPr>
            <a:spLocks noGrp="1"/>
          </p:cNvSpPr>
          <p:nvPr>
            <p:ph type="dt" sz="half" idx="10"/>
          </p:nvPr>
        </p:nvSpPr>
        <p:spPr/>
        <p:txBody>
          <a:bodyPr/>
          <a:p>
            <a:fld id="{13FC86FE-0C98-459E-8803-6248AA6A4617}" type="datetime1">
              <a:rPr lang="fr-FR" smtClean="0"/>
              <a:t>4/6/2021</a:t>
            </a:fld>
            <a:endParaRPr lang="fr-FR"/>
          </a:p>
        </p:txBody>
      </p:sp>
      <p:sp>
        <p:nvSpPr>
          <p:cNvPr id="1049194" name="Slide Number Placeholder 4"/>
          <p:cNvSpPr>
            <a:spLocks noGrp="1"/>
          </p:cNvSpPr>
          <p:nvPr>
            <p:ph type="sldNum" sz="quarter" idx="12"/>
          </p:nvPr>
        </p:nvSpPr>
        <p:spPr/>
        <p:txBody>
          <a:bodyPr/>
          <a:p>
            <a:fld id="{943CF8F4-345A-497A-B0FA-0D5D887ABE34}" type="slidenum">
              <a:rPr lang="fr-FR" smtClean="0"/>
              <a:t>146</a:t>
            </a:fld>
            <a:endParaRPr lang="fr-F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327" name=""/>
        <p:cNvGrpSpPr/>
        <p:nvPr/>
      </p:nvGrpSpPr>
      <p:grpSpPr>
        <a:xfrm>
          <a:off x="0" y="0"/>
          <a:ext cx="0" cy="0"/>
          <a:chOff x="0" y="0"/>
          <a:chExt cx="0" cy="0"/>
        </a:xfrm>
      </p:grpSpPr>
      <p:sp>
        <p:nvSpPr>
          <p:cNvPr id="1049195" name="Title 1"/>
          <p:cNvSpPr>
            <a:spLocks noGrp="1"/>
          </p:cNvSpPr>
          <p:nvPr>
            <p:ph type="title"/>
          </p:nvPr>
        </p:nvSpPr>
        <p:spPr/>
        <p:txBody>
          <a:bodyPr/>
          <a:p>
            <a:r>
              <a:rPr dirty="0" lang="en-GB"/>
              <a:t>ct</a:t>
            </a:r>
            <a:endParaRPr dirty="0" lang="fr-FR"/>
          </a:p>
        </p:txBody>
      </p:sp>
      <p:sp>
        <p:nvSpPr>
          <p:cNvPr id="1049196" name="Content Placeholder 2"/>
          <p:cNvSpPr>
            <a:spLocks noGrp="1"/>
          </p:cNvSpPr>
          <p:nvPr>
            <p:ph idx="1"/>
          </p:nvPr>
        </p:nvSpPr>
        <p:spPr/>
        <p:txBody>
          <a:bodyPr>
            <a:normAutofit fontScale="92308" lnSpcReduction="20000"/>
          </a:bodyPr>
          <a:p>
            <a:pPr>
              <a:buNone/>
            </a:pPr>
            <a:r>
              <a:rPr dirty="0" lang="en-US">
                <a:solidFill>
                  <a:srgbClr val="FF0000"/>
                </a:solidFill>
              </a:rPr>
              <a:t>Dry Suction Water Seal Systems</a:t>
            </a:r>
          </a:p>
          <a:p>
            <a:r>
              <a:rPr dirty="0" lang="en-US">
                <a:solidFill>
                  <a:srgbClr val="FF0000"/>
                </a:solidFill>
              </a:rPr>
              <a:t>. </a:t>
            </a:r>
            <a:r>
              <a:rPr dirty="0" lang="en-US"/>
              <a:t>Water is not needed for suction as it is in the wet system</a:t>
            </a:r>
          </a:p>
          <a:p>
            <a:r>
              <a:rPr dirty="0" lang="en-US"/>
              <a:t> the regulator dial allows the desired level of suction to be dialed</a:t>
            </a:r>
          </a:p>
          <a:p>
            <a:pPr>
              <a:buNone/>
            </a:pPr>
            <a:r>
              <a:rPr dirty="0" lang="en-US">
                <a:solidFill>
                  <a:srgbClr val="FF0000"/>
                </a:solidFill>
              </a:rPr>
              <a:t>Dry Suction with a One-Way Valve System. </a:t>
            </a:r>
            <a:r>
              <a:rPr dirty="0" lang="en-US"/>
              <a:t>This system has a collection chamber, a one-way mechanical valve, and a dry suction control chamber. The valve acts in the same way as a water seal and permits air to leave the chest but prevents it from moving back into the pleural space. This model lacks a water seal chamber and therefore has the advantage of a system that operates without water.</a:t>
            </a:r>
          </a:p>
          <a:p>
            <a:r>
              <a:rPr dirty="0" lang="en-US"/>
              <a:t>useful for the patient who is ambulating or being transported.</a:t>
            </a:r>
            <a:endParaRPr dirty="0" lang="fr-FR"/>
          </a:p>
        </p:txBody>
      </p:sp>
      <p:sp>
        <p:nvSpPr>
          <p:cNvPr id="1049197" name="Date Placeholder 3"/>
          <p:cNvSpPr>
            <a:spLocks noGrp="1"/>
          </p:cNvSpPr>
          <p:nvPr>
            <p:ph type="dt" sz="half" idx="10"/>
          </p:nvPr>
        </p:nvSpPr>
        <p:spPr/>
        <p:txBody>
          <a:bodyPr/>
          <a:p>
            <a:fld id="{D1291D32-4549-4F69-94A0-B50270F98F0F}" type="datetime1">
              <a:rPr lang="fr-FR" smtClean="0"/>
              <a:t>4/6/2021</a:t>
            </a:fld>
            <a:endParaRPr lang="fr-FR"/>
          </a:p>
        </p:txBody>
      </p:sp>
      <p:sp>
        <p:nvSpPr>
          <p:cNvPr id="1049198" name="Slide Number Placeholder 4"/>
          <p:cNvSpPr>
            <a:spLocks noGrp="1"/>
          </p:cNvSpPr>
          <p:nvPr>
            <p:ph type="sldNum" sz="quarter" idx="12"/>
          </p:nvPr>
        </p:nvSpPr>
        <p:spPr/>
        <p:txBody>
          <a:bodyPr/>
          <a:p>
            <a:fld id="{943CF8F4-345A-497A-B0FA-0D5D887ABE34}" type="slidenum">
              <a:rPr lang="fr-FR" smtClean="0"/>
              <a:t>147</a:t>
            </a:fld>
            <a:endParaRPr lang="fr-F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328" name=""/>
        <p:cNvGrpSpPr/>
        <p:nvPr/>
      </p:nvGrpSpPr>
      <p:grpSpPr>
        <a:xfrm>
          <a:off x="0" y="0"/>
          <a:ext cx="0" cy="0"/>
          <a:chOff x="0" y="0"/>
          <a:chExt cx="0" cy="0"/>
        </a:xfrm>
      </p:grpSpPr>
      <p:sp>
        <p:nvSpPr>
          <p:cNvPr id="1049199" name="Title 1"/>
          <p:cNvSpPr>
            <a:spLocks noGrp="1"/>
          </p:cNvSpPr>
          <p:nvPr>
            <p:ph type="title"/>
          </p:nvPr>
        </p:nvSpPr>
        <p:spPr/>
        <p:txBody>
          <a:bodyPr>
            <a:normAutofit/>
          </a:bodyPr>
          <a:p>
            <a:r>
              <a:rPr dirty="0" sz="2400" lang="en-US">
                <a:solidFill>
                  <a:srgbClr val="FF0000"/>
                </a:solidFill>
                <a:latin typeface="+mn-lt"/>
              </a:rPr>
              <a:t>GUIDELINES FOR MANAGING CHEST DRAINAGE SYSTEMS</a:t>
            </a:r>
            <a:br>
              <a:rPr dirty="0" sz="2400" lang="en-US">
                <a:latin typeface="+mn-lt"/>
              </a:rPr>
            </a:br>
            <a:endParaRPr dirty="0" sz="2400" lang="fr-FR">
              <a:latin typeface="+mn-lt"/>
            </a:endParaRPr>
          </a:p>
        </p:txBody>
      </p:sp>
      <p:sp>
        <p:nvSpPr>
          <p:cNvPr id="1049200" name="Content Placeholder 2"/>
          <p:cNvSpPr>
            <a:spLocks noGrp="1"/>
          </p:cNvSpPr>
          <p:nvPr>
            <p:ph idx="1"/>
          </p:nvPr>
        </p:nvSpPr>
        <p:spPr/>
        <p:txBody>
          <a:bodyPr>
            <a:normAutofit fontScale="84615" lnSpcReduction="10000"/>
          </a:bodyPr>
          <a:p>
            <a:pPr>
              <a:buNone/>
            </a:pPr>
            <a:r>
              <a:rPr dirty="0" lang="en-US"/>
              <a:t>1• Verify that all connection tubes are patent and connected securely. </a:t>
            </a:r>
          </a:p>
          <a:p>
            <a:pPr>
              <a:buNone/>
            </a:pPr>
            <a:r>
              <a:rPr dirty="0" lang="en-US"/>
              <a:t>2 • Assess that the water seal is intact when using a wet suction system and assess the regulator dial in dry suction systems.</a:t>
            </a:r>
          </a:p>
          <a:p>
            <a:pPr>
              <a:buNone/>
            </a:pPr>
            <a:r>
              <a:rPr dirty="0" lang="en-US"/>
              <a:t>3 • Monitor characteristics of drainage including color, amount, and consistency. Assess for signiﬁcant increases or decreases in drainage output.</a:t>
            </a:r>
          </a:p>
          <a:p>
            <a:pPr>
              <a:buNone/>
            </a:pPr>
            <a:r>
              <a:rPr dirty="0" lang="en-US"/>
              <a:t> 4• Note ﬂuctuations in the water seal chamber for wet suction systems.</a:t>
            </a:r>
          </a:p>
          <a:p>
            <a:pPr>
              <a:buNone/>
            </a:pPr>
            <a:r>
              <a:rPr dirty="0" lang="en-US"/>
              <a:t> 5• Keep system below the patient’s chest level.</a:t>
            </a:r>
          </a:p>
          <a:p>
            <a:pPr>
              <a:buNone/>
            </a:pPr>
            <a:r>
              <a:rPr dirty="0" lang="en-US"/>
              <a:t> 6• Keep suction at level ordered.</a:t>
            </a:r>
          </a:p>
          <a:p>
            <a:pPr>
              <a:buNone/>
            </a:pPr>
            <a:r>
              <a:rPr dirty="0" lang="en-US"/>
              <a:t>7 • Maintain appropriate ﬂuid in water seal for wet suction systems.</a:t>
            </a:r>
            <a:endParaRPr dirty="0" lang="fr-FR"/>
          </a:p>
        </p:txBody>
      </p:sp>
      <p:sp>
        <p:nvSpPr>
          <p:cNvPr id="1049201" name="Date Placeholder 3"/>
          <p:cNvSpPr>
            <a:spLocks noGrp="1"/>
          </p:cNvSpPr>
          <p:nvPr>
            <p:ph type="dt" sz="half" idx="10"/>
          </p:nvPr>
        </p:nvSpPr>
        <p:spPr/>
        <p:txBody>
          <a:bodyPr/>
          <a:p>
            <a:fld id="{92DB801D-842D-4C0F-A04E-93F8CA085BFC}" type="datetime1">
              <a:rPr lang="fr-FR" smtClean="0"/>
              <a:t>4/6/2021</a:t>
            </a:fld>
            <a:endParaRPr lang="fr-FR"/>
          </a:p>
        </p:txBody>
      </p:sp>
      <p:sp>
        <p:nvSpPr>
          <p:cNvPr id="1049202" name="Slide Number Placeholder 4"/>
          <p:cNvSpPr>
            <a:spLocks noGrp="1"/>
          </p:cNvSpPr>
          <p:nvPr>
            <p:ph type="sldNum" sz="quarter" idx="12"/>
          </p:nvPr>
        </p:nvSpPr>
        <p:spPr/>
        <p:txBody>
          <a:bodyPr/>
          <a:p>
            <a:fld id="{943CF8F4-345A-497A-B0FA-0D5D887ABE34}" type="slidenum">
              <a:rPr lang="fr-FR" smtClean="0"/>
              <a:t>148</a:t>
            </a:fld>
            <a:endParaRPr lang="fr-F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9203" name="Title 1"/>
          <p:cNvSpPr>
            <a:spLocks noGrp="1"/>
          </p:cNvSpPr>
          <p:nvPr>
            <p:ph type="title"/>
          </p:nvPr>
        </p:nvSpPr>
        <p:spPr/>
        <p:txBody>
          <a:bodyPr/>
          <a:p>
            <a:r>
              <a:rPr dirty="0" lang="en-GB"/>
              <a:t>ct</a:t>
            </a:r>
            <a:endParaRPr dirty="0" lang="fr-FR"/>
          </a:p>
        </p:txBody>
      </p:sp>
      <p:sp>
        <p:nvSpPr>
          <p:cNvPr id="1049204" name="Content Placeholder 2"/>
          <p:cNvSpPr>
            <a:spLocks noGrp="1"/>
          </p:cNvSpPr>
          <p:nvPr>
            <p:ph idx="1"/>
          </p:nvPr>
        </p:nvSpPr>
        <p:spPr/>
        <p:txBody>
          <a:bodyPr>
            <a:normAutofit fontScale="95833" lnSpcReduction="10000"/>
          </a:bodyPr>
          <a:p>
            <a:r>
              <a:rPr dirty="0" sz="2400" lang="en-US"/>
              <a:t>8. Ensure that the drainage tubing does not kink, loop, or interfere with the patient’s movements.</a:t>
            </a:r>
          </a:p>
          <a:p>
            <a:r>
              <a:rPr dirty="0" sz="2400" lang="en-US"/>
              <a:t>9. Encourage the patient to assume a comfortable position with good body alignment. </a:t>
            </a:r>
          </a:p>
          <a:p>
            <a:r>
              <a:rPr dirty="0" sz="2400" lang="en-US"/>
              <a:t>10Assist patient with ROM exercises on the affected arm Observe for air leaks in the drainage system; they are indicated by constant bubbling in the water seal chamber</a:t>
            </a:r>
          </a:p>
          <a:p>
            <a:r>
              <a:rPr dirty="0" sz="2400" lang="en-US"/>
              <a:t>12.Observe and immediately report rapid and shallow breathing, cyanosis,, symptoms of hemorrhage, or signiﬁcant changes in vital signs.</a:t>
            </a:r>
          </a:p>
          <a:p>
            <a:pPr>
              <a:buNone/>
            </a:pPr>
            <a:r>
              <a:rPr dirty="0" sz="2400" lang="en-US"/>
              <a:t>    13.Encourage and assist the patient to turn, cough, and take deep breaths.</a:t>
            </a:r>
          </a:p>
          <a:p>
            <a:endParaRPr dirty="0" sz="2400" lang="en-US"/>
          </a:p>
          <a:p>
            <a:endParaRPr dirty="0" sz="2400" lang="en-US"/>
          </a:p>
          <a:p>
            <a:endParaRPr dirty="0" lang="fr-FR"/>
          </a:p>
        </p:txBody>
      </p:sp>
      <p:sp>
        <p:nvSpPr>
          <p:cNvPr id="1049205" name="Date Placeholder 3"/>
          <p:cNvSpPr>
            <a:spLocks noGrp="1"/>
          </p:cNvSpPr>
          <p:nvPr>
            <p:ph type="dt" sz="half" idx="10"/>
          </p:nvPr>
        </p:nvSpPr>
        <p:spPr/>
        <p:txBody>
          <a:bodyPr/>
          <a:p>
            <a:fld id="{8FC9A8B0-A46D-444A-8D39-E6A6E3C556C2}" type="datetime1">
              <a:rPr lang="fr-FR" smtClean="0"/>
              <a:t>4/6/2021</a:t>
            </a:fld>
            <a:endParaRPr lang="fr-FR"/>
          </a:p>
        </p:txBody>
      </p:sp>
      <p:sp>
        <p:nvSpPr>
          <p:cNvPr id="1049206" name="Slide Number Placeholder 4"/>
          <p:cNvSpPr>
            <a:spLocks noGrp="1"/>
          </p:cNvSpPr>
          <p:nvPr>
            <p:ph type="sldNum" sz="quarter" idx="12"/>
          </p:nvPr>
        </p:nvSpPr>
        <p:spPr/>
        <p:txBody>
          <a:bodyPr/>
          <a:p>
            <a:fld id="{943CF8F4-345A-497A-B0FA-0D5D887ABE34}" type="slidenum">
              <a:rPr lang="fr-FR" smtClean="0"/>
              <a:t>149</a:t>
            </a:fld>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687" name="Title 1"/>
          <p:cNvSpPr>
            <a:spLocks noGrp="1"/>
          </p:cNvSpPr>
          <p:nvPr>
            <p:ph type="title"/>
          </p:nvPr>
        </p:nvSpPr>
        <p:spPr/>
        <p:txBody>
          <a:bodyPr>
            <a:normAutofit/>
          </a:bodyPr>
          <a:p>
            <a:r>
              <a:rPr dirty="0" sz="2400" lang="en-GB">
                <a:solidFill>
                  <a:srgbClr val="FF0000"/>
                </a:solidFill>
                <a:latin typeface="Calibri" pitchFamily="34" charset="0"/>
              </a:rPr>
              <a:t>MECHANISM OF GASEOUS EXCHANGE</a:t>
            </a:r>
            <a:endParaRPr dirty="0" sz="2400" lang="fr-FR">
              <a:solidFill>
                <a:srgbClr val="FF0000"/>
              </a:solidFill>
              <a:latin typeface="Calibri" pitchFamily="34" charset="0"/>
            </a:endParaRPr>
          </a:p>
        </p:txBody>
      </p:sp>
      <p:sp>
        <p:nvSpPr>
          <p:cNvPr id="1048688" name="Content Placeholder 2"/>
          <p:cNvSpPr>
            <a:spLocks noGrp="1"/>
          </p:cNvSpPr>
          <p:nvPr>
            <p:ph idx="1"/>
          </p:nvPr>
        </p:nvSpPr>
        <p:spPr/>
        <p:txBody>
          <a:bodyPr>
            <a:normAutofit/>
          </a:bodyPr>
          <a:p>
            <a:r>
              <a:rPr dirty="0" sz="2400" lang="en-GB"/>
              <a:t>Exchange of gases takes place between alveolar air and capillary blood by the process of diffussion.each gas moves in both direction through the alveolar capillary membrane by diffusion. pressure gradient of each gas causes  outward diffusion of co2 from lung capillary blood to the alveoli and inward diffusion of o2 from alveolar air to capillary blood. this exchange lowers pco2 and </a:t>
            </a:r>
            <a:r>
              <a:rPr dirty="0" sz="2400" lang="en-GB">
                <a:latin typeface="Calibri" pitchFamily="34" charset="0"/>
              </a:rPr>
              <a:t>raises</a:t>
            </a:r>
            <a:r>
              <a:rPr dirty="0" sz="2400" lang="en-GB"/>
              <a:t> po2.</a:t>
            </a:r>
            <a:endParaRPr dirty="0" sz="2400" lang="fr-FR"/>
          </a:p>
        </p:txBody>
      </p:sp>
      <p:sp>
        <p:nvSpPr>
          <p:cNvPr id="1048689" name="Date Placeholder 3"/>
          <p:cNvSpPr>
            <a:spLocks noGrp="1"/>
          </p:cNvSpPr>
          <p:nvPr>
            <p:ph type="dt" sz="half" idx="10"/>
          </p:nvPr>
        </p:nvSpPr>
        <p:spPr/>
        <p:txBody>
          <a:bodyPr/>
          <a:p>
            <a:fld id="{2D41C231-E226-4B5C-8DCC-465F447134A6}" type="datetime1">
              <a:rPr lang="fr-FR" smtClean="0"/>
              <a:t>4/6/2021</a:t>
            </a:fld>
            <a:endParaRPr lang="fr-FR"/>
          </a:p>
        </p:txBody>
      </p:sp>
      <p:sp>
        <p:nvSpPr>
          <p:cNvPr id="1048690" name="Slide Number Placeholder 4"/>
          <p:cNvSpPr>
            <a:spLocks noGrp="1"/>
          </p:cNvSpPr>
          <p:nvPr>
            <p:ph type="sldNum" sz="quarter" idx="12"/>
          </p:nvPr>
        </p:nvSpPr>
        <p:spPr/>
        <p:txBody>
          <a:bodyPr/>
          <a:p>
            <a:fld id="{943CF8F4-345A-497A-B0FA-0D5D887ABE34}" type="slidenum">
              <a:rPr lang="fr-FR" smtClean="0"/>
              <a:t>15</a:t>
            </a:fld>
            <a:endParaRPr lang="fr-F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9207" name="Title 1"/>
          <p:cNvSpPr>
            <a:spLocks noGrp="1"/>
          </p:cNvSpPr>
          <p:nvPr>
            <p:ph type="title"/>
          </p:nvPr>
        </p:nvSpPr>
        <p:spPr/>
        <p:txBody>
          <a:bodyPr/>
          <a:p>
            <a:endParaRPr lang="fr-FR"/>
          </a:p>
        </p:txBody>
      </p:sp>
      <p:sp>
        <p:nvSpPr>
          <p:cNvPr id="1049208" name="Content Placeholder 2"/>
          <p:cNvSpPr>
            <a:spLocks noGrp="1"/>
          </p:cNvSpPr>
          <p:nvPr>
            <p:ph idx="1"/>
          </p:nvPr>
        </p:nvSpPr>
        <p:spPr/>
        <p:txBody>
          <a:bodyPr/>
          <a:p>
            <a:endParaRPr dirty="0" lang="en-GB"/>
          </a:p>
          <a:p>
            <a:endParaRPr dirty="0" lang="en-GB"/>
          </a:p>
          <a:p>
            <a:r>
              <a:rPr dirty="0" lang="en-GB">
                <a:solidFill>
                  <a:srgbClr val="FF0000"/>
                </a:solidFill>
              </a:rPr>
              <a:t>                               </a:t>
            </a:r>
            <a:r>
              <a:rPr dirty="0" sz="4800" lang="en-GB">
                <a:solidFill>
                  <a:srgbClr val="FF0000"/>
                </a:solidFill>
              </a:rPr>
              <a:t>END</a:t>
            </a:r>
            <a:endParaRPr dirty="0" sz="4800" lang="fr-FR">
              <a:solidFill>
                <a:srgbClr val="FF0000"/>
              </a:solidFill>
            </a:endParaRPr>
          </a:p>
        </p:txBody>
      </p:sp>
      <p:sp>
        <p:nvSpPr>
          <p:cNvPr id="1049209" name="Date Placeholder 3"/>
          <p:cNvSpPr>
            <a:spLocks noGrp="1"/>
          </p:cNvSpPr>
          <p:nvPr>
            <p:ph type="dt" sz="half" idx="10"/>
          </p:nvPr>
        </p:nvSpPr>
        <p:spPr/>
        <p:txBody>
          <a:bodyPr/>
          <a:p>
            <a:fld id="{EAD26740-6736-4089-9BED-D18A928CF2C3}" type="datetime1">
              <a:rPr lang="fr-FR" smtClean="0"/>
              <a:t>4/6/2021</a:t>
            </a:fld>
            <a:endParaRPr lang="fr-FR"/>
          </a:p>
        </p:txBody>
      </p:sp>
      <p:sp>
        <p:nvSpPr>
          <p:cNvPr id="1049210" name="Slide Number Placeholder 4"/>
          <p:cNvSpPr>
            <a:spLocks noGrp="1"/>
          </p:cNvSpPr>
          <p:nvPr>
            <p:ph type="sldNum" sz="quarter" idx="12"/>
          </p:nvPr>
        </p:nvSpPr>
        <p:spPr/>
        <p:txBody>
          <a:bodyPr/>
          <a:p>
            <a:fld id="{943CF8F4-345A-497A-B0FA-0D5D887ABE34}" type="slidenum">
              <a:rPr lang="fr-FR" smtClean="0"/>
              <a:t>150</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97" name=""/>
        <p:cNvGrpSpPr/>
        <p:nvPr/>
      </p:nvGrpSpPr>
      <p:grpSpPr>
        <a:xfrm>
          <a:off x="0" y="0"/>
          <a:ext cx="0" cy="0"/>
          <a:chOff x="0" y="0"/>
          <a:chExt cx="0" cy="0"/>
        </a:xfrm>
      </p:grpSpPr>
      <p:sp>
        <p:nvSpPr>
          <p:cNvPr id="1048691" name="Title 1"/>
          <p:cNvSpPr>
            <a:spLocks noGrp="1"/>
          </p:cNvSpPr>
          <p:nvPr>
            <p:ph type="title"/>
          </p:nvPr>
        </p:nvSpPr>
        <p:spPr/>
        <p:txBody>
          <a:bodyPr>
            <a:normAutofit fontScale="90000"/>
          </a:bodyPr>
          <a:p>
            <a:r>
              <a:rPr dirty="0" sz="2700" lang="en-US"/>
              <a:t>Physiological variables affecting respiration</a:t>
            </a:r>
            <a:br>
              <a:rPr dirty="0" lang="en-US"/>
            </a:br>
            <a:endParaRPr dirty="0" lang="fr-FR"/>
          </a:p>
        </p:txBody>
      </p:sp>
      <p:sp>
        <p:nvSpPr>
          <p:cNvPr id="1048692" name="Content Placeholder 2"/>
          <p:cNvSpPr>
            <a:spLocks noGrp="1"/>
          </p:cNvSpPr>
          <p:nvPr>
            <p:ph idx="1"/>
          </p:nvPr>
        </p:nvSpPr>
        <p:spPr/>
        <p:txBody>
          <a:bodyPr>
            <a:normAutofit fontScale="96154" lnSpcReduction="10000"/>
          </a:bodyPr>
          <a:p>
            <a:pPr>
              <a:buNone/>
            </a:pPr>
            <a:r>
              <a:rPr dirty="0" lang="en-US">
                <a:solidFill>
                  <a:srgbClr val="FF0000"/>
                </a:solidFill>
              </a:rPr>
              <a:t>Elasticity</a:t>
            </a:r>
            <a:r>
              <a:rPr dirty="0" lang="en-US"/>
              <a:t>. Elasticity is the term used to describe the ability of the lung to return to its normal shape after each breath. Loss of elasticity of the connective tissue in the lungs necessitates forced expiration and increased effort on inspiration.</a:t>
            </a:r>
          </a:p>
          <a:p>
            <a:pPr>
              <a:buNone/>
            </a:pPr>
            <a:r>
              <a:rPr dirty="0" lang="en-US">
                <a:solidFill>
                  <a:srgbClr val="FF0000"/>
                </a:solidFill>
              </a:rPr>
              <a:t>Compliance</a:t>
            </a:r>
            <a:r>
              <a:rPr dirty="0" lang="en-US"/>
              <a:t>. This is a measure of the distensibility of the lungs, i.e. the effort required to inflate the alveoli. When compliance is low the effort needed to inflate the lungs is greater than normal, e.g. in some diseases where elasticity is reduced or when insufficient surfactant is present. It should be noted that compliance and elasticity are opposing forces.</a:t>
            </a:r>
          </a:p>
          <a:p>
            <a:pPr>
              <a:buNone/>
            </a:pPr>
            <a:endParaRPr dirty="0" lang="fr-FR"/>
          </a:p>
        </p:txBody>
      </p:sp>
      <p:sp>
        <p:nvSpPr>
          <p:cNvPr id="1048693" name="Date Placeholder 3"/>
          <p:cNvSpPr>
            <a:spLocks noGrp="1"/>
          </p:cNvSpPr>
          <p:nvPr>
            <p:ph type="dt" sz="half" idx="10"/>
          </p:nvPr>
        </p:nvSpPr>
        <p:spPr/>
        <p:txBody>
          <a:bodyPr/>
          <a:p>
            <a:fld id="{E0264804-76DB-4EDE-9BC7-CC25F58388E1}" type="datetime1">
              <a:rPr lang="fr-FR" smtClean="0"/>
              <a:t>4/6/2021</a:t>
            </a:fld>
            <a:endParaRPr lang="fr-FR"/>
          </a:p>
        </p:txBody>
      </p:sp>
      <p:sp>
        <p:nvSpPr>
          <p:cNvPr id="1048694" name="Slide Number Placeholder 4"/>
          <p:cNvSpPr>
            <a:spLocks noGrp="1"/>
          </p:cNvSpPr>
          <p:nvPr>
            <p:ph type="sldNum" sz="quarter" idx="12"/>
          </p:nvPr>
        </p:nvSpPr>
        <p:spPr/>
        <p:txBody>
          <a:bodyPr/>
          <a:p>
            <a:fld id="{943CF8F4-345A-497A-B0FA-0D5D887ABE34}" type="slidenum">
              <a:rPr lang="fr-FR" smtClean="0"/>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98" name=""/>
        <p:cNvGrpSpPr/>
        <p:nvPr/>
      </p:nvGrpSpPr>
      <p:grpSpPr>
        <a:xfrm>
          <a:off x="0" y="0"/>
          <a:ext cx="0" cy="0"/>
          <a:chOff x="0" y="0"/>
          <a:chExt cx="0" cy="0"/>
        </a:xfrm>
      </p:grpSpPr>
      <p:sp>
        <p:nvSpPr>
          <p:cNvPr id="1048695" name="Title 1"/>
          <p:cNvSpPr>
            <a:spLocks noGrp="1"/>
          </p:cNvSpPr>
          <p:nvPr>
            <p:ph type="title"/>
          </p:nvPr>
        </p:nvSpPr>
        <p:spPr/>
        <p:txBody>
          <a:bodyPr>
            <a:normAutofit/>
          </a:bodyPr>
          <a:p>
            <a:r>
              <a:rPr dirty="0" sz="2400" lang="en-GB">
                <a:solidFill>
                  <a:srgbClr val="FF0000"/>
                </a:solidFill>
                <a:latin typeface="Calibri" pitchFamily="34" charset="0"/>
              </a:rPr>
              <a:t>CONTROL OF RESPIRATION</a:t>
            </a:r>
            <a:endParaRPr dirty="0" sz="2400" lang="fr-FR">
              <a:solidFill>
                <a:srgbClr val="FF0000"/>
              </a:solidFill>
              <a:latin typeface="Calibri" pitchFamily="34" charset="0"/>
            </a:endParaRPr>
          </a:p>
        </p:txBody>
      </p:sp>
      <p:sp>
        <p:nvSpPr>
          <p:cNvPr id="1048696" name="Content Placeholder 2"/>
          <p:cNvSpPr>
            <a:spLocks noGrp="1"/>
          </p:cNvSpPr>
          <p:nvPr>
            <p:ph idx="1"/>
          </p:nvPr>
        </p:nvSpPr>
        <p:spPr/>
        <p:txBody>
          <a:bodyPr>
            <a:normAutofit/>
          </a:bodyPr>
          <a:p>
            <a:r>
              <a:rPr dirty="0" sz="2400" lang="en-GB">
                <a:latin typeface="Calibri" pitchFamily="34" charset="0"/>
              </a:rPr>
              <a:t>Normal is involuntary.</a:t>
            </a:r>
          </a:p>
          <a:p>
            <a:r>
              <a:rPr dirty="0" sz="2400" lang="en-GB">
                <a:latin typeface="Calibri" pitchFamily="34" charset="0"/>
              </a:rPr>
              <a:t>Voluntary is </a:t>
            </a:r>
            <a:r>
              <a:rPr dirty="0" sz="2400" lang="en-GB" err="1">
                <a:latin typeface="Calibri" pitchFamily="34" charset="0"/>
              </a:rPr>
              <a:t>excerted</a:t>
            </a:r>
            <a:r>
              <a:rPr dirty="0" sz="2400" lang="en-GB">
                <a:latin typeface="Calibri" pitchFamily="34" charset="0"/>
              </a:rPr>
              <a:t> by activities such as speaking and singing</a:t>
            </a:r>
          </a:p>
          <a:p>
            <a:r>
              <a:rPr dirty="0" sz="2400" lang="en-GB" u="sng">
                <a:latin typeface="Calibri" pitchFamily="34" charset="0"/>
              </a:rPr>
              <a:t>RESPIRATORY CENTRE</a:t>
            </a:r>
          </a:p>
          <a:p>
            <a:r>
              <a:rPr dirty="0" sz="2400" lang="en-GB">
                <a:latin typeface="Calibri" pitchFamily="34" charset="0"/>
              </a:rPr>
              <a:t>Situated in brain stem in medulla oblongata and Pons</a:t>
            </a:r>
          </a:p>
          <a:p>
            <a:r>
              <a:rPr dirty="0" sz="2400" lang="en-GB" u="sng">
                <a:latin typeface="Calibri" pitchFamily="34" charset="0"/>
              </a:rPr>
              <a:t>CHEMORECEPTORS</a:t>
            </a:r>
            <a:r>
              <a:rPr dirty="0" sz="2400" lang="en-US" u="sng">
                <a:latin typeface="Calibri" pitchFamily="34" charset="0"/>
              </a:rPr>
              <a:t>- </a:t>
            </a:r>
          </a:p>
          <a:p>
            <a:r>
              <a:rPr dirty="0" sz="2400" lang="en-US" u="sng">
                <a:latin typeface="Calibri" pitchFamily="34" charset="0"/>
              </a:rPr>
              <a:t> </a:t>
            </a:r>
            <a:r>
              <a:rPr dirty="0" sz="2400" lang="en-US">
                <a:latin typeface="Calibri" pitchFamily="34" charset="0"/>
              </a:rPr>
              <a:t>These are receptors that respond to changes in the partial pressures of oxygen and carbon dioxide in the blood and cerebrospinal fluid. They are located centrally and peripherally.</a:t>
            </a:r>
          </a:p>
          <a:p>
            <a:endParaRPr dirty="0" sz="2400" lang="en-GB" u="sng">
              <a:latin typeface="Calibri" pitchFamily="34" charset="0"/>
            </a:endParaRPr>
          </a:p>
          <a:p>
            <a:endParaRPr dirty="0" sz="2400" lang="en-GB" u="sng">
              <a:latin typeface="Calibri" pitchFamily="34" charset="0"/>
            </a:endParaRPr>
          </a:p>
        </p:txBody>
      </p:sp>
      <p:sp>
        <p:nvSpPr>
          <p:cNvPr id="1048697" name="Date Placeholder 3"/>
          <p:cNvSpPr>
            <a:spLocks noGrp="1"/>
          </p:cNvSpPr>
          <p:nvPr>
            <p:ph type="dt" sz="half" idx="10"/>
          </p:nvPr>
        </p:nvSpPr>
        <p:spPr/>
        <p:txBody>
          <a:bodyPr/>
          <a:p>
            <a:fld id="{6DA624EE-E514-4019-86F7-54ABC6AFFE50}" type="datetime1">
              <a:rPr lang="fr-FR" smtClean="0"/>
              <a:t>4/6/2021</a:t>
            </a:fld>
            <a:endParaRPr lang="fr-FR"/>
          </a:p>
        </p:txBody>
      </p:sp>
      <p:sp>
        <p:nvSpPr>
          <p:cNvPr id="1048698" name="Slide Number Placeholder 4"/>
          <p:cNvSpPr>
            <a:spLocks noGrp="1"/>
          </p:cNvSpPr>
          <p:nvPr>
            <p:ph type="sldNum" sz="quarter" idx="12"/>
          </p:nvPr>
        </p:nvSpPr>
        <p:spPr/>
        <p:txBody>
          <a:bodyPr/>
          <a:p>
            <a:fld id="{943CF8F4-345A-497A-B0FA-0D5D887ABE34}" type="slidenum">
              <a:rPr lang="fr-FR" smtClean="0"/>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99" name=""/>
        <p:cNvGrpSpPr/>
        <p:nvPr/>
      </p:nvGrpSpPr>
      <p:grpSpPr>
        <a:xfrm>
          <a:off x="0" y="0"/>
          <a:ext cx="0" cy="0"/>
          <a:chOff x="0" y="0"/>
          <a:chExt cx="0" cy="0"/>
        </a:xfrm>
      </p:grpSpPr>
      <p:sp>
        <p:nvSpPr>
          <p:cNvPr id="1048699" name="Title 1"/>
          <p:cNvSpPr>
            <a:spLocks noGrp="1"/>
          </p:cNvSpPr>
          <p:nvPr>
            <p:ph type="title"/>
          </p:nvPr>
        </p:nvSpPr>
        <p:spPr/>
        <p:txBody>
          <a:bodyPr>
            <a:normAutofit/>
          </a:bodyPr>
          <a:p>
            <a:r>
              <a:rPr dirty="0" sz="3200" lang="en-GB" u="sng">
                <a:solidFill>
                  <a:srgbClr val="FF0000"/>
                </a:solidFill>
              </a:rPr>
              <a:t>DIAGNOSTIC PROCEDURES</a:t>
            </a:r>
            <a:endParaRPr dirty="0" sz="3200" lang="fr-FR"/>
          </a:p>
        </p:txBody>
      </p:sp>
      <p:sp>
        <p:nvSpPr>
          <p:cNvPr id="1048700" name="Content Placeholder 2"/>
          <p:cNvSpPr>
            <a:spLocks noGrp="1"/>
          </p:cNvSpPr>
          <p:nvPr>
            <p:ph idx="1"/>
          </p:nvPr>
        </p:nvSpPr>
        <p:spPr/>
        <p:txBody>
          <a:bodyPr>
            <a:normAutofit fontScale="87500" lnSpcReduction="20000"/>
          </a:bodyPr>
          <a:p>
            <a:r>
              <a:rPr dirty="0" sz="2400" lang="en-GB">
                <a:solidFill>
                  <a:srgbClr val="FF0000"/>
                </a:solidFill>
              </a:rPr>
              <a:t>Assignment review notes on history and physical exam of the respiratory system</a:t>
            </a:r>
          </a:p>
          <a:p>
            <a:pPr>
              <a:buNone/>
            </a:pPr>
            <a:r>
              <a:rPr dirty="0" sz="2400" lang="en-GB">
                <a:solidFill>
                  <a:srgbClr val="FF0000"/>
                </a:solidFill>
              </a:rPr>
              <a:t>Lung volumes and capacities</a:t>
            </a:r>
          </a:p>
          <a:p>
            <a:endParaRPr dirty="0" sz="2400" lang="en-GB" u="sng">
              <a:solidFill>
                <a:srgbClr val="FF0000"/>
              </a:solidFill>
            </a:endParaRPr>
          </a:p>
          <a:p>
            <a:r>
              <a:rPr dirty="0" sz="2400" lang="en-US" u="sng">
                <a:solidFill>
                  <a:srgbClr val="FF0000"/>
                </a:solidFill>
              </a:rPr>
              <a:t>PULMONARY FUNCTION TESTS</a:t>
            </a:r>
          </a:p>
          <a:p>
            <a:r>
              <a:rPr dirty="0" sz="2400" lang="en-US"/>
              <a:t> are routinely used in patients with chronic respiratory disorders. They are performed to assess respiratory function and to determine the extent of dysfunction. Such tests include measurements of lung volumes, </a:t>
            </a:r>
            <a:r>
              <a:rPr dirty="0" sz="2400" lang="en-US" err="1"/>
              <a:t>ventilatory</a:t>
            </a:r>
            <a:r>
              <a:rPr dirty="0" sz="2400" lang="en-GB"/>
              <a:t> </a:t>
            </a:r>
            <a:r>
              <a:rPr dirty="0" sz="2400" lang="en-US"/>
              <a:t>function, and the mechanics of breathing, diffusion, and gas exchange PFTs are useful in a patient with an established respiratory disease and assessing the response to therapy. </a:t>
            </a:r>
          </a:p>
          <a:p>
            <a:r>
              <a:rPr dirty="0" sz="2400" lang="en-US"/>
              <a:t>They are useful as screening tests in potentially hazardous industries, such as coal mining .</a:t>
            </a:r>
          </a:p>
          <a:p>
            <a:r>
              <a:rPr dirty="0" sz="2400" lang="en-US"/>
              <a:t> They are useful for screening patients scheduled for thoracic and upper abdominal surgery</a:t>
            </a:r>
            <a:endParaRPr dirty="0" sz="2400" lang="fr-FR" u="sng">
              <a:solidFill>
                <a:srgbClr val="FF0000"/>
              </a:solidFill>
            </a:endParaRPr>
          </a:p>
        </p:txBody>
      </p:sp>
      <p:sp>
        <p:nvSpPr>
          <p:cNvPr id="1048701" name="Date Placeholder 3"/>
          <p:cNvSpPr>
            <a:spLocks noGrp="1"/>
          </p:cNvSpPr>
          <p:nvPr>
            <p:ph type="dt" sz="half" idx="10"/>
          </p:nvPr>
        </p:nvSpPr>
        <p:spPr/>
        <p:txBody>
          <a:bodyPr/>
          <a:p>
            <a:fld id="{5582A1DB-BA89-4530-B0E1-6461C2B97B5C}" type="datetime1">
              <a:rPr lang="fr-FR" smtClean="0"/>
              <a:t>4/6/2021</a:t>
            </a:fld>
            <a:endParaRPr lang="fr-FR"/>
          </a:p>
        </p:txBody>
      </p:sp>
      <p:sp>
        <p:nvSpPr>
          <p:cNvPr id="1048702" name="Slide Number Placeholder 4"/>
          <p:cNvSpPr>
            <a:spLocks noGrp="1"/>
          </p:cNvSpPr>
          <p:nvPr>
            <p:ph type="sldNum" sz="quarter" idx="12"/>
          </p:nvPr>
        </p:nvSpPr>
        <p:spPr/>
        <p:txBody>
          <a:bodyPr/>
          <a:p>
            <a:fld id="{943CF8F4-345A-497A-B0FA-0D5D887ABE34}" type="slidenum">
              <a:rPr lang="fr-FR" smtClean="0"/>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00" name=""/>
        <p:cNvGrpSpPr/>
        <p:nvPr/>
      </p:nvGrpSpPr>
      <p:grpSpPr>
        <a:xfrm>
          <a:off x="0" y="0"/>
          <a:ext cx="0" cy="0"/>
          <a:chOff x="0" y="0"/>
          <a:chExt cx="0" cy="0"/>
        </a:xfrm>
      </p:grpSpPr>
      <p:sp>
        <p:nvSpPr>
          <p:cNvPr id="1048703" name="Title 1"/>
          <p:cNvSpPr>
            <a:spLocks noGrp="1"/>
          </p:cNvSpPr>
          <p:nvPr>
            <p:ph type="title"/>
          </p:nvPr>
        </p:nvSpPr>
        <p:spPr/>
        <p:txBody>
          <a:bodyPr>
            <a:normAutofit/>
          </a:bodyPr>
          <a:p>
            <a:r>
              <a:rPr dirty="0" sz="3200" lang="en-GB" u="sng">
                <a:solidFill>
                  <a:srgbClr val="FF0000"/>
                </a:solidFill>
              </a:rPr>
              <a:t>DIAGNOSTIC PROCEDURES</a:t>
            </a:r>
            <a:endParaRPr dirty="0" sz="3200" lang="fr-FR"/>
          </a:p>
        </p:txBody>
      </p:sp>
      <p:sp>
        <p:nvSpPr>
          <p:cNvPr id="1048704" name="Content Placeholder 2"/>
          <p:cNvSpPr>
            <a:spLocks noGrp="1"/>
          </p:cNvSpPr>
          <p:nvPr>
            <p:ph idx="1"/>
          </p:nvPr>
        </p:nvSpPr>
        <p:spPr/>
        <p:txBody>
          <a:bodyPr>
            <a:normAutofit fontScale="87500" lnSpcReduction="20000"/>
          </a:bodyPr>
          <a:p>
            <a:r>
              <a:rPr dirty="0" sz="2400" lang="en-GB">
                <a:solidFill>
                  <a:srgbClr val="FF0000"/>
                </a:solidFill>
              </a:rPr>
              <a:t>Assignment review notes on history and physical exam of the respiratory system</a:t>
            </a:r>
          </a:p>
          <a:p>
            <a:pPr>
              <a:buNone/>
            </a:pPr>
            <a:r>
              <a:rPr dirty="0" sz="2400" lang="en-GB">
                <a:solidFill>
                  <a:srgbClr val="FF0000"/>
                </a:solidFill>
              </a:rPr>
              <a:t>Lung volumes and capacities</a:t>
            </a:r>
          </a:p>
          <a:p>
            <a:endParaRPr dirty="0" sz="2400" lang="en-GB" u="sng">
              <a:solidFill>
                <a:srgbClr val="FF0000"/>
              </a:solidFill>
            </a:endParaRPr>
          </a:p>
          <a:p>
            <a:r>
              <a:rPr dirty="0" sz="2400" lang="en-US" u="sng">
                <a:solidFill>
                  <a:srgbClr val="FF0000"/>
                </a:solidFill>
              </a:rPr>
              <a:t>PULMONARY FUNCTION TESTS</a:t>
            </a:r>
          </a:p>
          <a:p>
            <a:r>
              <a:rPr dirty="0" sz="2400" lang="en-US"/>
              <a:t> are routinely used in patients with chronic respiratory disorders. They are performed to assess respiratory function and to determine the extent of dysfunction. Such tests include measurements of lung volumes, </a:t>
            </a:r>
            <a:r>
              <a:rPr dirty="0" sz="2400" lang="en-US" err="1"/>
              <a:t>ventilatory</a:t>
            </a:r>
            <a:r>
              <a:rPr dirty="0" sz="2400" lang="en-GB"/>
              <a:t> </a:t>
            </a:r>
            <a:r>
              <a:rPr dirty="0" sz="2400" lang="en-US"/>
              <a:t>function, and the mechanics of breathing, diffusion, and gas exchange PFTs are useful in a patient with an established respiratory disease and assessing the response to therapy. </a:t>
            </a:r>
          </a:p>
          <a:p>
            <a:r>
              <a:rPr dirty="0" sz="2400" lang="en-US"/>
              <a:t>They are useful as screening tests in potentially hazardous industries, such as coal mining .</a:t>
            </a:r>
          </a:p>
          <a:p>
            <a:r>
              <a:rPr dirty="0" sz="2400" lang="en-US"/>
              <a:t> They are useful for screening patients scheduled for thoracic and upper abdominal surgery</a:t>
            </a:r>
            <a:endParaRPr dirty="0" sz="2400" lang="fr-FR" u="sng">
              <a:solidFill>
                <a:srgbClr val="FF0000"/>
              </a:solidFill>
            </a:endParaRPr>
          </a:p>
        </p:txBody>
      </p:sp>
      <p:sp>
        <p:nvSpPr>
          <p:cNvPr id="1048705" name="Date Placeholder 3"/>
          <p:cNvSpPr>
            <a:spLocks noGrp="1"/>
          </p:cNvSpPr>
          <p:nvPr>
            <p:ph type="dt" sz="half" idx="10"/>
          </p:nvPr>
        </p:nvSpPr>
        <p:spPr/>
        <p:txBody>
          <a:bodyPr/>
          <a:p>
            <a:fld id="{5582A1DB-BA89-4530-B0E1-6461C2B97B5C}" type="datetime1">
              <a:rPr lang="fr-FR" smtClean="0"/>
              <a:t>4/6/2021</a:t>
            </a:fld>
            <a:endParaRPr lang="fr-FR"/>
          </a:p>
        </p:txBody>
      </p:sp>
      <p:sp>
        <p:nvSpPr>
          <p:cNvPr id="1048706" name="Slide Number Placeholder 4"/>
          <p:cNvSpPr>
            <a:spLocks noGrp="1"/>
          </p:cNvSpPr>
          <p:nvPr>
            <p:ph type="sldNum" sz="quarter" idx="12"/>
          </p:nvPr>
        </p:nvSpPr>
        <p:spPr/>
        <p:txBody>
          <a:bodyPr/>
          <a:p>
            <a:fld id="{943CF8F4-345A-497A-B0FA-0D5D887ABE34}" type="slidenum">
              <a:rPr lang="fr-FR" smtClean="0"/>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6000">
              <a:schemeClr val="tx2"/>
            </a:gs>
            <a:gs pos="7001">
              <a:srgbClr val="E6E6E6"/>
            </a:gs>
            <a:gs pos="32001">
              <a:srgbClr val="7D8496"/>
            </a:gs>
            <a:gs pos="47000">
              <a:srgbClr val="E6E6E6"/>
            </a:gs>
            <a:gs pos="85001">
              <a:srgbClr val="7D8496"/>
            </a:gs>
            <a:gs pos="100000">
              <a:srgbClr val="E6E6E6"/>
            </a:gs>
          </a:gsLst>
          <a:lin ang="1200000" scaled="0"/>
        </a:gradFill>
      </p:bgPr>
    </p:bg>
    <p:spTree>
      <p:nvGrpSpPr>
        <p:cNvPr id="178" name=""/>
        <p:cNvGrpSpPr/>
        <p:nvPr/>
      </p:nvGrpSpPr>
      <p:grpSpPr>
        <a:xfrm>
          <a:off x="0" y="0"/>
          <a:ext cx="0" cy="0"/>
          <a:chOff x="0" y="0"/>
          <a:chExt cx="0" cy="0"/>
        </a:xfrm>
      </p:grpSpPr>
      <p:sp>
        <p:nvSpPr>
          <p:cNvPr id="1048628" name="Title 1"/>
          <p:cNvSpPr>
            <a:spLocks noGrp="1"/>
          </p:cNvSpPr>
          <p:nvPr>
            <p:ph type="title"/>
          </p:nvPr>
        </p:nvSpPr>
        <p:spPr>
          <a:xfrm>
            <a:off x="428596" y="357166"/>
            <a:ext cx="8158162" cy="1500190"/>
          </a:xfrm>
        </p:spPr>
        <p:txBody>
          <a:bodyPr>
            <a:noAutofit/>
          </a:bodyPr>
          <a:p>
            <a:br>
              <a:rPr dirty="0" lang="en-GB" u="sng">
                <a:solidFill>
                  <a:srgbClr val="FF0000"/>
                </a:solidFill>
              </a:rPr>
            </a:br>
            <a:br>
              <a:rPr dirty="0" lang="en-GB" u="sng">
                <a:solidFill>
                  <a:srgbClr val="FF0000"/>
                </a:solidFill>
              </a:rPr>
            </a:br>
            <a:r>
              <a:rPr dirty="0" lang="en-GB" u="sng">
                <a:solidFill>
                  <a:srgbClr val="FF0000"/>
                </a:solidFill>
              </a:rPr>
              <a:t>            </a:t>
            </a:r>
            <a:br>
              <a:rPr dirty="0" lang="en-GB" u="sng">
                <a:solidFill>
                  <a:srgbClr val="FF0000"/>
                </a:solidFill>
              </a:rPr>
            </a:br>
            <a:br>
              <a:rPr dirty="0" lang="en-GB" u="sng">
                <a:solidFill>
                  <a:srgbClr val="FF0000"/>
                </a:solidFill>
              </a:rPr>
            </a:br>
            <a:br>
              <a:rPr dirty="0" lang="en-GB" u="sng">
                <a:solidFill>
                  <a:srgbClr val="FF0000"/>
                </a:solidFill>
              </a:rPr>
            </a:br>
            <a:r>
              <a:rPr dirty="0" lang="en-GB" u="sng">
                <a:solidFill>
                  <a:srgbClr val="FF0000"/>
                </a:solidFill>
              </a:rPr>
              <a:t>      </a:t>
            </a:r>
            <a:br>
              <a:rPr dirty="0" lang="en-GB" u="sng">
                <a:solidFill>
                  <a:srgbClr val="FF0000"/>
                </a:solidFill>
              </a:rPr>
            </a:br>
            <a:br>
              <a:rPr dirty="0" lang="en-GB" u="sng">
                <a:solidFill>
                  <a:srgbClr val="FF0000"/>
                </a:solidFill>
              </a:rPr>
            </a:br>
            <a:br>
              <a:rPr dirty="0" lang="en-GB" u="sng">
                <a:solidFill>
                  <a:srgbClr val="FF0000"/>
                </a:solidFill>
              </a:rPr>
            </a:br>
            <a:br>
              <a:rPr dirty="0" sz="3200" lang="en-GB" u="sng">
                <a:solidFill>
                  <a:srgbClr val="FF0000"/>
                </a:solidFill>
              </a:rPr>
            </a:br>
            <a:r>
              <a:rPr dirty="0" sz="3200" lang="en-GB" u="sng">
                <a:solidFill>
                  <a:srgbClr val="FF0000"/>
                </a:solidFill>
              </a:rPr>
              <a:t>    COURSE OUTLONE</a:t>
            </a:r>
            <a:endParaRPr dirty="0" sz="3200" lang="fr-FR"/>
          </a:p>
        </p:txBody>
      </p:sp>
      <p:sp>
        <p:nvSpPr>
          <p:cNvPr id="1048629" name="Content Placeholder 2"/>
          <p:cNvSpPr>
            <a:spLocks noGrp="1"/>
          </p:cNvSpPr>
          <p:nvPr>
            <p:ph idx="1"/>
          </p:nvPr>
        </p:nvSpPr>
        <p:spPr>
          <a:xfrm>
            <a:off x="457200" y="1857364"/>
            <a:ext cx="8229600" cy="4268799"/>
          </a:xfrm>
        </p:spPr>
        <p:txBody>
          <a:bodyPr>
            <a:normAutofit fontScale="90000" lnSpcReduction="10000"/>
          </a:bodyPr>
          <a:p>
            <a:r>
              <a:rPr dirty="0" sz="2400" lang="en-GB"/>
              <a:t>Review of anatomy and physiology of the respiratory system</a:t>
            </a:r>
          </a:p>
          <a:p>
            <a:r>
              <a:rPr dirty="0" sz="2400" lang="en-GB"/>
              <a:t>Physiology of respiration and mechanism of gaseous exchange</a:t>
            </a:r>
          </a:p>
          <a:p>
            <a:r>
              <a:rPr dirty="0" sz="2400" lang="en-GB"/>
              <a:t>History taking and physical exam of the respiratory system</a:t>
            </a:r>
          </a:p>
          <a:p>
            <a:r>
              <a:rPr dirty="0" sz="2400" lang="en-GB"/>
              <a:t>Major symptoms of the respiratory disease and clinical significance</a:t>
            </a:r>
          </a:p>
          <a:p>
            <a:endParaRPr b="1" dirty="0" sz="2600" lang="en-GB"/>
          </a:p>
          <a:p>
            <a:pPr algn="just" lvl="1">
              <a:buNone/>
            </a:pPr>
            <a:r>
              <a:rPr b="1" dirty="0" sz="2000" lang="en-GB"/>
              <a:t> </a:t>
            </a:r>
            <a:r>
              <a:rPr b="1" dirty="0" sz="2000" lang="en-GB">
                <a:solidFill>
                  <a:srgbClr val="FF0000"/>
                </a:solidFill>
              </a:rPr>
              <a:t>LOWER RESPIRATORY TRACT CONDITIONS/</a:t>
            </a:r>
            <a:r>
              <a:rPr b="1" dirty="0" sz="2600" lang="en-GB">
                <a:solidFill>
                  <a:srgbClr val="FF0000"/>
                </a:solidFill>
              </a:rPr>
              <a:t>DISEASES</a:t>
            </a:r>
          </a:p>
          <a:p>
            <a:pPr algn="just"/>
            <a:r>
              <a:rPr b="1" dirty="0" lang="en-GB"/>
              <a:t>Respiratory infections</a:t>
            </a:r>
          </a:p>
          <a:p>
            <a:pPr algn="just"/>
            <a:r>
              <a:rPr b="1" dirty="0" sz="2600" lang="en-GB"/>
              <a:t>Bronchitis</a:t>
            </a:r>
          </a:p>
          <a:p>
            <a:pPr algn="just"/>
            <a:r>
              <a:rPr b="1" dirty="0" sz="2600" lang="en-GB"/>
              <a:t>Pneumonia</a:t>
            </a:r>
          </a:p>
          <a:p>
            <a:pPr algn="just"/>
            <a:r>
              <a:rPr b="1" dirty="0" sz="2600" lang="en-GB"/>
              <a:t>Lung </a:t>
            </a:r>
            <a:r>
              <a:rPr b="1" dirty="0" sz="2600" lang="en-GB" err="1"/>
              <a:t>abcess</a:t>
            </a:r>
            <a:endParaRPr b="1" dirty="0" sz="2600" lang="en-GB"/>
          </a:p>
          <a:p>
            <a:endParaRPr dirty="0" lang="fr-FR"/>
          </a:p>
        </p:txBody>
      </p:sp>
      <p:sp>
        <p:nvSpPr>
          <p:cNvPr id="1048630" name="Date Placeholder 3"/>
          <p:cNvSpPr>
            <a:spLocks noGrp="1"/>
          </p:cNvSpPr>
          <p:nvPr>
            <p:ph type="dt" sz="half" idx="10"/>
          </p:nvPr>
        </p:nvSpPr>
        <p:spPr/>
        <p:txBody>
          <a:bodyPr/>
          <a:p>
            <a:fld id="{21FDC9FB-1476-4806-BA4B-BCCF4C4A1184}" type="datetime1">
              <a:rPr lang="fr-FR" smtClean="0"/>
              <a:t>4/6/2021</a:t>
            </a:fld>
            <a:endParaRPr lang="fr-FR"/>
          </a:p>
        </p:txBody>
      </p:sp>
      <p:sp>
        <p:nvSpPr>
          <p:cNvPr id="1048631" name="Slide Number Placeholder 4"/>
          <p:cNvSpPr>
            <a:spLocks noGrp="1"/>
          </p:cNvSpPr>
          <p:nvPr>
            <p:ph type="sldNum" sz="quarter" idx="12"/>
          </p:nvPr>
        </p:nvSpPr>
        <p:spPr/>
        <p:txBody>
          <a:bodyPr/>
          <a:p>
            <a:fld id="{943CF8F4-345A-497A-B0FA-0D5D887ABE34}" type="slidenum">
              <a:rPr lang="fr-FR" smtClean="0"/>
              <a:t>2</a:t>
            </a:fld>
            <a:endParaRPr lang="fr-FR"/>
          </a:p>
        </p:txBody>
      </p:sp>
    </p:spTree>
  </p:cSld>
  <p:clrMapOvr>
    <a:masterClrMapping/>
  </p:clrMapOvr>
  <p:transition>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01" name=""/>
        <p:cNvGrpSpPr/>
        <p:nvPr/>
      </p:nvGrpSpPr>
      <p:grpSpPr>
        <a:xfrm>
          <a:off x="0" y="0"/>
          <a:ext cx="0" cy="0"/>
          <a:chOff x="0" y="0"/>
          <a:chExt cx="0" cy="0"/>
        </a:xfrm>
      </p:grpSpPr>
      <p:sp>
        <p:nvSpPr>
          <p:cNvPr id="1048707" name="Title 1"/>
          <p:cNvSpPr>
            <a:spLocks noGrp="1"/>
          </p:cNvSpPr>
          <p:nvPr>
            <p:ph type="title"/>
          </p:nvPr>
        </p:nvSpPr>
        <p:spPr/>
        <p:txBody>
          <a:bodyPr>
            <a:normAutofit/>
          </a:bodyPr>
          <a:p>
            <a:r>
              <a:rPr dirty="0" sz="2400" lang="en-GB">
                <a:solidFill>
                  <a:srgbClr val="FF0000"/>
                </a:solidFill>
                <a:latin typeface="Calibri" pitchFamily="34" charset="0"/>
              </a:rPr>
              <a:t>ARTERIAL BLOOD GASES</a:t>
            </a:r>
            <a:endParaRPr dirty="0" sz="2400" lang="fr-FR">
              <a:solidFill>
                <a:srgbClr val="FF0000"/>
              </a:solidFill>
              <a:latin typeface="Calibri" pitchFamily="34" charset="0"/>
            </a:endParaRPr>
          </a:p>
        </p:txBody>
      </p:sp>
      <p:sp>
        <p:nvSpPr>
          <p:cNvPr id="1048708" name="Content Placeholder 2"/>
          <p:cNvSpPr>
            <a:spLocks noGrp="1"/>
          </p:cNvSpPr>
          <p:nvPr>
            <p:ph idx="1"/>
          </p:nvPr>
        </p:nvSpPr>
        <p:spPr/>
        <p:txBody>
          <a:bodyPr>
            <a:normAutofit fontScale="92308" lnSpcReduction="20000"/>
          </a:bodyPr>
          <a:p>
            <a:r>
              <a:rPr dirty="0" lang="en-US"/>
              <a:t>Measurements of blood pH and of arterial oxygen and carbon dioxide tensions. The arterial oxygen tension (PaO2) indicates the degree of oxygenation of the blood, and the arterial carbon dioxide tension (PaCO2) indicates the adequacy of alveolar ventilation. Arterial blood gas studies aid in assessing the ability of the lungs to provide adequate oxygen and remove carbon dioxide. </a:t>
            </a:r>
          </a:p>
          <a:p>
            <a:r>
              <a:rPr dirty="0" lang="en-US"/>
              <a:t> the ability of the kidneys to reabsorb or excrete bicarbonate ions to maintain normal body </a:t>
            </a:r>
            <a:r>
              <a:rPr dirty="0" lang="en-US" err="1"/>
              <a:t>pH.</a:t>
            </a:r>
            <a:r>
              <a:rPr dirty="0" lang="en-US"/>
              <a:t> Serial blood gas analysis also is a sensitive indicator of whether the lung has been damaged after chest trauma. Arterial blood gas levels are obtained through an arterial puncture at the radial, brachial, or femoral artery or through an indwelling arterial catheter. </a:t>
            </a:r>
          </a:p>
          <a:p>
            <a:endParaRPr dirty="0" lang="fr-FR"/>
          </a:p>
        </p:txBody>
      </p:sp>
      <p:sp>
        <p:nvSpPr>
          <p:cNvPr id="1048709" name="Date Placeholder 3"/>
          <p:cNvSpPr>
            <a:spLocks noGrp="1"/>
          </p:cNvSpPr>
          <p:nvPr>
            <p:ph type="dt" sz="half" idx="10"/>
          </p:nvPr>
        </p:nvSpPr>
        <p:spPr/>
        <p:txBody>
          <a:bodyPr/>
          <a:p>
            <a:fld id="{CBBF39C1-E3F5-43C6-8EF3-12DEFBF5A58D}" type="datetime1">
              <a:rPr lang="fr-FR" smtClean="0"/>
              <a:t>4/6/2021</a:t>
            </a:fld>
            <a:endParaRPr lang="fr-FR"/>
          </a:p>
        </p:txBody>
      </p:sp>
      <p:sp>
        <p:nvSpPr>
          <p:cNvPr id="1048710" name="Slide Number Placeholder 4"/>
          <p:cNvSpPr>
            <a:spLocks noGrp="1"/>
          </p:cNvSpPr>
          <p:nvPr>
            <p:ph type="sldNum" sz="quarter" idx="12"/>
          </p:nvPr>
        </p:nvSpPr>
        <p:spPr/>
        <p:txBody>
          <a:bodyPr/>
          <a:p>
            <a:fld id="{943CF8F4-345A-497A-B0FA-0D5D887ABE34}" type="slidenum">
              <a:rPr lang="fr-FR" smtClean="0"/>
              <a:t>20</a:t>
            </a:fld>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02" name=""/>
        <p:cNvGrpSpPr/>
        <p:nvPr/>
      </p:nvGrpSpPr>
      <p:grpSpPr>
        <a:xfrm>
          <a:off x="0" y="0"/>
          <a:ext cx="0" cy="0"/>
          <a:chOff x="0" y="0"/>
          <a:chExt cx="0" cy="0"/>
        </a:xfrm>
      </p:grpSpPr>
      <p:sp>
        <p:nvSpPr>
          <p:cNvPr id="1048711" name="Title 1"/>
          <p:cNvSpPr>
            <a:spLocks noGrp="1"/>
          </p:cNvSpPr>
          <p:nvPr>
            <p:ph type="title"/>
          </p:nvPr>
        </p:nvSpPr>
        <p:spPr/>
        <p:txBody>
          <a:bodyPr>
            <a:normAutofit/>
          </a:bodyPr>
          <a:p>
            <a:r>
              <a:rPr dirty="0" sz="2400" lang="en-GB">
                <a:latin typeface="Calibri" pitchFamily="34" charset="0"/>
              </a:rPr>
              <a:t>PULSE OXIMETRY</a:t>
            </a:r>
            <a:endParaRPr dirty="0" sz="2400" lang="fr-FR">
              <a:latin typeface="Calibri" pitchFamily="34" charset="0"/>
            </a:endParaRPr>
          </a:p>
        </p:txBody>
      </p:sp>
      <p:sp>
        <p:nvSpPr>
          <p:cNvPr id="1048712" name="Content Placeholder 2"/>
          <p:cNvSpPr>
            <a:spLocks noGrp="1"/>
          </p:cNvSpPr>
          <p:nvPr>
            <p:ph idx="1"/>
          </p:nvPr>
        </p:nvSpPr>
        <p:spPr/>
        <p:txBody>
          <a:bodyPr>
            <a:normAutofit/>
          </a:bodyPr>
          <a:p>
            <a:r>
              <a:rPr dirty="0" lang="en-US"/>
              <a:t>Pulse oximetry is a noninvasive method of continuously monitoring the oxygen saturation of hemoglobin A probe or sensor is attached to the </a:t>
            </a:r>
            <a:r>
              <a:rPr dirty="0" lang="en-US" err="1"/>
              <a:t>ﬁngertip</a:t>
            </a:r>
            <a:r>
              <a:rPr dirty="0" lang="en-US"/>
              <a:t> , forehead, earlobe, or bridge of the nose</a:t>
            </a:r>
            <a:r>
              <a:rPr dirty="0" sz="2400" lang="en-US">
                <a:latin typeface="Calibri" pitchFamily="34" charset="0"/>
              </a:rPr>
              <a:t>..</a:t>
            </a:r>
            <a:r>
              <a:rPr dirty="0" lang="en-US"/>
              <a:t> Normal SpO2 values are 95% to 100%. Values less than 85% indicate that the tissues are not receiving enough oxygen, and the patient needs further evaluation.</a:t>
            </a:r>
            <a:endParaRPr dirty="0" lang="fr-FR"/>
          </a:p>
        </p:txBody>
      </p:sp>
      <p:sp>
        <p:nvSpPr>
          <p:cNvPr id="1048713" name="Date Placeholder 3"/>
          <p:cNvSpPr>
            <a:spLocks noGrp="1"/>
          </p:cNvSpPr>
          <p:nvPr>
            <p:ph type="dt" sz="half" idx="10"/>
          </p:nvPr>
        </p:nvSpPr>
        <p:spPr/>
        <p:txBody>
          <a:bodyPr/>
          <a:p>
            <a:fld id="{F53DB347-6AB9-4C76-AA38-9758B37EE164}" type="datetime1">
              <a:rPr lang="fr-FR" smtClean="0"/>
              <a:t>4/6/2021</a:t>
            </a:fld>
            <a:endParaRPr lang="fr-FR"/>
          </a:p>
        </p:txBody>
      </p:sp>
      <p:sp>
        <p:nvSpPr>
          <p:cNvPr id="1048714" name="Slide Number Placeholder 4"/>
          <p:cNvSpPr>
            <a:spLocks noGrp="1"/>
          </p:cNvSpPr>
          <p:nvPr>
            <p:ph type="sldNum" sz="quarter" idx="12"/>
          </p:nvPr>
        </p:nvSpPr>
        <p:spPr/>
        <p:txBody>
          <a:bodyPr/>
          <a:p>
            <a:fld id="{943CF8F4-345A-497A-B0FA-0D5D887ABE34}" type="slidenum">
              <a:rPr lang="fr-FR" smtClean="0"/>
              <a:t>21</a:t>
            </a:fld>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03" name=""/>
        <p:cNvGrpSpPr/>
        <p:nvPr/>
      </p:nvGrpSpPr>
      <p:grpSpPr>
        <a:xfrm>
          <a:off x="0" y="0"/>
          <a:ext cx="0" cy="0"/>
          <a:chOff x="0" y="0"/>
          <a:chExt cx="0" cy="0"/>
        </a:xfrm>
      </p:grpSpPr>
      <p:sp>
        <p:nvSpPr>
          <p:cNvPr id="1048715" name="Title 1"/>
          <p:cNvSpPr>
            <a:spLocks noGrp="1"/>
          </p:cNvSpPr>
          <p:nvPr>
            <p:ph type="title"/>
          </p:nvPr>
        </p:nvSpPr>
        <p:spPr/>
        <p:txBody>
          <a:bodyPr>
            <a:normAutofit fontScale="90000"/>
          </a:bodyPr>
          <a:p>
            <a:r>
              <a:rPr dirty="0" lang="en-US">
                <a:solidFill>
                  <a:srgbClr val="FF0000"/>
                </a:solidFill>
              </a:rPr>
              <a:t>SPUTUM STUDIES</a:t>
            </a:r>
            <a:br>
              <a:rPr dirty="0" lang="en-US"/>
            </a:br>
            <a:endParaRPr dirty="0" lang="fr-FR"/>
          </a:p>
        </p:txBody>
      </p:sp>
      <p:sp>
        <p:nvSpPr>
          <p:cNvPr id="1048716" name="Content Placeholder 2"/>
          <p:cNvSpPr>
            <a:spLocks noGrp="1"/>
          </p:cNvSpPr>
          <p:nvPr>
            <p:ph idx="1"/>
          </p:nvPr>
        </p:nvSpPr>
        <p:spPr/>
        <p:txBody>
          <a:bodyPr>
            <a:normAutofit/>
          </a:bodyPr>
          <a:p>
            <a:r>
              <a:rPr dirty="0" sz="2400" lang="en-US"/>
              <a:t>Sputum is obtained for analysis to identify pathogenic organisms and to determine whether malignant cells are present. It also may be used to assess for hypersensitivity states</a:t>
            </a:r>
          </a:p>
          <a:p>
            <a:r>
              <a:rPr dirty="0" sz="2400" lang="en-US"/>
              <a:t>. In general, sputum cultures are used in diagnosis, for drug sensitivity testing, and to guide treatment</a:t>
            </a:r>
          </a:p>
          <a:p>
            <a:r>
              <a:rPr dirty="0" sz="2400" lang="en-US">
                <a:solidFill>
                  <a:srgbClr val="FF0000"/>
                </a:solidFill>
              </a:rPr>
              <a:t>CULTURES</a:t>
            </a:r>
            <a:r>
              <a:rPr dirty="0" sz="2400" lang="en-US"/>
              <a:t> Throat cultures may be performed to identify organisms responsible for pharyngitis. Throat culture may also assist in identifying organisms responsible for infection of the lower respiratory tract</a:t>
            </a:r>
          </a:p>
          <a:p>
            <a:endParaRPr dirty="0" sz="2400" lang="en-US"/>
          </a:p>
          <a:p>
            <a:endParaRPr dirty="0" sz="2400" lang="fr-FR"/>
          </a:p>
        </p:txBody>
      </p:sp>
      <p:sp>
        <p:nvSpPr>
          <p:cNvPr id="1048717" name="Date Placeholder 3"/>
          <p:cNvSpPr>
            <a:spLocks noGrp="1"/>
          </p:cNvSpPr>
          <p:nvPr>
            <p:ph type="dt" sz="half" idx="10"/>
          </p:nvPr>
        </p:nvSpPr>
        <p:spPr/>
        <p:txBody>
          <a:bodyPr/>
          <a:p>
            <a:fld id="{B765532A-EA18-4639-9061-A6C961115557}" type="datetime1">
              <a:rPr lang="fr-FR" smtClean="0"/>
              <a:t>4/6/2021</a:t>
            </a:fld>
            <a:endParaRPr lang="fr-FR"/>
          </a:p>
        </p:txBody>
      </p:sp>
      <p:sp>
        <p:nvSpPr>
          <p:cNvPr id="1048718" name="Slide Number Placeholder 4"/>
          <p:cNvSpPr>
            <a:spLocks noGrp="1"/>
          </p:cNvSpPr>
          <p:nvPr>
            <p:ph type="sldNum" sz="quarter" idx="12"/>
          </p:nvPr>
        </p:nvSpPr>
        <p:spPr/>
        <p:txBody>
          <a:bodyPr/>
          <a:p>
            <a:fld id="{943CF8F4-345A-497A-B0FA-0D5D887ABE34}" type="slidenum">
              <a:rPr lang="fr-FR" smtClean="0"/>
              <a:t>22</a:t>
            </a:fld>
            <a:endParaRPr lang="fr-F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204" name=""/>
        <p:cNvGrpSpPr/>
        <p:nvPr/>
      </p:nvGrpSpPr>
      <p:grpSpPr>
        <a:xfrm>
          <a:off x="0" y="0"/>
          <a:ext cx="0" cy="0"/>
          <a:chOff x="0" y="0"/>
          <a:chExt cx="0" cy="0"/>
        </a:xfrm>
      </p:grpSpPr>
      <p:sp>
        <p:nvSpPr>
          <p:cNvPr id="1048719" name="Title 1"/>
          <p:cNvSpPr>
            <a:spLocks noGrp="1"/>
          </p:cNvSpPr>
          <p:nvPr>
            <p:ph type="title"/>
          </p:nvPr>
        </p:nvSpPr>
        <p:spPr/>
        <p:txBody>
          <a:bodyPr>
            <a:normAutofit/>
          </a:bodyPr>
          <a:p>
            <a:r>
              <a:rPr dirty="0" sz="2400" lang="en-GB">
                <a:solidFill>
                  <a:srgbClr val="FF0000"/>
                </a:solidFill>
                <a:latin typeface="Calibri" pitchFamily="34" charset="0"/>
              </a:rPr>
              <a:t>IMAGING STUDIES</a:t>
            </a:r>
            <a:endParaRPr dirty="0" sz="2400" lang="fr-FR">
              <a:solidFill>
                <a:srgbClr val="FF0000"/>
              </a:solidFill>
              <a:latin typeface="Calibri" pitchFamily="34" charset="0"/>
            </a:endParaRPr>
          </a:p>
        </p:txBody>
      </p:sp>
      <p:sp>
        <p:nvSpPr>
          <p:cNvPr id="1048720" name="Content Placeholder 2"/>
          <p:cNvSpPr>
            <a:spLocks noGrp="1"/>
          </p:cNvSpPr>
          <p:nvPr>
            <p:ph idx="1"/>
          </p:nvPr>
        </p:nvSpPr>
        <p:spPr/>
        <p:txBody>
          <a:bodyPr>
            <a:normAutofit fontScale="75000" lnSpcReduction="10000"/>
          </a:bodyPr>
          <a:p>
            <a:r>
              <a:rPr dirty="0" sz="2400" lang="en-GB">
                <a:latin typeface="Calibri" pitchFamily="34" charset="0"/>
              </a:rPr>
              <a:t>This include x-</a:t>
            </a:r>
            <a:r>
              <a:rPr dirty="0" sz="2400" lang="en-GB" err="1">
                <a:latin typeface="Calibri" pitchFamily="34" charset="0"/>
              </a:rPr>
              <a:t>rays,CT</a:t>
            </a:r>
            <a:r>
              <a:rPr dirty="0" sz="2400" lang="en-GB">
                <a:latin typeface="Calibri" pitchFamily="34" charset="0"/>
              </a:rPr>
              <a:t>,  MRI, Contrast studies, pulmonary angiography and fluoroscopic</a:t>
            </a:r>
          </a:p>
          <a:p>
            <a:r>
              <a:rPr dirty="0" sz="2400" lang="en-GB">
                <a:solidFill>
                  <a:srgbClr val="FF0000"/>
                </a:solidFill>
                <a:latin typeface="Calibri" pitchFamily="34" charset="0"/>
              </a:rPr>
              <a:t>ENDOSCOPY PROCEDURES</a:t>
            </a:r>
            <a:endParaRPr dirty="0" sz="2400" lang="en-US">
              <a:solidFill>
                <a:srgbClr val="FF0000"/>
              </a:solidFill>
              <a:latin typeface="Calibri" pitchFamily="34" charset="0"/>
            </a:endParaRPr>
          </a:p>
          <a:p>
            <a:r>
              <a:rPr dirty="0" sz="2400" lang="en-US">
                <a:latin typeface="Calibri" pitchFamily="34" charset="0"/>
              </a:rPr>
              <a:t>Bronchoscopy is the direct inspection and examination of the larynx, trachea, and bronchi</a:t>
            </a:r>
            <a:endParaRPr dirty="0" sz="2400" lang="en-GB">
              <a:latin typeface="Calibri" pitchFamily="34" charset="0"/>
            </a:endParaRPr>
          </a:p>
          <a:p>
            <a:r>
              <a:rPr dirty="0" sz="2400" lang="en-US">
                <a:latin typeface="Calibri" pitchFamily="34" charset="0"/>
              </a:rPr>
              <a:t>Thoracoscopy</a:t>
            </a:r>
          </a:p>
          <a:p>
            <a:r>
              <a:rPr dirty="0" sz="2400" lang="en-US">
                <a:latin typeface="Calibri" pitchFamily="34" charset="0"/>
              </a:rPr>
              <a:t>Thoracoscopy is a diagnostic procedure in which the pleural</a:t>
            </a:r>
          </a:p>
          <a:p>
            <a:r>
              <a:rPr dirty="0" sz="2400" lang="en-US">
                <a:latin typeface="Calibri" pitchFamily="34" charset="0"/>
              </a:rPr>
              <a:t> cavity is examined with an endoscope. is primarily indicated in the diagnostic evaluation of pleural effusions, pleural disease, and tumor staging.</a:t>
            </a:r>
          </a:p>
          <a:p>
            <a:pPr>
              <a:buNone/>
            </a:pPr>
            <a:r>
              <a:rPr b="1" dirty="0" sz="2400" lang="en-US">
                <a:solidFill>
                  <a:srgbClr val="FF0000"/>
                </a:solidFill>
                <a:latin typeface="Calibri" pitchFamily="34" charset="0"/>
              </a:rPr>
              <a:t>THORACENTESIS</a:t>
            </a:r>
            <a:r>
              <a:rPr b="1" dirty="0" sz="2400" lang="en-US">
                <a:latin typeface="Calibri" pitchFamily="34" charset="0"/>
              </a:rPr>
              <a:t> </a:t>
            </a:r>
            <a:r>
              <a:rPr dirty="0" sz="2400" lang="en-US">
                <a:latin typeface="Calibri" pitchFamily="34" charset="0"/>
              </a:rPr>
              <a:t>-aspiration of pleural ﬂuid for diagnostic or therapeutic purposes).</a:t>
            </a:r>
          </a:p>
          <a:p>
            <a:pPr>
              <a:buNone/>
            </a:pPr>
            <a:r>
              <a:rPr b="1" dirty="0" sz="2400" lang="en-US">
                <a:solidFill>
                  <a:srgbClr val="FF0000"/>
                </a:solidFill>
                <a:latin typeface="Calibri" pitchFamily="34" charset="0"/>
              </a:rPr>
              <a:t> BIOPSY</a:t>
            </a:r>
            <a:r>
              <a:rPr dirty="0" sz="2400" lang="en-US">
                <a:solidFill>
                  <a:srgbClr val="FF0000"/>
                </a:solidFill>
                <a:latin typeface="Calibri" pitchFamily="34" charset="0"/>
              </a:rPr>
              <a:t> </a:t>
            </a:r>
            <a:r>
              <a:rPr dirty="0" sz="2400" lang="en-US">
                <a:latin typeface="Calibri" pitchFamily="34" charset="0"/>
              </a:rPr>
              <a:t>- the excision of a small amount of tissue, may be per- formed to permit examination of cells from the pharynx, larynx, and nasal passages.</a:t>
            </a:r>
          </a:p>
          <a:p>
            <a:endParaRPr dirty="0" sz="2400" lang="en-GB">
              <a:latin typeface="Calibri" pitchFamily="34" charset="0"/>
            </a:endParaRPr>
          </a:p>
          <a:p>
            <a:endParaRPr dirty="0" sz="2400" lang="en-GB">
              <a:latin typeface="Calibri" pitchFamily="34" charset="0"/>
            </a:endParaRPr>
          </a:p>
          <a:p>
            <a:endParaRPr dirty="0" sz="2400" lang="fr-FR">
              <a:solidFill>
                <a:srgbClr val="FF0000"/>
              </a:solidFill>
              <a:latin typeface="Calibri" pitchFamily="34" charset="0"/>
            </a:endParaRPr>
          </a:p>
        </p:txBody>
      </p:sp>
      <p:sp>
        <p:nvSpPr>
          <p:cNvPr id="1048721" name="Date Placeholder 3"/>
          <p:cNvSpPr>
            <a:spLocks noGrp="1"/>
          </p:cNvSpPr>
          <p:nvPr>
            <p:ph type="dt" sz="half" idx="10"/>
          </p:nvPr>
        </p:nvSpPr>
        <p:spPr/>
        <p:txBody>
          <a:bodyPr/>
          <a:p>
            <a:fld id="{A9797C2C-C333-4CCF-8497-7B5D300713D9}" type="datetime1">
              <a:rPr lang="fr-FR" smtClean="0"/>
              <a:t>4/6/2021</a:t>
            </a:fld>
            <a:endParaRPr lang="fr-FR"/>
          </a:p>
        </p:txBody>
      </p:sp>
      <p:sp>
        <p:nvSpPr>
          <p:cNvPr id="1048722" name="Slide Number Placeholder 4"/>
          <p:cNvSpPr>
            <a:spLocks noGrp="1"/>
          </p:cNvSpPr>
          <p:nvPr>
            <p:ph type="sldNum" sz="quarter" idx="12"/>
          </p:nvPr>
        </p:nvSpPr>
        <p:spPr/>
        <p:txBody>
          <a:bodyPr/>
          <a:p>
            <a:fld id="{943CF8F4-345A-497A-B0FA-0D5D887ABE34}" type="slidenum">
              <a:rPr lang="fr-FR" smtClean="0"/>
              <a:t>23</a:t>
            </a:fld>
            <a:endParaRPr lang="fr-F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205" name=""/>
        <p:cNvGrpSpPr/>
        <p:nvPr/>
      </p:nvGrpSpPr>
      <p:grpSpPr>
        <a:xfrm>
          <a:off x="0" y="0"/>
          <a:ext cx="0" cy="0"/>
          <a:chOff x="0" y="0"/>
          <a:chExt cx="0" cy="0"/>
        </a:xfrm>
      </p:grpSpPr>
      <p:sp>
        <p:nvSpPr>
          <p:cNvPr id="1048723" name="Title 1"/>
          <p:cNvSpPr>
            <a:spLocks noGrp="1"/>
          </p:cNvSpPr>
          <p:nvPr>
            <p:ph type="title"/>
          </p:nvPr>
        </p:nvSpPr>
        <p:spPr/>
        <p:txBody>
          <a:bodyPr>
            <a:normAutofit/>
          </a:bodyPr>
          <a:p>
            <a:r>
              <a:rPr dirty="0" sz="2400" lang="en-GB">
                <a:latin typeface="Calibri" pitchFamily="34" charset="0"/>
              </a:rPr>
              <a:t>MAJOR SYMPTOMS OF THE RESPIRATORY DISEASE</a:t>
            </a:r>
            <a:endParaRPr dirty="0" sz="2400" lang="fr-FR">
              <a:latin typeface="Calibri" pitchFamily="34" charset="0"/>
            </a:endParaRPr>
          </a:p>
        </p:txBody>
      </p:sp>
      <p:sp>
        <p:nvSpPr>
          <p:cNvPr id="1048724" name="Content Placeholder 2"/>
          <p:cNvSpPr>
            <a:spLocks noGrp="1"/>
          </p:cNvSpPr>
          <p:nvPr>
            <p:ph idx="1"/>
          </p:nvPr>
        </p:nvSpPr>
        <p:spPr/>
        <p:txBody>
          <a:bodyPr>
            <a:normAutofit/>
          </a:bodyPr>
          <a:p>
            <a:pPr>
              <a:buNone/>
            </a:pPr>
            <a:r>
              <a:rPr dirty="0" lang="en-US"/>
              <a:t>  				DYSPNEA </a:t>
            </a:r>
          </a:p>
          <a:p>
            <a:r>
              <a:rPr dirty="0" sz="2600" lang="en-US"/>
              <a:t> difficult or labored breathing, shortness of breath.</a:t>
            </a:r>
          </a:p>
          <a:p>
            <a:r>
              <a:rPr dirty="0" sz="2600" lang="en-US"/>
              <a:t> is a symptom common to many pulmonary and cardiac disorders, particularly when there is decreased lung compliance or increased airway resistance.</a:t>
            </a:r>
          </a:p>
          <a:p>
            <a:r>
              <a:rPr dirty="0" sz="2600" lang="en-US"/>
              <a:t> It may also be associated with neurologic or neuromuscular disorders such as myasthenia gravis, </a:t>
            </a:r>
            <a:r>
              <a:rPr dirty="0" sz="2600" lang="en-US" err="1"/>
              <a:t>Guillain-Barré</a:t>
            </a:r>
            <a:r>
              <a:rPr dirty="0" sz="2600" lang="en-US"/>
              <a:t> syndrome, or muscular </a:t>
            </a:r>
            <a:r>
              <a:rPr dirty="0" sz="2600" lang="en-US" err="1"/>
              <a:t>dystrophy</a:t>
            </a:r>
            <a:r>
              <a:rPr dirty="0" lang="en-US" err="1"/>
              <a:t>s</a:t>
            </a:r>
            <a:r>
              <a:rPr dirty="0" lang="en-US"/>
              <a:t>, asthma . </a:t>
            </a:r>
          </a:p>
          <a:p>
            <a:endParaRPr dirty="0" lang="fr-FR"/>
          </a:p>
        </p:txBody>
      </p:sp>
      <p:sp>
        <p:nvSpPr>
          <p:cNvPr id="1048725" name="Date Placeholder 3"/>
          <p:cNvSpPr>
            <a:spLocks noGrp="1"/>
          </p:cNvSpPr>
          <p:nvPr>
            <p:ph type="dt" sz="half" idx="10"/>
          </p:nvPr>
        </p:nvSpPr>
        <p:spPr/>
        <p:txBody>
          <a:bodyPr/>
          <a:p>
            <a:fld id="{56819366-50B9-4D38-BF04-185EAEEE5E65}" type="datetime1">
              <a:rPr lang="fr-FR" smtClean="0"/>
              <a:t>4/6/2021</a:t>
            </a:fld>
            <a:endParaRPr lang="fr-FR"/>
          </a:p>
        </p:txBody>
      </p:sp>
      <p:sp>
        <p:nvSpPr>
          <p:cNvPr id="1048726" name="Slide Number Placeholder 4"/>
          <p:cNvSpPr>
            <a:spLocks noGrp="1"/>
          </p:cNvSpPr>
          <p:nvPr>
            <p:ph type="sldNum" sz="quarter" idx="12"/>
          </p:nvPr>
        </p:nvSpPr>
        <p:spPr/>
        <p:txBody>
          <a:bodyPr/>
          <a:p>
            <a:fld id="{943CF8F4-345A-497A-B0FA-0D5D887ABE34}" type="slidenum">
              <a:rPr lang="fr-FR" smtClean="0"/>
              <a:t>24</a:t>
            </a:fld>
            <a:endParaRPr lang="fr-F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206" name=""/>
        <p:cNvGrpSpPr/>
        <p:nvPr/>
      </p:nvGrpSpPr>
      <p:grpSpPr>
        <a:xfrm>
          <a:off x="0" y="0"/>
          <a:ext cx="0" cy="0"/>
          <a:chOff x="0" y="0"/>
          <a:chExt cx="0" cy="0"/>
        </a:xfrm>
      </p:grpSpPr>
      <p:sp>
        <p:nvSpPr>
          <p:cNvPr id="1048727" name="Title 1"/>
          <p:cNvSpPr>
            <a:spLocks noGrp="1"/>
          </p:cNvSpPr>
          <p:nvPr>
            <p:ph type="title"/>
          </p:nvPr>
        </p:nvSpPr>
        <p:spPr/>
        <p:txBody>
          <a:bodyPr/>
          <a:p>
            <a:r>
              <a:rPr dirty="0" lang="en-US"/>
              <a:t>. Clinical Signiﬁcance</a:t>
            </a:r>
            <a:endParaRPr dirty="0" lang="fr-FR"/>
          </a:p>
        </p:txBody>
      </p:sp>
      <p:sp>
        <p:nvSpPr>
          <p:cNvPr id="1048728" name="Content Placeholder 2"/>
          <p:cNvSpPr>
            <a:spLocks noGrp="1"/>
          </p:cNvSpPr>
          <p:nvPr>
            <p:ph idx="1"/>
          </p:nvPr>
        </p:nvSpPr>
        <p:spPr/>
        <p:txBody>
          <a:bodyPr>
            <a:normAutofit fontScale="96154" lnSpcReduction="10000"/>
          </a:bodyPr>
          <a:p>
            <a:r>
              <a:rPr dirty="0" lang="en-US"/>
              <a:t>. In acute diseases of the lungs produce a more severe grade of dyspnea than do chronic diseases.</a:t>
            </a:r>
          </a:p>
          <a:p>
            <a:r>
              <a:rPr dirty="0" lang="en-US"/>
              <a:t> Sudden dyspnea in a healthy person may indicate pneumothorax , acute respiratory obstruction, or ARDS. In immobilized patients, sudden dyspnea may denote pulmonary embolism. </a:t>
            </a:r>
          </a:p>
          <a:p>
            <a:r>
              <a:rPr dirty="0" lang="en-US"/>
              <a:t>Orthopnea  may be found in patients with heart disease and occasionally in patients with (COPD);</a:t>
            </a:r>
          </a:p>
          <a:p>
            <a:r>
              <a:rPr dirty="0" lang="en-US"/>
              <a:t> dyspnea with an expiratory wheeze occurs with COPD.</a:t>
            </a:r>
          </a:p>
          <a:p>
            <a:r>
              <a:rPr dirty="0" lang="en-US"/>
              <a:t> Noisy breathing may result from a narrowing of the air.</a:t>
            </a:r>
          </a:p>
        </p:txBody>
      </p:sp>
      <p:sp>
        <p:nvSpPr>
          <p:cNvPr id="1048729" name="Date Placeholder 3"/>
          <p:cNvSpPr>
            <a:spLocks noGrp="1"/>
          </p:cNvSpPr>
          <p:nvPr>
            <p:ph type="dt" sz="half" idx="10"/>
          </p:nvPr>
        </p:nvSpPr>
        <p:spPr/>
        <p:txBody>
          <a:bodyPr/>
          <a:p>
            <a:fld id="{C8A3DD94-93C4-4481-9ADC-1DA1393251DC}" type="datetime1">
              <a:rPr lang="fr-FR" smtClean="0"/>
              <a:t>4/6/2021</a:t>
            </a:fld>
            <a:endParaRPr lang="fr-FR"/>
          </a:p>
        </p:txBody>
      </p:sp>
      <p:sp>
        <p:nvSpPr>
          <p:cNvPr id="1048730" name="Slide Number Placeholder 4"/>
          <p:cNvSpPr>
            <a:spLocks noGrp="1"/>
          </p:cNvSpPr>
          <p:nvPr>
            <p:ph type="sldNum" sz="quarter" idx="12"/>
          </p:nvPr>
        </p:nvSpPr>
        <p:spPr/>
        <p:txBody>
          <a:bodyPr/>
          <a:p>
            <a:fld id="{943CF8F4-345A-497A-B0FA-0D5D887ABE34}" type="slidenum">
              <a:rPr lang="fr-FR" smtClean="0"/>
              <a:t>25</a:t>
            </a:fld>
            <a:endParaRPr lang="fr-F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207" name=""/>
        <p:cNvGrpSpPr/>
        <p:nvPr/>
      </p:nvGrpSpPr>
      <p:grpSpPr>
        <a:xfrm>
          <a:off x="0" y="0"/>
          <a:ext cx="0" cy="0"/>
          <a:chOff x="0" y="0"/>
          <a:chExt cx="0" cy="0"/>
        </a:xfrm>
      </p:grpSpPr>
      <p:sp>
        <p:nvSpPr>
          <p:cNvPr id="1048731" name="Title 1"/>
          <p:cNvSpPr>
            <a:spLocks noGrp="1"/>
          </p:cNvSpPr>
          <p:nvPr>
            <p:ph type="title"/>
          </p:nvPr>
        </p:nvSpPr>
        <p:spPr/>
        <p:txBody>
          <a:bodyPr>
            <a:normAutofit/>
          </a:bodyPr>
          <a:p>
            <a:r>
              <a:rPr dirty="0" sz="2400" lang="en-US">
                <a:solidFill>
                  <a:srgbClr val="FF0000"/>
                </a:solidFill>
              </a:rPr>
              <a:t>COUGH</a:t>
            </a:r>
            <a:endParaRPr dirty="0" sz="2400" lang="fr-FR">
              <a:solidFill>
                <a:srgbClr val="FF0000"/>
              </a:solidFill>
            </a:endParaRPr>
          </a:p>
        </p:txBody>
      </p:sp>
      <p:sp>
        <p:nvSpPr>
          <p:cNvPr id="1048732" name="Content Placeholder 2"/>
          <p:cNvSpPr>
            <a:spLocks noGrp="1"/>
          </p:cNvSpPr>
          <p:nvPr>
            <p:ph idx="1"/>
          </p:nvPr>
        </p:nvSpPr>
        <p:spPr/>
        <p:txBody>
          <a:bodyPr>
            <a:normAutofit fontScale="53846" lnSpcReduction="20000"/>
          </a:bodyPr>
          <a:p>
            <a:r>
              <a:rPr dirty="0" sz="5100" lang="en-US"/>
              <a:t>Results from irritation of the mucous membranes anywhere in the respiratory tract. by  smoke, smog, dust, or a gas. The cough is the patient’s chief protection against the accumulation of secretions in the bronchi and bronchioles.</a:t>
            </a:r>
          </a:p>
          <a:p>
            <a:pPr>
              <a:buNone/>
            </a:pPr>
            <a:r>
              <a:rPr b="1" dirty="0" sz="5100" lang="en-US" u="sng"/>
              <a:t>Clinical Signiﬁcance</a:t>
            </a:r>
            <a:r>
              <a:rPr dirty="0" sz="5100" lang="en-US"/>
              <a:t>.</a:t>
            </a:r>
            <a:endParaRPr dirty="0" sz="5100" i="1" lang="en-US"/>
          </a:p>
          <a:p>
            <a:r>
              <a:rPr dirty="0" sz="5100" lang="en-US"/>
              <a:t>Cough may indicate serious pulmonary disease.</a:t>
            </a:r>
          </a:p>
          <a:p>
            <a:r>
              <a:rPr dirty="0" sz="5100" lang="en-US"/>
              <a:t> It may be described as dry, hacking,  wheezing  productive or severe.</a:t>
            </a:r>
          </a:p>
          <a:p>
            <a:r>
              <a:rPr dirty="0" sz="5100" lang="en-US"/>
              <a:t> A dry, irritative cough is characteristic of an upper respiratory tract</a:t>
            </a:r>
            <a:endParaRPr dirty="0" lang="fr-FR"/>
          </a:p>
        </p:txBody>
      </p:sp>
      <p:sp>
        <p:nvSpPr>
          <p:cNvPr id="1048733" name="Date Placeholder 3"/>
          <p:cNvSpPr>
            <a:spLocks noGrp="1"/>
          </p:cNvSpPr>
          <p:nvPr>
            <p:ph type="dt" sz="half" idx="10"/>
          </p:nvPr>
        </p:nvSpPr>
        <p:spPr/>
        <p:txBody>
          <a:bodyPr/>
          <a:p>
            <a:fld id="{B3142943-8E3F-48C7-A758-8064477B3A38}" type="datetime1">
              <a:rPr lang="fr-FR" smtClean="0"/>
              <a:t>4/6/2021</a:t>
            </a:fld>
            <a:endParaRPr lang="fr-FR"/>
          </a:p>
        </p:txBody>
      </p:sp>
      <p:sp>
        <p:nvSpPr>
          <p:cNvPr id="1048734" name="Slide Number Placeholder 4"/>
          <p:cNvSpPr>
            <a:spLocks noGrp="1"/>
          </p:cNvSpPr>
          <p:nvPr>
            <p:ph type="sldNum" sz="quarter" idx="12"/>
          </p:nvPr>
        </p:nvSpPr>
        <p:spPr/>
        <p:txBody>
          <a:bodyPr/>
          <a:p>
            <a:fld id="{943CF8F4-345A-497A-B0FA-0D5D887ABE34}" type="slidenum">
              <a:rPr lang="fr-FR" smtClean="0"/>
              <a:t>26</a:t>
            </a:fld>
            <a:endParaRPr 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208" name=""/>
        <p:cNvGrpSpPr/>
        <p:nvPr/>
      </p:nvGrpSpPr>
      <p:grpSpPr>
        <a:xfrm>
          <a:off x="0" y="0"/>
          <a:ext cx="0" cy="0"/>
          <a:chOff x="0" y="0"/>
          <a:chExt cx="0" cy="0"/>
        </a:xfrm>
      </p:grpSpPr>
      <p:sp>
        <p:nvSpPr>
          <p:cNvPr id="1048735" name="Title 1"/>
          <p:cNvSpPr>
            <a:spLocks noGrp="1"/>
          </p:cNvSpPr>
          <p:nvPr>
            <p:ph type="title"/>
          </p:nvPr>
        </p:nvSpPr>
        <p:spPr/>
        <p:txBody>
          <a:bodyPr/>
          <a:p>
            <a:endParaRPr lang="fr-FR"/>
          </a:p>
        </p:txBody>
      </p:sp>
      <p:sp>
        <p:nvSpPr>
          <p:cNvPr id="1048736" name="Content Placeholder 2"/>
          <p:cNvSpPr>
            <a:spLocks noGrp="1"/>
          </p:cNvSpPr>
          <p:nvPr>
            <p:ph idx="1"/>
          </p:nvPr>
        </p:nvSpPr>
        <p:spPr/>
        <p:txBody>
          <a:bodyPr>
            <a:normAutofit fontScale="96154" lnSpcReduction="10000"/>
          </a:bodyPr>
          <a:p>
            <a:r>
              <a:rPr dirty="0" sz="2800" lang="en-US"/>
              <a:t>infection of viral origin . </a:t>
            </a:r>
            <a:r>
              <a:rPr dirty="0" sz="2800" lang="en-US" err="1"/>
              <a:t>Laryngotracheitis</a:t>
            </a:r>
            <a:r>
              <a:rPr dirty="0" sz="2800" lang="en-US"/>
              <a:t> causes an </a:t>
            </a:r>
            <a:r>
              <a:rPr dirty="0" sz="2800" lang="en-US" err="1"/>
              <a:t>irritative</a:t>
            </a:r>
            <a:r>
              <a:rPr dirty="0" sz="2800" lang="en-US"/>
              <a:t>, high-pitched cough.</a:t>
            </a:r>
          </a:p>
          <a:p>
            <a:r>
              <a:rPr dirty="0" sz="2800" lang="en-US"/>
              <a:t> A severe or changing cough may indicate </a:t>
            </a:r>
            <a:r>
              <a:rPr dirty="0" sz="2800" lang="en-US" err="1"/>
              <a:t>bronchogenic</a:t>
            </a:r>
            <a:r>
              <a:rPr dirty="0" sz="2800" lang="en-US"/>
              <a:t> carcinoma</a:t>
            </a:r>
          </a:p>
          <a:p>
            <a:r>
              <a:rPr dirty="0" sz="2800" lang="en-US"/>
              <a:t>. </a:t>
            </a:r>
            <a:r>
              <a:rPr dirty="0" sz="2800" lang="en-US" err="1"/>
              <a:t>Pleuritic</a:t>
            </a:r>
            <a:r>
              <a:rPr dirty="0" sz="2800" lang="en-US"/>
              <a:t> chest pain accompanying coughing may indicate pleural or chest  involvement.</a:t>
            </a:r>
          </a:p>
          <a:p>
            <a:r>
              <a:rPr dirty="0" sz="2800" lang="en-US"/>
              <a:t>Cough in the morning with sputum indicate bronchitis</a:t>
            </a:r>
          </a:p>
          <a:p>
            <a:r>
              <a:rPr dirty="0" sz="2800" lang="en-US"/>
              <a:t>Cough  after food may indicate aspiration in the tracheal bronchial tree</a:t>
            </a:r>
          </a:p>
          <a:p>
            <a:endParaRPr dirty="0" lang="en-US"/>
          </a:p>
          <a:p>
            <a:endParaRPr dirty="0" lang="fr-FR"/>
          </a:p>
        </p:txBody>
      </p:sp>
      <p:sp>
        <p:nvSpPr>
          <p:cNvPr id="1048737" name="Date Placeholder 3"/>
          <p:cNvSpPr>
            <a:spLocks noGrp="1"/>
          </p:cNvSpPr>
          <p:nvPr>
            <p:ph type="dt" sz="half" idx="10"/>
          </p:nvPr>
        </p:nvSpPr>
        <p:spPr/>
        <p:txBody>
          <a:bodyPr/>
          <a:p>
            <a:fld id="{61DA0D3E-0CE4-40A5-8661-CBFC2C8A5A20}" type="datetime1">
              <a:rPr lang="fr-FR" smtClean="0"/>
              <a:t>4/6/2021</a:t>
            </a:fld>
            <a:endParaRPr lang="fr-FR"/>
          </a:p>
        </p:txBody>
      </p:sp>
      <p:sp>
        <p:nvSpPr>
          <p:cNvPr id="1048738" name="Slide Number Placeholder 4"/>
          <p:cNvSpPr>
            <a:spLocks noGrp="1"/>
          </p:cNvSpPr>
          <p:nvPr>
            <p:ph type="sldNum" sz="quarter" idx="12"/>
          </p:nvPr>
        </p:nvSpPr>
        <p:spPr/>
        <p:txBody>
          <a:bodyPr/>
          <a:p>
            <a:fld id="{943CF8F4-345A-497A-B0FA-0D5D887ABE34}" type="slidenum">
              <a:rPr lang="fr-FR" smtClean="0"/>
              <a:t>27</a:t>
            </a:fld>
            <a:endParaRPr lang="fr-F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209" name=""/>
        <p:cNvGrpSpPr/>
        <p:nvPr/>
      </p:nvGrpSpPr>
      <p:grpSpPr>
        <a:xfrm>
          <a:off x="0" y="0"/>
          <a:ext cx="0" cy="0"/>
          <a:chOff x="0" y="0"/>
          <a:chExt cx="0" cy="0"/>
        </a:xfrm>
      </p:grpSpPr>
      <p:sp>
        <p:nvSpPr>
          <p:cNvPr id="1048739" name="Title 1"/>
          <p:cNvSpPr>
            <a:spLocks noGrp="1"/>
          </p:cNvSpPr>
          <p:nvPr>
            <p:ph type="title"/>
          </p:nvPr>
        </p:nvSpPr>
        <p:spPr/>
        <p:txBody>
          <a:bodyPr>
            <a:normAutofit/>
          </a:bodyPr>
          <a:p>
            <a:r>
              <a:rPr dirty="0" sz="2400" lang="en-US"/>
              <a:t>SPUTUM PRODUCTION</a:t>
            </a:r>
            <a:endParaRPr dirty="0" sz="2400" lang="fr-FR"/>
          </a:p>
        </p:txBody>
      </p:sp>
      <p:sp>
        <p:nvSpPr>
          <p:cNvPr id="1048740" name="Content Placeholder 2"/>
          <p:cNvSpPr>
            <a:spLocks noGrp="1"/>
          </p:cNvSpPr>
          <p:nvPr>
            <p:ph idx="1"/>
          </p:nvPr>
        </p:nvSpPr>
        <p:spPr/>
        <p:txBody>
          <a:bodyPr>
            <a:normAutofit fontScale="91667" lnSpcReduction="10000"/>
          </a:bodyPr>
          <a:p>
            <a:r>
              <a:rPr dirty="0" sz="2400" lang="en-US"/>
              <a:t>. Sputum production is the reaction of the lungs to any constantly recurring irritant. It also may be associated with a nasal discharge.</a:t>
            </a:r>
          </a:p>
          <a:p>
            <a:r>
              <a:rPr b="1" dirty="0" sz="2400" lang="en-US" u="sng"/>
              <a:t>Clinical Signiﬁcance</a:t>
            </a:r>
          </a:p>
          <a:p>
            <a:r>
              <a:rPr dirty="0" sz="2400" lang="en-US"/>
              <a:t>. A profuse amount of purulent sputum or a change in color of the sputum probably indicates a bacterial infection. </a:t>
            </a:r>
          </a:p>
          <a:p>
            <a:r>
              <a:rPr dirty="0" sz="2400" lang="en-US"/>
              <a:t>Thin, mucoid sputum frequently results from viral bronchitis. A gradual increase of sputum over time may indicate the presence of chronic bronchitis or bronchiectasis.</a:t>
            </a:r>
          </a:p>
          <a:p>
            <a:r>
              <a:rPr dirty="0" sz="2400" lang="en-US"/>
              <a:t> Pink-tinged mucoid sputum suggest lung tumor</a:t>
            </a:r>
          </a:p>
          <a:p>
            <a:r>
              <a:rPr dirty="0" sz="2400" lang="en-US"/>
              <a:t>Foul smelling sputum indicate indicate lung abcess, bronchiectasis</a:t>
            </a:r>
            <a:endParaRPr dirty="0" sz="2400" lang="fr-FR"/>
          </a:p>
        </p:txBody>
      </p:sp>
      <p:sp>
        <p:nvSpPr>
          <p:cNvPr id="1048741" name="Date Placeholder 3"/>
          <p:cNvSpPr>
            <a:spLocks noGrp="1"/>
          </p:cNvSpPr>
          <p:nvPr>
            <p:ph type="dt" sz="half" idx="10"/>
          </p:nvPr>
        </p:nvSpPr>
        <p:spPr/>
        <p:txBody>
          <a:bodyPr/>
          <a:p>
            <a:fld id="{078882E3-D993-4104-ACF9-1EE9243B98AA}" type="datetime1">
              <a:rPr lang="fr-FR" smtClean="0"/>
              <a:t>4/6/2021</a:t>
            </a:fld>
            <a:endParaRPr lang="fr-FR"/>
          </a:p>
        </p:txBody>
      </p:sp>
      <p:sp>
        <p:nvSpPr>
          <p:cNvPr id="1048742" name="Slide Number Placeholder 4"/>
          <p:cNvSpPr>
            <a:spLocks noGrp="1"/>
          </p:cNvSpPr>
          <p:nvPr>
            <p:ph type="sldNum" sz="quarter" idx="12"/>
          </p:nvPr>
        </p:nvSpPr>
        <p:spPr/>
        <p:txBody>
          <a:bodyPr/>
          <a:p>
            <a:fld id="{943CF8F4-345A-497A-B0FA-0D5D887ABE34}" type="slidenum">
              <a:rPr lang="fr-FR" smtClean="0"/>
              <a:t>28</a:t>
            </a:fld>
            <a:endParaRPr lang="fr-F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210" name=""/>
        <p:cNvGrpSpPr/>
        <p:nvPr/>
      </p:nvGrpSpPr>
      <p:grpSpPr>
        <a:xfrm>
          <a:off x="0" y="0"/>
          <a:ext cx="0" cy="0"/>
          <a:chOff x="0" y="0"/>
          <a:chExt cx="0" cy="0"/>
        </a:xfrm>
      </p:grpSpPr>
      <p:sp>
        <p:nvSpPr>
          <p:cNvPr id="1048743" name="Title 1"/>
          <p:cNvSpPr>
            <a:spLocks noGrp="1"/>
          </p:cNvSpPr>
          <p:nvPr>
            <p:ph type="title"/>
          </p:nvPr>
        </p:nvSpPr>
        <p:spPr/>
        <p:txBody>
          <a:bodyPr>
            <a:normAutofit/>
          </a:bodyPr>
          <a:p>
            <a:r>
              <a:rPr dirty="0" sz="2400" lang="en-US"/>
              <a:t>CHEST PAIN</a:t>
            </a:r>
            <a:br>
              <a:rPr dirty="0" sz="2400" lang="en-US"/>
            </a:br>
            <a:endParaRPr dirty="0" sz="2400" lang="fr-FR">
              <a:latin typeface="Calibri" pitchFamily="34" charset="0"/>
            </a:endParaRPr>
          </a:p>
        </p:txBody>
      </p:sp>
      <p:sp>
        <p:nvSpPr>
          <p:cNvPr id="1048744" name="Content Placeholder 2"/>
          <p:cNvSpPr>
            <a:spLocks noGrp="1"/>
          </p:cNvSpPr>
          <p:nvPr>
            <p:ph idx="1"/>
          </p:nvPr>
        </p:nvSpPr>
        <p:spPr/>
        <p:txBody>
          <a:bodyPr>
            <a:normAutofit fontScale="25000" lnSpcReduction="20000"/>
          </a:bodyPr>
          <a:p>
            <a:r>
              <a:rPr dirty="0" sz="9600" lang="en-US"/>
              <a:t> may be associated with pulmonary or cardiac disease. </a:t>
            </a:r>
          </a:p>
          <a:p>
            <a:r>
              <a:rPr dirty="0" sz="9600" lang="en-US"/>
              <a:t>Chest pain associated with pulmonary conditions may be sharp, stabbing, and intermittent, or it may be dull, aching, and persistent. The pain usually is felt on the side where the pathologic process is located, but it may be referred elsewhere—for example, to the neck, back, or abdomen.</a:t>
            </a:r>
          </a:p>
          <a:p>
            <a:pPr>
              <a:buNone/>
            </a:pPr>
            <a:r>
              <a:rPr b="1" dirty="0" sz="9600" lang="en-US" u="sng"/>
              <a:t>Clinical Signiﬁcance</a:t>
            </a:r>
            <a:r>
              <a:rPr dirty="0" sz="9600" lang="en-US"/>
              <a:t>.</a:t>
            </a:r>
          </a:p>
          <a:p>
            <a:r>
              <a:rPr dirty="0" sz="9600" lang="en-US"/>
              <a:t> Chest pain may occur with pneumonia, pulmonary embolism with lung infarction, and pleurisy.</a:t>
            </a:r>
          </a:p>
          <a:p>
            <a:r>
              <a:rPr dirty="0" sz="9600" lang="en-US"/>
              <a:t> It also may be a late symptom of bronchogenic carcinoma.</a:t>
            </a:r>
          </a:p>
          <a:p>
            <a:r>
              <a:rPr dirty="0" sz="9600" lang="en-US"/>
              <a:t> Pleuritic  pain is sharp and intensify on inspiration.</a:t>
            </a:r>
          </a:p>
          <a:p>
            <a:endParaRPr dirty="0" lang="fr-FR"/>
          </a:p>
        </p:txBody>
      </p:sp>
      <p:sp>
        <p:nvSpPr>
          <p:cNvPr id="1048745" name="Date Placeholder 3"/>
          <p:cNvSpPr>
            <a:spLocks noGrp="1"/>
          </p:cNvSpPr>
          <p:nvPr>
            <p:ph type="dt" sz="half" idx="10"/>
          </p:nvPr>
        </p:nvSpPr>
        <p:spPr/>
        <p:txBody>
          <a:bodyPr/>
          <a:p>
            <a:fld id="{AD84ED1C-C70A-479F-92F2-CA60F2024166}" type="datetime1">
              <a:rPr lang="fr-FR" smtClean="0"/>
              <a:t>4/6/2021</a:t>
            </a:fld>
            <a:endParaRPr lang="fr-FR"/>
          </a:p>
        </p:txBody>
      </p:sp>
      <p:sp>
        <p:nvSpPr>
          <p:cNvPr id="1048746" name="Slide Number Placeholder 4"/>
          <p:cNvSpPr>
            <a:spLocks noGrp="1"/>
          </p:cNvSpPr>
          <p:nvPr>
            <p:ph type="sldNum" sz="quarter" idx="12"/>
          </p:nvPr>
        </p:nvSpPr>
        <p:spPr/>
        <p:txBody>
          <a:bodyPr/>
          <a:p>
            <a:fld id="{943CF8F4-345A-497A-B0FA-0D5D887ABE34}" type="slidenum">
              <a:rPr lang="fr-FR" smtClean="0"/>
              <a:t>29</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632" name="Title 1"/>
          <p:cNvSpPr>
            <a:spLocks noGrp="1"/>
          </p:cNvSpPr>
          <p:nvPr>
            <p:ph type="title"/>
          </p:nvPr>
        </p:nvSpPr>
        <p:spPr/>
        <p:txBody>
          <a:bodyPr>
            <a:normAutofit/>
          </a:bodyPr>
          <a:p>
            <a:r>
              <a:rPr dirty="0" sz="2400" lang="en-GB"/>
              <a:t>PLEURAL CONDITIONS/DISEASES</a:t>
            </a:r>
            <a:br>
              <a:rPr dirty="0" sz="2400" lang="en-GB"/>
            </a:br>
            <a:endParaRPr dirty="0" sz="2400" lang="fr-FR"/>
          </a:p>
        </p:txBody>
      </p:sp>
      <p:sp>
        <p:nvSpPr>
          <p:cNvPr id="1048633" name="Content Placeholder 2"/>
          <p:cNvSpPr>
            <a:spLocks noGrp="1"/>
          </p:cNvSpPr>
          <p:nvPr>
            <p:ph idx="1"/>
          </p:nvPr>
        </p:nvSpPr>
        <p:spPr/>
        <p:txBody>
          <a:bodyPr>
            <a:normAutofit fontScale="90000" lnSpcReduction="20000"/>
          </a:bodyPr>
          <a:p>
            <a:r>
              <a:rPr dirty="0" sz="2400" lang="en-GB"/>
              <a:t>Pleurisy(</a:t>
            </a:r>
            <a:r>
              <a:rPr dirty="0" sz="2400" lang="en-GB" err="1"/>
              <a:t>pleuritis</a:t>
            </a:r>
            <a:r>
              <a:rPr dirty="0" sz="2400" lang="en-GB"/>
              <a:t>)</a:t>
            </a:r>
          </a:p>
          <a:p>
            <a:r>
              <a:rPr dirty="0" sz="2400" lang="en-GB"/>
              <a:t>Pleural effusion</a:t>
            </a:r>
          </a:p>
          <a:p>
            <a:r>
              <a:rPr dirty="0" sz="2400" lang="en-GB"/>
              <a:t>Emphyema</a:t>
            </a:r>
          </a:p>
          <a:p>
            <a:r>
              <a:rPr b="1" dirty="0" sz="2400" lang="en-GB"/>
              <a:t>COPD;S</a:t>
            </a:r>
          </a:p>
          <a:p>
            <a:pPr lvl="1"/>
            <a:r>
              <a:rPr dirty="0" sz="2000" lang="en-GB"/>
              <a:t>Asthma</a:t>
            </a:r>
          </a:p>
          <a:p>
            <a:pPr lvl="1"/>
            <a:endParaRPr dirty="0" sz="2000" lang="en-GB"/>
          </a:p>
          <a:p>
            <a:pPr lvl="1"/>
            <a:r>
              <a:rPr dirty="0" sz="2000" lang="en-GB"/>
              <a:t>Emphysema</a:t>
            </a:r>
          </a:p>
          <a:p>
            <a:pPr lvl="1"/>
            <a:r>
              <a:rPr dirty="0" sz="2000" lang="en-GB"/>
              <a:t>Bronchiectasis</a:t>
            </a:r>
          </a:p>
          <a:p>
            <a:pPr lvl="1"/>
            <a:r>
              <a:rPr dirty="0" sz="2000" lang="en-GB"/>
              <a:t>Cystic fibrosis</a:t>
            </a:r>
          </a:p>
          <a:p>
            <a:r>
              <a:rPr dirty="0" sz="2400" lang="en-GB"/>
              <a:t>LUNG CANCER(BRONCHOGENIC CARCINOMA)</a:t>
            </a:r>
          </a:p>
          <a:p>
            <a:r>
              <a:rPr b="1" dirty="0" sz="2400" lang="en-GB"/>
              <a:t>CHEST TRAUMAS</a:t>
            </a:r>
          </a:p>
          <a:p>
            <a:pPr lvl="1"/>
            <a:r>
              <a:rPr dirty="0" sz="2000" lang="en-GB"/>
              <a:t>Blunt and penetrating chest traumas</a:t>
            </a:r>
          </a:p>
          <a:p>
            <a:r>
              <a:rPr b="1" dirty="0" sz="2400" lang="en-GB"/>
              <a:t>CHEST DRAINAGE </a:t>
            </a:r>
          </a:p>
          <a:p>
            <a:r>
              <a:rPr dirty="0" sz="2400" lang="en-GB"/>
              <a:t>Nursing responsibility for patient on chest tube drainage</a:t>
            </a:r>
          </a:p>
          <a:p>
            <a:r>
              <a:rPr dirty="0" sz="2400" lang="en-GB" u="sng"/>
              <a:t>REFERENCE;MEDICAL SURGICAL TEXTBOOK OF NURSING</a:t>
            </a:r>
          </a:p>
          <a:p>
            <a:endParaRPr b="1" dirty="0" sz="2400" lang="en-GB"/>
          </a:p>
          <a:p>
            <a:endParaRPr dirty="0" sz="2400" lang="en-GB"/>
          </a:p>
          <a:p>
            <a:endParaRPr dirty="0" sz="2400" lang="fr-FR"/>
          </a:p>
        </p:txBody>
      </p:sp>
      <p:sp>
        <p:nvSpPr>
          <p:cNvPr id="1048634" name="Date Placeholder 3"/>
          <p:cNvSpPr>
            <a:spLocks noGrp="1"/>
          </p:cNvSpPr>
          <p:nvPr>
            <p:ph type="dt" sz="half" idx="10"/>
          </p:nvPr>
        </p:nvSpPr>
        <p:spPr/>
        <p:txBody>
          <a:bodyPr/>
          <a:p>
            <a:fld id="{597E1337-BC7F-4130-BA80-4DD8184617AD}" type="datetime1">
              <a:rPr lang="fr-FR" smtClean="0"/>
              <a:t>4/6/2021</a:t>
            </a:fld>
            <a:endParaRPr lang="fr-FR"/>
          </a:p>
        </p:txBody>
      </p:sp>
      <p:sp>
        <p:nvSpPr>
          <p:cNvPr id="1048635" name="Slide Number Placeholder 4"/>
          <p:cNvSpPr>
            <a:spLocks noGrp="1"/>
          </p:cNvSpPr>
          <p:nvPr>
            <p:ph type="sldNum" sz="quarter" idx="12"/>
          </p:nvPr>
        </p:nvSpPr>
        <p:spPr/>
        <p:txBody>
          <a:bodyPr/>
          <a:p>
            <a:fld id="{943CF8F4-345A-497A-B0FA-0D5D887ABE34}" type="slidenum">
              <a:rPr lang="fr-FR" smtClean="0"/>
              <a:t>3</a:t>
            </a:fld>
            <a:endParaRPr lang="fr-FR"/>
          </a:p>
        </p:txBody>
      </p:sp>
    </p:spTree>
  </p:cSld>
  <p:clrMapOvr>
    <a:masterClrMapping/>
  </p:clrMapOvr>
  <p:transition>
    <p:wedg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211" name=""/>
        <p:cNvGrpSpPr/>
        <p:nvPr/>
      </p:nvGrpSpPr>
      <p:grpSpPr>
        <a:xfrm>
          <a:off x="0" y="0"/>
          <a:ext cx="0" cy="0"/>
          <a:chOff x="0" y="0"/>
          <a:chExt cx="0" cy="0"/>
        </a:xfrm>
      </p:grpSpPr>
      <p:sp>
        <p:nvSpPr>
          <p:cNvPr id="1048747" name="Title 1"/>
          <p:cNvSpPr>
            <a:spLocks noGrp="1"/>
          </p:cNvSpPr>
          <p:nvPr>
            <p:ph type="title"/>
          </p:nvPr>
        </p:nvSpPr>
        <p:spPr/>
        <p:txBody>
          <a:bodyPr/>
          <a:p>
            <a:endParaRPr lang="fr-FR"/>
          </a:p>
        </p:txBody>
      </p:sp>
      <p:sp>
        <p:nvSpPr>
          <p:cNvPr id="1048748" name="Content Placeholder 2"/>
          <p:cNvSpPr>
            <a:spLocks noGrp="1"/>
          </p:cNvSpPr>
          <p:nvPr>
            <p:ph idx="1"/>
          </p:nvPr>
        </p:nvSpPr>
        <p:spPr/>
        <p:txBody>
          <a:bodyPr>
            <a:normAutofit fontScale="96154" lnSpcReduction="10000"/>
          </a:bodyPr>
          <a:p>
            <a:r>
              <a:rPr dirty="0" lang="en-US"/>
              <a:t>WHEEZING - is often the major ﬁnding in a patient with bronchoconstriction or airway narrowing. It is a high- pitched, musical sound heard mainly on expiration.</a:t>
            </a:r>
          </a:p>
          <a:p>
            <a:r>
              <a:rPr dirty="0" lang="en-US"/>
              <a:t>Relief Measures. Oral or inhalant bronchodilator medications reverse wheezing in most instances.</a:t>
            </a:r>
          </a:p>
          <a:p>
            <a:endParaRPr dirty="0" lang="en-US"/>
          </a:p>
          <a:p>
            <a:r>
              <a:rPr dirty="0" lang="en-US"/>
              <a:t>CLUBBING OF THE FINGERS -is a sign of lung disease found in patients with chronic hypoxic conditions, chronic lung infections, and malignancies of the lung. manifested initially as loss of the </a:t>
            </a:r>
            <a:r>
              <a:rPr dirty="0" lang="en-US" err="1"/>
              <a:t>nailbed</a:t>
            </a:r>
            <a:r>
              <a:rPr dirty="0" lang="en-US"/>
              <a:t> angle </a:t>
            </a:r>
          </a:p>
          <a:p>
            <a:r>
              <a:rPr dirty="0" lang="en-US"/>
              <a:t>. </a:t>
            </a:r>
            <a:endParaRPr dirty="0" lang="fr-FR"/>
          </a:p>
        </p:txBody>
      </p:sp>
      <p:sp>
        <p:nvSpPr>
          <p:cNvPr id="1048749" name="Date Placeholder 3"/>
          <p:cNvSpPr>
            <a:spLocks noGrp="1"/>
          </p:cNvSpPr>
          <p:nvPr>
            <p:ph type="dt" sz="half" idx="10"/>
          </p:nvPr>
        </p:nvSpPr>
        <p:spPr/>
        <p:txBody>
          <a:bodyPr/>
          <a:p>
            <a:fld id="{86131C7A-052E-4C48-9A2E-1F04AA6927A9}" type="datetime1">
              <a:rPr lang="fr-FR" smtClean="0"/>
              <a:t>4/6/2021</a:t>
            </a:fld>
            <a:endParaRPr lang="fr-FR"/>
          </a:p>
        </p:txBody>
      </p:sp>
      <p:sp>
        <p:nvSpPr>
          <p:cNvPr id="1048750" name="Slide Number Placeholder 4"/>
          <p:cNvSpPr>
            <a:spLocks noGrp="1"/>
          </p:cNvSpPr>
          <p:nvPr>
            <p:ph type="sldNum" sz="quarter" idx="12"/>
          </p:nvPr>
        </p:nvSpPr>
        <p:spPr/>
        <p:txBody>
          <a:bodyPr/>
          <a:p>
            <a:fld id="{943CF8F4-345A-497A-B0FA-0D5D887ABE34}" type="slidenum">
              <a:rPr lang="fr-FR" smtClean="0"/>
              <a:t>30</a:t>
            </a:fld>
            <a:endParaRPr lang="fr-F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212" name=""/>
        <p:cNvGrpSpPr/>
        <p:nvPr/>
      </p:nvGrpSpPr>
      <p:grpSpPr>
        <a:xfrm>
          <a:off x="0" y="0"/>
          <a:ext cx="0" cy="0"/>
          <a:chOff x="0" y="0"/>
          <a:chExt cx="0" cy="0"/>
        </a:xfrm>
      </p:grpSpPr>
      <p:sp>
        <p:nvSpPr>
          <p:cNvPr id="1048751" name="Title 1"/>
          <p:cNvSpPr>
            <a:spLocks noGrp="1"/>
          </p:cNvSpPr>
          <p:nvPr>
            <p:ph type="title"/>
          </p:nvPr>
        </p:nvSpPr>
        <p:spPr>
          <a:xfrm>
            <a:off x="285720" y="571480"/>
            <a:ext cx="8229600" cy="1143000"/>
          </a:xfrm>
        </p:spPr>
        <p:txBody>
          <a:bodyPr>
            <a:normAutofit fontScale="90000"/>
          </a:bodyPr>
          <a:p>
            <a:pPr algn="ctr"/>
            <a:r>
              <a:rPr b="1" dirty="0" sz="3100" lang="en-US" u="sng"/>
              <a:t>HEMOPTYSIS</a:t>
            </a:r>
            <a:br>
              <a:rPr b="1" dirty="0" sz="5400" lang="en-US" u="sng"/>
            </a:br>
            <a:endParaRPr dirty="0" lang="fr-FR"/>
          </a:p>
        </p:txBody>
      </p:sp>
      <p:sp>
        <p:nvSpPr>
          <p:cNvPr id="1048752" name="Content Placeholder 2"/>
          <p:cNvSpPr>
            <a:spLocks noGrp="1"/>
          </p:cNvSpPr>
          <p:nvPr>
            <p:ph idx="1"/>
          </p:nvPr>
        </p:nvSpPr>
        <p:spPr/>
        <p:txBody>
          <a:bodyPr>
            <a:normAutofit/>
          </a:bodyPr>
          <a:p>
            <a:r>
              <a:rPr dirty="0" sz="2400" lang="en-US"/>
              <a:t>-expectoration of blood from the respiratory tract</a:t>
            </a:r>
          </a:p>
          <a:p>
            <a:r>
              <a:rPr dirty="0" sz="2400" lang="en-US"/>
              <a:t> is a symptom of both pulmonary and cardiac disorders</a:t>
            </a:r>
          </a:p>
          <a:p>
            <a:pPr>
              <a:buNone/>
            </a:pPr>
            <a:r>
              <a:rPr dirty="0" sz="2400" lang="en-US"/>
              <a:t>The most common causes are:</a:t>
            </a:r>
          </a:p>
          <a:p>
            <a:pPr>
              <a:buNone/>
            </a:pPr>
            <a:r>
              <a:rPr dirty="0" sz="2400" lang="en-US"/>
              <a:t>  Pulmonary infection</a:t>
            </a:r>
          </a:p>
          <a:p>
            <a:r>
              <a:rPr dirty="0" sz="2400" lang="en-US"/>
              <a:t>  Carcinoma of the lung </a:t>
            </a:r>
          </a:p>
          <a:p>
            <a:r>
              <a:rPr dirty="0" sz="2400" lang="en-US"/>
              <a:t> Abnormalities of the heart or blood vessels</a:t>
            </a:r>
          </a:p>
          <a:p>
            <a:r>
              <a:rPr dirty="0" sz="2400" lang="en-US"/>
              <a:t>  Pulmonary artery or vein abnormalities</a:t>
            </a:r>
          </a:p>
          <a:p>
            <a:r>
              <a:rPr dirty="0" sz="2400" lang="en-US"/>
              <a:t>  Pulmonary emboli and infarction</a:t>
            </a:r>
          </a:p>
          <a:p>
            <a:r>
              <a:rPr dirty="0" sz="2400" lang="en-US"/>
              <a:t>Chest trauma</a:t>
            </a:r>
            <a:endParaRPr dirty="0" sz="2400" lang="fr-FR"/>
          </a:p>
        </p:txBody>
      </p:sp>
      <p:sp>
        <p:nvSpPr>
          <p:cNvPr id="1048753" name="Date Placeholder 3"/>
          <p:cNvSpPr>
            <a:spLocks noGrp="1"/>
          </p:cNvSpPr>
          <p:nvPr>
            <p:ph type="dt" sz="half" idx="10"/>
          </p:nvPr>
        </p:nvSpPr>
        <p:spPr/>
        <p:txBody>
          <a:bodyPr/>
          <a:p>
            <a:fld id="{DF2A5964-9B6E-440B-B946-A37D5DAEB655}" type="datetime1">
              <a:rPr lang="fr-FR" smtClean="0"/>
              <a:t>4/6/2021</a:t>
            </a:fld>
            <a:endParaRPr lang="fr-FR"/>
          </a:p>
        </p:txBody>
      </p:sp>
      <p:sp>
        <p:nvSpPr>
          <p:cNvPr id="1048754" name="Slide Number Placeholder 4"/>
          <p:cNvSpPr>
            <a:spLocks noGrp="1"/>
          </p:cNvSpPr>
          <p:nvPr>
            <p:ph type="sldNum" sz="quarter" idx="12"/>
          </p:nvPr>
        </p:nvSpPr>
        <p:spPr/>
        <p:txBody>
          <a:bodyPr/>
          <a:p>
            <a:fld id="{943CF8F4-345A-497A-B0FA-0D5D887ABE34}" type="slidenum">
              <a:rPr lang="fr-FR" smtClean="0"/>
              <a:t>31</a:t>
            </a:fld>
            <a:endParaRPr lang="fr-F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213" name=""/>
        <p:cNvGrpSpPr/>
        <p:nvPr/>
      </p:nvGrpSpPr>
      <p:grpSpPr>
        <a:xfrm>
          <a:off x="0" y="0"/>
          <a:ext cx="0" cy="0"/>
          <a:chOff x="0" y="0"/>
          <a:chExt cx="0" cy="0"/>
        </a:xfrm>
      </p:grpSpPr>
      <p:sp>
        <p:nvSpPr>
          <p:cNvPr id="1048755" name="Title 1"/>
          <p:cNvSpPr>
            <a:spLocks noGrp="1"/>
          </p:cNvSpPr>
          <p:nvPr>
            <p:ph type="title"/>
          </p:nvPr>
        </p:nvSpPr>
        <p:spPr/>
        <p:txBody>
          <a:bodyPr>
            <a:normAutofit/>
          </a:bodyPr>
          <a:p>
            <a:pPr algn="ctr"/>
            <a:r>
              <a:rPr b="1" dirty="0" sz="3200" lang="en-US" u="sng"/>
              <a:t>CYANOSIS</a:t>
            </a:r>
            <a:endParaRPr dirty="0" sz="3200" lang="fr-FR"/>
          </a:p>
        </p:txBody>
      </p:sp>
      <p:sp>
        <p:nvSpPr>
          <p:cNvPr id="1048756" name="Content Placeholder 2"/>
          <p:cNvSpPr>
            <a:spLocks noGrp="1"/>
          </p:cNvSpPr>
          <p:nvPr>
            <p:ph idx="1"/>
          </p:nvPr>
        </p:nvSpPr>
        <p:spPr/>
        <p:txBody>
          <a:bodyPr>
            <a:normAutofit fontScale="95833" lnSpcReduction="10000"/>
          </a:bodyPr>
          <a:p>
            <a:pPr>
              <a:buNone/>
            </a:pPr>
            <a:endParaRPr dirty="0" sz="2400" lang="en-US"/>
          </a:p>
          <a:p>
            <a:r>
              <a:rPr dirty="0" sz="2400" lang="en-US"/>
              <a:t>is a very late indicator of hypoxia. </a:t>
            </a:r>
          </a:p>
          <a:p>
            <a:r>
              <a:rPr dirty="0" sz="2400" lang="en-US"/>
              <a:t>The presence or absence of cyanosis is determined by the amount of </a:t>
            </a:r>
            <a:r>
              <a:rPr dirty="0" sz="2400" lang="en-US" err="1"/>
              <a:t>unoxygenated</a:t>
            </a:r>
            <a:r>
              <a:rPr dirty="0" sz="2400" lang="en-US"/>
              <a:t> hemoglobin in the blood. appears when there is 5 g/</a:t>
            </a:r>
            <a:r>
              <a:rPr dirty="0" sz="2400" lang="en-US" err="1"/>
              <a:t>dL</a:t>
            </a:r>
            <a:r>
              <a:rPr dirty="0" sz="2400" lang="en-US"/>
              <a:t> of </a:t>
            </a:r>
            <a:r>
              <a:rPr dirty="0" sz="2400" lang="en-US" err="1"/>
              <a:t>unoxygenated</a:t>
            </a:r>
            <a:r>
              <a:rPr dirty="0" sz="2400" lang="en-US"/>
              <a:t> hemoglobin.</a:t>
            </a:r>
          </a:p>
          <a:p>
            <a:r>
              <a:rPr dirty="0" sz="2400" lang="en-US"/>
              <a:t> </a:t>
            </a:r>
            <a:r>
              <a:rPr dirty="0" sz="2400" lang="en-US" err="1"/>
              <a:t>Anaemic</a:t>
            </a:r>
            <a:r>
              <a:rPr dirty="0" sz="2400" lang="en-US"/>
              <a:t> patient rarely manifests cyanosis and a </a:t>
            </a:r>
            <a:r>
              <a:rPr dirty="0" sz="2400" lang="en-US" err="1"/>
              <a:t>polycythemic</a:t>
            </a:r>
            <a:r>
              <a:rPr dirty="0" sz="2400" lang="en-US"/>
              <a:t> patient may appear cyanotic even if adequately oxygenated. Therefore, cyanosis is not a reliable sign of hypoxia.</a:t>
            </a:r>
          </a:p>
          <a:p>
            <a:r>
              <a:rPr b="1" dirty="0" sz="2400" lang="en-US" u="sng"/>
              <a:t> central cyanosis </a:t>
            </a:r>
            <a:r>
              <a:rPr dirty="0" sz="2400" lang="en-US"/>
              <a:t>is assessed by observing the color of the tongue and lips.</a:t>
            </a:r>
          </a:p>
          <a:p>
            <a:r>
              <a:rPr dirty="0" sz="2400" lang="en-US"/>
              <a:t> </a:t>
            </a:r>
            <a:r>
              <a:rPr b="1" dirty="0" sz="2400" lang="en-US" u="sng"/>
              <a:t>Peripheral cyanosis </a:t>
            </a:r>
            <a:r>
              <a:rPr dirty="0" sz="2400" lang="en-US"/>
              <a:t>results from decreased blood </a:t>
            </a:r>
            <a:r>
              <a:rPr dirty="0" sz="2400" lang="en-US" err="1"/>
              <a:t>ﬂow</a:t>
            </a:r>
            <a:r>
              <a:rPr dirty="0" sz="2400" lang="en-US"/>
              <a:t> to a certain area of the body,.</a:t>
            </a:r>
          </a:p>
          <a:p>
            <a:endParaRPr dirty="0" sz="2800" lang="fr-FR"/>
          </a:p>
        </p:txBody>
      </p:sp>
      <p:sp>
        <p:nvSpPr>
          <p:cNvPr id="1048757" name="Date Placeholder 3"/>
          <p:cNvSpPr>
            <a:spLocks noGrp="1"/>
          </p:cNvSpPr>
          <p:nvPr>
            <p:ph type="dt" sz="half" idx="10"/>
          </p:nvPr>
        </p:nvSpPr>
        <p:spPr/>
        <p:txBody>
          <a:bodyPr/>
          <a:p>
            <a:fld id="{7A003534-5CD4-4E70-A814-209102E6AAA3}" type="datetime1">
              <a:rPr lang="fr-FR" smtClean="0"/>
              <a:t>4/6/2021</a:t>
            </a:fld>
            <a:endParaRPr lang="fr-FR"/>
          </a:p>
        </p:txBody>
      </p:sp>
      <p:sp>
        <p:nvSpPr>
          <p:cNvPr id="1048758" name="Slide Number Placeholder 4"/>
          <p:cNvSpPr>
            <a:spLocks noGrp="1"/>
          </p:cNvSpPr>
          <p:nvPr>
            <p:ph type="sldNum" sz="quarter" idx="12"/>
          </p:nvPr>
        </p:nvSpPr>
        <p:spPr/>
        <p:txBody>
          <a:bodyPr/>
          <a:p>
            <a:fld id="{943CF8F4-345A-497A-B0FA-0D5D887ABE34}" type="slidenum">
              <a:rPr lang="fr-FR" smtClean="0"/>
              <a:t>32</a:t>
            </a:fld>
            <a:endParaRPr 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214" name=""/>
        <p:cNvGrpSpPr/>
        <p:nvPr/>
      </p:nvGrpSpPr>
      <p:grpSpPr>
        <a:xfrm>
          <a:off x="0" y="0"/>
          <a:ext cx="0" cy="0"/>
          <a:chOff x="0" y="0"/>
          <a:chExt cx="0" cy="0"/>
        </a:xfrm>
      </p:grpSpPr>
      <p:sp>
        <p:nvSpPr>
          <p:cNvPr id="1048759" name="Title 1"/>
          <p:cNvSpPr>
            <a:spLocks noGrp="1"/>
          </p:cNvSpPr>
          <p:nvPr>
            <p:ph type="title"/>
          </p:nvPr>
        </p:nvSpPr>
        <p:spPr/>
        <p:txBody>
          <a:bodyPr>
            <a:normAutofit/>
          </a:bodyPr>
          <a:p>
            <a:r>
              <a:rPr dirty="0" sz="2400" lang="en-GB">
                <a:solidFill>
                  <a:srgbClr val="FF0000"/>
                </a:solidFill>
                <a:latin typeface="Calibri" pitchFamily="34" charset="0"/>
              </a:rPr>
              <a:t>INFEECTIONS OF THE LOWER RESPIRATORY TRACT</a:t>
            </a:r>
            <a:endParaRPr dirty="0" sz="2400" lang="fr-FR">
              <a:solidFill>
                <a:srgbClr val="FF0000"/>
              </a:solidFill>
              <a:latin typeface="Calibri" pitchFamily="34" charset="0"/>
            </a:endParaRPr>
          </a:p>
        </p:txBody>
      </p:sp>
      <p:sp>
        <p:nvSpPr>
          <p:cNvPr id="1048760" name="Content Placeholder 2"/>
          <p:cNvSpPr>
            <a:spLocks noGrp="1"/>
          </p:cNvSpPr>
          <p:nvPr>
            <p:ph idx="1"/>
          </p:nvPr>
        </p:nvSpPr>
        <p:spPr/>
        <p:txBody>
          <a:bodyPr>
            <a:normAutofit fontScale="95833" lnSpcReduction="10000"/>
          </a:bodyPr>
          <a:p>
            <a:pPr>
              <a:buNone/>
            </a:pPr>
            <a:r>
              <a:rPr dirty="0" sz="2400" lang="en-GB">
                <a:solidFill>
                  <a:srgbClr val="FF0000"/>
                </a:solidFill>
                <a:latin typeface="Calibri" pitchFamily="34" charset="0"/>
              </a:rPr>
              <a:t>BRONCHITIS</a:t>
            </a:r>
          </a:p>
          <a:p>
            <a:pPr>
              <a:buNone/>
            </a:pPr>
            <a:r>
              <a:rPr dirty="0" sz="2400" lang="en-GB">
                <a:latin typeface="Calibri" pitchFamily="34" charset="0"/>
              </a:rPr>
              <a:t>It is the inflamation of the mucous membrane of the bronchi.</a:t>
            </a:r>
          </a:p>
          <a:p>
            <a:pPr>
              <a:buNone/>
            </a:pPr>
            <a:r>
              <a:rPr dirty="0" sz="2400" lang="en-GB">
                <a:solidFill>
                  <a:srgbClr val="FF0000"/>
                </a:solidFill>
                <a:latin typeface="Calibri" pitchFamily="34" charset="0"/>
              </a:rPr>
              <a:t>Acute bronchitis-</a:t>
            </a:r>
            <a:r>
              <a:rPr dirty="0" sz="2400" lang="en-US">
                <a:latin typeface="Calibri" pitchFamily="34" charset="0"/>
              </a:rPr>
              <a:t>,an acute inﬂammation of the mucous membranes of the trachea and the bronchial tree, often follows infection of the upper respiratory tract.</a:t>
            </a:r>
          </a:p>
          <a:p>
            <a:pPr>
              <a:buNone/>
            </a:pPr>
            <a:r>
              <a:rPr dirty="0" sz="2400" lang="en-US">
                <a:latin typeface="Calibri" pitchFamily="34" charset="0"/>
              </a:rPr>
              <a:t>It is characterized by development of a cough without sputum production. </a:t>
            </a:r>
          </a:p>
          <a:p>
            <a:pPr>
              <a:buNone/>
            </a:pPr>
            <a:r>
              <a:rPr dirty="0" sz="2400" lang="en-US">
                <a:solidFill>
                  <a:srgbClr val="FF0000"/>
                </a:solidFill>
                <a:latin typeface="Calibri" pitchFamily="34" charset="0"/>
              </a:rPr>
              <a:t>Chronic bronchitis- </a:t>
            </a:r>
            <a:r>
              <a:rPr dirty="0" sz="2400" lang="en-US">
                <a:latin typeface="Calibri" pitchFamily="34" charset="0"/>
              </a:rPr>
              <a:t>is defined clinically when an individual has had a cough with sputum(productive cough) for 3 months in 2 successive years. It is a progressive inflammatory disease resulting from prolonged irritation of the bronchial epithelium</a:t>
            </a:r>
          </a:p>
          <a:p>
            <a:endParaRPr dirty="0" sz="2400" lang="fr-FR">
              <a:latin typeface="Calibri" pitchFamily="34" charset="0"/>
            </a:endParaRPr>
          </a:p>
        </p:txBody>
      </p:sp>
      <p:sp>
        <p:nvSpPr>
          <p:cNvPr id="1048761" name="Date Placeholder 3"/>
          <p:cNvSpPr>
            <a:spLocks noGrp="1"/>
          </p:cNvSpPr>
          <p:nvPr>
            <p:ph type="dt" sz="half" idx="10"/>
          </p:nvPr>
        </p:nvSpPr>
        <p:spPr/>
        <p:txBody>
          <a:bodyPr/>
          <a:p>
            <a:fld id="{2699E19A-791D-4829-9CA6-AF4F4D280232}" type="datetime1">
              <a:rPr lang="fr-FR" smtClean="0"/>
              <a:t>4/6/2021</a:t>
            </a:fld>
            <a:endParaRPr lang="fr-FR"/>
          </a:p>
        </p:txBody>
      </p:sp>
      <p:sp>
        <p:nvSpPr>
          <p:cNvPr id="1048762" name="Slide Number Placeholder 4"/>
          <p:cNvSpPr>
            <a:spLocks noGrp="1"/>
          </p:cNvSpPr>
          <p:nvPr>
            <p:ph type="sldNum" sz="quarter" idx="12"/>
          </p:nvPr>
        </p:nvSpPr>
        <p:spPr/>
        <p:txBody>
          <a:bodyPr/>
          <a:p>
            <a:fld id="{943CF8F4-345A-497A-B0FA-0D5D887ABE34}" type="slidenum">
              <a:rPr lang="fr-FR" smtClean="0"/>
              <a:t>33</a:t>
            </a:fld>
            <a:endParaRPr 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215" name=""/>
        <p:cNvGrpSpPr/>
        <p:nvPr/>
      </p:nvGrpSpPr>
      <p:grpSpPr>
        <a:xfrm>
          <a:off x="0" y="0"/>
          <a:ext cx="0" cy="0"/>
          <a:chOff x="0" y="0"/>
          <a:chExt cx="0" cy="0"/>
        </a:xfrm>
      </p:grpSpPr>
      <p:sp>
        <p:nvSpPr>
          <p:cNvPr id="1048763" name="Title 1"/>
          <p:cNvSpPr>
            <a:spLocks noGrp="1"/>
          </p:cNvSpPr>
          <p:nvPr>
            <p:ph type="title"/>
          </p:nvPr>
        </p:nvSpPr>
        <p:spPr/>
        <p:txBody>
          <a:bodyPr>
            <a:normAutofit/>
          </a:bodyPr>
          <a:p>
            <a:r>
              <a:rPr dirty="0" sz="2400" lang="en-GB">
                <a:solidFill>
                  <a:srgbClr val="FF0000"/>
                </a:solidFill>
                <a:latin typeface="Calibri" pitchFamily="34" charset="0"/>
              </a:rPr>
              <a:t>PATHOPHYSIOLOGY</a:t>
            </a:r>
            <a:endParaRPr dirty="0" sz="2400" lang="fr-FR">
              <a:solidFill>
                <a:srgbClr val="FF0000"/>
              </a:solidFill>
              <a:latin typeface="Calibri" pitchFamily="34" charset="0"/>
            </a:endParaRPr>
          </a:p>
        </p:txBody>
      </p:sp>
      <p:sp>
        <p:nvSpPr>
          <p:cNvPr id="1048764" name="Content Placeholder 2"/>
          <p:cNvSpPr>
            <a:spLocks noGrp="1"/>
          </p:cNvSpPr>
          <p:nvPr>
            <p:ph idx="1"/>
          </p:nvPr>
        </p:nvSpPr>
        <p:spPr/>
        <p:txBody>
          <a:bodyPr/>
          <a:p>
            <a:r>
              <a:rPr dirty="0" sz="2400" lang="fr-FR"/>
              <a:t>In acute tracheobronchitis, the inﬂamed mucosa of the bronchi produces mucopurulent sputum, often in response to Streptococcus pneumoniae, </a:t>
            </a:r>
            <a:r>
              <a:rPr dirty="0" sz="2400" lang="fr-FR" err="1"/>
              <a:t>Haemophilus</a:t>
            </a:r>
            <a:r>
              <a:rPr dirty="0" sz="2400" lang="fr-FR"/>
              <a:t> </a:t>
            </a:r>
            <a:r>
              <a:rPr dirty="0" sz="2400" lang="fr-FR" err="1"/>
              <a:t>inﬂuenzae,and</a:t>
            </a:r>
            <a:r>
              <a:rPr dirty="0" sz="2400" lang="fr-FR"/>
              <a:t>  </a:t>
            </a:r>
            <a:r>
              <a:rPr dirty="0" sz="2400" lang="fr-FR" err="1"/>
              <a:t>Mycoplasma</a:t>
            </a:r>
            <a:r>
              <a:rPr dirty="0" sz="2400" lang="fr-FR"/>
              <a:t> pneumoniae</a:t>
            </a:r>
            <a:r>
              <a:rPr dirty="0" lang="fr-FR"/>
              <a:t>.</a:t>
            </a:r>
          </a:p>
          <a:p>
            <a:r>
              <a:rPr dirty="0" sz="2400" lang="en-GB">
                <a:latin typeface="Calibri" pitchFamily="34" charset="0"/>
              </a:rPr>
              <a:t>In chronic bronchitis results from repeated irritation of the airway leading to hyperscretion of the mucus and inflammation .There is hypertrophy of the mucus producing gland. mucocilliary clearance is delayed due to decrease in number of ciliated cells, hence productive cough. bronchial lumen is narrowed and fibrosis of the airways may occur. </a:t>
            </a:r>
            <a:endParaRPr dirty="0" sz="2400" lang="fr-FR">
              <a:latin typeface="Calibri" pitchFamily="34" charset="0"/>
            </a:endParaRPr>
          </a:p>
        </p:txBody>
      </p:sp>
      <p:sp>
        <p:nvSpPr>
          <p:cNvPr id="1048765" name="Date Placeholder 3"/>
          <p:cNvSpPr>
            <a:spLocks noGrp="1"/>
          </p:cNvSpPr>
          <p:nvPr>
            <p:ph type="dt" sz="half" idx="10"/>
          </p:nvPr>
        </p:nvSpPr>
        <p:spPr/>
        <p:txBody>
          <a:bodyPr/>
          <a:p>
            <a:fld id="{CF50B647-8D3F-4098-931F-82EE02F09353}" type="datetime1">
              <a:rPr lang="fr-FR" smtClean="0"/>
              <a:t>4/6/2021</a:t>
            </a:fld>
            <a:endParaRPr lang="fr-FR"/>
          </a:p>
        </p:txBody>
      </p:sp>
      <p:sp>
        <p:nvSpPr>
          <p:cNvPr id="1048766" name="Slide Number Placeholder 4"/>
          <p:cNvSpPr>
            <a:spLocks noGrp="1"/>
          </p:cNvSpPr>
          <p:nvPr>
            <p:ph type="sldNum" sz="quarter" idx="12"/>
          </p:nvPr>
        </p:nvSpPr>
        <p:spPr/>
        <p:txBody>
          <a:bodyPr/>
          <a:p>
            <a:fld id="{943CF8F4-345A-497A-B0FA-0D5D887ABE34}" type="slidenum">
              <a:rPr lang="fr-FR" smtClean="0"/>
              <a:t>34</a:t>
            </a:fld>
            <a:endParaRPr 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216" name=""/>
        <p:cNvGrpSpPr/>
        <p:nvPr/>
      </p:nvGrpSpPr>
      <p:grpSpPr>
        <a:xfrm>
          <a:off x="0" y="0"/>
          <a:ext cx="0" cy="0"/>
          <a:chOff x="0" y="0"/>
          <a:chExt cx="0" cy="0"/>
        </a:xfrm>
      </p:grpSpPr>
      <p:sp>
        <p:nvSpPr>
          <p:cNvPr id="1048767" name="Title 1"/>
          <p:cNvSpPr>
            <a:spLocks noGrp="1"/>
          </p:cNvSpPr>
          <p:nvPr>
            <p:ph type="title"/>
          </p:nvPr>
        </p:nvSpPr>
        <p:spPr/>
        <p:txBody>
          <a:bodyPr>
            <a:normAutofit/>
          </a:bodyPr>
          <a:p>
            <a:r>
              <a:rPr dirty="0" sz="2400" lang="en-GB">
                <a:solidFill>
                  <a:srgbClr val="FF0000"/>
                </a:solidFill>
                <a:latin typeface="Calibri" pitchFamily="34" charset="0"/>
              </a:rPr>
              <a:t>Predisposing factors</a:t>
            </a:r>
            <a:endParaRPr dirty="0" sz="2400" lang="fr-FR">
              <a:solidFill>
                <a:srgbClr val="FF0000"/>
              </a:solidFill>
              <a:latin typeface="Calibri" pitchFamily="34" charset="0"/>
            </a:endParaRPr>
          </a:p>
        </p:txBody>
      </p:sp>
      <p:sp>
        <p:nvSpPr>
          <p:cNvPr id="1048768" name="Content Placeholder 2"/>
          <p:cNvSpPr>
            <a:spLocks noGrp="1"/>
          </p:cNvSpPr>
          <p:nvPr>
            <p:ph idx="1"/>
          </p:nvPr>
        </p:nvSpPr>
        <p:spPr/>
        <p:txBody>
          <a:bodyPr/>
          <a:p>
            <a:pPr>
              <a:buNone/>
            </a:pPr>
            <a:r>
              <a:rPr b="1" dirty="0" lang="en-GB"/>
              <a:t>Acute bronchitis</a:t>
            </a:r>
          </a:p>
          <a:p>
            <a:r>
              <a:rPr dirty="0" sz="2400" lang="en-US"/>
              <a:t> inhalation of physical and chemical irritants, gases, and other air contaminants.</a:t>
            </a:r>
          </a:p>
          <a:p>
            <a:r>
              <a:rPr dirty="0" sz="2400" lang="en-US"/>
              <a:t>Smoking, gastric reflux</a:t>
            </a:r>
          </a:p>
          <a:p>
            <a:r>
              <a:rPr dirty="0" sz="2400" lang="en-US"/>
              <a:t>Viral and bacterial infections</a:t>
            </a:r>
          </a:p>
          <a:p>
            <a:pPr>
              <a:buNone/>
            </a:pPr>
            <a:r>
              <a:rPr b="1" dirty="0" sz="2400" lang="en-US"/>
              <a:t>Chronic bronchitis</a:t>
            </a:r>
          </a:p>
          <a:p>
            <a:r>
              <a:rPr dirty="0" sz="2400" lang="en-GB"/>
              <a:t>Long term cigarette Smoking </a:t>
            </a:r>
          </a:p>
          <a:p>
            <a:r>
              <a:rPr dirty="0" sz="2400" lang="en-GB"/>
              <a:t>Viral and bacterial infections</a:t>
            </a:r>
          </a:p>
          <a:p>
            <a:r>
              <a:rPr dirty="0" sz="2400" lang="en-GB"/>
              <a:t>Immunodeficiency</a:t>
            </a:r>
          </a:p>
          <a:p>
            <a:r>
              <a:rPr dirty="0" sz="2400" lang="en-GB"/>
              <a:t>Long term illness and immobilization</a:t>
            </a:r>
            <a:endParaRPr dirty="0" sz="2400" lang="fr-FR"/>
          </a:p>
        </p:txBody>
      </p:sp>
      <p:sp>
        <p:nvSpPr>
          <p:cNvPr id="1048769" name="Date Placeholder 3"/>
          <p:cNvSpPr>
            <a:spLocks noGrp="1"/>
          </p:cNvSpPr>
          <p:nvPr>
            <p:ph type="dt" sz="half" idx="10"/>
          </p:nvPr>
        </p:nvSpPr>
        <p:spPr/>
        <p:txBody>
          <a:bodyPr/>
          <a:p>
            <a:fld id="{50A5B443-96E5-45EF-A43B-B4127D172857}" type="datetime1">
              <a:rPr lang="fr-FR" smtClean="0"/>
              <a:t>4/6/2021</a:t>
            </a:fld>
            <a:endParaRPr lang="fr-FR"/>
          </a:p>
        </p:txBody>
      </p:sp>
      <p:sp>
        <p:nvSpPr>
          <p:cNvPr id="1048770" name="Slide Number Placeholder 4"/>
          <p:cNvSpPr>
            <a:spLocks noGrp="1"/>
          </p:cNvSpPr>
          <p:nvPr>
            <p:ph type="sldNum" sz="quarter" idx="12"/>
          </p:nvPr>
        </p:nvSpPr>
        <p:spPr/>
        <p:txBody>
          <a:bodyPr/>
          <a:p>
            <a:fld id="{943CF8F4-345A-497A-B0FA-0D5D887ABE34}" type="slidenum">
              <a:rPr lang="fr-FR" smtClean="0"/>
              <a:t>35</a:t>
            </a:fld>
            <a:endParaRPr lang="fr-F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217" name=""/>
        <p:cNvGrpSpPr/>
        <p:nvPr/>
      </p:nvGrpSpPr>
      <p:grpSpPr>
        <a:xfrm>
          <a:off x="0" y="0"/>
          <a:ext cx="0" cy="0"/>
          <a:chOff x="0" y="0"/>
          <a:chExt cx="0" cy="0"/>
        </a:xfrm>
      </p:grpSpPr>
      <p:sp>
        <p:nvSpPr>
          <p:cNvPr id="1048771" name="Title 1"/>
          <p:cNvSpPr>
            <a:spLocks noGrp="1"/>
          </p:cNvSpPr>
          <p:nvPr>
            <p:ph type="title"/>
          </p:nvPr>
        </p:nvSpPr>
        <p:spPr/>
        <p:txBody>
          <a:bodyPr>
            <a:normAutofit/>
          </a:bodyPr>
          <a:p>
            <a:r>
              <a:rPr dirty="0" sz="2400" lang="en-GB">
                <a:solidFill>
                  <a:srgbClr val="FF0000"/>
                </a:solidFill>
                <a:latin typeface="Calibri" pitchFamily="34" charset="0"/>
              </a:rPr>
              <a:t>SIGNS AND SYMPTOMS</a:t>
            </a:r>
            <a:endParaRPr dirty="0" sz="2400" lang="fr-FR">
              <a:solidFill>
                <a:srgbClr val="FF0000"/>
              </a:solidFill>
              <a:latin typeface="Calibri" pitchFamily="34" charset="0"/>
            </a:endParaRPr>
          </a:p>
        </p:txBody>
      </p:sp>
      <p:sp>
        <p:nvSpPr>
          <p:cNvPr id="1048772" name="Content Placeholder 2"/>
          <p:cNvSpPr>
            <a:spLocks noGrp="1"/>
          </p:cNvSpPr>
          <p:nvPr>
            <p:ph idx="1"/>
          </p:nvPr>
        </p:nvSpPr>
        <p:spPr/>
        <p:txBody>
          <a:bodyPr>
            <a:normAutofit fontScale="95833" lnSpcReduction="10000"/>
          </a:bodyPr>
          <a:p>
            <a:pPr>
              <a:buNone/>
            </a:pPr>
            <a:r>
              <a:rPr dirty="0" sz="2400" lang="en-US">
                <a:solidFill>
                  <a:srgbClr val="FF0000"/>
                </a:solidFill>
              </a:rPr>
              <a:t>ACUTE BRONCHITIS</a:t>
            </a:r>
          </a:p>
          <a:p>
            <a:r>
              <a:rPr dirty="0" sz="2400" lang="en-US"/>
              <a:t>Initially, the patient has a dry, irritating cough and expectorates a scanty amount of </a:t>
            </a:r>
            <a:r>
              <a:rPr dirty="0" sz="2400" lang="en-US" err="1"/>
              <a:t>mucoid</a:t>
            </a:r>
            <a:r>
              <a:rPr dirty="0" sz="2400" lang="en-US"/>
              <a:t> sputum. </a:t>
            </a:r>
          </a:p>
          <a:p>
            <a:r>
              <a:rPr dirty="0" sz="2400" lang="en-US" err="1"/>
              <a:t>sternal</a:t>
            </a:r>
            <a:r>
              <a:rPr dirty="0" sz="2400" lang="en-US"/>
              <a:t> soreness from coughing </a:t>
            </a:r>
          </a:p>
          <a:p>
            <a:r>
              <a:rPr dirty="0" sz="2400" lang="en-US"/>
              <a:t>fever or chills and night sweats,</a:t>
            </a:r>
          </a:p>
          <a:p>
            <a:r>
              <a:rPr dirty="0" sz="2400" lang="en-US"/>
              <a:t> headache, and general malaise.</a:t>
            </a:r>
          </a:p>
          <a:p>
            <a:r>
              <a:rPr dirty="0" sz="2400" lang="en-US"/>
              <a:t> As the infection progresses, the patient may be short of breath, have noisy inspiration and expiration</a:t>
            </a:r>
          </a:p>
          <a:p>
            <a:r>
              <a:rPr dirty="0" sz="2400" lang="en-US">
                <a:solidFill>
                  <a:srgbClr val="FF0000"/>
                </a:solidFill>
              </a:rPr>
              <a:t>CHRONIC BRONCHITIS</a:t>
            </a:r>
          </a:p>
          <a:p>
            <a:r>
              <a:rPr dirty="0" sz="2400" lang="en-US"/>
              <a:t>Productive cough, purulent sputum,</a:t>
            </a:r>
          </a:p>
          <a:p>
            <a:r>
              <a:rPr dirty="0" sz="2400" lang="en-US"/>
              <a:t>dyspnea</a:t>
            </a:r>
          </a:p>
          <a:p>
            <a:endParaRPr dirty="0" lang="fr-FR"/>
          </a:p>
        </p:txBody>
      </p:sp>
      <p:sp>
        <p:nvSpPr>
          <p:cNvPr id="1048773" name="Date Placeholder 3"/>
          <p:cNvSpPr>
            <a:spLocks noGrp="1"/>
          </p:cNvSpPr>
          <p:nvPr>
            <p:ph type="dt" sz="half" idx="10"/>
          </p:nvPr>
        </p:nvSpPr>
        <p:spPr/>
        <p:txBody>
          <a:bodyPr/>
          <a:p>
            <a:fld id="{D2F14B0B-B9FC-47FE-8CF9-7A1499351896}" type="datetime1">
              <a:rPr lang="fr-FR" smtClean="0"/>
              <a:t>4/6/2021</a:t>
            </a:fld>
            <a:endParaRPr lang="fr-FR"/>
          </a:p>
        </p:txBody>
      </p:sp>
      <p:sp>
        <p:nvSpPr>
          <p:cNvPr id="1048774" name="Slide Number Placeholder 4"/>
          <p:cNvSpPr>
            <a:spLocks noGrp="1"/>
          </p:cNvSpPr>
          <p:nvPr>
            <p:ph type="sldNum" sz="quarter" idx="12"/>
          </p:nvPr>
        </p:nvSpPr>
        <p:spPr/>
        <p:txBody>
          <a:bodyPr/>
          <a:p>
            <a:fld id="{943CF8F4-345A-497A-B0FA-0D5D887ABE34}" type="slidenum">
              <a:rPr lang="fr-FR" smtClean="0"/>
              <a:t>36</a:t>
            </a:fld>
            <a:endParaRPr lang="fr-F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218" name=""/>
        <p:cNvGrpSpPr/>
        <p:nvPr/>
      </p:nvGrpSpPr>
      <p:grpSpPr>
        <a:xfrm>
          <a:off x="0" y="0"/>
          <a:ext cx="0" cy="0"/>
          <a:chOff x="0" y="0"/>
          <a:chExt cx="0" cy="0"/>
        </a:xfrm>
      </p:grpSpPr>
      <p:sp>
        <p:nvSpPr>
          <p:cNvPr id="1048775" name="Title 1"/>
          <p:cNvSpPr>
            <a:spLocks noGrp="1"/>
          </p:cNvSpPr>
          <p:nvPr>
            <p:ph type="title"/>
          </p:nvPr>
        </p:nvSpPr>
        <p:spPr/>
        <p:txBody>
          <a:bodyPr>
            <a:normAutofit/>
          </a:bodyPr>
          <a:p>
            <a:pPr algn="ctr"/>
            <a:r>
              <a:rPr dirty="0" sz="3200" lang="en-GB">
                <a:solidFill>
                  <a:srgbClr val="FF0000"/>
                </a:solidFill>
              </a:rPr>
              <a:t>Medical management</a:t>
            </a:r>
            <a:endParaRPr dirty="0" sz="3200" lang="fr-FR">
              <a:solidFill>
                <a:srgbClr val="FF0000"/>
              </a:solidFill>
            </a:endParaRPr>
          </a:p>
        </p:txBody>
      </p:sp>
      <p:sp>
        <p:nvSpPr>
          <p:cNvPr id="1048776" name="Content Placeholder 2"/>
          <p:cNvSpPr>
            <a:spLocks noGrp="1"/>
          </p:cNvSpPr>
          <p:nvPr>
            <p:ph idx="1"/>
          </p:nvPr>
        </p:nvSpPr>
        <p:spPr/>
        <p:txBody>
          <a:bodyPr>
            <a:normAutofit fontScale="95833" lnSpcReduction="10000"/>
          </a:bodyPr>
          <a:p>
            <a:r>
              <a:rPr dirty="0" sz="2400" lang="en-US"/>
              <a:t>Antibiotic treatment may be indicated depending on the symp- toms, sputum purulence, and results of the sputum culture. Anti- histamines are usually not prescribed because they may cause excessive drying and make secretions more difﬁcult to expectorate. </a:t>
            </a:r>
          </a:p>
          <a:p>
            <a:r>
              <a:rPr dirty="0" sz="2400" lang="en-US"/>
              <a:t>Expectorant, mucolytics and bronchodilators may be prescribed.</a:t>
            </a:r>
          </a:p>
          <a:p>
            <a:r>
              <a:rPr dirty="0" sz="2400" lang="en-US"/>
              <a:t> Fluid intake is increased to thin the viscous and tenacious secretions.</a:t>
            </a:r>
          </a:p>
          <a:p>
            <a:r>
              <a:rPr dirty="0" sz="2400" lang="en-US"/>
              <a:t> Suctioning and bronchoscopy may be needed to remove secretions in chronic conditions </a:t>
            </a:r>
          </a:p>
          <a:p>
            <a:r>
              <a:rPr dirty="0" sz="2400" lang="en-US"/>
              <a:t>Immunization against viral agentsi.e </a:t>
            </a:r>
            <a:r>
              <a:rPr dirty="0" sz="2400" lang="en-US" err="1"/>
              <a:t>H.influenza</a:t>
            </a:r>
            <a:endParaRPr dirty="0" sz="2400" lang="en-US"/>
          </a:p>
          <a:p>
            <a:r>
              <a:rPr dirty="0" sz="2400" lang="en-US"/>
              <a:t>Administer mild analgesics and antipyretics</a:t>
            </a:r>
            <a:endParaRPr dirty="0" sz="2400" lang="fr-FR"/>
          </a:p>
        </p:txBody>
      </p:sp>
      <p:sp>
        <p:nvSpPr>
          <p:cNvPr id="1048777" name="Date Placeholder 3"/>
          <p:cNvSpPr>
            <a:spLocks noGrp="1"/>
          </p:cNvSpPr>
          <p:nvPr>
            <p:ph type="dt" sz="half" idx="10"/>
          </p:nvPr>
        </p:nvSpPr>
        <p:spPr/>
        <p:txBody>
          <a:bodyPr/>
          <a:p>
            <a:fld id="{7508D0A1-F4BD-44F2-B6A6-D13F4D6D5D8C}" type="datetime1">
              <a:rPr lang="fr-FR" smtClean="0"/>
              <a:t>4/6/2021</a:t>
            </a:fld>
            <a:endParaRPr lang="fr-FR"/>
          </a:p>
        </p:txBody>
      </p:sp>
      <p:sp>
        <p:nvSpPr>
          <p:cNvPr id="1048778" name="Slide Number Placeholder 4"/>
          <p:cNvSpPr>
            <a:spLocks noGrp="1"/>
          </p:cNvSpPr>
          <p:nvPr>
            <p:ph type="sldNum" sz="quarter" idx="12"/>
          </p:nvPr>
        </p:nvSpPr>
        <p:spPr/>
        <p:txBody>
          <a:bodyPr/>
          <a:p>
            <a:fld id="{943CF8F4-345A-497A-B0FA-0D5D887ABE34}" type="slidenum">
              <a:rPr lang="fr-FR" smtClean="0"/>
              <a:t>37</a:t>
            </a:fld>
            <a:endParaRPr lang="fr-F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219" name=""/>
        <p:cNvGrpSpPr/>
        <p:nvPr/>
      </p:nvGrpSpPr>
      <p:grpSpPr>
        <a:xfrm>
          <a:off x="0" y="0"/>
          <a:ext cx="0" cy="0"/>
          <a:chOff x="0" y="0"/>
          <a:chExt cx="0" cy="0"/>
        </a:xfrm>
      </p:grpSpPr>
      <p:sp>
        <p:nvSpPr>
          <p:cNvPr id="1048779" name="Title 1"/>
          <p:cNvSpPr>
            <a:spLocks noGrp="1"/>
          </p:cNvSpPr>
          <p:nvPr>
            <p:ph type="title"/>
          </p:nvPr>
        </p:nvSpPr>
        <p:spPr/>
        <p:txBody>
          <a:bodyPr>
            <a:normAutofit/>
          </a:bodyPr>
          <a:p>
            <a:r>
              <a:rPr dirty="0" sz="2400" lang="en-GB">
                <a:solidFill>
                  <a:srgbClr val="FF0000"/>
                </a:solidFill>
                <a:latin typeface="Calibri" pitchFamily="34" charset="0"/>
              </a:rPr>
              <a:t>NURSING MANAGEMENT</a:t>
            </a:r>
            <a:endParaRPr dirty="0" sz="2400" lang="fr-FR">
              <a:solidFill>
                <a:srgbClr val="FF0000"/>
              </a:solidFill>
              <a:latin typeface="Calibri" pitchFamily="34" charset="0"/>
            </a:endParaRPr>
          </a:p>
        </p:txBody>
      </p:sp>
      <p:sp>
        <p:nvSpPr>
          <p:cNvPr id="1048780" name="Content Placeholder 2"/>
          <p:cNvSpPr>
            <a:spLocks noGrp="1"/>
          </p:cNvSpPr>
          <p:nvPr>
            <p:ph idx="1"/>
          </p:nvPr>
        </p:nvSpPr>
        <p:spPr/>
        <p:txBody>
          <a:bodyPr>
            <a:normAutofit/>
          </a:bodyPr>
          <a:p>
            <a:r>
              <a:rPr dirty="0" sz="2400" lang="en-US"/>
              <a:t>In most cases, treatment of  acute bronchitis is largely symptomatic. The patient is advised to rest.</a:t>
            </a:r>
          </a:p>
          <a:p>
            <a:r>
              <a:rPr dirty="0" sz="2400" lang="en-US"/>
              <a:t> Increasing the vapor pressure (moisture content) in the air will reduce irritation. </a:t>
            </a:r>
          </a:p>
          <a:p>
            <a:r>
              <a:rPr dirty="0" sz="2400" lang="en-US"/>
              <a:t>steam inhalations may help relieve laryngeal and tracheal irritation. </a:t>
            </a:r>
          </a:p>
          <a:p>
            <a:r>
              <a:rPr dirty="0" sz="2400" lang="en-US"/>
              <a:t>Advise the to stop smoking and avoid irritants</a:t>
            </a:r>
          </a:p>
          <a:p>
            <a:r>
              <a:rPr dirty="0" sz="2400" lang="en-US"/>
              <a:t>Give plenty of fluids to liquefy the secretions</a:t>
            </a:r>
          </a:p>
          <a:p>
            <a:endParaRPr dirty="0" sz="2400" lang="fr-FR"/>
          </a:p>
        </p:txBody>
      </p:sp>
      <p:sp>
        <p:nvSpPr>
          <p:cNvPr id="1048781" name="Date Placeholder 3"/>
          <p:cNvSpPr>
            <a:spLocks noGrp="1"/>
          </p:cNvSpPr>
          <p:nvPr>
            <p:ph type="dt" sz="half" idx="10"/>
          </p:nvPr>
        </p:nvSpPr>
        <p:spPr/>
        <p:txBody>
          <a:bodyPr/>
          <a:p>
            <a:fld id="{7DCDE137-E019-4273-A4D9-683CF0F4988A}" type="datetime1">
              <a:rPr lang="fr-FR" smtClean="0"/>
              <a:t>4/6/2021</a:t>
            </a:fld>
            <a:endParaRPr lang="fr-FR"/>
          </a:p>
        </p:txBody>
      </p:sp>
      <p:sp>
        <p:nvSpPr>
          <p:cNvPr id="1048782" name="Slide Number Placeholder 4"/>
          <p:cNvSpPr>
            <a:spLocks noGrp="1"/>
          </p:cNvSpPr>
          <p:nvPr>
            <p:ph type="sldNum" sz="quarter" idx="12"/>
          </p:nvPr>
        </p:nvSpPr>
        <p:spPr/>
        <p:txBody>
          <a:bodyPr/>
          <a:p>
            <a:fld id="{943CF8F4-345A-497A-B0FA-0D5D887ABE34}" type="slidenum">
              <a:rPr lang="fr-FR" smtClean="0"/>
              <a:t>38</a:t>
            </a:fld>
            <a:endParaRPr lang="fr-F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220" name=""/>
        <p:cNvGrpSpPr/>
        <p:nvPr/>
      </p:nvGrpSpPr>
      <p:grpSpPr>
        <a:xfrm>
          <a:off x="0" y="0"/>
          <a:ext cx="0" cy="0"/>
          <a:chOff x="0" y="0"/>
          <a:chExt cx="0" cy="0"/>
        </a:xfrm>
      </p:grpSpPr>
      <p:sp>
        <p:nvSpPr>
          <p:cNvPr id="1048783" name="Title 1"/>
          <p:cNvSpPr>
            <a:spLocks noGrp="1"/>
          </p:cNvSpPr>
          <p:nvPr>
            <p:ph type="title"/>
          </p:nvPr>
        </p:nvSpPr>
        <p:spPr/>
        <p:txBody>
          <a:bodyPr>
            <a:normAutofit/>
          </a:bodyPr>
          <a:p>
            <a:r>
              <a:rPr dirty="0" sz="2400" lang="en-GB">
                <a:solidFill>
                  <a:srgbClr val="FF0000"/>
                </a:solidFill>
              </a:rPr>
              <a:t>PNEUMONIA</a:t>
            </a:r>
            <a:endParaRPr dirty="0" sz="2400" lang="fr-FR">
              <a:solidFill>
                <a:srgbClr val="FF0000"/>
              </a:solidFill>
            </a:endParaRPr>
          </a:p>
        </p:txBody>
      </p:sp>
      <p:sp>
        <p:nvSpPr>
          <p:cNvPr id="1048784" name="Content Placeholder 2"/>
          <p:cNvSpPr>
            <a:spLocks noGrp="1"/>
          </p:cNvSpPr>
          <p:nvPr>
            <p:ph idx="1"/>
          </p:nvPr>
        </p:nvSpPr>
        <p:spPr/>
        <p:txBody>
          <a:bodyPr>
            <a:normAutofit/>
          </a:bodyPr>
          <a:p>
            <a:r>
              <a:rPr dirty="0" sz="2400" lang="en-GB"/>
              <a:t>This is the inflammation of the lung parenchyma caused by  various microorganisms  </a:t>
            </a:r>
            <a:r>
              <a:rPr dirty="0" sz="2400" lang="en-GB" err="1"/>
              <a:t>i.e</a:t>
            </a:r>
            <a:r>
              <a:rPr dirty="0" sz="2400" lang="en-GB"/>
              <a:t> bacteria, viruses, fungi.</a:t>
            </a:r>
          </a:p>
          <a:p>
            <a:r>
              <a:rPr dirty="0" sz="2400" lang="en-GB"/>
              <a:t>LOBAR PNEUMONIA-occurs if one or more lobes are involved</a:t>
            </a:r>
          </a:p>
          <a:p>
            <a:r>
              <a:rPr dirty="0" sz="2400" lang="en-GB"/>
              <a:t>BRONCHOPNEUMONIA-It is distributed in patchy fashion within one of localized area in the bronchi</a:t>
            </a:r>
            <a:r>
              <a:rPr dirty="0" sz="2400" lang="en-US"/>
              <a:t>. </a:t>
            </a:r>
            <a:endParaRPr dirty="0" sz="2400" lang="fr-FR"/>
          </a:p>
        </p:txBody>
      </p:sp>
      <p:sp>
        <p:nvSpPr>
          <p:cNvPr id="1048785" name="Date Placeholder 3"/>
          <p:cNvSpPr>
            <a:spLocks noGrp="1"/>
          </p:cNvSpPr>
          <p:nvPr>
            <p:ph type="dt" sz="half" idx="10"/>
          </p:nvPr>
        </p:nvSpPr>
        <p:spPr/>
        <p:txBody>
          <a:bodyPr/>
          <a:p>
            <a:fld id="{571DDFCC-2D35-4962-833C-8DAC3E739D80}" type="datetime1">
              <a:rPr lang="fr-FR" smtClean="0"/>
              <a:t>4/6/2021</a:t>
            </a:fld>
            <a:endParaRPr lang="fr-FR"/>
          </a:p>
        </p:txBody>
      </p:sp>
      <p:sp>
        <p:nvSpPr>
          <p:cNvPr id="1048786" name="Slide Number Placeholder 4"/>
          <p:cNvSpPr>
            <a:spLocks noGrp="1"/>
          </p:cNvSpPr>
          <p:nvPr>
            <p:ph type="sldNum" sz="quarter" idx="12"/>
          </p:nvPr>
        </p:nvSpPr>
        <p:spPr/>
        <p:txBody>
          <a:bodyPr/>
          <a:p>
            <a:fld id="{943CF8F4-345A-497A-B0FA-0D5D887ABE34}" type="slidenum">
              <a:rPr lang="fr-FR" smtClean="0"/>
              <a:t>39</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xmlns:r="http://schemas.openxmlformats.org/officeDocument/2006/relationships" r:embed="rId1"/>
          <a:tile algn="tl" flip="none" sx="100000" sy="100000" tx="0" ty="0"/>
        </a:blipFill>
      </p:bgPr>
    </p:bg>
    <p:spTree>
      <p:nvGrpSpPr>
        <p:cNvPr id="181" name=""/>
        <p:cNvGrpSpPr/>
        <p:nvPr/>
      </p:nvGrpSpPr>
      <p:grpSpPr>
        <a:xfrm>
          <a:off x="0" y="0"/>
          <a:ext cx="0" cy="0"/>
          <a:chOff x="0" y="0"/>
          <a:chExt cx="0" cy="0"/>
        </a:xfrm>
      </p:grpSpPr>
      <p:sp>
        <p:nvSpPr>
          <p:cNvPr id="1048639" name="Date Placeholder 1"/>
          <p:cNvSpPr>
            <a:spLocks noGrp="1"/>
          </p:cNvSpPr>
          <p:nvPr>
            <p:ph type="dt" sz="half" idx="10"/>
          </p:nvPr>
        </p:nvSpPr>
        <p:spPr/>
        <p:txBody>
          <a:bodyPr/>
          <a:p>
            <a:fld id="{F6931362-C97E-4FF4-8282-547FDC59CAF2}" type="datetime1">
              <a:rPr lang="fr-FR" smtClean="0"/>
              <a:t>4/6/2021</a:t>
            </a:fld>
            <a:endParaRPr lang="fr-FR"/>
          </a:p>
        </p:txBody>
      </p:sp>
      <p:sp>
        <p:nvSpPr>
          <p:cNvPr id="1048640" name="Slide Number Placeholder 2"/>
          <p:cNvSpPr>
            <a:spLocks noGrp="1"/>
          </p:cNvSpPr>
          <p:nvPr>
            <p:ph type="sldNum" sz="quarter" idx="12"/>
          </p:nvPr>
        </p:nvSpPr>
        <p:spPr/>
        <p:txBody>
          <a:bodyPr/>
          <a:p>
            <a:fld id="{943CF8F4-345A-497A-B0FA-0D5D887ABE34}" type="slidenum">
              <a:rPr lang="fr-FR" smtClean="0"/>
              <a:t>4</a:t>
            </a:fld>
            <a:endParaRPr lang="fr-FR"/>
          </a:p>
        </p:txBody>
      </p:sp>
      <p:graphicFrame>
        <p:nvGraphicFramePr>
          <p:cNvPr id="4194304" name="Object 2"/>
          <p:cNvGraphicFramePr>
            <a:graphicFrameLocks noChangeAspect="1"/>
          </p:cNvGraphicFramePr>
          <p:nvPr/>
        </p:nvGraphicFramePr>
        <p:xfrm>
          <a:off x="857224" y="285728"/>
          <a:ext cx="7715304" cy="6572272"/>
        </p:xfrm>
        <a:graphic>
          <a:graphicData uri="http://schemas.openxmlformats.org/presentationml/2006/ole">
            <mc:AlternateContent xmlns:mc="http://schemas.openxmlformats.org/markup-compatibility/2006">
              <mc:Choice xmlns:v="urn:schemas-microsoft-com:vml" Requires="v">
                <p:oleObj name="Document" r:id="rId2" spid="_x0000_s1025" imgH="6002243" imgW="5975162" progId="Word.Document.12">
                  <p:embed/>
                </p:oleObj>
              </mc:Choice>
              <mc:Fallback>
                <p:oleObj name="Document" r:id="rId2" imgH="6002243" imgW="5975162" progId="Word.Document.12">
                  <p:embed/>
                  <p:pic>
                    <p:nvPicPr>
                      <p:cNvPr id="2097152" name="Object 2"/>
                      <p:cNvPicPr>
                        <a:picLocks/>
                      </p:cNvPicPr>
                      <p:nvPr/>
                    </p:nvPicPr>
                    <p:blipFill>
                      <a:blip xmlns:r="http://schemas.openxmlformats.org/officeDocument/2006/relationships" r:embed="rId3"/>
                      <a:stretch>
                        <a:fillRect/>
                      </a:stretch>
                    </p:blipFill>
                    <p:spPr>
                      <a:xfrm>
                        <a:off x="857224" y="285728"/>
                        <a:ext cx="7715304" cy="6572272"/>
                      </a:xfrm>
                      <a:prstGeom prst="rect"/>
                    </p:spPr>
                  </p:pic>
                </p:oleObj>
              </mc:Fallback>
            </mc:AlternateContent>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787" name="Title 1"/>
          <p:cNvSpPr>
            <a:spLocks noGrp="1"/>
          </p:cNvSpPr>
          <p:nvPr>
            <p:ph type="title"/>
          </p:nvPr>
        </p:nvSpPr>
        <p:spPr/>
        <p:txBody>
          <a:bodyPr>
            <a:normAutofit fontScale="90000"/>
          </a:bodyPr>
          <a:p>
            <a:r>
              <a:rPr dirty="0" lang="en-GB">
                <a:solidFill>
                  <a:srgbClr val="FF0000"/>
                </a:solidFill>
              </a:rPr>
              <a:t> PATHOPHYSIOLOGY</a:t>
            </a:r>
            <a:br>
              <a:rPr dirty="0" lang="en-GB">
                <a:solidFill>
                  <a:srgbClr val="FF0000"/>
                </a:solidFill>
              </a:rPr>
            </a:br>
            <a:endParaRPr dirty="0" lang="fr-FR"/>
          </a:p>
        </p:txBody>
      </p:sp>
      <p:sp>
        <p:nvSpPr>
          <p:cNvPr id="1048788" name="Content Placeholder 2"/>
          <p:cNvSpPr>
            <a:spLocks noGrp="1"/>
          </p:cNvSpPr>
          <p:nvPr>
            <p:ph idx="1"/>
          </p:nvPr>
        </p:nvSpPr>
        <p:spPr/>
        <p:txBody>
          <a:bodyPr>
            <a:normAutofit fontScale="95833" lnSpcReduction="10000"/>
          </a:bodyPr>
          <a:p>
            <a:endParaRPr dirty="0" sz="2400" lang="en-GB"/>
          </a:p>
          <a:p>
            <a:r>
              <a:rPr dirty="0" sz="2600" lang="en-US">
                <a:latin typeface="Calibri" pitchFamily="34" charset="0"/>
              </a:rPr>
              <a:t>Pneumonia arises from normally present ﬂora in a patient whose resistance has been altered, or it results from aspiration of ﬂora present in the oropharynx. It may also result from bloodborne organisms that enter the pulmonary circulation and are trapped in the pulmonary capillary bed. An inﬂammatory reaction can occur in the alveoli, producing an exudate that interferes with the diffusion of oxygen and carbon dioxide. Areas of the lung are not adequately ventilated because of secretions and mucosal edema that cause partial occlusion of the bronchi or alveoli, with a resultant decrease in alveolar oxygen tension.</a:t>
            </a:r>
            <a:endParaRPr dirty="0" sz="2600" lang="fr-FR">
              <a:latin typeface="Calibri" pitchFamily="34" charset="0"/>
            </a:endParaRPr>
          </a:p>
        </p:txBody>
      </p:sp>
      <p:sp>
        <p:nvSpPr>
          <p:cNvPr id="1048789" name="Date Placeholder 3"/>
          <p:cNvSpPr>
            <a:spLocks noGrp="1"/>
          </p:cNvSpPr>
          <p:nvPr>
            <p:ph type="dt" sz="half" idx="10"/>
          </p:nvPr>
        </p:nvSpPr>
        <p:spPr/>
        <p:txBody>
          <a:bodyPr/>
          <a:p>
            <a:fld id="{16E20A3D-B3C2-4336-B85E-AB15A2E5884C}" type="datetime1">
              <a:rPr lang="fr-FR" smtClean="0"/>
              <a:t>4/6/2021</a:t>
            </a:fld>
            <a:endParaRPr lang="fr-FR"/>
          </a:p>
        </p:txBody>
      </p:sp>
      <p:sp>
        <p:nvSpPr>
          <p:cNvPr id="1048790" name="Slide Number Placeholder 4"/>
          <p:cNvSpPr>
            <a:spLocks noGrp="1"/>
          </p:cNvSpPr>
          <p:nvPr>
            <p:ph type="sldNum" sz="quarter" idx="12"/>
          </p:nvPr>
        </p:nvSpPr>
        <p:spPr/>
        <p:txBody>
          <a:bodyPr/>
          <a:p>
            <a:fld id="{943CF8F4-345A-497A-B0FA-0D5D887ABE34}" type="slidenum">
              <a:rPr lang="fr-FR" smtClean="0"/>
              <a:t>40</a:t>
            </a:fld>
            <a:endParaRPr lang="fr-F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222" name=""/>
        <p:cNvGrpSpPr/>
        <p:nvPr/>
      </p:nvGrpSpPr>
      <p:grpSpPr>
        <a:xfrm>
          <a:off x="0" y="0"/>
          <a:ext cx="0" cy="0"/>
          <a:chOff x="0" y="0"/>
          <a:chExt cx="0" cy="0"/>
        </a:xfrm>
      </p:grpSpPr>
      <p:sp>
        <p:nvSpPr>
          <p:cNvPr id="1048791" name="Title 1"/>
          <p:cNvSpPr>
            <a:spLocks noGrp="1"/>
          </p:cNvSpPr>
          <p:nvPr>
            <p:ph type="title"/>
          </p:nvPr>
        </p:nvSpPr>
        <p:spPr/>
        <p:txBody>
          <a:bodyPr>
            <a:normAutofit/>
          </a:bodyPr>
          <a:p>
            <a:r>
              <a:rPr dirty="0" sz="2400" lang="en-GB">
                <a:latin typeface="+mn-lt"/>
              </a:rPr>
              <a:t>CLASSIFICATION OF PNEUMONIA</a:t>
            </a:r>
            <a:endParaRPr dirty="0" sz="2400" lang="fr-FR">
              <a:latin typeface="+mn-lt"/>
            </a:endParaRPr>
          </a:p>
        </p:txBody>
      </p:sp>
      <p:sp>
        <p:nvSpPr>
          <p:cNvPr id="1048792" name="Content Placeholder 2"/>
          <p:cNvSpPr>
            <a:spLocks noGrp="1"/>
          </p:cNvSpPr>
          <p:nvPr>
            <p:ph idx="1"/>
          </p:nvPr>
        </p:nvSpPr>
        <p:spPr/>
        <p:txBody>
          <a:bodyPr>
            <a:noAutofit/>
          </a:bodyPr>
          <a:p>
            <a:r>
              <a:rPr b="1" dirty="0" sz="2000" lang="en-US"/>
              <a:t>Community-acquired pneumonia </a:t>
            </a:r>
            <a:r>
              <a:rPr dirty="0" sz="2000" lang="en-US"/>
              <a:t>-occurs either in the community setting or within the ﬁrst 48 hours of hospitalization </a:t>
            </a:r>
          </a:p>
          <a:p>
            <a:r>
              <a:rPr b="1" dirty="0" sz="2000" lang="en-US"/>
              <a:t>Hospital-acquired pneumonia (</a:t>
            </a:r>
            <a:r>
              <a:rPr dirty="0" sz="2000" lang="en-US"/>
              <a:t> nosocomial pneumonia)  -is  the onset of pneumonia symptoms more than 48 hours after admission to the hospital.. </a:t>
            </a:r>
          </a:p>
          <a:p>
            <a:r>
              <a:rPr b="1" dirty="0" sz="2000" lang="en-US"/>
              <a:t>. pneumonia in the immunocompromised host </a:t>
            </a:r>
            <a:r>
              <a:rPr dirty="0" sz="2000" lang="en-US"/>
              <a:t>are </a:t>
            </a:r>
            <a:r>
              <a:rPr dirty="0" sz="2000" lang="en-US" err="1"/>
              <a:t>Pneumocystis</a:t>
            </a:r>
            <a:r>
              <a:rPr dirty="0" sz="2000" lang="en-US"/>
              <a:t> </a:t>
            </a:r>
            <a:r>
              <a:rPr dirty="0" sz="2000" lang="en-US" err="1"/>
              <a:t>carinii</a:t>
            </a:r>
            <a:r>
              <a:rPr dirty="0" sz="2000" lang="en-US"/>
              <a:t> , fungal pneumonias, and mycobacterium tuberculosis. Immunocompromised states occur with the use of corticosteroids or other immunosuppressive agents, chemotherapy, nutritional depletion, use of broad-spectrum antimicrobial agents, AIDS, , and long-term advanced life-support technology (mechanical ventilation). </a:t>
            </a:r>
          </a:p>
          <a:p>
            <a:r>
              <a:rPr b="1" dirty="0" sz="2000" lang="en-US"/>
              <a:t>ASPIRATION PNEUMONIA-refers </a:t>
            </a:r>
            <a:r>
              <a:rPr dirty="0" sz="2000" lang="en-US"/>
              <a:t>to consequences' resulting from entry of endogenous and exogenous substances into lower airway</a:t>
            </a:r>
          </a:p>
          <a:p>
            <a:endParaRPr dirty="0" sz="2000" lang="fr-FR"/>
          </a:p>
        </p:txBody>
      </p:sp>
      <p:sp>
        <p:nvSpPr>
          <p:cNvPr id="1048793" name="Date Placeholder 3"/>
          <p:cNvSpPr>
            <a:spLocks noGrp="1"/>
          </p:cNvSpPr>
          <p:nvPr>
            <p:ph type="dt" sz="half" idx="10"/>
          </p:nvPr>
        </p:nvSpPr>
        <p:spPr/>
        <p:txBody>
          <a:bodyPr/>
          <a:p>
            <a:fld id="{24749A61-157D-4318-BBD5-75F3ADE4CA6C}" type="datetime1">
              <a:rPr lang="fr-FR" smtClean="0"/>
              <a:t>4/6/2021</a:t>
            </a:fld>
            <a:endParaRPr lang="fr-FR"/>
          </a:p>
        </p:txBody>
      </p:sp>
      <p:sp>
        <p:nvSpPr>
          <p:cNvPr id="1048794" name="Slide Number Placeholder 4"/>
          <p:cNvSpPr>
            <a:spLocks noGrp="1"/>
          </p:cNvSpPr>
          <p:nvPr>
            <p:ph type="sldNum" sz="quarter" idx="12"/>
          </p:nvPr>
        </p:nvSpPr>
        <p:spPr/>
        <p:txBody>
          <a:bodyPr/>
          <a:p>
            <a:fld id="{943CF8F4-345A-497A-B0FA-0D5D887ABE34}" type="slidenum">
              <a:rPr lang="fr-FR" smtClean="0"/>
              <a:t>41</a:t>
            </a:fld>
            <a:endParaRPr lang="fr-F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795" name="Title 1"/>
          <p:cNvSpPr>
            <a:spLocks noGrp="1"/>
          </p:cNvSpPr>
          <p:nvPr>
            <p:ph type="title"/>
          </p:nvPr>
        </p:nvSpPr>
        <p:spPr/>
        <p:txBody>
          <a:bodyPr>
            <a:normAutofit/>
          </a:bodyPr>
          <a:p>
            <a:r>
              <a:rPr dirty="0" sz="2400" lang="en-GB"/>
              <a:t>MICRO-ORGANISMS RESPONSIBLE FOR PNEUMONIA</a:t>
            </a:r>
            <a:endParaRPr dirty="0" sz="2400" lang="fr-FR"/>
          </a:p>
        </p:txBody>
      </p:sp>
      <p:sp>
        <p:nvSpPr>
          <p:cNvPr id="1048796" name="Content Placeholder 2"/>
          <p:cNvSpPr>
            <a:spLocks noGrp="1"/>
          </p:cNvSpPr>
          <p:nvPr>
            <p:ph idx="1"/>
          </p:nvPr>
        </p:nvSpPr>
        <p:spPr/>
        <p:txBody>
          <a:bodyPr>
            <a:normAutofit fontScale="87500" lnSpcReduction="20000"/>
          </a:bodyPr>
          <a:p>
            <a:r>
              <a:rPr b="1" dirty="0" sz="2400" lang="en-GB" u="sng"/>
              <a:t>COMMUNITY ACQUIRED</a:t>
            </a:r>
          </a:p>
          <a:p>
            <a:r>
              <a:rPr dirty="0" sz="2400" lang="fr-FR"/>
              <a:t>(</a:t>
            </a:r>
            <a:r>
              <a:rPr dirty="0" sz="2400" lang="fr-FR" err="1"/>
              <a:t>pneumococcal</a:t>
            </a:r>
            <a:r>
              <a:rPr dirty="0" sz="2400" lang="fr-FR"/>
              <a:t>),Haemophilus inﬂuenzae</a:t>
            </a:r>
          </a:p>
          <a:p>
            <a:r>
              <a:rPr dirty="0" sz="2400" lang="fr-FR"/>
              <a:t>Legionnaires’ disease,Streptococcus pneumoniae</a:t>
            </a:r>
          </a:p>
          <a:p>
            <a:r>
              <a:rPr dirty="0" sz="2400" lang="fr-FR"/>
              <a:t>Mycoplasma pneumoniae,Viral pneumonia, C. pneumoniae </a:t>
            </a:r>
          </a:p>
          <a:p>
            <a:endParaRPr b="1" dirty="0" sz="2400" lang="fr-FR" u="sng"/>
          </a:p>
          <a:p>
            <a:r>
              <a:rPr b="1" dirty="0" sz="2400" lang="fr-FR" u="sng"/>
              <a:t>HOSPITAL-ACQUIRED PNEUMONIA</a:t>
            </a:r>
          </a:p>
          <a:p>
            <a:pPr>
              <a:buNone/>
            </a:pPr>
            <a:r>
              <a:rPr dirty="0" sz="2400" lang="fr-FR"/>
              <a:t> Staphylococcal pneumonia,</a:t>
            </a:r>
          </a:p>
          <a:p>
            <a:r>
              <a:rPr dirty="0" sz="2400" lang="fr-FR"/>
              <a:t>Klebsiella pneumonia, Pseudomonas aeruginosa</a:t>
            </a:r>
          </a:p>
          <a:p>
            <a:endParaRPr dirty="0" sz="2400" lang="fr-FR"/>
          </a:p>
          <a:p>
            <a:r>
              <a:rPr b="1" dirty="0" sz="2400" lang="fr-FR" u="sng"/>
              <a:t>IMMUNOCOMPROMISED HOST </a:t>
            </a:r>
          </a:p>
          <a:p>
            <a:r>
              <a:rPr dirty="0" sz="2400" lang="fr-FR"/>
              <a:t>Pneumocystis carinii, Aspergillus fumigatus,</a:t>
            </a:r>
          </a:p>
          <a:p>
            <a:r>
              <a:rPr dirty="0" sz="2400" lang="fr-FR"/>
              <a:t>Mycobacterium tuberculosis</a:t>
            </a:r>
          </a:p>
          <a:p>
            <a:endParaRPr dirty="0" sz="2400" lang="fr-FR"/>
          </a:p>
          <a:p>
            <a:r>
              <a:rPr dirty="0" sz="2400" lang="fr-FR"/>
              <a:t> </a:t>
            </a:r>
          </a:p>
          <a:p>
            <a:endParaRPr dirty="0" sz="2400" lang="fr-FR"/>
          </a:p>
          <a:p>
            <a:endParaRPr dirty="0" sz="2400" lang="fr-FR"/>
          </a:p>
          <a:p>
            <a:endParaRPr dirty="0" sz="2400" lang="fr-FR"/>
          </a:p>
          <a:p>
            <a:endParaRPr dirty="0" lang="fr-FR"/>
          </a:p>
          <a:p>
            <a:endParaRPr dirty="0" lang="fr-FR"/>
          </a:p>
        </p:txBody>
      </p:sp>
      <p:sp>
        <p:nvSpPr>
          <p:cNvPr id="1048797" name="Date Placeholder 3"/>
          <p:cNvSpPr>
            <a:spLocks noGrp="1"/>
          </p:cNvSpPr>
          <p:nvPr>
            <p:ph type="dt" sz="half" idx="10"/>
          </p:nvPr>
        </p:nvSpPr>
        <p:spPr/>
        <p:txBody>
          <a:bodyPr/>
          <a:p>
            <a:fld id="{2F204A1C-9E2E-4DEA-A1B8-DE2DDD9B755B}" type="datetime1">
              <a:rPr lang="fr-FR" smtClean="0"/>
              <a:t>4/6/2021</a:t>
            </a:fld>
            <a:endParaRPr lang="fr-FR"/>
          </a:p>
        </p:txBody>
      </p:sp>
      <p:sp>
        <p:nvSpPr>
          <p:cNvPr id="1048798" name="Slide Number Placeholder 4"/>
          <p:cNvSpPr>
            <a:spLocks noGrp="1"/>
          </p:cNvSpPr>
          <p:nvPr>
            <p:ph type="sldNum" sz="quarter" idx="12"/>
          </p:nvPr>
        </p:nvSpPr>
        <p:spPr/>
        <p:txBody>
          <a:bodyPr/>
          <a:p>
            <a:fld id="{943CF8F4-345A-497A-B0FA-0D5D887ABE34}" type="slidenum">
              <a:rPr lang="fr-FR" smtClean="0"/>
              <a:t>42</a:t>
            </a:fld>
            <a:endParaRPr lang="fr-F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799" name="Title 1"/>
          <p:cNvSpPr>
            <a:spLocks noGrp="1"/>
          </p:cNvSpPr>
          <p:nvPr>
            <p:ph type="title"/>
          </p:nvPr>
        </p:nvSpPr>
        <p:spPr/>
        <p:txBody>
          <a:bodyPr>
            <a:normAutofit fontScale="90000"/>
          </a:bodyPr>
          <a:p>
            <a:br>
              <a:rPr dirty="0" lang="en-GB"/>
            </a:br>
            <a:r>
              <a:rPr dirty="0" lang="en-GB"/>
              <a:t>RISK FACTORS</a:t>
            </a:r>
            <a:endParaRPr dirty="0" lang="fr-FR"/>
          </a:p>
        </p:txBody>
      </p:sp>
      <p:sp>
        <p:nvSpPr>
          <p:cNvPr id="1048800" name="Content Placeholder 2"/>
          <p:cNvSpPr>
            <a:spLocks noGrp="1"/>
          </p:cNvSpPr>
          <p:nvPr>
            <p:ph idx="1"/>
          </p:nvPr>
        </p:nvSpPr>
        <p:spPr/>
        <p:txBody>
          <a:bodyPr>
            <a:normAutofit fontScale="91667" lnSpcReduction="10000"/>
          </a:bodyPr>
          <a:p>
            <a:r>
              <a:rPr dirty="0" sz="2400" lang="en-GB"/>
              <a:t>Immunocopmpromised patients</a:t>
            </a:r>
          </a:p>
          <a:p>
            <a:r>
              <a:rPr dirty="0" sz="2400" lang="en-GB"/>
              <a:t>Smoking </a:t>
            </a:r>
            <a:r>
              <a:rPr dirty="0" sz="2400" lang="en-GB" err="1"/>
              <a:t>i.e</a:t>
            </a:r>
            <a:r>
              <a:rPr dirty="0" sz="2400" lang="en-GB"/>
              <a:t> </a:t>
            </a:r>
            <a:r>
              <a:rPr dirty="0" sz="2400" lang="en-GB" err="1"/>
              <a:t>cigarrttes</a:t>
            </a:r>
            <a:r>
              <a:rPr dirty="0" sz="2400" lang="en-US"/>
              <a:t> cigarette smoke disrupts both mucociliary and macrophage activity </a:t>
            </a:r>
          </a:p>
          <a:p>
            <a:r>
              <a:rPr dirty="0" sz="2400" lang="en-US"/>
              <a:t>Exposure to irritants </a:t>
            </a:r>
            <a:r>
              <a:rPr dirty="0" sz="2400" lang="en-US" err="1"/>
              <a:t>i.e</a:t>
            </a:r>
            <a:r>
              <a:rPr dirty="0" sz="2400" lang="en-US"/>
              <a:t> dust, industrial fumes</a:t>
            </a:r>
            <a:endParaRPr dirty="0" sz="2400" lang="en-GB"/>
          </a:p>
          <a:p>
            <a:r>
              <a:rPr dirty="0" sz="2400" lang="en-GB"/>
              <a:t>Depressed cough reflex due to medication ,debilitated state and weak respiratory muscles</a:t>
            </a:r>
          </a:p>
          <a:p>
            <a:r>
              <a:rPr dirty="0" sz="2400" lang="en-GB"/>
              <a:t>Aspiration of foreign materials into the lungs due to unconsciousness, anaesthesia and abnormal swallowing pattern</a:t>
            </a:r>
          </a:p>
          <a:p>
            <a:r>
              <a:rPr dirty="0" sz="2400" lang="en-GB"/>
              <a:t>Advanced age</a:t>
            </a:r>
          </a:p>
          <a:p>
            <a:r>
              <a:rPr dirty="0" sz="2400" lang="en-US"/>
              <a:t>) </a:t>
            </a:r>
            <a:r>
              <a:rPr dirty="0" sz="2400" lang="en-GB"/>
              <a:t>Alcoholism suppress body reflex and lead to aspiration</a:t>
            </a:r>
          </a:p>
          <a:p>
            <a:r>
              <a:rPr dirty="0" sz="2400" lang="en-GB"/>
              <a:t>General anaesthesia</a:t>
            </a:r>
          </a:p>
          <a:p>
            <a:r>
              <a:rPr dirty="0" sz="2400" lang="en-GB"/>
              <a:t>Prolonged immobility</a:t>
            </a:r>
          </a:p>
          <a:p>
            <a:endParaRPr dirty="0" sz="2400" lang="en-US"/>
          </a:p>
          <a:p>
            <a:endParaRPr dirty="0" sz="2400" lang="en-GB"/>
          </a:p>
          <a:p>
            <a:endParaRPr dirty="0" sz="2400" lang="fr-FR"/>
          </a:p>
        </p:txBody>
      </p:sp>
      <p:sp>
        <p:nvSpPr>
          <p:cNvPr id="1048801" name="Date Placeholder 3"/>
          <p:cNvSpPr>
            <a:spLocks noGrp="1"/>
          </p:cNvSpPr>
          <p:nvPr>
            <p:ph type="dt" sz="half" idx="10"/>
          </p:nvPr>
        </p:nvSpPr>
        <p:spPr/>
        <p:txBody>
          <a:bodyPr/>
          <a:p>
            <a:fld id="{184D1956-14BA-44F1-A9B1-8029F186A724}" type="datetime1">
              <a:rPr lang="fr-FR" smtClean="0"/>
              <a:t>4/6/2021</a:t>
            </a:fld>
            <a:endParaRPr lang="fr-FR"/>
          </a:p>
        </p:txBody>
      </p:sp>
      <p:sp>
        <p:nvSpPr>
          <p:cNvPr id="1048802" name="Slide Number Placeholder 4"/>
          <p:cNvSpPr>
            <a:spLocks noGrp="1"/>
          </p:cNvSpPr>
          <p:nvPr>
            <p:ph type="sldNum" sz="quarter" idx="12"/>
          </p:nvPr>
        </p:nvSpPr>
        <p:spPr/>
        <p:txBody>
          <a:bodyPr/>
          <a:p>
            <a:fld id="{943CF8F4-345A-497A-B0FA-0D5D887ABE34}" type="slidenum">
              <a:rPr lang="fr-FR" smtClean="0"/>
              <a:t>43</a:t>
            </a:fld>
            <a:endParaRPr lang="fr-F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27" name=""/>
        <p:cNvGrpSpPr/>
        <p:nvPr/>
      </p:nvGrpSpPr>
      <p:grpSpPr>
        <a:xfrm>
          <a:off x="0" y="0"/>
          <a:ext cx="0" cy="0"/>
          <a:chOff x="0" y="0"/>
          <a:chExt cx="0" cy="0"/>
        </a:xfrm>
      </p:grpSpPr>
      <p:sp>
        <p:nvSpPr>
          <p:cNvPr id="1048806" name="Date Placeholder 3"/>
          <p:cNvSpPr>
            <a:spLocks noGrp="1"/>
          </p:cNvSpPr>
          <p:nvPr>
            <p:ph type="dt" sz="half" idx="10"/>
          </p:nvPr>
        </p:nvSpPr>
        <p:spPr/>
        <p:txBody>
          <a:bodyPr/>
          <a:p>
            <a:fld id="{B4450517-3D80-48BD-943F-F5EFEA2308FD}" type="datetime1">
              <a:rPr lang="fr-FR" smtClean="0"/>
              <a:t>4/6/2021</a:t>
            </a:fld>
            <a:endParaRPr lang="fr-FR"/>
          </a:p>
        </p:txBody>
      </p:sp>
      <p:sp>
        <p:nvSpPr>
          <p:cNvPr id="1048807" name="Slide Number Placeholder 4"/>
          <p:cNvSpPr>
            <a:spLocks noGrp="1"/>
          </p:cNvSpPr>
          <p:nvPr>
            <p:ph type="sldNum" sz="quarter" idx="12"/>
          </p:nvPr>
        </p:nvSpPr>
        <p:spPr/>
        <p:txBody>
          <a:bodyPr/>
          <a:p>
            <a:fld id="{943CF8F4-345A-497A-B0FA-0D5D887ABE34}" type="slidenum">
              <a:rPr lang="fr-FR" smtClean="0"/>
              <a:t>44</a:t>
            </a:fld>
            <a:endParaRPr lang="fr-FR"/>
          </a:p>
        </p:txBody>
      </p:sp>
      <p:sp>
        <p:nvSpPr>
          <p:cNvPr id="1048808" name="Content Placeholder 2"/>
          <p:cNvSpPr>
            <a:spLocks noGrp="1"/>
          </p:cNvSpPr>
          <p:nvPr>
            <p:ph idx="4294967295"/>
          </p:nvPr>
        </p:nvSpPr>
        <p:spPr>
          <a:xfrm>
            <a:off x="914400" y="1500188"/>
            <a:ext cx="8229600" cy="4525962"/>
          </a:xfrm>
        </p:spPr>
        <p:txBody>
          <a:bodyPr>
            <a:normAutofit fontScale="87500" lnSpcReduction="20000"/>
          </a:bodyPr>
          <a:p>
            <a:r>
              <a:rPr dirty="0" sz="2400" lang="en-US"/>
              <a:t>Nothing-by-mouth (NPO) status; placement of </a:t>
            </a:r>
            <a:r>
              <a:rPr dirty="0" sz="2400" lang="en-US" err="1"/>
              <a:t>nasogastric</a:t>
            </a:r>
            <a:r>
              <a:rPr dirty="0" sz="2400" lang="en-US"/>
              <a:t>,, or endotracheal tube </a:t>
            </a:r>
          </a:p>
          <a:p>
            <a:r>
              <a:rPr dirty="0" sz="2400" lang="en-US"/>
              <a:t>Antibiotic therapy (in very ill people, the oropharynx is likely to be colonized by gram-negative bacteria</a:t>
            </a:r>
          </a:p>
          <a:p>
            <a:r>
              <a:rPr dirty="0" sz="2400" lang="en-US"/>
              <a:t>Conditions that produce mucus or bronchial obstruction and interfere with normal lung drainage (</a:t>
            </a:r>
            <a:r>
              <a:rPr dirty="0" sz="2400" lang="en-US" err="1"/>
              <a:t>eg</a:t>
            </a:r>
            <a:r>
              <a:rPr dirty="0" sz="2400" lang="en-US"/>
              <a:t>, cancer, cigarette smoking, COPD</a:t>
            </a:r>
          </a:p>
          <a:p>
            <a:r>
              <a:rPr dirty="0" sz="2400" lang="en-US"/>
              <a:t>       </a:t>
            </a:r>
            <a:r>
              <a:rPr b="1" dirty="0" sz="2400" lang="en-US"/>
              <a:t>CHILDREN</a:t>
            </a:r>
          </a:p>
          <a:p>
            <a:r>
              <a:rPr dirty="0" sz="2400" lang="en-US"/>
              <a:t>Bacterial or viral URTI</a:t>
            </a:r>
            <a:endParaRPr dirty="0" sz="2400" lang="fr-FR"/>
          </a:p>
          <a:p>
            <a:r>
              <a:rPr dirty="0" sz="2400" lang="en-GB"/>
              <a:t>Prematurity</a:t>
            </a:r>
          </a:p>
          <a:p>
            <a:r>
              <a:rPr dirty="0" sz="2400" lang="en-GB"/>
              <a:t>Environmental factors </a:t>
            </a:r>
            <a:r>
              <a:rPr dirty="0" sz="2400" lang="en-GB" err="1"/>
              <a:t>i.e</a:t>
            </a:r>
            <a:r>
              <a:rPr dirty="0" sz="2400" lang="en-GB"/>
              <a:t>  overcrowding, indoor pollution</a:t>
            </a:r>
          </a:p>
          <a:p>
            <a:r>
              <a:rPr dirty="0" sz="2400" lang="en-GB"/>
              <a:t>Inborn lung or heart disease</a:t>
            </a:r>
          </a:p>
          <a:p>
            <a:r>
              <a:rPr dirty="0" sz="2400" lang="en-GB"/>
              <a:t>Impaired immune system </a:t>
            </a:r>
            <a:r>
              <a:rPr dirty="0" sz="2400" lang="en-GB" err="1"/>
              <a:t>i.e</a:t>
            </a:r>
            <a:r>
              <a:rPr dirty="0" sz="2400" lang="en-GB"/>
              <a:t> malnutrition, </a:t>
            </a:r>
            <a:r>
              <a:rPr dirty="0" sz="2400" lang="en-GB" err="1"/>
              <a:t>hiv</a:t>
            </a:r>
            <a:endParaRPr dirty="0" sz="2400" lang="en-GB"/>
          </a:p>
          <a:p>
            <a:r>
              <a:rPr dirty="0" sz="2400" lang="en-GB"/>
              <a:t>Cystic fibrosis </a:t>
            </a:r>
          </a:p>
          <a:p>
            <a:r>
              <a:rPr dirty="0" sz="2400" lang="en-GB"/>
              <a:t>Sickle cell disease</a:t>
            </a:r>
          </a:p>
          <a:p>
            <a:endParaRPr dirty="0" sz="240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28" name=""/>
        <p:cNvGrpSpPr/>
        <p:nvPr/>
      </p:nvGrpSpPr>
      <p:grpSpPr>
        <a:xfrm>
          <a:off x="0" y="0"/>
          <a:ext cx="0" cy="0"/>
          <a:chOff x="0" y="0"/>
          <a:chExt cx="0" cy="0"/>
        </a:xfrm>
      </p:grpSpPr>
      <p:sp>
        <p:nvSpPr>
          <p:cNvPr id="1048809" name="Title 1"/>
          <p:cNvSpPr>
            <a:spLocks noGrp="1"/>
          </p:cNvSpPr>
          <p:nvPr>
            <p:ph type="title"/>
          </p:nvPr>
        </p:nvSpPr>
        <p:spPr/>
        <p:txBody>
          <a:bodyPr>
            <a:normAutofit/>
          </a:bodyPr>
          <a:p>
            <a:r>
              <a:rPr dirty="0" sz="2400" lang="en-GB">
                <a:solidFill>
                  <a:srgbClr val="FF0000"/>
                </a:solidFill>
              </a:rPr>
              <a:t>CLINICAL MANIFESTATIONS</a:t>
            </a:r>
            <a:endParaRPr dirty="0" sz="2400" lang="fr-FR">
              <a:solidFill>
                <a:srgbClr val="FF0000"/>
              </a:solidFill>
            </a:endParaRPr>
          </a:p>
        </p:txBody>
      </p:sp>
      <p:sp>
        <p:nvSpPr>
          <p:cNvPr id="1048810" name="Content Placeholder 2"/>
          <p:cNvSpPr>
            <a:spLocks noGrp="1"/>
          </p:cNvSpPr>
          <p:nvPr>
            <p:ph idx="1"/>
          </p:nvPr>
        </p:nvSpPr>
        <p:spPr/>
        <p:txBody>
          <a:bodyPr>
            <a:normAutofit fontScale="96154" lnSpcReduction="10000"/>
          </a:bodyPr>
          <a:p>
            <a:r>
              <a:rPr dirty="0" sz="2600" lang="en-GB"/>
              <a:t>Sudden onset of chills, fever</a:t>
            </a:r>
          </a:p>
          <a:p>
            <a:r>
              <a:rPr dirty="0" sz="2600" lang="en-GB"/>
              <a:t>Pleuritic chest pain aggravated by deep breathing and coughing</a:t>
            </a:r>
          </a:p>
          <a:p>
            <a:r>
              <a:rPr dirty="0" sz="2600" lang="en-GB"/>
              <a:t>Dyspnea </a:t>
            </a:r>
          </a:p>
          <a:p>
            <a:r>
              <a:rPr dirty="0" sz="2600" lang="en-GB"/>
              <a:t>Cough with and without sputum</a:t>
            </a:r>
          </a:p>
          <a:p>
            <a:r>
              <a:rPr dirty="0" sz="2600" lang="en-GB"/>
              <a:t>Reduced breath sounds and crackles, dullness on percussion</a:t>
            </a:r>
          </a:p>
          <a:p>
            <a:r>
              <a:rPr dirty="0" sz="2600" lang="en-GB"/>
              <a:t>Fatigue, nasal congestion</a:t>
            </a:r>
          </a:p>
          <a:p>
            <a:r>
              <a:rPr dirty="0" lang="en-GB"/>
              <a:t>headache</a:t>
            </a:r>
            <a:endParaRPr dirty="0" sz="2600" lang="en-GB"/>
          </a:p>
          <a:p>
            <a:r>
              <a:rPr dirty="0" sz="2600" lang="en-GB"/>
              <a:t>Mucoid or mucopurulentsputum after few days</a:t>
            </a:r>
          </a:p>
          <a:p>
            <a:r>
              <a:rPr dirty="0" sz="2600" lang="en-GB"/>
              <a:t>Cyanosis in severe  cases</a:t>
            </a:r>
          </a:p>
          <a:p>
            <a:endParaRPr dirty="0" lang="fr-FR"/>
          </a:p>
        </p:txBody>
      </p:sp>
      <p:sp>
        <p:nvSpPr>
          <p:cNvPr id="1048811" name="Date Placeholder 3"/>
          <p:cNvSpPr>
            <a:spLocks noGrp="1"/>
          </p:cNvSpPr>
          <p:nvPr>
            <p:ph type="dt" sz="half" idx="10"/>
          </p:nvPr>
        </p:nvSpPr>
        <p:spPr/>
        <p:txBody>
          <a:bodyPr/>
          <a:p>
            <a:fld id="{1FEEDA21-6AA9-42CC-820F-0D9784657111}" type="datetime1">
              <a:rPr lang="fr-FR" smtClean="0"/>
              <a:t>4/6/2021</a:t>
            </a:fld>
            <a:endParaRPr lang="fr-FR"/>
          </a:p>
        </p:txBody>
      </p:sp>
      <p:sp>
        <p:nvSpPr>
          <p:cNvPr id="1048812" name="Slide Number Placeholder 4"/>
          <p:cNvSpPr>
            <a:spLocks noGrp="1"/>
          </p:cNvSpPr>
          <p:nvPr>
            <p:ph type="sldNum" sz="quarter" idx="12"/>
          </p:nvPr>
        </p:nvSpPr>
        <p:spPr/>
        <p:txBody>
          <a:bodyPr/>
          <a:p>
            <a:fld id="{943CF8F4-345A-497A-B0FA-0D5D887ABE34}" type="slidenum">
              <a:rPr lang="fr-FR" smtClean="0"/>
              <a:t>45</a:t>
            </a:fld>
            <a:endParaRPr lang="fr-F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229" name=""/>
        <p:cNvGrpSpPr/>
        <p:nvPr/>
      </p:nvGrpSpPr>
      <p:grpSpPr>
        <a:xfrm>
          <a:off x="0" y="0"/>
          <a:ext cx="0" cy="0"/>
          <a:chOff x="0" y="0"/>
          <a:chExt cx="0" cy="0"/>
        </a:xfrm>
      </p:grpSpPr>
      <p:sp>
        <p:nvSpPr>
          <p:cNvPr id="1048813" name="Title 1"/>
          <p:cNvSpPr>
            <a:spLocks noGrp="1"/>
          </p:cNvSpPr>
          <p:nvPr>
            <p:ph type="title"/>
          </p:nvPr>
        </p:nvSpPr>
        <p:spPr/>
        <p:txBody>
          <a:bodyPr>
            <a:normAutofit/>
          </a:bodyPr>
          <a:p>
            <a:r>
              <a:rPr dirty="0" sz="2400" lang="en-GB">
                <a:solidFill>
                  <a:srgbClr val="FF0000"/>
                </a:solidFill>
                <a:latin typeface="Calibri" pitchFamily="34" charset="0"/>
              </a:rPr>
              <a:t>MEDICAL MANAGEMENT</a:t>
            </a:r>
            <a:endParaRPr dirty="0" sz="2400" lang="fr-FR">
              <a:solidFill>
                <a:srgbClr val="FF0000"/>
              </a:solidFill>
              <a:latin typeface="Calibri" pitchFamily="34" charset="0"/>
            </a:endParaRPr>
          </a:p>
        </p:txBody>
      </p:sp>
      <p:sp>
        <p:nvSpPr>
          <p:cNvPr id="1048814" name="Content Placeholder 2"/>
          <p:cNvSpPr>
            <a:spLocks noGrp="1"/>
          </p:cNvSpPr>
          <p:nvPr>
            <p:ph idx="1"/>
          </p:nvPr>
        </p:nvSpPr>
        <p:spPr/>
        <p:txBody>
          <a:bodyPr>
            <a:normAutofit/>
          </a:bodyPr>
          <a:p>
            <a:r>
              <a:rPr dirty="0" sz="2400" lang="en-GB"/>
              <a:t>Administer o2 incase of hypoxemia</a:t>
            </a:r>
          </a:p>
          <a:p>
            <a:r>
              <a:rPr dirty="0" sz="2400" lang="en-GB"/>
              <a:t>In severe cases nebulise with combivyent, dexamethasone, salbutamol</a:t>
            </a:r>
          </a:p>
          <a:p>
            <a:r>
              <a:rPr dirty="0" sz="2400" lang="en-GB"/>
              <a:t>In severe case respiratory support is required </a:t>
            </a:r>
            <a:r>
              <a:rPr dirty="0" sz="2400" lang="en-GB" err="1"/>
              <a:t>i.e</a:t>
            </a:r>
            <a:r>
              <a:rPr dirty="0" sz="2400" lang="en-GB"/>
              <a:t> endotracheal intubation and mechanical ventilation</a:t>
            </a:r>
          </a:p>
          <a:p>
            <a:r>
              <a:rPr dirty="0" sz="2400" lang="en-GB"/>
              <a:t>Antibiotic therapy </a:t>
            </a:r>
            <a:r>
              <a:rPr dirty="0" sz="2400" lang="en-GB" err="1"/>
              <a:t>i.e</a:t>
            </a:r>
            <a:r>
              <a:rPr dirty="0" sz="2400" lang="en-GB"/>
              <a:t> ceftriaxone, amoxicillin</a:t>
            </a:r>
          </a:p>
          <a:p>
            <a:r>
              <a:rPr dirty="0" sz="2400" lang="en-GB"/>
              <a:t>X-pen and gentamycin</a:t>
            </a:r>
          </a:p>
          <a:p>
            <a:r>
              <a:rPr dirty="0" sz="2400" lang="en-GB"/>
              <a:t>Antipyretics and analgesicsi.e parecetamol, diclofenac</a:t>
            </a:r>
          </a:p>
          <a:p>
            <a:r>
              <a:rPr dirty="0" sz="2400" lang="en-GB"/>
              <a:t>Antihistamines and nasal decongestants may be administered</a:t>
            </a:r>
            <a:endParaRPr dirty="0" sz="2400" lang="fr-FR"/>
          </a:p>
        </p:txBody>
      </p:sp>
      <p:sp>
        <p:nvSpPr>
          <p:cNvPr id="1048815" name="Date Placeholder 3"/>
          <p:cNvSpPr>
            <a:spLocks noGrp="1"/>
          </p:cNvSpPr>
          <p:nvPr>
            <p:ph type="dt" sz="half" idx="10"/>
          </p:nvPr>
        </p:nvSpPr>
        <p:spPr/>
        <p:txBody>
          <a:bodyPr/>
          <a:p>
            <a:fld id="{449A6C08-73C0-44A9-93C3-CCA9D6A9DE4A}" type="datetime1">
              <a:rPr lang="fr-FR" smtClean="0"/>
              <a:t>4/6/2021</a:t>
            </a:fld>
            <a:endParaRPr lang="fr-FR"/>
          </a:p>
        </p:txBody>
      </p:sp>
      <p:sp>
        <p:nvSpPr>
          <p:cNvPr id="1048816" name="Slide Number Placeholder 4"/>
          <p:cNvSpPr>
            <a:spLocks noGrp="1"/>
          </p:cNvSpPr>
          <p:nvPr>
            <p:ph type="sldNum" sz="quarter" idx="12"/>
          </p:nvPr>
        </p:nvSpPr>
        <p:spPr/>
        <p:txBody>
          <a:bodyPr/>
          <a:p>
            <a:fld id="{943CF8F4-345A-497A-B0FA-0D5D887ABE34}" type="slidenum">
              <a:rPr lang="fr-FR" smtClean="0"/>
              <a:t>46</a:t>
            </a:fld>
            <a:endParaRPr lang="fr-F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30" name=""/>
        <p:cNvGrpSpPr/>
        <p:nvPr/>
      </p:nvGrpSpPr>
      <p:grpSpPr>
        <a:xfrm>
          <a:off x="0" y="0"/>
          <a:ext cx="0" cy="0"/>
          <a:chOff x="0" y="0"/>
          <a:chExt cx="0" cy="0"/>
        </a:xfrm>
      </p:grpSpPr>
      <p:sp>
        <p:nvSpPr>
          <p:cNvPr id="1048817" name="Title 1"/>
          <p:cNvSpPr>
            <a:spLocks noGrp="1"/>
          </p:cNvSpPr>
          <p:nvPr>
            <p:ph type="title"/>
          </p:nvPr>
        </p:nvSpPr>
        <p:spPr/>
        <p:txBody>
          <a:bodyPr>
            <a:normAutofit/>
          </a:bodyPr>
          <a:p>
            <a:r>
              <a:rPr dirty="0" sz="2400" lang="en-GB">
                <a:latin typeface="+mn-lt"/>
              </a:rPr>
              <a:t>NURSING MANAGEMENT</a:t>
            </a:r>
            <a:endParaRPr dirty="0" sz="2400" lang="fr-FR">
              <a:latin typeface="+mn-lt"/>
            </a:endParaRPr>
          </a:p>
        </p:txBody>
      </p:sp>
      <p:sp>
        <p:nvSpPr>
          <p:cNvPr id="1048818" name="Content Placeholder 2"/>
          <p:cNvSpPr>
            <a:spLocks noGrp="1"/>
          </p:cNvSpPr>
          <p:nvPr>
            <p:ph idx="1"/>
          </p:nvPr>
        </p:nvSpPr>
        <p:spPr/>
        <p:txBody>
          <a:bodyPr>
            <a:normAutofit fontScale="91667" lnSpcReduction="20000"/>
          </a:bodyPr>
          <a:p>
            <a:r>
              <a:rPr dirty="0" sz="2400" lang="en-GB"/>
              <a:t>Take history and perform physical exam to assess the severity</a:t>
            </a:r>
          </a:p>
          <a:p>
            <a:r>
              <a:rPr dirty="0" sz="2400" lang="en-GB"/>
              <a:t>Assess the CAB</a:t>
            </a:r>
          </a:p>
          <a:p>
            <a:r>
              <a:rPr dirty="0" sz="2400" lang="en-GB"/>
              <a:t> administer O2 as prescribed via mask or nasal catheter</a:t>
            </a:r>
          </a:p>
          <a:p>
            <a:r>
              <a:rPr dirty="0" sz="2400" lang="en-GB"/>
              <a:t>Improve airway patency by removing secretions through nebulisation, suctioning and encouraging hydration</a:t>
            </a:r>
          </a:p>
          <a:p>
            <a:r>
              <a:rPr dirty="0" sz="2400" lang="en-GB"/>
              <a:t>Improve breathing pattern by proper positioning in a semi fowlers position, </a:t>
            </a:r>
          </a:p>
          <a:p>
            <a:r>
              <a:rPr dirty="0" sz="2400" lang="en-GB" err="1"/>
              <a:t>Adminster</a:t>
            </a:r>
            <a:r>
              <a:rPr dirty="0" sz="2400" lang="en-GB"/>
              <a:t>  </a:t>
            </a:r>
            <a:r>
              <a:rPr dirty="0" sz="2400" lang="en-GB" err="1"/>
              <a:t>antibotics</a:t>
            </a:r>
            <a:r>
              <a:rPr dirty="0" sz="2400" lang="en-GB"/>
              <a:t> </a:t>
            </a:r>
            <a:r>
              <a:rPr dirty="0" sz="2400" lang="en-GB" err="1"/>
              <a:t>i.e</a:t>
            </a:r>
            <a:r>
              <a:rPr dirty="0" sz="2400" lang="en-GB"/>
              <a:t> benzyl </a:t>
            </a:r>
            <a:r>
              <a:rPr dirty="0" sz="2400" lang="en-GB" err="1"/>
              <a:t>pencillin</a:t>
            </a:r>
            <a:r>
              <a:rPr dirty="0" sz="2400" lang="en-GB"/>
              <a:t> 2mg units start</a:t>
            </a:r>
          </a:p>
          <a:p>
            <a:r>
              <a:rPr dirty="0" sz="2400" lang="en-GB"/>
              <a:t>Continually monitor for signs of improvement  by assessing respirations, breathing patterns, presence of secretions, use of accessory muscles, any abnormalities in VS, and auscultations  of breath sounds</a:t>
            </a:r>
          </a:p>
          <a:p>
            <a:r>
              <a:rPr dirty="0" sz="2400" lang="en-GB" err="1"/>
              <a:t>Adminster</a:t>
            </a:r>
            <a:r>
              <a:rPr dirty="0" sz="2400" lang="en-GB"/>
              <a:t> antipyretics incase of fever and analgesics for pain</a:t>
            </a:r>
            <a:endParaRPr dirty="0" sz="2400" lang="fr-FR"/>
          </a:p>
        </p:txBody>
      </p:sp>
      <p:sp>
        <p:nvSpPr>
          <p:cNvPr id="1048819" name="Date Placeholder 3"/>
          <p:cNvSpPr>
            <a:spLocks noGrp="1"/>
          </p:cNvSpPr>
          <p:nvPr>
            <p:ph type="dt" sz="half" idx="10"/>
          </p:nvPr>
        </p:nvSpPr>
        <p:spPr/>
        <p:txBody>
          <a:bodyPr/>
          <a:p>
            <a:fld id="{181988AD-B06A-4241-A1F6-83969B55EE1F}" type="datetime1">
              <a:rPr lang="fr-FR" smtClean="0"/>
              <a:t>4/6/2021</a:t>
            </a:fld>
            <a:endParaRPr lang="fr-FR"/>
          </a:p>
        </p:txBody>
      </p:sp>
      <p:sp>
        <p:nvSpPr>
          <p:cNvPr id="1048820" name="Slide Number Placeholder 4"/>
          <p:cNvSpPr>
            <a:spLocks noGrp="1"/>
          </p:cNvSpPr>
          <p:nvPr>
            <p:ph type="sldNum" sz="quarter" idx="12"/>
          </p:nvPr>
        </p:nvSpPr>
        <p:spPr/>
        <p:txBody>
          <a:bodyPr/>
          <a:p>
            <a:fld id="{943CF8F4-345A-497A-B0FA-0D5D887ABE34}" type="slidenum">
              <a:rPr lang="fr-FR" smtClean="0"/>
              <a:t>47</a:t>
            </a:fld>
            <a:endParaRPr lang="fr-F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31" name=""/>
        <p:cNvGrpSpPr/>
        <p:nvPr/>
      </p:nvGrpSpPr>
      <p:grpSpPr>
        <a:xfrm>
          <a:off x="0" y="0"/>
          <a:ext cx="0" cy="0"/>
          <a:chOff x="0" y="0"/>
          <a:chExt cx="0" cy="0"/>
        </a:xfrm>
      </p:grpSpPr>
      <p:sp>
        <p:nvSpPr>
          <p:cNvPr id="1048821" name="Title 1"/>
          <p:cNvSpPr>
            <a:spLocks noGrp="1"/>
          </p:cNvSpPr>
          <p:nvPr>
            <p:ph type="title"/>
          </p:nvPr>
        </p:nvSpPr>
        <p:spPr/>
        <p:txBody>
          <a:bodyPr>
            <a:normAutofit/>
          </a:bodyPr>
          <a:p>
            <a:r>
              <a:rPr dirty="0" sz="2400" lang="en-GB">
                <a:latin typeface="+mn-lt"/>
              </a:rPr>
              <a:t>CT</a:t>
            </a:r>
            <a:endParaRPr dirty="0" sz="2400" lang="fr-FR">
              <a:latin typeface="+mn-lt"/>
            </a:endParaRPr>
          </a:p>
        </p:txBody>
      </p:sp>
      <p:sp>
        <p:nvSpPr>
          <p:cNvPr id="1048822" name="Content Placeholder 2"/>
          <p:cNvSpPr>
            <a:spLocks noGrp="1"/>
          </p:cNvSpPr>
          <p:nvPr>
            <p:ph idx="1"/>
          </p:nvPr>
        </p:nvSpPr>
        <p:spPr/>
        <p:txBody>
          <a:bodyPr>
            <a:normAutofit fontScale="95833" lnSpcReduction="20000"/>
          </a:bodyPr>
          <a:p>
            <a:r>
              <a:rPr dirty="0" lang="en-GB"/>
              <a:t>P</a:t>
            </a:r>
            <a:r>
              <a:rPr dirty="0" sz="2400" lang="en-GB"/>
              <a:t>romote activity tolerance  by ensuring bed rest and avoid overexertion that may aggrevate the symptoms</a:t>
            </a:r>
          </a:p>
          <a:p>
            <a:r>
              <a:rPr dirty="0" sz="2400" lang="en-GB"/>
              <a:t>Administer fluid as prescribed and promote fluid intake because of increased workload imposed by labored breathing, ,  and fever</a:t>
            </a:r>
          </a:p>
          <a:p>
            <a:r>
              <a:rPr dirty="0" sz="2400" lang="en-GB"/>
              <a:t>Continually asses for signs of respiratory distress </a:t>
            </a:r>
            <a:r>
              <a:rPr dirty="0" sz="2400" lang="en-GB" err="1"/>
              <a:t>i.e</a:t>
            </a:r>
            <a:r>
              <a:rPr dirty="0" sz="2400" lang="en-GB"/>
              <a:t> cyanosis and  difficult in breathing</a:t>
            </a:r>
          </a:p>
          <a:p>
            <a:r>
              <a:rPr dirty="0" sz="2400" lang="en-GB"/>
              <a:t>Monitor for complications i.e. Shock, respiratory failure, atelectasis and inform the doctor</a:t>
            </a:r>
          </a:p>
          <a:p>
            <a:r>
              <a:rPr dirty="0" sz="2400" lang="en-GB"/>
              <a:t>Nurse the patient in  a well humidified environment</a:t>
            </a:r>
          </a:p>
          <a:p>
            <a:r>
              <a:rPr dirty="0" sz="2400" lang="en-GB"/>
              <a:t>Teach patient to avoid irritants i.e. Smoke, pollutants, excessive alcohol intake and overexertion</a:t>
            </a:r>
          </a:p>
          <a:p>
            <a:endParaRPr dirty="0" lang="fr-FR"/>
          </a:p>
        </p:txBody>
      </p:sp>
      <p:sp>
        <p:nvSpPr>
          <p:cNvPr id="1048823" name="Date Placeholder 3"/>
          <p:cNvSpPr>
            <a:spLocks noGrp="1"/>
          </p:cNvSpPr>
          <p:nvPr>
            <p:ph type="dt" sz="half" idx="10"/>
          </p:nvPr>
        </p:nvSpPr>
        <p:spPr/>
        <p:txBody>
          <a:bodyPr/>
          <a:p>
            <a:fld id="{995F0D21-8120-423C-A4F9-1414769173C6}" type="datetime1">
              <a:rPr lang="fr-FR" smtClean="0"/>
              <a:t>4/6/2021</a:t>
            </a:fld>
            <a:endParaRPr lang="fr-FR"/>
          </a:p>
        </p:txBody>
      </p:sp>
      <p:sp>
        <p:nvSpPr>
          <p:cNvPr id="1048824" name="Slide Number Placeholder 4"/>
          <p:cNvSpPr>
            <a:spLocks noGrp="1"/>
          </p:cNvSpPr>
          <p:nvPr>
            <p:ph type="sldNum" sz="quarter" idx="12"/>
          </p:nvPr>
        </p:nvSpPr>
        <p:spPr/>
        <p:txBody>
          <a:bodyPr/>
          <a:p>
            <a:fld id="{943CF8F4-345A-497A-B0FA-0D5D887ABE34}" type="slidenum">
              <a:rPr lang="fr-FR" smtClean="0"/>
              <a:t>48</a:t>
            </a:fld>
            <a:endParaRPr lang="fr-F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32" name=""/>
        <p:cNvGrpSpPr/>
        <p:nvPr/>
      </p:nvGrpSpPr>
      <p:grpSpPr>
        <a:xfrm>
          <a:off x="0" y="0"/>
          <a:ext cx="0" cy="0"/>
          <a:chOff x="0" y="0"/>
          <a:chExt cx="0" cy="0"/>
        </a:xfrm>
      </p:grpSpPr>
      <p:sp>
        <p:nvSpPr>
          <p:cNvPr id="1048825" name="Title 1"/>
          <p:cNvSpPr>
            <a:spLocks noGrp="1"/>
          </p:cNvSpPr>
          <p:nvPr>
            <p:ph type="title"/>
          </p:nvPr>
        </p:nvSpPr>
        <p:spPr/>
        <p:txBody>
          <a:bodyPr>
            <a:normAutofit/>
          </a:bodyPr>
          <a:p>
            <a:r>
              <a:rPr dirty="0" sz="2400" lang="en-GB">
                <a:solidFill>
                  <a:srgbClr val="FF0000"/>
                </a:solidFill>
                <a:latin typeface="+mn-lt"/>
              </a:rPr>
              <a:t>COMPLICATIONS</a:t>
            </a:r>
            <a:endParaRPr dirty="0" sz="2400" lang="fr-FR">
              <a:solidFill>
                <a:srgbClr val="FF0000"/>
              </a:solidFill>
              <a:latin typeface="+mn-lt"/>
            </a:endParaRPr>
          </a:p>
        </p:txBody>
      </p:sp>
      <p:sp>
        <p:nvSpPr>
          <p:cNvPr id="1048826" name="Content Placeholder 2"/>
          <p:cNvSpPr>
            <a:spLocks noGrp="1"/>
          </p:cNvSpPr>
          <p:nvPr>
            <p:ph idx="1"/>
          </p:nvPr>
        </p:nvSpPr>
        <p:spPr/>
        <p:txBody>
          <a:bodyPr/>
          <a:p>
            <a:r>
              <a:rPr dirty="0" lang="en-GB"/>
              <a:t>Shock and respiratory failure</a:t>
            </a:r>
          </a:p>
          <a:p>
            <a:r>
              <a:rPr dirty="0" lang="en-GB"/>
              <a:t>Atelectasis and pleural effusion</a:t>
            </a:r>
          </a:p>
          <a:p>
            <a:r>
              <a:rPr dirty="0" lang="en-GB"/>
              <a:t>Super infection(</a:t>
            </a:r>
            <a:r>
              <a:rPr dirty="0" lang="en-GB" err="1"/>
              <a:t>bacteremia</a:t>
            </a:r>
            <a:r>
              <a:rPr dirty="0" lang="en-GB"/>
              <a:t>)</a:t>
            </a:r>
          </a:p>
          <a:p>
            <a:r>
              <a:rPr dirty="0" lang="en-GB"/>
              <a:t>Meningitis</a:t>
            </a:r>
          </a:p>
          <a:p>
            <a:r>
              <a:rPr dirty="0" lang="en-GB"/>
              <a:t>Lung </a:t>
            </a:r>
            <a:r>
              <a:rPr dirty="0" lang="en-GB" err="1"/>
              <a:t>abcess</a:t>
            </a:r>
            <a:endParaRPr dirty="0" lang="fr-FR"/>
          </a:p>
        </p:txBody>
      </p:sp>
      <p:sp>
        <p:nvSpPr>
          <p:cNvPr id="1048827" name="Date Placeholder 3"/>
          <p:cNvSpPr>
            <a:spLocks noGrp="1"/>
          </p:cNvSpPr>
          <p:nvPr>
            <p:ph type="dt" sz="half" idx="10"/>
          </p:nvPr>
        </p:nvSpPr>
        <p:spPr/>
        <p:txBody>
          <a:bodyPr/>
          <a:p>
            <a:fld id="{5CF13EFC-45AA-4EF0-9FA3-ADC52E7E300D}" type="datetime1">
              <a:rPr lang="fr-FR" smtClean="0"/>
              <a:t>4/6/2021</a:t>
            </a:fld>
            <a:endParaRPr lang="fr-FR"/>
          </a:p>
        </p:txBody>
      </p:sp>
      <p:sp>
        <p:nvSpPr>
          <p:cNvPr id="1048828" name="Slide Number Placeholder 4"/>
          <p:cNvSpPr>
            <a:spLocks noGrp="1"/>
          </p:cNvSpPr>
          <p:nvPr>
            <p:ph type="sldNum" sz="quarter" idx="12"/>
          </p:nvPr>
        </p:nvSpPr>
        <p:spPr/>
        <p:txBody>
          <a:bodyPr/>
          <a:p>
            <a:fld id="{943CF8F4-345A-497A-B0FA-0D5D887ABE34}" type="slidenum">
              <a:rPr lang="fr-FR" smtClean="0"/>
              <a:t>49</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641" name="Title 1"/>
          <p:cNvSpPr>
            <a:spLocks noGrp="1"/>
          </p:cNvSpPr>
          <p:nvPr>
            <p:ph type="title"/>
          </p:nvPr>
        </p:nvSpPr>
        <p:spPr/>
        <p:txBody>
          <a:bodyPr>
            <a:normAutofit/>
          </a:bodyPr>
          <a:p>
            <a:r>
              <a:rPr dirty="0" sz="2400" lang="en-GB"/>
              <a:t>ANATOMY AND PHYSIOLOGY</a:t>
            </a:r>
            <a:endParaRPr dirty="0" sz="2400" lang="fr-FR"/>
          </a:p>
        </p:txBody>
      </p:sp>
      <p:sp>
        <p:nvSpPr>
          <p:cNvPr id="1048642" name="Content Placeholder 2"/>
          <p:cNvSpPr>
            <a:spLocks noGrp="1"/>
          </p:cNvSpPr>
          <p:nvPr>
            <p:ph idx="1"/>
          </p:nvPr>
        </p:nvSpPr>
        <p:spPr/>
        <p:txBody>
          <a:bodyPr>
            <a:normAutofit fontScale="79167" lnSpcReduction="10000"/>
          </a:bodyPr>
          <a:p>
            <a:r>
              <a:rPr dirty="0" sz="2400" lang="en-GB"/>
              <a:t>Composed  of upper and lower respiratory  system</a:t>
            </a:r>
          </a:p>
          <a:p>
            <a:r>
              <a:rPr dirty="0" sz="2400" lang="en-GB"/>
              <a:t>Together the two are responsible for ventilation</a:t>
            </a:r>
          </a:p>
          <a:p>
            <a:r>
              <a:rPr dirty="0" sz="2400" lang="en-GB"/>
              <a:t>External respiration is responsible for exchange of gases between blood and the lungs</a:t>
            </a:r>
          </a:p>
          <a:p>
            <a:r>
              <a:rPr dirty="0" sz="2400" lang="en-GB"/>
              <a:t>Internal respiration involves exchange of gases between cells and blood</a:t>
            </a:r>
          </a:p>
          <a:p>
            <a:pPr>
              <a:buNone/>
            </a:pPr>
            <a:r>
              <a:rPr dirty="0" sz="2400" lang="en-GB">
                <a:solidFill>
                  <a:srgbClr val="FF0000"/>
                </a:solidFill>
              </a:rPr>
              <a:t>      UPPER RESPIRATORY  TRACT</a:t>
            </a:r>
          </a:p>
          <a:p>
            <a:r>
              <a:rPr dirty="0" sz="2400" lang="en-GB"/>
              <a:t>            FUNCTIONS</a:t>
            </a:r>
          </a:p>
          <a:p>
            <a:r>
              <a:rPr dirty="0" sz="2400" lang="en-GB"/>
              <a:t>Protect respiratory system from infection and from foreign body inhalation through sneezing, coughing and spasm</a:t>
            </a:r>
          </a:p>
          <a:p>
            <a:r>
              <a:rPr dirty="0" sz="2400" lang="en-GB"/>
              <a:t>Warms and filters inspired air so that lower respiratory tract accomplishes  gas exchange</a:t>
            </a:r>
          </a:p>
          <a:p>
            <a:r>
              <a:rPr dirty="0" sz="2400" lang="en-GB"/>
              <a:t>Humidification of air</a:t>
            </a:r>
          </a:p>
          <a:p>
            <a:r>
              <a:rPr dirty="0" sz="2400" lang="en-GB"/>
              <a:t>Passage way of air into the lower respiratory system </a:t>
            </a:r>
          </a:p>
          <a:p>
            <a:endParaRPr dirty="0" sz="2400" lang="fr-FR"/>
          </a:p>
        </p:txBody>
      </p:sp>
      <p:sp>
        <p:nvSpPr>
          <p:cNvPr id="1048643" name="Date Placeholder 3"/>
          <p:cNvSpPr>
            <a:spLocks noGrp="1"/>
          </p:cNvSpPr>
          <p:nvPr>
            <p:ph type="dt" sz="half" idx="10"/>
          </p:nvPr>
        </p:nvSpPr>
        <p:spPr/>
        <p:txBody>
          <a:bodyPr/>
          <a:p>
            <a:fld id="{7BCA8015-779F-4997-B28A-284D2BC07875}" type="datetime1">
              <a:rPr lang="fr-FR" smtClean="0"/>
              <a:t>4/6/2021</a:t>
            </a:fld>
            <a:endParaRPr lang="fr-FR"/>
          </a:p>
        </p:txBody>
      </p:sp>
      <p:sp>
        <p:nvSpPr>
          <p:cNvPr id="1048644" name="Slide Number Placeholder 4"/>
          <p:cNvSpPr>
            <a:spLocks noGrp="1"/>
          </p:cNvSpPr>
          <p:nvPr>
            <p:ph type="sldNum" sz="quarter" idx="12"/>
          </p:nvPr>
        </p:nvSpPr>
        <p:spPr/>
        <p:txBody>
          <a:bodyPr/>
          <a:p>
            <a:fld id="{943CF8F4-345A-497A-B0FA-0D5D887ABE34}" type="slidenum">
              <a:rPr lang="fr-FR" smtClean="0"/>
              <a:t>5</a:t>
            </a:fld>
            <a:endParaRPr lang="fr-F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33" name=""/>
        <p:cNvGrpSpPr/>
        <p:nvPr/>
      </p:nvGrpSpPr>
      <p:grpSpPr>
        <a:xfrm>
          <a:off x="0" y="0"/>
          <a:ext cx="0" cy="0"/>
          <a:chOff x="0" y="0"/>
          <a:chExt cx="0" cy="0"/>
        </a:xfrm>
      </p:grpSpPr>
      <p:sp>
        <p:nvSpPr>
          <p:cNvPr id="1048829" name="Title 1"/>
          <p:cNvSpPr>
            <a:spLocks noGrp="1"/>
          </p:cNvSpPr>
          <p:nvPr>
            <p:ph type="title"/>
          </p:nvPr>
        </p:nvSpPr>
        <p:spPr/>
        <p:txBody>
          <a:bodyPr>
            <a:normAutofit/>
          </a:bodyPr>
          <a:p>
            <a:r>
              <a:rPr dirty="0" sz="2400" lang="en-GB">
                <a:solidFill>
                  <a:srgbClr val="FF0000"/>
                </a:solidFill>
                <a:latin typeface="+mn-lt"/>
              </a:rPr>
              <a:t>LUNG ABCESS</a:t>
            </a:r>
            <a:endParaRPr dirty="0" sz="2400" lang="fr-FR">
              <a:solidFill>
                <a:srgbClr val="FF0000"/>
              </a:solidFill>
              <a:latin typeface="+mn-lt"/>
            </a:endParaRPr>
          </a:p>
        </p:txBody>
      </p:sp>
      <p:sp>
        <p:nvSpPr>
          <p:cNvPr id="1048830" name="Content Placeholder 2"/>
          <p:cNvSpPr>
            <a:spLocks noGrp="1"/>
          </p:cNvSpPr>
          <p:nvPr>
            <p:ph idx="1"/>
          </p:nvPr>
        </p:nvSpPr>
        <p:spPr/>
        <p:txBody>
          <a:bodyPr>
            <a:normAutofit/>
          </a:bodyPr>
          <a:p>
            <a:r>
              <a:rPr dirty="0" lang="en-US"/>
              <a:t> is a localized necrotic lesion of the lung parenchyma containing purulent material that collapses and forms a cavity. </a:t>
            </a:r>
          </a:p>
          <a:p>
            <a:endParaRPr dirty="0" lang="fr-FR"/>
          </a:p>
        </p:txBody>
      </p:sp>
      <p:sp>
        <p:nvSpPr>
          <p:cNvPr id="1048831" name="Date Placeholder 3"/>
          <p:cNvSpPr>
            <a:spLocks noGrp="1"/>
          </p:cNvSpPr>
          <p:nvPr>
            <p:ph type="dt" sz="half" idx="10"/>
          </p:nvPr>
        </p:nvSpPr>
        <p:spPr/>
        <p:txBody>
          <a:bodyPr/>
          <a:p>
            <a:fld id="{DAF97CA6-A577-44B2-A673-310C809F274E}" type="datetime1">
              <a:rPr lang="fr-FR" smtClean="0"/>
              <a:t>4/6/2021</a:t>
            </a:fld>
            <a:endParaRPr lang="fr-FR"/>
          </a:p>
        </p:txBody>
      </p:sp>
      <p:sp>
        <p:nvSpPr>
          <p:cNvPr id="1048832" name="Slide Number Placeholder 4"/>
          <p:cNvSpPr>
            <a:spLocks noGrp="1"/>
          </p:cNvSpPr>
          <p:nvPr>
            <p:ph type="sldNum" sz="quarter" idx="12"/>
          </p:nvPr>
        </p:nvSpPr>
        <p:spPr/>
        <p:txBody>
          <a:bodyPr/>
          <a:p>
            <a:fld id="{943CF8F4-345A-497A-B0FA-0D5D887ABE34}" type="slidenum">
              <a:rPr lang="fr-FR" smtClean="0"/>
              <a:t>50</a:t>
            </a:fld>
            <a:endParaRPr lang="fr-F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34" name=""/>
        <p:cNvGrpSpPr/>
        <p:nvPr/>
      </p:nvGrpSpPr>
      <p:grpSpPr>
        <a:xfrm>
          <a:off x="0" y="0"/>
          <a:ext cx="0" cy="0"/>
          <a:chOff x="0" y="0"/>
          <a:chExt cx="0" cy="0"/>
        </a:xfrm>
      </p:grpSpPr>
      <p:sp>
        <p:nvSpPr>
          <p:cNvPr id="1048833" name="Title 1"/>
          <p:cNvSpPr>
            <a:spLocks noGrp="1"/>
          </p:cNvSpPr>
          <p:nvPr>
            <p:ph type="title"/>
          </p:nvPr>
        </p:nvSpPr>
        <p:spPr/>
        <p:txBody>
          <a:bodyPr>
            <a:normAutofit fontScale="90000"/>
          </a:bodyPr>
          <a:p>
            <a:r>
              <a:rPr dirty="0" lang="en-US"/>
              <a:t>Pathophysiology</a:t>
            </a:r>
            <a:br>
              <a:rPr dirty="0" lang="en-US"/>
            </a:br>
            <a:endParaRPr dirty="0" lang="fr-FR"/>
          </a:p>
        </p:txBody>
      </p:sp>
      <p:sp>
        <p:nvSpPr>
          <p:cNvPr id="1048834" name="Content Placeholder 2"/>
          <p:cNvSpPr>
            <a:spLocks noGrp="1"/>
          </p:cNvSpPr>
          <p:nvPr>
            <p:ph idx="1"/>
          </p:nvPr>
        </p:nvSpPr>
        <p:spPr/>
        <p:txBody>
          <a:bodyPr>
            <a:normAutofit fontScale="25000" lnSpcReduction="20000"/>
          </a:bodyPr>
          <a:p>
            <a:pPr>
              <a:buNone/>
            </a:pPr>
            <a:endParaRPr dirty="0" lang="en-US"/>
          </a:p>
          <a:p>
            <a:r>
              <a:rPr dirty="0" sz="9600" lang="en-US"/>
              <a:t>Most lung abscesses are a complication of bacterial pneumonia or are caused by aspiration of oral anaerobes into the lung. Abscesses also may occur secondary to mechanical or functional obstruction of the bronchi by a tumor, foreign body, or bronchial stenosis, or from necrotizing pneumonias, TB, pulmonary embolism, or chest trauma. </a:t>
            </a:r>
          </a:p>
          <a:p>
            <a:r>
              <a:rPr dirty="0" sz="9600" lang="en-US"/>
              <a:t>Most abscesses are found in areas of the lung that may be affected by aspiration.. If the bronchus is involved, the purulent contents are expectorated continuously in the form of sputum. If the pleura is involved, an empyema results The organisms frequently associated with lung abscesses are </a:t>
            </a:r>
            <a:r>
              <a:rPr dirty="0" sz="9600" lang="en-US">
                <a:solidFill>
                  <a:srgbClr val="FF0000"/>
                </a:solidFill>
              </a:rPr>
              <a:t>S. </a:t>
            </a:r>
            <a:r>
              <a:rPr dirty="0" sz="9600" lang="en-US" err="1">
                <a:solidFill>
                  <a:srgbClr val="FF0000"/>
                </a:solidFill>
              </a:rPr>
              <a:t>aureus</a:t>
            </a:r>
            <a:r>
              <a:rPr dirty="0" sz="9600" lang="en-US">
                <a:solidFill>
                  <a:srgbClr val="FF0000"/>
                </a:solidFill>
              </a:rPr>
              <a:t>, </a:t>
            </a:r>
            <a:r>
              <a:rPr dirty="0" sz="9600" lang="en-US" err="1">
                <a:solidFill>
                  <a:srgbClr val="FF0000"/>
                </a:solidFill>
              </a:rPr>
              <a:t>Klebsiella</a:t>
            </a:r>
            <a:r>
              <a:rPr dirty="0" sz="9600" lang="en-US">
                <a:solidFill>
                  <a:srgbClr val="FF0000"/>
                </a:solidFill>
              </a:rPr>
              <a:t>, and other gram-negative species</a:t>
            </a:r>
          </a:p>
          <a:p>
            <a:endParaRPr dirty="0" sz="5100" lang="en-US"/>
          </a:p>
          <a:p>
            <a:endParaRPr dirty="0" lang="en-US"/>
          </a:p>
          <a:p>
            <a:endParaRPr dirty="0" lang="fr-FR"/>
          </a:p>
        </p:txBody>
      </p:sp>
      <p:sp>
        <p:nvSpPr>
          <p:cNvPr id="1048835" name="Date Placeholder 3"/>
          <p:cNvSpPr>
            <a:spLocks noGrp="1"/>
          </p:cNvSpPr>
          <p:nvPr>
            <p:ph type="dt" sz="half" idx="10"/>
          </p:nvPr>
        </p:nvSpPr>
        <p:spPr/>
        <p:txBody>
          <a:bodyPr/>
          <a:p>
            <a:fld id="{F3116994-BFC1-46F8-82A1-5D0B17E7743E}" type="datetime1">
              <a:rPr lang="fr-FR" smtClean="0"/>
              <a:t>4/6/2021</a:t>
            </a:fld>
            <a:endParaRPr lang="fr-FR"/>
          </a:p>
        </p:txBody>
      </p:sp>
      <p:sp>
        <p:nvSpPr>
          <p:cNvPr id="1048836" name="Slide Number Placeholder 4"/>
          <p:cNvSpPr>
            <a:spLocks noGrp="1"/>
          </p:cNvSpPr>
          <p:nvPr>
            <p:ph type="sldNum" sz="quarter" idx="12"/>
          </p:nvPr>
        </p:nvSpPr>
        <p:spPr/>
        <p:txBody>
          <a:bodyPr/>
          <a:p>
            <a:fld id="{943CF8F4-345A-497A-B0FA-0D5D887ABE34}" type="slidenum">
              <a:rPr lang="fr-FR" smtClean="0"/>
              <a:t>51</a:t>
            </a:fld>
            <a:endParaRPr lang="fr-F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35" name=""/>
        <p:cNvGrpSpPr/>
        <p:nvPr/>
      </p:nvGrpSpPr>
      <p:grpSpPr>
        <a:xfrm>
          <a:off x="0" y="0"/>
          <a:ext cx="0" cy="0"/>
          <a:chOff x="0" y="0"/>
          <a:chExt cx="0" cy="0"/>
        </a:xfrm>
      </p:grpSpPr>
      <p:sp>
        <p:nvSpPr>
          <p:cNvPr id="1048837" name="Title 1"/>
          <p:cNvSpPr>
            <a:spLocks noGrp="1"/>
          </p:cNvSpPr>
          <p:nvPr>
            <p:ph type="title"/>
          </p:nvPr>
        </p:nvSpPr>
        <p:spPr/>
        <p:txBody>
          <a:bodyPr>
            <a:normAutofit/>
          </a:bodyPr>
          <a:p>
            <a:r>
              <a:rPr dirty="0" sz="2400" lang="en-GB">
                <a:latin typeface="+mn-lt"/>
              </a:rPr>
              <a:t>RISK FACTORS</a:t>
            </a:r>
            <a:endParaRPr dirty="0" sz="2400" lang="fr-FR">
              <a:latin typeface="+mn-lt"/>
            </a:endParaRPr>
          </a:p>
        </p:txBody>
      </p:sp>
      <p:sp>
        <p:nvSpPr>
          <p:cNvPr id="1048838" name="Content Placeholder 2"/>
          <p:cNvSpPr>
            <a:spLocks noGrp="1"/>
          </p:cNvSpPr>
          <p:nvPr>
            <p:ph idx="1"/>
          </p:nvPr>
        </p:nvSpPr>
        <p:spPr/>
        <p:txBody>
          <a:bodyPr>
            <a:normAutofit fontScale="96154" lnSpcReduction="20000"/>
          </a:bodyPr>
          <a:p>
            <a:r>
              <a:rPr dirty="0" lang="en-US"/>
              <a:t>It is generally caused by aspiration of anaerobic bacteria. </a:t>
            </a:r>
          </a:p>
          <a:p>
            <a:r>
              <a:rPr dirty="0" lang="en-US"/>
              <a:t>Patients who have impaired cough reﬂexes and cannot close the glottis, or those with swallowing difficulties, are at risk for aspirating foreign material and developing a lung abscess.</a:t>
            </a:r>
          </a:p>
          <a:p>
            <a:r>
              <a:rPr dirty="0" lang="en-US"/>
              <a:t>  patient with central nervous system disorders (seizure, stroke), drug addiction, alcoholism, esophageal disease, or compromised </a:t>
            </a:r>
            <a:r>
              <a:rPr lang="en-US"/>
              <a:t>immune function,  </a:t>
            </a:r>
            <a:r>
              <a:rPr dirty="0" lang="en-US"/>
              <a:t>patients receiving nasogastric tube feedings </a:t>
            </a:r>
          </a:p>
          <a:p>
            <a:r>
              <a:rPr dirty="0" lang="en-US"/>
              <a:t> those with an altered state of consciousness from anesthesia.</a:t>
            </a:r>
            <a:endParaRPr dirty="0" lang="fr-FR"/>
          </a:p>
        </p:txBody>
      </p:sp>
      <p:sp>
        <p:nvSpPr>
          <p:cNvPr id="1048839" name="Date Placeholder 3"/>
          <p:cNvSpPr>
            <a:spLocks noGrp="1"/>
          </p:cNvSpPr>
          <p:nvPr>
            <p:ph type="dt" sz="half" idx="10"/>
          </p:nvPr>
        </p:nvSpPr>
        <p:spPr/>
        <p:txBody>
          <a:bodyPr/>
          <a:p>
            <a:fld id="{0B2FCA7C-750D-4DB4-A937-734FBCBF3B89}" type="datetime1">
              <a:rPr lang="fr-FR" smtClean="0"/>
              <a:t>4/6/2021</a:t>
            </a:fld>
            <a:endParaRPr lang="fr-FR"/>
          </a:p>
        </p:txBody>
      </p:sp>
      <p:sp>
        <p:nvSpPr>
          <p:cNvPr id="1048840" name="Slide Number Placeholder 4"/>
          <p:cNvSpPr>
            <a:spLocks noGrp="1"/>
          </p:cNvSpPr>
          <p:nvPr>
            <p:ph type="sldNum" sz="quarter" idx="12"/>
          </p:nvPr>
        </p:nvSpPr>
        <p:spPr/>
        <p:txBody>
          <a:bodyPr/>
          <a:p>
            <a:fld id="{943CF8F4-345A-497A-B0FA-0D5D887ABE34}" type="slidenum">
              <a:rPr lang="fr-FR" smtClean="0"/>
              <a:t>52</a:t>
            </a:fld>
            <a:endParaRPr lang="fr-F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841" name="Title 1"/>
          <p:cNvSpPr>
            <a:spLocks noGrp="1"/>
          </p:cNvSpPr>
          <p:nvPr>
            <p:ph type="title"/>
          </p:nvPr>
        </p:nvSpPr>
        <p:spPr>
          <a:xfrm>
            <a:off x="428596" y="0"/>
            <a:ext cx="8229600" cy="1143000"/>
          </a:xfrm>
        </p:spPr>
        <p:txBody>
          <a:bodyPr>
            <a:normAutofit/>
          </a:bodyPr>
          <a:p>
            <a:r>
              <a:rPr b="1" dirty="0" sz="2400" lang="en-US" u="sng"/>
              <a:t>THE CLINICAL MANIFESTATIONS</a:t>
            </a:r>
            <a:endParaRPr b="1" dirty="0" sz="2400" lang="fr-FR" u="sng"/>
          </a:p>
        </p:txBody>
      </p:sp>
      <p:sp>
        <p:nvSpPr>
          <p:cNvPr id="1048842" name="Content Placeholder 2"/>
          <p:cNvSpPr>
            <a:spLocks noGrp="1"/>
          </p:cNvSpPr>
          <p:nvPr>
            <p:ph idx="1"/>
          </p:nvPr>
        </p:nvSpPr>
        <p:spPr/>
        <p:txBody>
          <a:bodyPr>
            <a:normAutofit/>
          </a:bodyPr>
          <a:p>
            <a:pPr>
              <a:buNone/>
            </a:pPr>
            <a:r>
              <a:rPr dirty="0" sz="2400" lang="en-US"/>
              <a:t>may vary from a mild productive cough to acute illness</a:t>
            </a:r>
          </a:p>
          <a:p>
            <a:r>
              <a:rPr dirty="0" sz="2400" lang="en-US"/>
              <a:t>fever and a productive cough with moderate to copious amounts of foul smelling, often bloody, sputum.</a:t>
            </a:r>
          </a:p>
          <a:p>
            <a:r>
              <a:rPr dirty="0" sz="2400" lang="en-US"/>
              <a:t> Leukocytosis may be present.</a:t>
            </a:r>
          </a:p>
          <a:p>
            <a:r>
              <a:rPr dirty="0" sz="2400" lang="en-US"/>
              <a:t> dull chest pain,</a:t>
            </a:r>
          </a:p>
          <a:p>
            <a:r>
              <a:rPr dirty="0" sz="2400" lang="en-US"/>
              <a:t> Dyspnea, weakness, anorexia, and weight loss are common. Fever and cough may develop insidiously and may have been present for several weeks before diagnosis</a:t>
            </a:r>
            <a:endParaRPr dirty="0" sz="2400" lang="fr-FR"/>
          </a:p>
        </p:txBody>
      </p:sp>
      <p:sp>
        <p:nvSpPr>
          <p:cNvPr id="1048843" name="Date Placeholder 3"/>
          <p:cNvSpPr>
            <a:spLocks noGrp="1"/>
          </p:cNvSpPr>
          <p:nvPr>
            <p:ph type="dt" sz="half" idx="10"/>
          </p:nvPr>
        </p:nvSpPr>
        <p:spPr/>
        <p:txBody>
          <a:bodyPr/>
          <a:p>
            <a:fld id="{55D5C27A-1AEC-4827-A98B-6FDE6ACC8468}" type="datetime1">
              <a:rPr lang="fr-FR" smtClean="0"/>
              <a:t>4/6/2021</a:t>
            </a:fld>
            <a:endParaRPr lang="fr-FR"/>
          </a:p>
        </p:txBody>
      </p:sp>
      <p:sp>
        <p:nvSpPr>
          <p:cNvPr id="1048844" name="Slide Number Placeholder 4"/>
          <p:cNvSpPr>
            <a:spLocks noGrp="1"/>
          </p:cNvSpPr>
          <p:nvPr>
            <p:ph type="sldNum" sz="quarter" idx="12"/>
          </p:nvPr>
        </p:nvSpPr>
        <p:spPr/>
        <p:txBody>
          <a:bodyPr/>
          <a:p>
            <a:fld id="{943CF8F4-345A-497A-B0FA-0D5D887ABE34}" type="slidenum">
              <a:rPr lang="fr-FR" smtClean="0"/>
              <a:t>53</a:t>
            </a:fld>
            <a:endParaRPr lang="fr-F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845" name="Title 1"/>
          <p:cNvSpPr>
            <a:spLocks noGrp="1"/>
          </p:cNvSpPr>
          <p:nvPr>
            <p:ph type="title"/>
          </p:nvPr>
        </p:nvSpPr>
        <p:spPr/>
        <p:txBody>
          <a:bodyPr>
            <a:normAutofit fontScale="90000"/>
          </a:bodyPr>
          <a:p>
            <a:r>
              <a:rPr dirty="0" lang="en-US">
                <a:solidFill>
                  <a:srgbClr val="FF0000"/>
                </a:solidFill>
              </a:rPr>
              <a:t>Prevention</a:t>
            </a:r>
            <a:br>
              <a:rPr dirty="0" lang="en-US"/>
            </a:br>
            <a:endParaRPr dirty="0" lang="fr-FR"/>
          </a:p>
        </p:txBody>
      </p:sp>
      <p:sp>
        <p:nvSpPr>
          <p:cNvPr id="1048846" name="Content Placeholder 2"/>
          <p:cNvSpPr>
            <a:spLocks noGrp="1"/>
          </p:cNvSpPr>
          <p:nvPr>
            <p:ph idx="1"/>
          </p:nvPr>
        </p:nvSpPr>
        <p:spPr/>
        <p:txBody>
          <a:bodyPr>
            <a:normAutofit/>
          </a:bodyPr>
          <a:p>
            <a:r>
              <a:rPr dirty="0" lang="en-US"/>
              <a:t>The following measures will reduce the risk of lung abscess:</a:t>
            </a:r>
          </a:p>
          <a:p>
            <a:pPr>
              <a:buNone/>
            </a:pPr>
            <a:r>
              <a:rPr dirty="0" lang="en-US"/>
              <a:t> • Appropriate antibiotic therapy before any dental procedures in patients who must have teeth extracted while their gums and teeth are infected </a:t>
            </a:r>
          </a:p>
          <a:p>
            <a:pPr>
              <a:buNone/>
            </a:pPr>
            <a:r>
              <a:rPr dirty="0" lang="en-US"/>
              <a:t>• Adequate dental and oral hygiene, because anaerobic bacteria play a role in the pathogenesis of lung abscess</a:t>
            </a:r>
          </a:p>
          <a:p>
            <a:pPr>
              <a:buNone/>
            </a:pPr>
            <a:r>
              <a:rPr dirty="0" lang="en-US"/>
              <a:t> • Appropriate antimicrobial therapy for patients with pneumonia</a:t>
            </a:r>
          </a:p>
          <a:p>
            <a:endParaRPr dirty="0" lang="fr-FR"/>
          </a:p>
        </p:txBody>
      </p:sp>
      <p:sp>
        <p:nvSpPr>
          <p:cNvPr id="1048847" name="Date Placeholder 3"/>
          <p:cNvSpPr>
            <a:spLocks noGrp="1"/>
          </p:cNvSpPr>
          <p:nvPr>
            <p:ph type="dt" sz="half" idx="10"/>
          </p:nvPr>
        </p:nvSpPr>
        <p:spPr/>
        <p:txBody>
          <a:bodyPr/>
          <a:p>
            <a:fld id="{5CF4249E-DDAA-49DF-8A03-9A0680CF0EE4}" type="datetime1">
              <a:rPr lang="fr-FR" smtClean="0"/>
              <a:t>4/6/2021</a:t>
            </a:fld>
            <a:endParaRPr lang="fr-FR"/>
          </a:p>
        </p:txBody>
      </p:sp>
      <p:sp>
        <p:nvSpPr>
          <p:cNvPr id="1048848" name="Slide Number Placeholder 4"/>
          <p:cNvSpPr>
            <a:spLocks noGrp="1"/>
          </p:cNvSpPr>
          <p:nvPr>
            <p:ph type="sldNum" sz="quarter" idx="12"/>
          </p:nvPr>
        </p:nvSpPr>
        <p:spPr/>
        <p:txBody>
          <a:bodyPr/>
          <a:p>
            <a:fld id="{943CF8F4-345A-497A-B0FA-0D5D887ABE34}" type="slidenum">
              <a:rPr lang="fr-FR" smtClean="0"/>
              <a:t>54</a:t>
            </a:fld>
            <a:endParaRPr lang="fr-F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852" name="Title 1"/>
          <p:cNvSpPr>
            <a:spLocks noGrp="1"/>
          </p:cNvSpPr>
          <p:nvPr>
            <p:ph type="title"/>
          </p:nvPr>
        </p:nvSpPr>
        <p:spPr/>
        <p:txBody>
          <a:bodyPr>
            <a:normAutofit/>
          </a:bodyPr>
          <a:p>
            <a:r>
              <a:rPr dirty="0" sz="2400" lang="en-US">
                <a:solidFill>
                  <a:srgbClr val="FF0000"/>
                </a:solidFill>
                <a:latin typeface="+mn-lt"/>
              </a:rPr>
              <a:t>MEDICAL MANAGEMENT</a:t>
            </a:r>
            <a:endParaRPr dirty="0" sz="2400" lang="fr-FR">
              <a:solidFill>
                <a:srgbClr val="FF0000"/>
              </a:solidFill>
              <a:latin typeface="+mn-lt"/>
            </a:endParaRPr>
          </a:p>
        </p:txBody>
      </p:sp>
      <p:sp>
        <p:nvSpPr>
          <p:cNvPr id="1048853" name="Content Placeholder 2"/>
          <p:cNvSpPr>
            <a:spLocks noGrp="1"/>
          </p:cNvSpPr>
          <p:nvPr>
            <p:ph idx="1"/>
          </p:nvPr>
        </p:nvSpPr>
        <p:spPr/>
        <p:txBody>
          <a:bodyPr>
            <a:normAutofit fontScale="30769" lnSpcReduction="20000"/>
          </a:bodyPr>
          <a:p>
            <a:r>
              <a:rPr dirty="0" sz="7400" lang="en-US"/>
              <a:t>Intravenous antimicrobial therapy depends on the results of the sputum culture and sensitivity and is administered for an extended period i.e.  Penicillin G or </a:t>
            </a:r>
            <a:r>
              <a:rPr dirty="0" sz="7400" lang="en-US" err="1"/>
              <a:t>clindamycin</a:t>
            </a:r>
            <a:r>
              <a:rPr dirty="0" sz="7400" lang="en-US"/>
              <a:t>, followed by penicillin with </a:t>
            </a:r>
            <a:r>
              <a:rPr dirty="0" sz="7400" lang="en-US" err="1"/>
              <a:t>metronidazole</a:t>
            </a:r>
            <a:r>
              <a:rPr dirty="0" sz="7400" lang="en-US"/>
              <a:t>. Large intravenous doses are generally required because the antibiotic must penetrate the necrotic tissue and the ﬂuid in the abscess. The intravenous dose is continued until there is evidence of symptom improvement. </a:t>
            </a:r>
          </a:p>
          <a:p>
            <a:r>
              <a:rPr dirty="0" sz="7400" lang="en-US"/>
              <a:t>Long-term therapy with oral antibiotics replaces intravenous therapy after the patient shows signs of improvement (usually 3 to 5 days) and should be continued for an additional 4 to 8 weeks.</a:t>
            </a:r>
          </a:p>
          <a:p>
            <a:r>
              <a:rPr dirty="0" sz="7400" lang="en-US"/>
              <a:t> Adequate drainage of the lung abscess may be achieved through postural drainage and chest physiotherapy. </a:t>
            </a:r>
          </a:p>
          <a:p>
            <a:endParaRPr dirty="0" lang="en-US"/>
          </a:p>
          <a:p>
            <a:endParaRPr dirty="0" lang="fr-FR"/>
          </a:p>
        </p:txBody>
      </p:sp>
      <p:sp>
        <p:nvSpPr>
          <p:cNvPr id="1048854" name="Date Placeholder 3"/>
          <p:cNvSpPr>
            <a:spLocks noGrp="1"/>
          </p:cNvSpPr>
          <p:nvPr>
            <p:ph type="dt" sz="half" idx="10"/>
          </p:nvPr>
        </p:nvSpPr>
        <p:spPr/>
        <p:txBody>
          <a:bodyPr/>
          <a:p>
            <a:fld id="{4B07ED9E-B0EF-4AB2-9C2C-F3328A378E96}" type="datetime1">
              <a:rPr lang="fr-FR" smtClean="0"/>
              <a:t>4/6/2021</a:t>
            </a:fld>
            <a:endParaRPr lang="fr-FR"/>
          </a:p>
        </p:txBody>
      </p:sp>
      <p:sp>
        <p:nvSpPr>
          <p:cNvPr id="1048855" name="Slide Number Placeholder 4"/>
          <p:cNvSpPr>
            <a:spLocks noGrp="1"/>
          </p:cNvSpPr>
          <p:nvPr>
            <p:ph type="sldNum" sz="quarter" idx="12"/>
          </p:nvPr>
        </p:nvSpPr>
        <p:spPr/>
        <p:txBody>
          <a:bodyPr/>
          <a:p>
            <a:fld id="{943CF8F4-345A-497A-B0FA-0D5D887ABE34}" type="slidenum">
              <a:rPr lang="fr-FR" smtClean="0"/>
              <a:t>55</a:t>
            </a:fld>
            <a:endParaRPr lang="fr-F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856" name="Title 1"/>
          <p:cNvSpPr>
            <a:spLocks noGrp="1"/>
          </p:cNvSpPr>
          <p:nvPr>
            <p:ph type="title"/>
          </p:nvPr>
        </p:nvSpPr>
        <p:spPr/>
        <p:txBody>
          <a:bodyPr>
            <a:normAutofit/>
          </a:bodyPr>
          <a:p>
            <a:br>
              <a:rPr dirty="0" sz="2400" lang="fr-FR">
                <a:solidFill>
                  <a:srgbClr val="FF0000"/>
                </a:solidFill>
                <a:latin typeface="+mn-lt"/>
              </a:rPr>
            </a:br>
            <a:endParaRPr dirty="0" sz="2400" lang="fr-FR">
              <a:solidFill>
                <a:srgbClr val="FF0000"/>
              </a:solidFill>
              <a:latin typeface="+mn-lt"/>
            </a:endParaRPr>
          </a:p>
        </p:txBody>
      </p:sp>
      <p:sp>
        <p:nvSpPr>
          <p:cNvPr id="1048857" name="Content Placeholder 2"/>
          <p:cNvSpPr>
            <a:spLocks noGrp="1"/>
          </p:cNvSpPr>
          <p:nvPr>
            <p:ph idx="1"/>
          </p:nvPr>
        </p:nvSpPr>
        <p:spPr/>
        <p:txBody>
          <a:bodyPr>
            <a:normAutofit fontScale="88462" lnSpcReduction="20000"/>
          </a:bodyPr>
          <a:p>
            <a:r>
              <a:rPr dirty="0" sz="2800" lang="en-US"/>
              <a:t>The patient should be assessed for an adequate cough. A few patients need a </a:t>
            </a:r>
            <a:r>
              <a:rPr dirty="0" sz="2800" lang="en-US" err="1"/>
              <a:t>percutaneous</a:t>
            </a:r>
            <a:r>
              <a:rPr dirty="0" sz="2800" lang="en-US"/>
              <a:t> chest catheter placed for long-term drainage of the abscess. </a:t>
            </a:r>
          </a:p>
          <a:p>
            <a:r>
              <a:rPr dirty="0" sz="2800" lang="en-US"/>
              <a:t> Surgical intervention is rare, but pulmonary resection (</a:t>
            </a:r>
            <a:r>
              <a:rPr dirty="0" sz="2800" lang="en-US" err="1"/>
              <a:t>lobectomy</a:t>
            </a:r>
            <a:r>
              <a:rPr dirty="0" sz="2800" lang="en-US"/>
              <a:t>) is performed when there is massive hemoptysis or little or no response to medical management.</a:t>
            </a:r>
          </a:p>
          <a:p>
            <a:endParaRPr dirty="0" sz="2800" lang="en-US"/>
          </a:p>
          <a:p>
            <a:endParaRPr dirty="0" sz="2800" lang="fr-FR">
              <a:solidFill>
                <a:srgbClr val="FF0000"/>
              </a:solidFill>
            </a:endParaRPr>
          </a:p>
          <a:p>
            <a:pPr>
              <a:buNone/>
            </a:pPr>
            <a:r>
              <a:rPr dirty="0" sz="2800" lang="fr-FR">
                <a:solidFill>
                  <a:srgbClr val="FF0000"/>
                </a:solidFill>
              </a:rPr>
              <a:t>Pleural Condition</a:t>
            </a:r>
            <a:endParaRPr dirty="0" sz="2800" lang="en-US"/>
          </a:p>
          <a:p>
            <a:r>
              <a:rPr dirty="0" sz="2800" lang="en-US"/>
              <a:t>Pleural conditions are disorders that involve the membranes covering the lungs (visceral pleura) and the surface of the chest wall (parietal pleura) or disorders affecting the pleural space.</a:t>
            </a:r>
          </a:p>
          <a:p>
            <a:endParaRPr dirty="0" lang="fr-FR"/>
          </a:p>
        </p:txBody>
      </p:sp>
      <p:sp>
        <p:nvSpPr>
          <p:cNvPr id="1048858" name="Date Placeholder 3"/>
          <p:cNvSpPr>
            <a:spLocks noGrp="1"/>
          </p:cNvSpPr>
          <p:nvPr>
            <p:ph type="dt" sz="half" idx="10"/>
          </p:nvPr>
        </p:nvSpPr>
        <p:spPr/>
        <p:txBody>
          <a:bodyPr/>
          <a:p>
            <a:fld id="{E2038F96-B607-48A5-9AB6-DE73F5CD4A96}" type="datetime1">
              <a:rPr lang="fr-FR" smtClean="0"/>
              <a:t>4/6/2021</a:t>
            </a:fld>
            <a:endParaRPr lang="fr-FR"/>
          </a:p>
        </p:txBody>
      </p:sp>
      <p:sp>
        <p:nvSpPr>
          <p:cNvPr id="1048859" name="Slide Number Placeholder 4"/>
          <p:cNvSpPr>
            <a:spLocks noGrp="1"/>
          </p:cNvSpPr>
          <p:nvPr>
            <p:ph type="sldNum" sz="quarter" idx="12"/>
          </p:nvPr>
        </p:nvSpPr>
        <p:spPr/>
        <p:txBody>
          <a:bodyPr/>
          <a:p>
            <a:fld id="{943CF8F4-345A-497A-B0FA-0D5D887ABE34}" type="slidenum">
              <a:rPr lang="fr-FR" smtClean="0"/>
              <a:t>56</a:t>
            </a:fld>
            <a:endParaRPr lang="fr-F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860" name="Title 1"/>
          <p:cNvSpPr>
            <a:spLocks noGrp="1"/>
          </p:cNvSpPr>
          <p:nvPr>
            <p:ph type="title"/>
          </p:nvPr>
        </p:nvSpPr>
        <p:spPr/>
        <p:txBody>
          <a:bodyPr>
            <a:normAutofit fontScale="90000"/>
          </a:bodyPr>
          <a:p>
            <a:r>
              <a:rPr dirty="0" lang="en-US">
                <a:solidFill>
                  <a:srgbClr val="FF0000"/>
                </a:solidFill>
                <a:latin typeface="+mn-lt"/>
              </a:rPr>
              <a:t>PLEURISY (</a:t>
            </a:r>
            <a:r>
              <a:rPr dirty="0" lang="en-US" err="1">
                <a:solidFill>
                  <a:srgbClr val="FF0000"/>
                </a:solidFill>
                <a:latin typeface="+mn-lt"/>
              </a:rPr>
              <a:t>pleuritis</a:t>
            </a:r>
            <a:r>
              <a:rPr dirty="0" lang="en-US">
                <a:solidFill>
                  <a:srgbClr val="FF0000"/>
                </a:solidFill>
                <a:latin typeface="+mn-lt"/>
              </a:rPr>
              <a:t>) </a:t>
            </a:r>
            <a:br>
              <a:rPr dirty="0" lang="en-US">
                <a:latin typeface="+mn-lt"/>
              </a:rPr>
            </a:br>
            <a:endParaRPr dirty="0" lang="fr-FR">
              <a:latin typeface="+mn-lt"/>
            </a:endParaRPr>
          </a:p>
        </p:txBody>
      </p:sp>
      <p:sp>
        <p:nvSpPr>
          <p:cNvPr id="1048861" name="Content Placeholder 2"/>
          <p:cNvSpPr>
            <a:spLocks noGrp="1"/>
          </p:cNvSpPr>
          <p:nvPr>
            <p:ph idx="1"/>
          </p:nvPr>
        </p:nvSpPr>
        <p:spPr/>
        <p:txBody>
          <a:bodyPr>
            <a:normAutofit fontScale="96154" lnSpcReduction="20000"/>
          </a:bodyPr>
          <a:p>
            <a:r>
              <a:rPr dirty="0" sz="2800" lang="en-US"/>
              <a:t> refers to inﬂammation of both layers of the pleurae (parietal and visceral). </a:t>
            </a:r>
          </a:p>
          <a:p>
            <a:r>
              <a:rPr dirty="0" sz="2800" lang="en-US"/>
              <a:t>When the inﬂamed pleural membranes rub together during respiration (intensiﬁed on inspiration), the result is severe, sharp, knifelike pain.</a:t>
            </a:r>
          </a:p>
          <a:p>
            <a:r>
              <a:rPr dirty="0" sz="2800" lang="en-US"/>
              <a:t>may develop in conjunction with </a:t>
            </a:r>
            <a:r>
              <a:rPr dirty="0" sz="2800" lang="en-US">
                <a:solidFill>
                  <a:srgbClr val="FF0000"/>
                </a:solidFill>
              </a:rPr>
              <a:t>pneumonia or an upper respiratory tract infection, TB, or collagen disease; after trauma to the chest, pulmonary infarction, or pulmonary embolism; in patients with primary and metastatic cancer; and after thoracotomy, rheumatoid arthritis, </a:t>
            </a:r>
            <a:r>
              <a:rPr dirty="0" sz="2800" lang="en-US" err="1">
                <a:solidFill>
                  <a:srgbClr val="FF0000"/>
                </a:solidFill>
              </a:rPr>
              <a:t>pneumothorax</a:t>
            </a:r>
            <a:r>
              <a:rPr dirty="0" sz="2800" lang="en-US">
                <a:solidFill>
                  <a:srgbClr val="FF0000"/>
                </a:solidFill>
              </a:rPr>
              <a:t>, pancreatitis</a:t>
            </a:r>
          </a:p>
          <a:p>
            <a:r>
              <a:rPr dirty="0" sz="2800" lang="en-US"/>
              <a:t> </a:t>
            </a:r>
          </a:p>
          <a:p>
            <a:endParaRPr dirty="0" lang="fr-FR"/>
          </a:p>
        </p:txBody>
      </p:sp>
      <p:sp>
        <p:nvSpPr>
          <p:cNvPr id="1048862" name="Date Placeholder 3"/>
          <p:cNvSpPr>
            <a:spLocks noGrp="1"/>
          </p:cNvSpPr>
          <p:nvPr>
            <p:ph type="dt" sz="half" idx="10"/>
          </p:nvPr>
        </p:nvSpPr>
        <p:spPr/>
        <p:txBody>
          <a:bodyPr/>
          <a:p>
            <a:fld id="{D531F741-0171-413C-A3C0-C0B6198900F5}" type="datetime1">
              <a:rPr lang="fr-FR" smtClean="0"/>
              <a:t>4/6/2021</a:t>
            </a:fld>
            <a:endParaRPr lang="fr-FR"/>
          </a:p>
        </p:txBody>
      </p:sp>
      <p:sp>
        <p:nvSpPr>
          <p:cNvPr id="1048863" name="Slide Number Placeholder 4"/>
          <p:cNvSpPr>
            <a:spLocks noGrp="1"/>
          </p:cNvSpPr>
          <p:nvPr>
            <p:ph type="sldNum" sz="quarter" idx="12"/>
          </p:nvPr>
        </p:nvSpPr>
        <p:spPr/>
        <p:txBody>
          <a:bodyPr/>
          <a:p>
            <a:fld id="{943CF8F4-345A-497A-B0FA-0D5D887ABE34}" type="slidenum">
              <a:rPr lang="fr-FR" smtClean="0"/>
              <a:t>57</a:t>
            </a:fld>
            <a:endParaRPr lang="fr-F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864" name="Title 1"/>
          <p:cNvSpPr>
            <a:spLocks noGrp="1"/>
          </p:cNvSpPr>
          <p:nvPr>
            <p:ph type="title"/>
          </p:nvPr>
        </p:nvSpPr>
        <p:spPr/>
        <p:txBody>
          <a:bodyPr>
            <a:normAutofit/>
          </a:bodyPr>
          <a:p>
            <a:r>
              <a:rPr b="1" dirty="0" sz="2400" lang="en-US">
                <a:solidFill>
                  <a:srgbClr val="FF0000"/>
                </a:solidFill>
              </a:rPr>
              <a:t>Clinical Manifestations</a:t>
            </a:r>
            <a:br>
              <a:rPr dirty="0" sz="2400" lang="en-US">
                <a:solidFill>
                  <a:srgbClr val="FF0000"/>
                </a:solidFill>
              </a:rPr>
            </a:br>
            <a:endParaRPr dirty="0" sz="2400" lang="fr-FR">
              <a:solidFill>
                <a:srgbClr val="FF0000"/>
              </a:solidFill>
            </a:endParaRPr>
          </a:p>
        </p:txBody>
      </p:sp>
      <p:sp>
        <p:nvSpPr>
          <p:cNvPr id="1048865" name="Content Placeholder 2"/>
          <p:cNvSpPr>
            <a:spLocks noGrp="1"/>
          </p:cNvSpPr>
          <p:nvPr>
            <p:ph idx="1"/>
          </p:nvPr>
        </p:nvSpPr>
        <p:spPr/>
        <p:txBody>
          <a:bodyPr>
            <a:normAutofit fontScale="95833" lnSpcReduction="10000"/>
          </a:bodyPr>
          <a:p>
            <a:r>
              <a:rPr dirty="0" sz="2400" lang="en-US"/>
              <a:t>The key characteristic of pleuritic pain is its relationship to respiratory movement. Taking a deep breath, coughing, or sneezing worsens the pain.</a:t>
            </a:r>
          </a:p>
          <a:p>
            <a:r>
              <a:rPr dirty="0" sz="2400" lang="en-US"/>
              <a:t>Sharp knife like pain (stabbing) </a:t>
            </a:r>
          </a:p>
          <a:p>
            <a:r>
              <a:rPr dirty="0" sz="2400" lang="en-US"/>
              <a:t>Pleuritic pain is restricted in distribution rather than diffuse; it usually occurs only on one side. The pain may become minimal or absent when the breath is held, or it may be localized or radiate to the shoulder or abdomen</a:t>
            </a:r>
            <a:r>
              <a:rPr dirty="0" lang="en-US"/>
              <a:t>. </a:t>
            </a:r>
          </a:p>
          <a:p>
            <a:r>
              <a:rPr dirty="0" lang="en-US"/>
              <a:t>Sometimes chest pain may extend to the shoulder</a:t>
            </a:r>
          </a:p>
          <a:p>
            <a:r>
              <a:rPr dirty="0" sz="2400" lang="en-US"/>
              <a:t>Decreased  movement on the involved wall</a:t>
            </a:r>
          </a:p>
          <a:p>
            <a:r>
              <a:rPr dirty="0" sz="2400" lang="en-US"/>
              <a:t>Rapid or shallow breathing related to pain</a:t>
            </a:r>
          </a:p>
          <a:p>
            <a:endParaRPr dirty="0" lang="fr-FR"/>
          </a:p>
        </p:txBody>
      </p:sp>
      <p:sp>
        <p:nvSpPr>
          <p:cNvPr id="1048866" name="Date Placeholder 3"/>
          <p:cNvSpPr>
            <a:spLocks noGrp="1"/>
          </p:cNvSpPr>
          <p:nvPr>
            <p:ph type="dt" sz="half" idx="10"/>
          </p:nvPr>
        </p:nvSpPr>
        <p:spPr/>
        <p:txBody>
          <a:bodyPr/>
          <a:p>
            <a:fld id="{3606C400-9AA0-4FF0-8CB0-DFBD41487247}" type="datetime1">
              <a:rPr lang="fr-FR" smtClean="0"/>
              <a:t>4/6/2021</a:t>
            </a:fld>
            <a:endParaRPr lang="fr-FR"/>
          </a:p>
        </p:txBody>
      </p:sp>
      <p:sp>
        <p:nvSpPr>
          <p:cNvPr id="1048867" name="Slide Number Placeholder 4"/>
          <p:cNvSpPr>
            <a:spLocks noGrp="1"/>
          </p:cNvSpPr>
          <p:nvPr>
            <p:ph type="sldNum" sz="quarter" idx="12"/>
          </p:nvPr>
        </p:nvSpPr>
        <p:spPr/>
        <p:txBody>
          <a:bodyPr/>
          <a:p>
            <a:fld id="{943CF8F4-345A-497A-B0FA-0D5D887ABE34}" type="slidenum">
              <a:rPr lang="fr-FR" smtClean="0"/>
              <a:t>58</a:t>
            </a:fld>
            <a:endParaRPr lang="fr-F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868" name="Title 1"/>
          <p:cNvSpPr>
            <a:spLocks noGrp="1"/>
          </p:cNvSpPr>
          <p:nvPr>
            <p:ph type="title"/>
          </p:nvPr>
        </p:nvSpPr>
        <p:spPr/>
        <p:txBody>
          <a:bodyPr>
            <a:normAutofit/>
          </a:bodyPr>
          <a:p>
            <a:r>
              <a:rPr dirty="0" sz="2400" lang="en-US">
                <a:solidFill>
                  <a:srgbClr val="FF0000"/>
                </a:solidFill>
              </a:rPr>
              <a:t>Medical Management</a:t>
            </a:r>
            <a:br>
              <a:rPr dirty="0" sz="2400" lang="en-US">
                <a:solidFill>
                  <a:srgbClr val="FF0000"/>
                </a:solidFill>
              </a:rPr>
            </a:br>
            <a:endParaRPr dirty="0" sz="2400" lang="fr-FR">
              <a:solidFill>
                <a:srgbClr val="FF0000"/>
              </a:solidFill>
            </a:endParaRPr>
          </a:p>
        </p:txBody>
      </p:sp>
      <p:sp>
        <p:nvSpPr>
          <p:cNvPr id="1048869" name="Content Placeholder 2"/>
          <p:cNvSpPr>
            <a:spLocks noGrp="1"/>
          </p:cNvSpPr>
          <p:nvPr>
            <p:ph idx="1"/>
          </p:nvPr>
        </p:nvSpPr>
        <p:spPr/>
        <p:txBody>
          <a:bodyPr>
            <a:normAutofit fontScale="92308" lnSpcReduction="20000"/>
          </a:bodyPr>
          <a:p>
            <a:r>
              <a:rPr dirty="0" sz="3400" lang="en-US"/>
              <a:t>The objectives of treatment are to discover the underlying condition causing the pleurisy and to relieve the pain.</a:t>
            </a:r>
          </a:p>
          <a:p>
            <a:r>
              <a:rPr dirty="0" sz="3400" lang="en-US"/>
              <a:t>  monitor for signs and symptoms of pleural effusion, such as shortness of breath, pain,</a:t>
            </a:r>
          </a:p>
          <a:p>
            <a:r>
              <a:rPr dirty="0" sz="3400" lang="en-US"/>
              <a:t> Administer Prescribed analgesics  i.e. Indocid, (NSAID), and topical applications of heat or cold provide symptomatic relief</a:t>
            </a:r>
          </a:p>
          <a:p>
            <a:r>
              <a:rPr dirty="0" sz="3400" lang="en-US"/>
              <a:t>. If the pain is severe, an intercostal nerve block may be required.</a:t>
            </a:r>
          </a:p>
          <a:p>
            <a:endParaRPr dirty="0" lang="fr-FR"/>
          </a:p>
        </p:txBody>
      </p:sp>
      <p:sp>
        <p:nvSpPr>
          <p:cNvPr id="1048870" name="Date Placeholder 3"/>
          <p:cNvSpPr>
            <a:spLocks noGrp="1"/>
          </p:cNvSpPr>
          <p:nvPr>
            <p:ph type="dt" sz="half" idx="10"/>
          </p:nvPr>
        </p:nvSpPr>
        <p:spPr/>
        <p:txBody>
          <a:bodyPr/>
          <a:p>
            <a:fld id="{380EB27C-D563-4056-8C06-EEDBFA4401F9}" type="datetime1">
              <a:rPr lang="fr-FR" smtClean="0"/>
              <a:t>4/6/2021</a:t>
            </a:fld>
            <a:endParaRPr lang="fr-FR"/>
          </a:p>
        </p:txBody>
      </p:sp>
      <p:sp>
        <p:nvSpPr>
          <p:cNvPr id="1048871" name="Slide Number Placeholder 4"/>
          <p:cNvSpPr>
            <a:spLocks noGrp="1"/>
          </p:cNvSpPr>
          <p:nvPr>
            <p:ph type="sldNum" sz="quarter" idx="12"/>
          </p:nvPr>
        </p:nvSpPr>
        <p:spPr/>
        <p:txBody>
          <a:bodyPr/>
          <a:p>
            <a:fld id="{943CF8F4-345A-497A-B0FA-0D5D887ABE34}" type="slidenum">
              <a:rPr lang="fr-FR" smtClean="0"/>
              <a:t>59</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648" name="Title 1"/>
          <p:cNvSpPr>
            <a:spLocks noGrp="1"/>
          </p:cNvSpPr>
          <p:nvPr>
            <p:ph type="title"/>
          </p:nvPr>
        </p:nvSpPr>
        <p:spPr/>
        <p:txBody>
          <a:bodyPr>
            <a:normAutofit/>
          </a:bodyPr>
          <a:p>
            <a:r>
              <a:rPr dirty="0" sz="2400" lang="en-GB"/>
              <a:t>STRUCTURES OF THE UPPER RESPIRATORY TRACT</a:t>
            </a:r>
            <a:endParaRPr dirty="0" sz="2400" lang="fr-FR"/>
          </a:p>
        </p:txBody>
      </p:sp>
      <p:sp>
        <p:nvSpPr>
          <p:cNvPr id="1048649" name="Content Placeholder 2"/>
          <p:cNvSpPr>
            <a:spLocks noGrp="1"/>
          </p:cNvSpPr>
          <p:nvPr>
            <p:ph idx="1"/>
          </p:nvPr>
        </p:nvSpPr>
        <p:spPr/>
        <p:txBody>
          <a:bodyPr>
            <a:normAutofit fontScale="83333" lnSpcReduction="20000"/>
          </a:bodyPr>
          <a:p>
            <a:r>
              <a:rPr b="1" dirty="0" sz="2400" lang="en-GB"/>
              <a:t>Nose</a:t>
            </a:r>
          </a:p>
          <a:p>
            <a:r>
              <a:rPr dirty="0" sz="2400" lang="en-GB"/>
              <a:t>Sinuses- four bony cavities of the face and cranium containing air. They drain into the nose</a:t>
            </a:r>
          </a:p>
          <a:p>
            <a:r>
              <a:rPr dirty="0" sz="2400" lang="en-GB"/>
              <a:t>They serve as resonating chamber for speech and lighten the skull.</a:t>
            </a:r>
          </a:p>
          <a:p>
            <a:r>
              <a:rPr dirty="0" sz="2400" lang="en-GB"/>
              <a:t>They include</a:t>
            </a:r>
            <a:r>
              <a:rPr dirty="0" sz="2400" lang="en-GB">
                <a:solidFill>
                  <a:srgbClr val="FF0000"/>
                </a:solidFill>
              </a:rPr>
              <a:t>; maxillary, ethmoid, frontal and sphenoid </a:t>
            </a:r>
          </a:p>
          <a:p>
            <a:r>
              <a:rPr dirty="0" sz="2400" lang="en-GB">
                <a:solidFill>
                  <a:srgbClr val="FF0000"/>
                </a:solidFill>
              </a:rPr>
              <a:t>  </a:t>
            </a:r>
            <a:r>
              <a:rPr dirty="0" sz="2400" lang="en-GB" err="1">
                <a:solidFill>
                  <a:srgbClr val="FF0000"/>
                </a:solidFill>
              </a:rPr>
              <a:t>pharynx;</a:t>
            </a:r>
            <a:r>
              <a:rPr dirty="0" sz="2400" lang="en-GB" err="1"/>
              <a:t>Tube</a:t>
            </a:r>
            <a:r>
              <a:rPr dirty="0" sz="2400" lang="en-GB"/>
              <a:t> like structure that connect oral and nasal cavities to the larynx. functions as a passage way for respiratory and digestive system.</a:t>
            </a:r>
          </a:p>
          <a:p>
            <a:r>
              <a:rPr dirty="0" sz="2400" lang="en-GB"/>
              <a:t>It is divided into ;</a:t>
            </a:r>
          </a:p>
          <a:p>
            <a:r>
              <a:rPr dirty="0" sz="2400" lang="en-GB">
                <a:solidFill>
                  <a:srgbClr val="FF0000"/>
                </a:solidFill>
              </a:rPr>
              <a:t>Nasopharnyx </a:t>
            </a:r>
            <a:r>
              <a:rPr dirty="0" sz="2400" lang="en-GB"/>
              <a:t>which consist of adenoids on posterior wall and lymphoid tissue.</a:t>
            </a:r>
          </a:p>
          <a:p>
            <a:r>
              <a:rPr dirty="0" sz="2400" lang="en-GB">
                <a:solidFill>
                  <a:srgbClr val="FF0000"/>
                </a:solidFill>
              </a:rPr>
              <a:t>Oropharynx</a:t>
            </a:r>
            <a:r>
              <a:rPr dirty="0" sz="2400" lang="en-GB"/>
              <a:t>; lie behind the mouth , consist of palatine tonsil between each pair of folds</a:t>
            </a:r>
          </a:p>
          <a:p>
            <a:r>
              <a:rPr dirty="0" sz="2400" lang="en-GB">
                <a:solidFill>
                  <a:srgbClr val="FF0000"/>
                </a:solidFill>
              </a:rPr>
              <a:t>Laryngopharynx</a:t>
            </a:r>
            <a:r>
              <a:rPr dirty="0" sz="2400" lang="en-GB"/>
              <a:t>- extends from oropharynx and continues as oesophagus</a:t>
            </a:r>
            <a:endParaRPr dirty="0" sz="2400" lang="fr-FR"/>
          </a:p>
        </p:txBody>
      </p:sp>
      <p:sp>
        <p:nvSpPr>
          <p:cNvPr id="1048650" name="Date Placeholder 3"/>
          <p:cNvSpPr>
            <a:spLocks noGrp="1"/>
          </p:cNvSpPr>
          <p:nvPr>
            <p:ph type="dt" sz="half" idx="10"/>
          </p:nvPr>
        </p:nvSpPr>
        <p:spPr/>
        <p:txBody>
          <a:bodyPr/>
          <a:p>
            <a:fld id="{EB7C4338-57D2-462F-9BD2-51B17EEF1798}" type="datetime1">
              <a:rPr lang="fr-FR" smtClean="0"/>
              <a:t>4/6/2021</a:t>
            </a:fld>
            <a:endParaRPr lang="fr-FR"/>
          </a:p>
        </p:txBody>
      </p:sp>
      <p:sp>
        <p:nvSpPr>
          <p:cNvPr id="1048651" name="Slide Number Placeholder 4"/>
          <p:cNvSpPr>
            <a:spLocks noGrp="1"/>
          </p:cNvSpPr>
          <p:nvPr>
            <p:ph type="sldNum" sz="quarter" idx="12"/>
          </p:nvPr>
        </p:nvSpPr>
        <p:spPr/>
        <p:txBody>
          <a:bodyPr/>
          <a:p>
            <a:fld id="{943CF8F4-345A-497A-B0FA-0D5D887ABE34}" type="slidenum">
              <a:rPr lang="fr-FR" smtClean="0"/>
              <a:t>6</a:t>
            </a:fld>
            <a:endParaRPr lang="fr-F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872" name="Title 1"/>
          <p:cNvSpPr>
            <a:spLocks noGrp="1"/>
          </p:cNvSpPr>
          <p:nvPr>
            <p:ph type="title"/>
          </p:nvPr>
        </p:nvSpPr>
        <p:spPr/>
        <p:txBody>
          <a:bodyPr>
            <a:normAutofit/>
          </a:bodyPr>
          <a:p>
            <a:r>
              <a:rPr dirty="0" sz="2400" lang="en-US">
                <a:solidFill>
                  <a:srgbClr val="FF0000"/>
                </a:solidFill>
              </a:rPr>
              <a:t>Nursing Management</a:t>
            </a:r>
            <a:br>
              <a:rPr dirty="0" sz="2400" lang="en-US">
                <a:solidFill>
                  <a:srgbClr val="FF0000"/>
                </a:solidFill>
              </a:rPr>
            </a:br>
            <a:endParaRPr dirty="0" sz="2400" lang="fr-FR">
              <a:solidFill>
                <a:srgbClr val="FF0000"/>
              </a:solidFill>
            </a:endParaRPr>
          </a:p>
        </p:txBody>
      </p:sp>
      <p:sp>
        <p:nvSpPr>
          <p:cNvPr id="1048873" name="Content Placeholder 2"/>
          <p:cNvSpPr>
            <a:spLocks noGrp="1"/>
          </p:cNvSpPr>
          <p:nvPr>
            <p:ph idx="1"/>
          </p:nvPr>
        </p:nvSpPr>
        <p:spPr/>
        <p:txBody>
          <a:bodyPr>
            <a:normAutofit/>
          </a:bodyPr>
          <a:p>
            <a:r>
              <a:rPr dirty="0" lang="en-US"/>
              <a:t>Because the patient has considerable pain on inspiration, the nurse can offer suggestions to enhance comfort, such as turning frequently onto the affected side to splint the chest wall and reduce the stretching of the pleurae.  </a:t>
            </a:r>
          </a:p>
          <a:p>
            <a:r>
              <a:rPr dirty="0" lang="en-US"/>
              <a:t> teach the patient to use the hands or a pillow to splint the rib cage while coughing.</a:t>
            </a:r>
          </a:p>
          <a:p>
            <a:r>
              <a:rPr dirty="0" sz="2800" lang="en-US"/>
              <a:t> assumption of a position that decreases pain, and decreased chest wall excursion</a:t>
            </a:r>
            <a:endParaRPr dirty="0" lang="en-US"/>
          </a:p>
          <a:p>
            <a:endParaRPr dirty="0" lang="en-US"/>
          </a:p>
          <a:p>
            <a:endParaRPr dirty="0" lang="fr-FR"/>
          </a:p>
        </p:txBody>
      </p:sp>
      <p:sp>
        <p:nvSpPr>
          <p:cNvPr id="1048874" name="Date Placeholder 3"/>
          <p:cNvSpPr>
            <a:spLocks noGrp="1"/>
          </p:cNvSpPr>
          <p:nvPr>
            <p:ph type="dt" sz="half" idx="10"/>
          </p:nvPr>
        </p:nvSpPr>
        <p:spPr/>
        <p:txBody>
          <a:bodyPr/>
          <a:p>
            <a:fld id="{F1D8C5DE-3DFF-4DC8-B34F-A9798350047B}" type="datetime1">
              <a:rPr lang="fr-FR" smtClean="0"/>
              <a:t>4/6/2021</a:t>
            </a:fld>
            <a:endParaRPr lang="fr-FR"/>
          </a:p>
        </p:txBody>
      </p:sp>
      <p:sp>
        <p:nvSpPr>
          <p:cNvPr id="1048875" name="Slide Number Placeholder 4"/>
          <p:cNvSpPr>
            <a:spLocks noGrp="1"/>
          </p:cNvSpPr>
          <p:nvPr>
            <p:ph type="sldNum" sz="quarter" idx="12"/>
          </p:nvPr>
        </p:nvSpPr>
        <p:spPr/>
        <p:txBody>
          <a:bodyPr/>
          <a:p>
            <a:fld id="{943CF8F4-345A-497A-B0FA-0D5D887ABE34}" type="slidenum">
              <a:rPr lang="fr-FR" smtClean="0"/>
              <a:t>60</a:t>
            </a:fld>
            <a:endParaRPr lang="fr-F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876" name="Title 1"/>
          <p:cNvSpPr>
            <a:spLocks noGrp="1"/>
          </p:cNvSpPr>
          <p:nvPr>
            <p:ph type="title"/>
          </p:nvPr>
        </p:nvSpPr>
        <p:spPr/>
        <p:txBody>
          <a:bodyPr>
            <a:normAutofit/>
          </a:bodyPr>
          <a:p>
            <a:r>
              <a:rPr dirty="0" sz="2400" lang="en-US">
                <a:solidFill>
                  <a:srgbClr val="FF0000"/>
                </a:solidFill>
              </a:rPr>
              <a:t>PLEURAL EFFUSION</a:t>
            </a:r>
            <a:endParaRPr dirty="0" sz="2400" lang="fr-FR">
              <a:solidFill>
                <a:srgbClr val="FF0000"/>
              </a:solidFill>
            </a:endParaRPr>
          </a:p>
        </p:txBody>
      </p:sp>
      <p:sp>
        <p:nvSpPr>
          <p:cNvPr id="1048877" name="Content Placeholder 2"/>
          <p:cNvSpPr>
            <a:spLocks noGrp="1"/>
          </p:cNvSpPr>
          <p:nvPr>
            <p:ph idx="1"/>
          </p:nvPr>
        </p:nvSpPr>
        <p:spPr/>
        <p:txBody>
          <a:bodyPr>
            <a:normAutofit fontScale="95833" lnSpcReduction="10000"/>
          </a:bodyPr>
          <a:p>
            <a:r>
              <a:rPr dirty="0" sz="2400" lang="en-US"/>
              <a:t> It is a collection of ﬂuid in the pleural space.</a:t>
            </a:r>
          </a:p>
          <a:p>
            <a:r>
              <a:rPr dirty="0" sz="2400" lang="en-US"/>
              <a:t> Is rarely a primary disease process but is usually secondary to other diseases.</a:t>
            </a:r>
          </a:p>
          <a:p>
            <a:pPr>
              <a:buNone/>
            </a:pPr>
            <a:r>
              <a:rPr dirty="0" sz="2400" lang="en-US">
                <a:solidFill>
                  <a:srgbClr val="FF0000"/>
                </a:solidFill>
              </a:rPr>
              <a:t>                     CAUSES</a:t>
            </a:r>
          </a:p>
          <a:p>
            <a:r>
              <a:rPr dirty="0" sz="2400" lang="en-US"/>
              <a:t>may be a complication of heart failure, TB, pneumonia, pulmonary infections (particularly viral infections), nephrotic syndrome, connective tissue disease, pulmonary embolism, and neoplastic tumors, autoimmune disease</a:t>
            </a:r>
          </a:p>
          <a:p>
            <a:r>
              <a:rPr dirty="0" sz="2400" lang="en-US"/>
              <a:t> </a:t>
            </a:r>
            <a:r>
              <a:rPr dirty="0" sz="2400" lang="en-US" err="1"/>
              <a:t>Bronchogenic</a:t>
            </a:r>
            <a:r>
              <a:rPr dirty="0" sz="2400" lang="en-US"/>
              <a:t> </a:t>
            </a:r>
            <a:r>
              <a:rPr dirty="0" sz="2400" lang="en-US" err="1"/>
              <a:t>carcnoma</a:t>
            </a:r>
            <a:r>
              <a:rPr dirty="0" sz="2400" lang="en-US"/>
              <a:t> is the most common malignancy associated with a pleural effusion.</a:t>
            </a:r>
          </a:p>
          <a:p>
            <a:r>
              <a:rPr dirty="0" sz="2400" lang="en-US"/>
              <a:t>Drugs </a:t>
            </a:r>
            <a:r>
              <a:rPr dirty="0" sz="2400" lang="en-US" err="1"/>
              <a:t>i.e</a:t>
            </a:r>
            <a:r>
              <a:rPr dirty="0" sz="2400" lang="en-US"/>
              <a:t> hydralazine</a:t>
            </a:r>
            <a:endParaRPr dirty="0" sz="2400" lang="fr-FR"/>
          </a:p>
        </p:txBody>
      </p:sp>
      <p:sp>
        <p:nvSpPr>
          <p:cNvPr id="1048878" name="Date Placeholder 3"/>
          <p:cNvSpPr>
            <a:spLocks noGrp="1"/>
          </p:cNvSpPr>
          <p:nvPr>
            <p:ph type="dt" sz="half" idx="10"/>
          </p:nvPr>
        </p:nvSpPr>
        <p:spPr/>
        <p:txBody>
          <a:bodyPr/>
          <a:p>
            <a:fld id="{F9815442-4DF6-4EE9-A934-6D382EBBC83D}" type="datetime1">
              <a:rPr lang="fr-FR" smtClean="0"/>
              <a:t>4/6/2021</a:t>
            </a:fld>
            <a:endParaRPr lang="fr-FR"/>
          </a:p>
        </p:txBody>
      </p:sp>
      <p:sp>
        <p:nvSpPr>
          <p:cNvPr id="1048879" name="Slide Number Placeholder 4"/>
          <p:cNvSpPr>
            <a:spLocks noGrp="1"/>
          </p:cNvSpPr>
          <p:nvPr>
            <p:ph type="sldNum" sz="quarter" idx="12"/>
          </p:nvPr>
        </p:nvSpPr>
        <p:spPr/>
        <p:txBody>
          <a:bodyPr/>
          <a:p>
            <a:fld id="{943CF8F4-345A-497A-B0FA-0D5D887ABE34}" type="slidenum">
              <a:rPr lang="fr-FR" smtClean="0"/>
              <a:t>61</a:t>
            </a:fld>
            <a:endParaRPr lang="fr-F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880" name="Title 1"/>
          <p:cNvSpPr>
            <a:spLocks noGrp="1"/>
          </p:cNvSpPr>
          <p:nvPr>
            <p:ph type="title"/>
          </p:nvPr>
        </p:nvSpPr>
        <p:spPr/>
        <p:txBody>
          <a:bodyPr>
            <a:normAutofit/>
          </a:bodyPr>
          <a:p>
            <a:r>
              <a:rPr dirty="0" sz="2400" lang="en-GB">
                <a:solidFill>
                  <a:srgbClr val="FF0000"/>
                </a:solidFill>
                <a:latin typeface="+mn-lt"/>
              </a:rPr>
              <a:t>PATHOPHYSIOLOGY</a:t>
            </a:r>
            <a:endParaRPr dirty="0" sz="2400" lang="fr-FR">
              <a:solidFill>
                <a:srgbClr val="FF0000"/>
              </a:solidFill>
              <a:latin typeface="+mn-lt"/>
            </a:endParaRPr>
          </a:p>
        </p:txBody>
      </p:sp>
      <p:sp>
        <p:nvSpPr>
          <p:cNvPr id="1048881" name="Content Placeholder 2"/>
          <p:cNvSpPr>
            <a:spLocks noGrp="1"/>
          </p:cNvSpPr>
          <p:nvPr>
            <p:ph idx="1"/>
          </p:nvPr>
        </p:nvSpPr>
        <p:spPr/>
        <p:txBody>
          <a:bodyPr>
            <a:normAutofit/>
          </a:bodyPr>
          <a:p>
            <a:r>
              <a:rPr dirty="0" sz="2400" lang="en-GB"/>
              <a:t>The effusion can be clear fluid or bloody. Clear fluid can be transudate which occurs when factors influencing formation and reabsorption of fluid is altered usually by imbalances in hydrostatic pressure.exudate results from inflammation of bacterial products or tumours involving pleural surfaces. The abnormal accumulation in the pleural space cause pain and shortness of breath.</a:t>
            </a:r>
            <a:endParaRPr dirty="0" sz="2400" lang="fr-FR"/>
          </a:p>
        </p:txBody>
      </p:sp>
      <p:sp>
        <p:nvSpPr>
          <p:cNvPr id="1048882" name="Date Placeholder 3"/>
          <p:cNvSpPr>
            <a:spLocks noGrp="1"/>
          </p:cNvSpPr>
          <p:nvPr>
            <p:ph type="dt" sz="half" idx="10"/>
          </p:nvPr>
        </p:nvSpPr>
        <p:spPr/>
        <p:txBody>
          <a:bodyPr/>
          <a:p>
            <a:fld id="{B96355B4-4389-4947-A596-B431A74278AF}" type="datetime1">
              <a:rPr lang="fr-FR" smtClean="0"/>
              <a:t>4/6/2021</a:t>
            </a:fld>
            <a:endParaRPr lang="fr-FR"/>
          </a:p>
        </p:txBody>
      </p:sp>
      <p:sp>
        <p:nvSpPr>
          <p:cNvPr id="1048883" name="Slide Number Placeholder 4"/>
          <p:cNvSpPr>
            <a:spLocks noGrp="1"/>
          </p:cNvSpPr>
          <p:nvPr>
            <p:ph type="sldNum" sz="quarter" idx="12"/>
          </p:nvPr>
        </p:nvSpPr>
        <p:spPr/>
        <p:txBody>
          <a:bodyPr/>
          <a:p>
            <a:fld id="{943CF8F4-345A-497A-B0FA-0D5D887ABE34}" type="slidenum">
              <a:rPr lang="fr-FR" smtClean="0"/>
              <a:t>62</a:t>
            </a:fld>
            <a:endParaRPr lang="fr-F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884" name="Title 1"/>
          <p:cNvSpPr>
            <a:spLocks noGrp="1"/>
          </p:cNvSpPr>
          <p:nvPr>
            <p:ph type="title"/>
          </p:nvPr>
        </p:nvSpPr>
        <p:spPr/>
        <p:txBody>
          <a:bodyPr>
            <a:normAutofit/>
          </a:bodyPr>
          <a:p>
            <a:r>
              <a:rPr dirty="0" sz="2400" lang="en-US">
                <a:solidFill>
                  <a:srgbClr val="FF0000"/>
                </a:solidFill>
                <a:latin typeface="+mn-lt"/>
              </a:rPr>
              <a:t>Clinical Manifestations</a:t>
            </a:r>
            <a:br>
              <a:rPr dirty="0" sz="2400" lang="en-US">
                <a:solidFill>
                  <a:srgbClr val="FF0000"/>
                </a:solidFill>
                <a:latin typeface="+mn-lt"/>
              </a:rPr>
            </a:br>
            <a:endParaRPr dirty="0" sz="2400" lang="fr-FR">
              <a:solidFill>
                <a:srgbClr val="FF0000"/>
              </a:solidFill>
              <a:latin typeface="+mn-lt"/>
            </a:endParaRPr>
          </a:p>
        </p:txBody>
      </p:sp>
      <p:sp>
        <p:nvSpPr>
          <p:cNvPr id="1048885" name="Content Placeholder 2"/>
          <p:cNvSpPr>
            <a:spLocks noGrp="1"/>
          </p:cNvSpPr>
          <p:nvPr>
            <p:ph idx="1"/>
          </p:nvPr>
        </p:nvSpPr>
        <p:spPr/>
        <p:txBody>
          <a:bodyPr>
            <a:normAutofit fontScale="84615" lnSpcReduction="20000"/>
          </a:bodyPr>
          <a:p>
            <a:r>
              <a:rPr dirty="0" sz="2600" lang="en-US"/>
              <a:t>Usually the clinical manifestations are those caused by the underlying disease.</a:t>
            </a:r>
          </a:p>
          <a:p>
            <a:r>
              <a:rPr dirty="0" sz="2600" lang="en-US"/>
              <a:t> Pneumonia causes fever, chills, and pleuritic chest pain, whereas a malignant effusion may result in dyspnea and coughing. The size of the effusion and the patient’s underlying lung disease determine the severity of symptoms. A large pleural effusion causes shortness of breath.</a:t>
            </a:r>
          </a:p>
          <a:p>
            <a:r>
              <a:rPr dirty="0" sz="2600" lang="en-US"/>
              <a:t> small to moderate pleural effusion is present, dyspnea may be absent or only minimal</a:t>
            </a:r>
          </a:p>
          <a:p>
            <a:r>
              <a:rPr dirty="0" sz="2600" lang="en-US"/>
              <a:t>Pleuritic chest pain</a:t>
            </a:r>
          </a:p>
          <a:p>
            <a:r>
              <a:rPr dirty="0" sz="2600" lang="en-US"/>
              <a:t>Decreased or absent breath sound</a:t>
            </a:r>
          </a:p>
          <a:p>
            <a:r>
              <a:rPr dirty="0" sz="2600" lang="en-US"/>
              <a:t>Trachea deviation away from the affected side</a:t>
            </a:r>
          </a:p>
          <a:p>
            <a:r>
              <a:rPr dirty="0" sz="2600" lang="en-US"/>
              <a:t>Dull flat sound on percussion</a:t>
            </a:r>
          </a:p>
          <a:p>
            <a:endParaRPr dirty="0" lang="fr-FR"/>
          </a:p>
        </p:txBody>
      </p:sp>
      <p:sp>
        <p:nvSpPr>
          <p:cNvPr id="1048886" name="Date Placeholder 3"/>
          <p:cNvSpPr>
            <a:spLocks noGrp="1"/>
          </p:cNvSpPr>
          <p:nvPr>
            <p:ph type="dt" sz="half" idx="10"/>
          </p:nvPr>
        </p:nvSpPr>
        <p:spPr/>
        <p:txBody>
          <a:bodyPr/>
          <a:p>
            <a:fld id="{4B08DCE2-2C89-4232-95D1-2C631B36CAE5}" type="datetime1">
              <a:rPr lang="fr-FR" smtClean="0"/>
              <a:t>4/6/2021</a:t>
            </a:fld>
            <a:endParaRPr lang="fr-FR"/>
          </a:p>
        </p:txBody>
      </p:sp>
      <p:sp>
        <p:nvSpPr>
          <p:cNvPr id="1048887" name="Slide Number Placeholder 4"/>
          <p:cNvSpPr>
            <a:spLocks noGrp="1"/>
          </p:cNvSpPr>
          <p:nvPr>
            <p:ph type="sldNum" sz="quarter" idx="12"/>
          </p:nvPr>
        </p:nvSpPr>
        <p:spPr/>
        <p:txBody>
          <a:bodyPr/>
          <a:p>
            <a:fld id="{943CF8F4-345A-497A-B0FA-0D5D887ABE34}" type="slidenum">
              <a:rPr lang="fr-FR" smtClean="0"/>
              <a:t>63</a:t>
            </a:fld>
            <a:endParaRPr lang="fr-F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888" name="Title 1"/>
          <p:cNvSpPr>
            <a:spLocks noGrp="1"/>
          </p:cNvSpPr>
          <p:nvPr>
            <p:ph type="title"/>
          </p:nvPr>
        </p:nvSpPr>
        <p:spPr/>
        <p:txBody>
          <a:bodyPr>
            <a:normAutofit/>
          </a:bodyPr>
          <a:p>
            <a:r>
              <a:rPr dirty="0" sz="2400" lang="en-US">
                <a:latin typeface="+mn-lt"/>
              </a:rPr>
              <a:t>Medical Management</a:t>
            </a:r>
            <a:br>
              <a:rPr dirty="0" sz="2400" lang="en-US">
                <a:latin typeface="+mn-lt"/>
              </a:rPr>
            </a:br>
            <a:endParaRPr dirty="0" sz="2400" lang="fr-FR">
              <a:latin typeface="+mn-lt"/>
            </a:endParaRPr>
          </a:p>
        </p:txBody>
      </p:sp>
      <p:sp>
        <p:nvSpPr>
          <p:cNvPr id="1048889" name="Content Placeholder 2"/>
          <p:cNvSpPr>
            <a:spLocks noGrp="1"/>
          </p:cNvSpPr>
          <p:nvPr>
            <p:ph idx="1"/>
          </p:nvPr>
        </p:nvSpPr>
        <p:spPr/>
        <p:txBody>
          <a:bodyPr>
            <a:normAutofit fontScale="25000" lnSpcReduction="20000"/>
          </a:bodyPr>
          <a:p>
            <a:r>
              <a:rPr dirty="0" sz="9600" lang="en-US"/>
              <a:t>The objectives of treatment are to discover the underlying cause, to prevent reaccumulation of ﬂuid, and to relieve discomfort, dyspnea, and respiratory compromise.</a:t>
            </a:r>
          </a:p>
          <a:p>
            <a:r>
              <a:rPr dirty="0" sz="9600" lang="en-US"/>
              <a:t> Speciﬁc treatment is directed at the underlying cause .</a:t>
            </a:r>
          </a:p>
          <a:p>
            <a:r>
              <a:rPr dirty="0" sz="9600" lang="en-US"/>
              <a:t> If the pleural ﬂuid is an exudate, more extensive diagnostic </a:t>
            </a:r>
          </a:p>
          <a:p>
            <a:pPr>
              <a:buNone/>
            </a:pPr>
            <a:r>
              <a:rPr dirty="0" sz="9600" lang="en-US"/>
              <a:t>       procedures are performed to determine the cause.</a:t>
            </a:r>
          </a:p>
          <a:p>
            <a:r>
              <a:rPr dirty="0" sz="9600" lang="en-US"/>
              <a:t>Thoracentesis is performed to remove ﬂuid, to obtain a specimen for analysis, and to relieve dyspnea and respiratory compromise .</a:t>
            </a:r>
          </a:p>
          <a:p>
            <a:r>
              <a:rPr dirty="0" sz="9600" lang="en-US"/>
              <a:t> insertion of a chest tube connected to a water-seal drainage system or suction to evacuate the pleural space and re-expand the lung. </a:t>
            </a:r>
          </a:p>
          <a:p>
            <a:r>
              <a:rPr dirty="0" sz="9600" lang="en-US"/>
              <a:t>surgical pleurectomy,</a:t>
            </a:r>
          </a:p>
          <a:p>
            <a:r>
              <a:rPr dirty="0" sz="7400" lang="en-US"/>
              <a:t>.</a:t>
            </a:r>
          </a:p>
          <a:p>
            <a:endParaRPr dirty="0" lang="fr-FR"/>
          </a:p>
        </p:txBody>
      </p:sp>
      <p:sp>
        <p:nvSpPr>
          <p:cNvPr id="1048890" name="Date Placeholder 3"/>
          <p:cNvSpPr>
            <a:spLocks noGrp="1"/>
          </p:cNvSpPr>
          <p:nvPr>
            <p:ph type="dt" sz="half" idx="10"/>
          </p:nvPr>
        </p:nvSpPr>
        <p:spPr/>
        <p:txBody>
          <a:bodyPr/>
          <a:p>
            <a:fld id="{B3880D2D-F8D0-4AE8-BA7C-D5600B5FE0F0}" type="datetime1">
              <a:rPr lang="fr-FR" smtClean="0"/>
              <a:t>4/6/2021</a:t>
            </a:fld>
            <a:endParaRPr lang="fr-FR"/>
          </a:p>
        </p:txBody>
      </p:sp>
      <p:sp>
        <p:nvSpPr>
          <p:cNvPr id="1048891" name="Slide Number Placeholder 4"/>
          <p:cNvSpPr>
            <a:spLocks noGrp="1"/>
          </p:cNvSpPr>
          <p:nvPr>
            <p:ph type="sldNum" sz="quarter" idx="12"/>
          </p:nvPr>
        </p:nvSpPr>
        <p:spPr/>
        <p:txBody>
          <a:bodyPr/>
          <a:p>
            <a:fld id="{943CF8F4-345A-497A-B0FA-0D5D887ABE34}" type="slidenum">
              <a:rPr lang="fr-FR" smtClean="0"/>
              <a:t>64</a:t>
            </a:fld>
            <a:endParaRPr lang="fr-F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892" name="Title 1"/>
          <p:cNvSpPr>
            <a:spLocks noGrp="1"/>
          </p:cNvSpPr>
          <p:nvPr>
            <p:ph type="title"/>
          </p:nvPr>
        </p:nvSpPr>
        <p:spPr/>
        <p:txBody>
          <a:bodyPr>
            <a:normAutofit/>
          </a:bodyPr>
          <a:p>
            <a:r>
              <a:rPr dirty="0" sz="2400" lang="en-GB"/>
              <a:t>NURSING MANAGEMENT</a:t>
            </a:r>
            <a:endParaRPr dirty="0" sz="2400" lang="fr-FR"/>
          </a:p>
        </p:txBody>
      </p:sp>
      <p:sp>
        <p:nvSpPr>
          <p:cNvPr id="1048893" name="Content Placeholder 2"/>
          <p:cNvSpPr>
            <a:spLocks noGrp="1"/>
          </p:cNvSpPr>
          <p:nvPr>
            <p:ph idx="1"/>
          </p:nvPr>
        </p:nvSpPr>
        <p:spPr/>
        <p:txBody>
          <a:bodyPr>
            <a:noAutofit/>
          </a:bodyPr>
          <a:p>
            <a:r>
              <a:rPr dirty="0" sz="2400" lang="en-GB"/>
              <a:t>Position patient in higher fowlers position for maximum gaseous and exchange Manage ABC</a:t>
            </a:r>
          </a:p>
          <a:p>
            <a:pPr>
              <a:buNone/>
            </a:pPr>
            <a:r>
              <a:rPr dirty="0" sz="2400" lang="en-GB"/>
              <a:t>Assist patient in pain relief by assuming position that is least painful</a:t>
            </a:r>
          </a:p>
          <a:p>
            <a:r>
              <a:rPr dirty="0" sz="2400" lang="en-GB"/>
              <a:t>Auscultate for lung sounds and monitor for vital signs especially respirations</a:t>
            </a:r>
          </a:p>
          <a:p>
            <a:r>
              <a:rPr dirty="0" sz="2400" lang="en-GB"/>
              <a:t>If the patient is on chestube make sure it is not kinked and record amount of drainage</a:t>
            </a:r>
          </a:p>
          <a:p>
            <a:r>
              <a:rPr dirty="0" sz="2400" lang="en-GB"/>
              <a:t>Encourage coughing and  deep breathing</a:t>
            </a:r>
          </a:p>
          <a:p>
            <a:r>
              <a:rPr dirty="0" sz="2400" lang="en-GB"/>
              <a:t>Monitor for any complications</a:t>
            </a:r>
          </a:p>
          <a:p>
            <a:r>
              <a:rPr dirty="0" sz="2400" lang="en-GB"/>
              <a:t> Assist the patient in frequent turning and </a:t>
            </a:r>
            <a:r>
              <a:rPr dirty="0" sz="2400" lang="en-GB" err="1"/>
              <a:t>thoracentesis</a:t>
            </a:r>
            <a:r>
              <a:rPr dirty="0" sz="2400" lang="en-GB"/>
              <a:t> procedure</a:t>
            </a:r>
          </a:p>
          <a:p>
            <a:pPr>
              <a:buNone/>
            </a:pPr>
            <a:endParaRPr dirty="0" sz="2400" lang="en-GB"/>
          </a:p>
          <a:p>
            <a:endParaRPr dirty="0" sz="2400" lang="fr-FR"/>
          </a:p>
        </p:txBody>
      </p:sp>
      <p:sp>
        <p:nvSpPr>
          <p:cNvPr id="1048894" name="Date Placeholder 3"/>
          <p:cNvSpPr>
            <a:spLocks noGrp="1"/>
          </p:cNvSpPr>
          <p:nvPr>
            <p:ph type="dt" sz="half" idx="10"/>
          </p:nvPr>
        </p:nvSpPr>
        <p:spPr/>
        <p:txBody>
          <a:bodyPr/>
          <a:p>
            <a:fld id="{F1EE8397-B475-4041-9F97-C12F31A6E1E4}" type="datetime1">
              <a:rPr lang="fr-FR" smtClean="0"/>
              <a:t>4/6/2021</a:t>
            </a:fld>
            <a:endParaRPr lang="fr-FR"/>
          </a:p>
        </p:txBody>
      </p:sp>
      <p:sp>
        <p:nvSpPr>
          <p:cNvPr id="1048895" name="Slide Number Placeholder 4"/>
          <p:cNvSpPr>
            <a:spLocks noGrp="1"/>
          </p:cNvSpPr>
          <p:nvPr>
            <p:ph type="sldNum" sz="quarter" idx="12"/>
          </p:nvPr>
        </p:nvSpPr>
        <p:spPr/>
        <p:txBody>
          <a:bodyPr/>
          <a:p>
            <a:fld id="{943CF8F4-345A-497A-B0FA-0D5D887ABE34}" type="slidenum">
              <a:rPr lang="fr-FR" smtClean="0"/>
              <a:t>65</a:t>
            </a:fld>
            <a:endParaRPr lang="fr-F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896" name="Title 1"/>
          <p:cNvSpPr>
            <a:spLocks noGrp="1"/>
          </p:cNvSpPr>
          <p:nvPr>
            <p:ph type="title"/>
          </p:nvPr>
        </p:nvSpPr>
        <p:spPr/>
        <p:txBody>
          <a:bodyPr>
            <a:normAutofit/>
          </a:bodyPr>
          <a:p>
            <a:r>
              <a:rPr dirty="0" sz="2400" lang="en-US">
                <a:solidFill>
                  <a:srgbClr val="FF0000"/>
                </a:solidFill>
                <a:latin typeface="+mn-lt"/>
              </a:rPr>
              <a:t>EMPYEMA</a:t>
            </a:r>
            <a:endParaRPr dirty="0" sz="2400" lang="fr-FR">
              <a:solidFill>
                <a:srgbClr val="FF0000"/>
              </a:solidFill>
              <a:latin typeface="+mn-lt"/>
            </a:endParaRPr>
          </a:p>
        </p:txBody>
      </p:sp>
      <p:sp>
        <p:nvSpPr>
          <p:cNvPr id="1048897" name="Content Placeholder 2"/>
          <p:cNvSpPr>
            <a:spLocks noGrp="1"/>
          </p:cNvSpPr>
          <p:nvPr>
            <p:ph idx="1"/>
          </p:nvPr>
        </p:nvSpPr>
        <p:spPr/>
        <p:txBody>
          <a:bodyPr>
            <a:normAutofit/>
          </a:bodyPr>
          <a:p>
            <a:r>
              <a:rPr dirty="0" sz="2400" lang="en-US"/>
              <a:t> is an accumulation of thick, purulent ﬂuid within the pleural space, often with </a:t>
            </a:r>
            <a:r>
              <a:rPr dirty="0" sz="2400" lang="en-US" err="1"/>
              <a:t>ﬁbrin</a:t>
            </a:r>
            <a:r>
              <a:rPr dirty="0" sz="2400" lang="en-US"/>
              <a:t> development and  walled-off area where infection is located.</a:t>
            </a:r>
          </a:p>
          <a:p>
            <a:pPr>
              <a:buNone/>
            </a:pPr>
            <a:r>
              <a:rPr dirty="0" sz="2400" lang="en-US"/>
              <a:t>               </a:t>
            </a:r>
            <a:r>
              <a:rPr b="1" dirty="0" sz="2400" lang="en-US" u="sng"/>
              <a:t>CAUSES</a:t>
            </a:r>
          </a:p>
          <a:p>
            <a:r>
              <a:rPr dirty="0" sz="2400" lang="en-US"/>
              <a:t> Most  occur as complications of bacterial pneumonia or lung abscess.</a:t>
            </a:r>
          </a:p>
          <a:p>
            <a:r>
              <a:rPr dirty="0" sz="2400" lang="en-US"/>
              <a:t> Other causes include penetrating chest trauma, hematogenous infection of the pleural space, nonbacterial infections,</a:t>
            </a:r>
          </a:p>
          <a:p>
            <a:r>
              <a:rPr dirty="0" sz="2400" lang="en-US"/>
              <a:t>iatrogenic causes (after thoracic surgery or thoracentesis).</a:t>
            </a:r>
            <a:endParaRPr dirty="0" sz="2400" lang="fr-FR"/>
          </a:p>
        </p:txBody>
      </p:sp>
      <p:sp>
        <p:nvSpPr>
          <p:cNvPr id="1048898" name="Date Placeholder 3"/>
          <p:cNvSpPr>
            <a:spLocks noGrp="1"/>
          </p:cNvSpPr>
          <p:nvPr>
            <p:ph type="dt" sz="half" idx="10"/>
          </p:nvPr>
        </p:nvSpPr>
        <p:spPr/>
        <p:txBody>
          <a:bodyPr/>
          <a:p>
            <a:fld id="{CF3C048B-1AB3-4457-95A0-6D0D2A9567DC}" type="datetime1">
              <a:rPr lang="fr-FR" smtClean="0"/>
              <a:t>4/6/2021</a:t>
            </a:fld>
            <a:endParaRPr lang="fr-FR"/>
          </a:p>
        </p:txBody>
      </p:sp>
      <p:sp>
        <p:nvSpPr>
          <p:cNvPr id="1048899" name="Slide Number Placeholder 4"/>
          <p:cNvSpPr>
            <a:spLocks noGrp="1"/>
          </p:cNvSpPr>
          <p:nvPr>
            <p:ph type="sldNum" sz="quarter" idx="12"/>
          </p:nvPr>
        </p:nvSpPr>
        <p:spPr/>
        <p:txBody>
          <a:bodyPr/>
          <a:p>
            <a:fld id="{943CF8F4-345A-497A-B0FA-0D5D887ABE34}" type="slidenum">
              <a:rPr lang="fr-FR" smtClean="0"/>
              <a:t>66</a:t>
            </a:fld>
            <a:endParaRPr lang="fr-F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900" name="Title 1"/>
          <p:cNvSpPr>
            <a:spLocks noGrp="1"/>
          </p:cNvSpPr>
          <p:nvPr>
            <p:ph type="title"/>
          </p:nvPr>
        </p:nvSpPr>
        <p:spPr/>
        <p:txBody>
          <a:bodyPr>
            <a:normAutofit fontScale="90000"/>
          </a:bodyPr>
          <a:p>
            <a:r>
              <a:rPr dirty="0" sz="2700" lang="en-US"/>
              <a:t>Clinical Manifestations</a:t>
            </a:r>
            <a:br>
              <a:rPr dirty="0" lang="en-US"/>
            </a:br>
            <a:endParaRPr dirty="0" lang="fr-FR"/>
          </a:p>
        </p:txBody>
      </p:sp>
      <p:sp>
        <p:nvSpPr>
          <p:cNvPr id="1048901" name="Content Placeholder 2"/>
          <p:cNvSpPr>
            <a:spLocks noGrp="1"/>
          </p:cNvSpPr>
          <p:nvPr>
            <p:ph idx="1"/>
          </p:nvPr>
        </p:nvSpPr>
        <p:spPr/>
        <p:txBody>
          <a:bodyPr>
            <a:normAutofit/>
          </a:bodyPr>
          <a:p>
            <a:r>
              <a:rPr dirty="0" lang="en-US"/>
              <a:t> </a:t>
            </a:r>
            <a:r>
              <a:rPr dirty="0" sz="2400" lang="en-US"/>
              <a:t>patient is acutely ill </a:t>
            </a:r>
          </a:p>
          <a:p>
            <a:r>
              <a:rPr dirty="0" sz="2400" lang="en-US"/>
              <a:t>fever, night sweats, pleural pain, productive cough, dyspnea, anorexia, weight loss. </a:t>
            </a:r>
          </a:p>
          <a:p>
            <a:r>
              <a:rPr dirty="0" sz="2400" lang="en-US"/>
              <a:t>Decreased or absence of breath sounds</a:t>
            </a:r>
          </a:p>
          <a:p>
            <a:r>
              <a:rPr dirty="0" sz="2400" lang="en-US"/>
              <a:t>Dullness on chest percussion and decreased fremitus</a:t>
            </a:r>
          </a:p>
          <a:p>
            <a:r>
              <a:rPr dirty="0" sz="2400" lang="en-US"/>
              <a:t>headache</a:t>
            </a:r>
          </a:p>
        </p:txBody>
      </p:sp>
      <p:sp>
        <p:nvSpPr>
          <p:cNvPr id="1048902" name="Date Placeholder 3"/>
          <p:cNvSpPr>
            <a:spLocks noGrp="1"/>
          </p:cNvSpPr>
          <p:nvPr>
            <p:ph type="dt" sz="half" idx="10"/>
          </p:nvPr>
        </p:nvSpPr>
        <p:spPr/>
        <p:txBody>
          <a:bodyPr/>
          <a:p>
            <a:fld id="{2074D523-ECEE-41A4-95DF-E021E5A002C3}" type="datetime1">
              <a:rPr lang="fr-FR" smtClean="0"/>
              <a:t>4/6/2021</a:t>
            </a:fld>
            <a:endParaRPr lang="fr-FR"/>
          </a:p>
        </p:txBody>
      </p:sp>
      <p:sp>
        <p:nvSpPr>
          <p:cNvPr id="1048903" name="Slide Number Placeholder 4"/>
          <p:cNvSpPr>
            <a:spLocks noGrp="1"/>
          </p:cNvSpPr>
          <p:nvPr>
            <p:ph type="sldNum" sz="quarter" idx="12"/>
          </p:nvPr>
        </p:nvSpPr>
        <p:spPr/>
        <p:txBody>
          <a:bodyPr/>
          <a:p>
            <a:fld id="{943CF8F4-345A-497A-B0FA-0D5D887ABE34}" type="slidenum">
              <a:rPr lang="fr-FR" smtClean="0"/>
              <a:t>67</a:t>
            </a:fld>
            <a:endParaRPr lang="fr-F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904" name="Title 1"/>
          <p:cNvSpPr>
            <a:spLocks noGrp="1"/>
          </p:cNvSpPr>
          <p:nvPr>
            <p:ph type="title"/>
          </p:nvPr>
        </p:nvSpPr>
        <p:spPr>
          <a:xfrm>
            <a:off x="457199" y="0"/>
            <a:ext cx="8229600" cy="1143000"/>
          </a:xfrm>
        </p:spPr>
        <p:txBody>
          <a:bodyPr>
            <a:normAutofit/>
          </a:bodyPr>
          <a:p>
            <a:r>
              <a:rPr dirty="0" sz="2400" lang="en-US"/>
              <a:t>Medical Management</a:t>
            </a:r>
            <a:br>
              <a:rPr dirty="0" sz="2400" lang="en-US"/>
            </a:br>
            <a:endParaRPr dirty="0" sz="2400" lang="fr-FR"/>
          </a:p>
        </p:txBody>
      </p:sp>
      <p:sp>
        <p:nvSpPr>
          <p:cNvPr id="1048905" name="Content Placeholder 2"/>
          <p:cNvSpPr>
            <a:spLocks noGrp="1"/>
          </p:cNvSpPr>
          <p:nvPr>
            <p:ph idx="1"/>
          </p:nvPr>
        </p:nvSpPr>
        <p:spPr>
          <a:xfrm>
            <a:off x="76199" y="983614"/>
            <a:ext cx="8229600" cy="4389120"/>
          </a:xfrm>
        </p:spPr>
        <p:txBody>
          <a:bodyPr>
            <a:noAutofit/>
          </a:bodyPr>
          <a:p>
            <a:r>
              <a:rPr dirty="0" sz="2800" lang="en-US"/>
              <a:t>The objectives of treatment are to drain the pleural cavity and to achieve full expansion of the lung</a:t>
            </a:r>
          </a:p>
          <a:p>
            <a:r>
              <a:rPr dirty="0" sz="2800" lang="en-US"/>
              <a:t>. The ﬂuid is drained and appropriate antibiotics, in large doses, are prescribed based on the causative organism for 4 to 6 weeks.</a:t>
            </a:r>
          </a:p>
          <a:p>
            <a:r>
              <a:rPr dirty="0" sz="2800" lang="en-US"/>
              <a:t> Drainage of the pleural ﬂuid depends on the stage of the disease and is accomplished by one of the following method</a:t>
            </a:r>
          </a:p>
          <a:p>
            <a:r>
              <a:rPr dirty="0" sz="2800" lang="en-US"/>
              <a:t>: • Needle aspiration (thoracentesis), if the volume is small and the ﬂuid not too purulent or thick</a:t>
            </a:r>
          </a:p>
          <a:p>
            <a:r>
              <a:rPr dirty="0" sz="2800" lang="en-US"/>
              <a:t> </a:t>
            </a:r>
            <a:endParaRPr dirty="0" sz="2800" lang="fr-FR"/>
          </a:p>
        </p:txBody>
      </p:sp>
      <p:sp>
        <p:nvSpPr>
          <p:cNvPr id="1048906" name="Date Placeholder 3"/>
          <p:cNvSpPr>
            <a:spLocks noGrp="1"/>
          </p:cNvSpPr>
          <p:nvPr>
            <p:ph type="dt" sz="half" idx="10"/>
          </p:nvPr>
        </p:nvSpPr>
        <p:spPr/>
        <p:txBody>
          <a:bodyPr/>
          <a:p>
            <a:fld id="{17838CD3-EC93-4B21-A271-BED042DADB82}" type="datetime1">
              <a:rPr lang="fr-FR" smtClean="0"/>
              <a:t>4/6/2021</a:t>
            </a:fld>
            <a:endParaRPr lang="fr-FR"/>
          </a:p>
        </p:txBody>
      </p:sp>
      <p:sp>
        <p:nvSpPr>
          <p:cNvPr id="1048907" name="Slide Number Placeholder 4"/>
          <p:cNvSpPr>
            <a:spLocks noGrp="1"/>
          </p:cNvSpPr>
          <p:nvPr>
            <p:ph type="sldNum" sz="quarter" idx="12"/>
          </p:nvPr>
        </p:nvSpPr>
        <p:spPr/>
        <p:txBody>
          <a:bodyPr/>
          <a:p>
            <a:fld id="{943CF8F4-345A-497A-B0FA-0D5D887ABE34}" type="slidenum">
              <a:rPr lang="fr-FR" smtClean="0"/>
              <a:t>68</a:t>
            </a:fld>
            <a:endParaRPr lang="fr-F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908" name="Title 1"/>
          <p:cNvSpPr>
            <a:spLocks noGrp="1"/>
          </p:cNvSpPr>
          <p:nvPr>
            <p:ph type="title"/>
          </p:nvPr>
        </p:nvSpPr>
        <p:spPr/>
        <p:txBody>
          <a:bodyPr/>
          <a:p>
            <a:r>
              <a:rPr dirty="0" lang="en-GB"/>
              <a:t>ct</a:t>
            </a:r>
            <a:endParaRPr dirty="0" lang="fr-FR"/>
          </a:p>
        </p:txBody>
      </p:sp>
      <p:sp>
        <p:nvSpPr>
          <p:cNvPr id="1048909" name="Content Placeholder 2"/>
          <p:cNvSpPr>
            <a:spLocks noGrp="1"/>
          </p:cNvSpPr>
          <p:nvPr>
            <p:ph idx="1"/>
          </p:nvPr>
        </p:nvSpPr>
        <p:spPr/>
        <p:txBody>
          <a:bodyPr>
            <a:normAutofit/>
          </a:bodyPr>
          <a:p>
            <a:pPr>
              <a:buNone/>
            </a:pPr>
            <a:r>
              <a:rPr dirty="0" lang="en-US"/>
              <a:t>• Tube thoracostomy (chest drainage using a large-diameter intercostal tube attached to water-seal drainage tube in patients with  complicated pleural effusions </a:t>
            </a:r>
          </a:p>
          <a:p>
            <a:pPr>
              <a:buNone/>
            </a:pPr>
            <a:r>
              <a:rPr dirty="0" lang="en-US"/>
              <a:t>• Open chest drainage via thoracotomy, including potential rib resection, to remove the thickened pleura, pus, and debris and to remove the underlying diseased pulmonary tissue</a:t>
            </a:r>
          </a:p>
          <a:p>
            <a:r>
              <a:rPr dirty="0" lang="en-US"/>
              <a:t>With long-standing inﬂammation, an exudate must be removed surgically. </a:t>
            </a:r>
            <a:endParaRPr dirty="0" lang="fr-FR"/>
          </a:p>
          <a:p>
            <a:endParaRPr dirty="0" lang="fr-FR"/>
          </a:p>
        </p:txBody>
      </p:sp>
      <p:sp>
        <p:nvSpPr>
          <p:cNvPr id="1048910" name="Date Placeholder 3"/>
          <p:cNvSpPr>
            <a:spLocks noGrp="1"/>
          </p:cNvSpPr>
          <p:nvPr>
            <p:ph type="dt" sz="half" idx="10"/>
          </p:nvPr>
        </p:nvSpPr>
        <p:spPr/>
        <p:txBody>
          <a:bodyPr/>
          <a:p>
            <a:fld id="{4E0BD9B3-3CE1-4805-856C-17BEDDF1D6D3}" type="datetime1">
              <a:rPr lang="fr-FR" smtClean="0"/>
              <a:t>4/6/2021</a:t>
            </a:fld>
            <a:endParaRPr lang="fr-FR"/>
          </a:p>
        </p:txBody>
      </p:sp>
      <p:sp>
        <p:nvSpPr>
          <p:cNvPr id="1048911" name="Slide Number Placeholder 4"/>
          <p:cNvSpPr>
            <a:spLocks noGrp="1"/>
          </p:cNvSpPr>
          <p:nvPr>
            <p:ph type="sldNum" sz="quarter" idx="12"/>
          </p:nvPr>
        </p:nvSpPr>
        <p:spPr/>
        <p:txBody>
          <a:bodyPr/>
          <a:p>
            <a:fld id="{943CF8F4-345A-497A-B0FA-0D5D887ABE34}" type="slidenum">
              <a:rPr lang="fr-FR" smtClean="0"/>
              <a:t>69</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652" name="Title 1"/>
          <p:cNvSpPr>
            <a:spLocks noGrp="1"/>
          </p:cNvSpPr>
          <p:nvPr>
            <p:ph type="title"/>
          </p:nvPr>
        </p:nvSpPr>
        <p:spPr/>
        <p:txBody>
          <a:bodyPr>
            <a:normAutofit/>
          </a:bodyPr>
          <a:p>
            <a:r>
              <a:rPr dirty="0" sz="2400" lang="en-GB"/>
              <a:t>LARYNX</a:t>
            </a:r>
            <a:endParaRPr dirty="0" sz="2400" lang="fr-FR"/>
          </a:p>
        </p:txBody>
      </p:sp>
      <p:sp>
        <p:nvSpPr>
          <p:cNvPr id="1048653" name="Content Placeholder 2"/>
          <p:cNvSpPr>
            <a:spLocks noGrp="1"/>
          </p:cNvSpPr>
          <p:nvPr>
            <p:ph idx="1"/>
          </p:nvPr>
        </p:nvSpPr>
        <p:spPr/>
        <p:txBody>
          <a:bodyPr>
            <a:normAutofit fontScale="25000" lnSpcReduction="20000"/>
          </a:bodyPr>
          <a:p>
            <a:r>
              <a:rPr dirty="0" sz="9600" lang="en-GB"/>
              <a:t>Links laryngopharynx and the trachea</a:t>
            </a:r>
          </a:p>
          <a:p>
            <a:r>
              <a:rPr b="1" dirty="0" sz="9600" lang="en-GB"/>
              <a:t>          functions</a:t>
            </a:r>
          </a:p>
          <a:p>
            <a:r>
              <a:rPr dirty="0" sz="9600" lang="en-GB"/>
              <a:t>Voice production</a:t>
            </a:r>
          </a:p>
          <a:p>
            <a:r>
              <a:rPr dirty="0" sz="9600" lang="en-GB"/>
              <a:t>Protection of lower respiratory tract</a:t>
            </a:r>
          </a:p>
          <a:p>
            <a:r>
              <a:rPr dirty="0" sz="9600" lang="en-GB"/>
              <a:t>Passage  and humidification of air</a:t>
            </a:r>
          </a:p>
          <a:p>
            <a:r>
              <a:rPr dirty="0" sz="9600" lang="en-GB">
                <a:solidFill>
                  <a:srgbClr val="FF0000"/>
                </a:solidFill>
              </a:rPr>
              <a:t>         TRACHEA(</a:t>
            </a:r>
            <a:r>
              <a:rPr dirty="0" sz="9600" lang="en-GB"/>
              <a:t>Windpipe)</a:t>
            </a:r>
          </a:p>
          <a:p>
            <a:r>
              <a:rPr dirty="0" sz="9600" lang="en-GB"/>
              <a:t>Passage between larynx and bronchi.</a:t>
            </a:r>
          </a:p>
          <a:p>
            <a:r>
              <a:rPr dirty="0" sz="9600" lang="en-GB"/>
              <a:t>Contain c shaped of rings of cartilage at intervals which keep the tube open throughout. lined with ciliated mucosa</a:t>
            </a:r>
          </a:p>
          <a:p>
            <a:r>
              <a:rPr b="1" dirty="0" sz="9600" lang="en-GB"/>
              <a:t>                 Functions</a:t>
            </a:r>
          </a:p>
          <a:p>
            <a:r>
              <a:rPr dirty="0" sz="9600" lang="en-GB"/>
              <a:t>Support and patency- arrangement of cartilages prevents obstruction and kinking of airway as head and neck moves.</a:t>
            </a:r>
          </a:p>
          <a:p>
            <a:r>
              <a:rPr dirty="0" sz="9600" lang="en-GB" err="1"/>
              <a:t>Mucociliary</a:t>
            </a:r>
            <a:r>
              <a:rPr dirty="0" sz="9600" lang="en-GB"/>
              <a:t> escalator</a:t>
            </a:r>
          </a:p>
          <a:p>
            <a:r>
              <a:rPr dirty="0" sz="9600" lang="en-GB"/>
              <a:t>Cough reflex</a:t>
            </a:r>
          </a:p>
          <a:p>
            <a:r>
              <a:rPr dirty="0" sz="9600" lang="en-GB"/>
              <a:t>Warming, </a:t>
            </a:r>
            <a:r>
              <a:rPr dirty="0" sz="9600" lang="en-GB" err="1"/>
              <a:t>humidfying</a:t>
            </a:r>
            <a:r>
              <a:rPr dirty="0" sz="9600" lang="en-GB"/>
              <a:t> and filtering</a:t>
            </a:r>
          </a:p>
          <a:p>
            <a:endParaRPr b="1" dirty="0" sz="2400" lang="en-GB"/>
          </a:p>
          <a:p>
            <a:endParaRPr dirty="0" sz="2400" lang="en-GB"/>
          </a:p>
          <a:p>
            <a:pPr>
              <a:buNone/>
            </a:pPr>
            <a:r>
              <a:rPr b="1" dirty="0" sz="2400" lang="en-GB"/>
              <a:t>                   </a:t>
            </a:r>
            <a:endParaRPr b="1" dirty="0" sz="2400" lang="fr-FR"/>
          </a:p>
        </p:txBody>
      </p:sp>
      <p:sp>
        <p:nvSpPr>
          <p:cNvPr id="1048654" name="Date Placeholder 3"/>
          <p:cNvSpPr>
            <a:spLocks noGrp="1"/>
          </p:cNvSpPr>
          <p:nvPr>
            <p:ph type="dt" sz="half" idx="10"/>
          </p:nvPr>
        </p:nvSpPr>
        <p:spPr/>
        <p:txBody>
          <a:bodyPr/>
          <a:p>
            <a:fld id="{C7A57BA1-DF25-42CD-8C50-E153BF91EE99}" type="datetime1">
              <a:rPr lang="fr-FR" smtClean="0"/>
              <a:t>4/6/2021</a:t>
            </a:fld>
            <a:endParaRPr lang="fr-FR"/>
          </a:p>
        </p:txBody>
      </p:sp>
      <p:sp>
        <p:nvSpPr>
          <p:cNvPr id="1048655" name="Slide Number Placeholder 4"/>
          <p:cNvSpPr>
            <a:spLocks noGrp="1"/>
          </p:cNvSpPr>
          <p:nvPr>
            <p:ph type="sldNum" sz="quarter" idx="12"/>
          </p:nvPr>
        </p:nvSpPr>
        <p:spPr/>
        <p:txBody>
          <a:bodyPr/>
          <a:p>
            <a:fld id="{943CF8F4-345A-497A-B0FA-0D5D887ABE34}" type="slidenum">
              <a:rPr lang="fr-FR" smtClean="0"/>
              <a:t>7</a:t>
            </a:fld>
            <a:endParaRPr lang="fr-F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912" name="Title 1"/>
          <p:cNvSpPr>
            <a:spLocks noGrp="1"/>
          </p:cNvSpPr>
          <p:nvPr>
            <p:ph type="title"/>
          </p:nvPr>
        </p:nvSpPr>
        <p:spPr/>
        <p:txBody>
          <a:bodyPr>
            <a:normAutofit fontScale="90000"/>
          </a:bodyPr>
          <a:p>
            <a:r>
              <a:rPr dirty="0" lang="en-US"/>
              <a:t>Nursing Management</a:t>
            </a:r>
            <a:br>
              <a:rPr dirty="0" lang="en-US"/>
            </a:br>
            <a:endParaRPr dirty="0" lang="fr-FR"/>
          </a:p>
        </p:txBody>
      </p:sp>
      <p:sp>
        <p:nvSpPr>
          <p:cNvPr id="1048913" name="Content Placeholder 2"/>
          <p:cNvSpPr>
            <a:spLocks noGrp="1"/>
          </p:cNvSpPr>
          <p:nvPr>
            <p:ph idx="1"/>
          </p:nvPr>
        </p:nvSpPr>
        <p:spPr>
          <a:xfrm>
            <a:off x="457200" y="1234440"/>
            <a:ext cx="8229600" cy="4389120"/>
          </a:xfrm>
        </p:spPr>
        <p:txBody>
          <a:bodyPr>
            <a:noAutofit/>
          </a:bodyPr>
          <a:p>
            <a:r>
              <a:rPr dirty="0" sz="2400" lang="en-US"/>
              <a:t>Resolution of empyema is a prolonged process.  help the patient cope with the condition and instructs the patient in lung-expanding breathing exercises to restore normal respiratory function.</a:t>
            </a:r>
          </a:p>
          <a:p>
            <a:r>
              <a:rPr dirty="0" sz="2400" lang="en-US"/>
              <a:t>Administer prescribed antibiotic</a:t>
            </a:r>
          </a:p>
          <a:p>
            <a:r>
              <a:rPr dirty="0" sz="2400" lang="en-US"/>
              <a:t> provide care speciﬁc to the method of drainage of the pleural ﬂuid.</a:t>
            </a:r>
          </a:p>
          <a:p>
            <a:r>
              <a:rPr dirty="0" sz="2400" lang="en-US"/>
              <a:t>Monitor vital signs especially temperature and respirations</a:t>
            </a:r>
          </a:p>
          <a:p>
            <a:r>
              <a:rPr dirty="0" sz="2400" lang="en-US"/>
              <a:t> When a patient is discharged to home with a drainage tube or system in place,  instructs the patient and family on care of the drainage system and drain site, measurement and observation of drainage, signs and symptoms of infection, and how and when to contact the health care provider</a:t>
            </a:r>
            <a:endParaRPr dirty="0" sz="2400" lang="fr-FR"/>
          </a:p>
        </p:txBody>
      </p:sp>
      <p:sp>
        <p:nvSpPr>
          <p:cNvPr id="1048914" name="Date Placeholder 3"/>
          <p:cNvSpPr>
            <a:spLocks noGrp="1"/>
          </p:cNvSpPr>
          <p:nvPr>
            <p:ph type="dt" sz="half" idx="10"/>
          </p:nvPr>
        </p:nvSpPr>
        <p:spPr/>
        <p:txBody>
          <a:bodyPr/>
          <a:p>
            <a:fld id="{D4BEAC3C-3D2F-449B-AF89-3CADF5C6E5CE}" type="datetime1">
              <a:rPr lang="fr-FR" smtClean="0"/>
              <a:t>4/6/2021</a:t>
            </a:fld>
            <a:endParaRPr lang="fr-FR"/>
          </a:p>
        </p:txBody>
      </p:sp>
      <p:sp>
        <p:nvSpPr>
          <p:cNvPr id="1048915" name="Slide Number Placeholder 4"/>
          <p:cNvSpPr>
            <a:spLocks noGrp="1"/>
          </p:cNvSpPr>
          <p:nvPr>
            <p:ph type="sldNum" sz="quarter" idx="12"/>
          </p:nvPr>
        </p:nvSpPr>
        <p:spPr/>
        <p:txBody>
          <a:bodyPr/>
          <a:p>
            <a:fld id="{943CF8F4-345A-497A-B0FA-0D5D887ABE34}" type="slidenum">
              <a:rPr lang="fr-FR" smtClean="0"/>
              <a:t>70</a:t>
            </a:fld>
            <a:endParaRPr lang="fr-F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617" name="Title 3"/>
          <p:cNvSpPr>
            <a:spLocks noGrp="1"/>
          </p:cNvSpPr>
          <p:nvPr>
            <p:ph type="title"/>
          </p:nvPr>
        </p:nvSpPr>
        <p:spPr/>
        <p:txBody>
          <a:bodyPr/>
          <a:p>
            <a:r>
              <a:rPr dirty="0" lang="en-GB">
                <a:solidFill>
                  <a:srgbClr val="FF0000"/>
                </a:solidFill>
              </a:rPr>
              <a:t>ASTHMA</a:t>
            </a:r>
            <a:endParaRPr dirty="0" lang="fr-FR">
              <a:solidFill>
                <a:srgbClr val="FF0000"/>
              </a:solidFill>
            </a:endParaRPr>
          </a:p>
        </p:txBody>
      </p:sp>
      <p:sp>
        <p:nvSpPr>
          <p:cNvPr id="1048618" name="Content Placeholder 2"/>
          <p:cNvSpPr>
            <a:spLocks noGrp="1"/>
          </p:cNvSpPr>
          <p:nvPr>
            <p:ph idx="1"/>
          </p:nvPr>
        </p:nvSpPr>
        <p:spPr/>
        <p:txBody>
          <a:bodyPr>
            <a:noAutofit/>
          </a:bodyPr>
          <a:p>
            <a:r>
              <a:rPr dirty="0" sz="2400" lang="en-US"/>
              <a:t>is a chronic inﬂammatory disease of the airways that causes airway hyperresponsiveness, mucosal edema, and mucus production.</a:t>
            </a:r>
          </a:p>
          <a:p>
            <a:r>
              <a:rPr dirty="0" sz="2400" lang="en-US"/>
              <a:t>It differs from other obstructive disease in that it is highly reversible either spontaneously or with drugs </a:t>
            </a:r>
          </a:p>
          <a:p>
            <a:r>
              <a:rPr dirty="0" sz="2400" lang="en-US">
                <a:solidFill>
                  <a:srgbClr val="FF0000"/>
                </a:solidFill>
              </a:rPr>
              <a:t>  Pathophysiology</a:t>
            </a:r>
          </a:p>
          <a:p>
            <a:pPr>
              <a:buNone/>
            </a:pPr>
            <a:r>
              <a:rPr dirty="0" sz="2400" lang="en-US"/>
              <a:t>.    Exposure to predisposing , causal and contributing factors  cause inﬂammation which leads to obstruction from the following: mucosal edema, reduced  airway diameter, bronchospasm, causing further narrowing and increased mucus production, which cause airflow limitation thus resulting in symptoms of wheezing, Dyspnea  and chest tightness.</a:t>
            </a:r>
            <a:endParaRPr dirty="0" sz="2400" lang="fr-FR"/>
          </a:p>
        </p:txBody>
      </p:sp>
      <p:sp>
        <p:nvSpPr>
          <p:cNvPr id="1048619" name="Date Placeholder 4"/>
          <p:cNvSpPr>
            <a:spLocks noGrp="1"/>
          </p:cNvSpPr>
          <p:nvPr>
            <p:ph type="dt" sz="half" idx="10"/>
          </p:nvPr>
        </p:nvSpPr>
        <p:spPr/>
        <p:txBody>
          <a:bodyPr/>
          <a:p>
            <a:fld id="{CFCC5ECD-AF27-463C-9D15-348AD0C1EA45}" type="datetime1">
              <a:rPr lang="fr-FR" smtClean="0"/>
              <a:t>4/6/2021</a:t>
            </a:fld>
            <a:endParaRPr lang="fr-FR"/>
          </a:p>
        </p:txBody>
      </p:sp>
      <p:sp>
        <p:nvSpPr>
          <p:cNvPr id="1048620" name="Slide Number Placeholder 5"/>
          <p:cNvSpPr>
            <a:spLocks noGrp="1"/>
          </p:cNvSpPr>
          <p:nvPr>
            <p:ph type="sldNum" sz="quarter" idx="12"/>
          </p:nvPr>
        </p:nvSpPr>
        <p:spPr/>
        <p:txBody>
          <a:bodyPr/>
          <a:p>
            <a:fld id="{943CF8F4-345A-497A-B0FA-0D5D887ABE34}" type="slidenum">
              <a:rPr lang="fr-FR" smtClean="0"/>
              <a:t>71</a:t>
            </a:fld>
            <a:endParaRPr lang="fr-F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609" name="Title 1"/>
          <p:cNvSpPr>
            <a:spLocks noGrp="1"/>
          </p:cNvSpPr>
          <p:nvPr>
            <p:ph type="title"/>
          </p:nvPr>
        </p:nvSpPr>
        <p:spPr/>
        <p:txBody>
          <a:bodyPr>
            <a:normAutofit/>
          </a:bodyPr>
          <a:p>
            <a:r>
              <a:rPr dirty="0" sz="2400" lang="en-GB">
                <a:solidFill>
                  <a:srgbClr val="FF0000"/>
                </a:solidFill>
              </a:rPr>
              <a:t>RISK FACTORS</a:t>
            </a:r>
            <a:endParaRPr dirty="0" sz="2400" lang="fr-FR">
              <a:solidFill>
                <a:srgbClr val="FF0000"/>
              </a:solidFill>
            </a:endParaRPr>
          </a:p>
        </p:txBody>
      </p:sp>
      <p:sp>
        <p:nvSpPr>
          <p:cNvPr id="1048610" name="Content Placeholder 2"/>
          <p:cNvSpPr>
            <a:spLocks noGrp="1"/>
          </p:cNvSpPr>
          <p:nvPr>
            <p:ph idx="1"/>
          </p:nvPr>
        </p:nvSpPr>
        <p:spPr/>
        <p:txBody>
          <a:bodyPr>
            <a:normAutofit fontScale="95833" lnSpcReduction="20000"/>
          </a:bodyPr>
          <a:p>
            <a:r>
              <a:rPr dirty="0" sz="2400" lang="en-GB"/>
              <a:t>Allergens </a:t>
            </a:r>
            <a:r>
              <a:rPr dirty="0" sz="2400" lang="en-GB" err="1"/>
              <a:t>i.e</a:t>
            </a:r>
            <a:r>
              <a:rPr dirty="0" sz="2400" lang="en-GB"/>
              <a:t> weed, pollen, dust, animal far</a:t>
            </a:r>
          </a:p>
          <a:p>
            <a:r>
              <a:rPr dirty="0" sz="2400" lang="en-GB"/>
              <a:t>Chronic exposure to airway irritant </a:t>
            </a:r>
            <a:r>
              <a:rPr dirty="0" sz="2400" lang="en-GB" err="1"/>
              <a:t>i.e</a:t>
            </a:r>
            <a:r>
              <a:rPr dirty="0" sz="2400" lang="en-GB"/>
              <a:t> smoke,</a:t>
            </a:r>
          </a:p>
          <a:p>
            <a:pPr>
              <a:buNone/>
            </a:pPr>
            <a:r>
              <a:rPr dirty="0" sz="2400" lang="en-GB"/>
              <a:t>   dust</a:t>
            </a:r>
          </a:p>
          <a:p>
            <a:r>
              <a:rPr dirty="0" sz="2400" lang="en-GB"/>
              <a:t>   stress</a:t>
            </a:r>
          </a:p>
          <a:p>
            <a:r>
              <a:rPr dirty="0" sz="2400" lang="en-GB"/>
              <a:t>  Family history</a:t>
            </a:r>
          </a:p>
          <a:p>
            <a:r>
              <a:rPr dirty="0" sz="2400" lang="en-GB"/>
              <a:t>medications</a:t>
            </a:r>
          </a:p>
          <a:p>
            <a:pPr>
              <a:buNone/>
            </a:pPr>
            <a:r>
              <a:rPr dirty="0" sz="2400" lang="en-US">
                <a:solidFill>
                  <a:srgbClr val="FF0000"/>
                </a:solidFill>
              </a:rPr>
              <a:t>              Risk factors for exacerbations/triggers</a:t>
            </a:r>
          </a:p>
          <a:p>
            <a:pPr>
              <a:buNone/>
            </a:pPr>
            <a:r>
              <a:rPr dirty="0" sz="2400" lang="en-US"/>
              <a:t> • Allergens </a:t>
            </a:r>
            <a:r>
              <a:rPr dirty="0" sz="2400" lang="en-US" err="1"/>
              <a:t>i.e</a:t>
            </a:r>
            <a:r>
              <a:rPr dirty="0" sz="2400" lang="en-US"/>
              <a:t> dust, </a:t>
            </a:r>
            <a:r>
              <a:rPr dirty="0" sz="2400" lang="en-US" err="1"/>
              <a:t>odours</a:t>
            </a:r>
            <a:endParaRPr dirty="0" sz="2400" lang="en-US"/>
          </a:p>
          <a:p>
            <a:pPr>
              <a:buNone/>
            </a:pPr>
            <a:r>
              <a:rPr dirty="0" sz="2400" lang="en-US"/>
              <a:t> • Respiratory infections </a:t>
            </a:r>
          </a:p>
          <a:p>
            <a:pPr>
              <a:buNone/>
            </a:pPr>
            <a:r>
              <a:rPr dirty="0" sz="2400" lang="en-US"/>
              <a:t>• Exercise and hyperventilation</a:t>
            </a:r>
          </a:p>
          <a:p>
            <a:pPr>
              <a:buNone/>
            </a:pPr>
            <a:r>
              <a:rPr dirty="0" sz="2400" lang="en-US"/>
              <a:t> • Weather changes </a:t>
            </a:r>
            <a:r>
              <a:rPr dirty="0" sz="2400" lang="en-US" err="1"/>
              <a:t>i.e</a:t>
            </a:r>
            <a:r>
              <a:rPr dirty="0" sz="2400" lang="en-US"/>
              <a:t> cold season </a:t>
            </a:r>
          </a:p>
          <a:p>
            <a:pPr>
              <a:buNone/>
            </a:pPr>
            <a:r>
              <a:rPr dirty="0" sz="2400" lang="en-US"/>
              <a:t>• Exposure to food additives, medications</a:t>
            </a:r>
          </a:p>
          <a:p>
            <a:endParaRPr dirty="0" sz="2400" lang="fr-FR"/>
          </a:p>
        </p:txBody>
      </p:sp>
      <p:sp>
        <p:nvSpPr>
          <p:cNvPr id="1048611" name="Date Placeholder 3"/>
          <p:cNvSpPr>
            <a:spLocks noGrp="1"/>
          </p:cNvSpPr>
          <p:nvPr>
            <p:ph type="dt" sz="half" idx="10"/>
          </p:nvPr>
        </p:nvSpPr>
        <p:spPr/>
        <p:txBody>
          <a:bodyPr/>
          <a:p>
            <a:fld id="{FE2CC1B6-76E3-4D99-B0E4-0AAD2B468FAC}" type="datetime1">
              <a:rPr lang="fr-FR" smtClean="0"/>
              <a:t>4/6/2021</a:t>
            </a:fld>
            <a:endParaRPr lang="fr-FR"/>
          </a:p>
        </p:txBody>
      </p:sp>
      <p:sp>
        <p:nvSpPr>
          <p:cNvPr id="1048612" name="Slide Number Placeholder 4"/>
          <p:cNvSpPr>
            <a:spLocks noGrp="1"/>
          </p:cNvSpPr>
          <p:nvPr>
            <p:ph type="sldNum" sz="quarter" idx="12"/>
          </p:nvPr>
        </p:nvSpPr>
        <p:spPr/>
        <p:txBody>
          <a:bodyPr/>
          <a:p>
            <a:fld id="{943CF8F4-345A-497A-B0FA-0D5D887ABE34}" type="slidenum">
              <a:rPr lang="fr-FR" smtClean="0"/>
              <a:t>72</a:t>
            </a:fld>
            <a:endParaRPr lang="fr-F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601" name="Title 1"/>
          <p:cNvSpPr>
            <a:spLocks noGrp="1"/>
          </p:cNvSpPr>
          <p:nvPr>
            <p:ph type="title"/>
          </p:nvPr>
        </p:nvSpPr>
        <p:spPr/>
        <p:txBody>
          <a:bodyPr>
            <a:normAutofit/>
          </a:bodyPr>
          <a:p>
            <a:r>
              <a:rPr dirty="0" sz="2400" lang="en-US">
                <a:solidFill>
                  <a:srgbClr val="FF0000"/>
                </a:solidFill>
              </a:rPr>
              <a:t>Symptoms</a:t>
            </a:r>
            <a:endParaRPr dirty="0" sz="2400" lang="fr-FR">
              <a:solidFill>
                <a:srgbClr val="FF0000"/>
              </a:solidFill>
            </a:endParaRPr>
          </a:p>
        </p:txBody>
      </p:sp>
      <p:sp>
        <p:nvSpPr>
          <p:cNvPr id="1048602" name="Content Placeholder 2"/>
          <p:cNvSpPr>
            <a:spLocks noGrp="1"/>
          </p:cNvSpPr>
          <p:nvPr>
            <p:ph idx="1"/>
          </p:nvPr>
        </p:nvSpPr>
        <p:spPr/>
        <p:txBody>
          <a:bodyPr>
            <a:normAutofit fontScale="95833" lnSpcReduction="10000"/>
          </a:bodyPr>
          <a:p>
            <a:pPr>
              <a:buFont typeface="Wingdings" pitchFamily="2" charset="2"/>
              <a:buChar char="Ø"/>
            </a:pPr>
            <a:r>
              <a:rPr sz="2400" lang="en-US"/>
              <a:t> </a:t>
            </a:r>
            <a:r>
              <a:rPr dirty="0" sz="2400" lang="en-US"/>
              <a:t>Wheezing </a:t>
            </a:r>
          </a:p>
          <a:p>
            <a:pPr>
              <a:buFont typeface="Wingdings" pitchFamily="2" charset="2"/>
              <a:buChar char="Ø"/>
            </a:pPr>
            <a:r>
              <a:rPr dirty="0" sz="2400" lang="en-US"/>
              <a:t> Cough</a:t>
            </a:r>
          </a:p>
          <a:p>
            <a:pPr>
              <a:buFont typeface="Wingdings" pitchFamily="2" charset="2"/>
              <a:buChar char="Ø"/>
            </a:pPr>
            <a:r>
              <a:rPr dirty="0" sz="2400" lang="en-US"/>
              <a:t>  Dyspnea </a:t>
            </a:r>
          </a:p>
          <a:p>
            <a:pPr>
              <a:buFont typeface="Wingdings" pitchFamily="2" charset="2"/>
              <a:buChar char="Ø"/>
            </a:pPr>
            <a:r>
              <a:rPr dirty="0" sz="2400" lang="en-US"/>
              <a:t> Chest tightness</a:t>
            </a:r>
          </a:p>
          <a:p>
            <a:pPr>
              <a:buFont typeface="Wingdings" pitchFamily="2" charset="2"/>
              <a:buChar char="Ø"/>
            </a:pPr>
            <a:r>
              <a:rPr dirty="0" sz="2400" lang="en-US"/>
              <a:t>Tachycardia</a:t>
            </a:r>
          </a:p>
          <a:p>
            <a:pPr>
              <a:buFont typeface="Wingdings" pitchFamily="2" charset="2"/>
              <a:buChar char="Ø"/>
            </a:pPr>
            <a:r>
              <a:rPr dirty="0" sz="2400" lang="en-US"/>
              <a:t>Lethargy</a:t>
            </a:r>
          </a:p>
          <a:p>
            <a:pPr>
              <a:buNone/>
            </a:pPr>
            <a:r>
              <a:rPr dirty="0" sz="2400" lang="en-US">
                <a:solidFill>
                  <a:srgbClr val="FF0000"/>
                </a:solidFill>
              </a:rPr>
              <a:t>            Assessment and Diagnostic Findings</a:t>
            </a:r>
          </a:p>
          <a:p>
            <a:r>
              <a:rPr dirty="0" sz="2400" lang="en-US"/>
              <a:t>A complete family, environmental, and occupational history </a:t>
            </a:r>
          </a:p>
          <a:p>
            <a:r>
              <a:rPr dirty="0" sz="2400" lang="en-US"/>
              <a:t>Arterial blood gases and Pulse oximetry</a:t>
            </a:r>
          </a:p>
          <a:p>
            <a:r>
              <a:rPr dirty="0" sz="2400" lang="en-US"/>
              <a:t>Pulmonary function test</a:t>
            </a:r>
          </a:p>
          <a:p>
            <a:endParaRPr dirty="0" sz="2400" lang="en-US"/>
          </a:p>
          <a:p>
            <a:endParaRPr dirty="0" sz="2400" lang="en-US"/>
          </a:p>
          <a:p>
            <a:pPr>
              <a:buNone/>
            </a:pPr>
            <a:endParaRPr dirty="0" lang="en-US"/>
          </a:p>
          <a:p>
            <a:endParaRPr dirty="0" lang="fr-FR"/>
          </a:p>
        </p:txBody>
      </p:sp>
      <p:sp>
        <p:nvSpPr>
          <p:cNvPr id="1048603" name="Date Placeholder 3"/>
          <p:cNvSpPr>
            <a:spLocks noGrp="1"/>
          </p:cNvSpPr>
          <p:nvPr>
            <p:ph type="dt" sz="half" idx="10"/>
          </p:nvPr>
        </p:nvSpPr>
        <p:spPr/>
        <p:txBody>
          <a:bodyPr/>
          <a:p>
            <a:fld id="{AECC35F0-3A41-44A1-907E-8B4DDA744FA9}" type="datetime1">
              <a:rPr lang="fr-FR" smtClean="0"/>
              <a:t>4/6/2021</a:t>
            </a:fld>
            <a:endParaRPr lang="fr-FR"/>
          </a:p>
        </p:txBody>
      </p:sp>
      <p:sp>
        <p:nvSpPr>
          <p:cNvPr id="1048604" name="Slide Number Placeholder 4"/>
          <p:cNvSpPr>
            <a:spLocks noGrp="1"/>
          </p:cNvSpPr>
          <p:nvPr>
            <p:ph type="sldNum" sz="quarter" idx="12"/>
          </p:nvPr>
        </p:nvSpPr>
        <p:spPr/>
        <p:txBody>
          <a:bodyPr/>
          <a:p>
            <a:fld id="{943CF8F4-345A-497A-B0FA-0D5D887ABE34}" type="slidenum">
              <a:rPr lang="fr-FR" smtClean="0"/>
              <a:t>73</a:t>
            </a:fld>
            <a:endParaRPr lang="fr-F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590" name="Title 1"/>
          <p:cNvSpPr>
            <a:spLocks noGrp="1"/>
          </p:cNvSpPr>
          <p:nvPr>
            <p:ph type="title"/>
          </p:nvPr>
        </p:nvSpPr>
        <p:spPr/>
        <p:txBody>
          <a:bodyPr>
            <a:normAutofit/>
          </a:bodyPr>
          <a:p>
            <a:r>
              <a:rPr dirty="0" sz="2400" lang="en-US">
                <a:solidFill>
                  <a:srgbClr val="FF0000"/>
                </a:solidFill>
              </a:rPr>
              <a:t>Prevention</a:t>
            </a:r>
            <a:br>
              <a:rPr dirty="0" sz="2400" lang="en-US">
                <a:solidFill>
                  <a:srgbClr val="FF0000"/>
                </a:solidFill>
              </a:rPr>
            </a:br>
            <a:endParaRPr dirty="0" sz="2400" lang="fr-FR">
              <a:solidFill>
                <a:srgbClr val="FF0000"/>
              </a:solidFill>
            </a:endParaRPr>
          </a:p>
        </p:txBody>
      </p:sp>
      <p:sp>
        <p:nvSpPr>
          <p:cNvPr id="1048591" name="Content Placeholder 2"/>
          <p:cNvSpPr>
            <a:spLocks noGrp="1"/>
          </p:cNvSpPr>
          <p:nvPr>
            <p:ph idx="1"/>
          </p:nvPr>
        </p:nvSpPr>
        <p:spPr/>
        <p:txBody>
          <a:bodyPr>
            <a:normAutofit/>
          </a:bodyPr>
          <a:p>
            <a:r>
              <a:rPr dirty="0" sz="2400" lang="en-US"/>
              <a:t>Patients with recurrent asthma should undergo tests to identify the substances that precipitate the symptoms</a:t>
            </a:r>
          </a:p>
          <a:p>
            <a:r>
              <a:rPr dirty="0" sz="2400" lang="en-US"/>
              <a:t>Instruct patient to avoid causative agent</a:t>
            </a:r>
          </a:p>
          <a:p>
            <a:r>
              <a:rPr dirty="0" sz="2400" lang="en-US">
                <a:solidFill>
                  <a:srgbClr val="FF0000"/>
                </a:solidFill>
              </a:rPr>
              <a:t>           Complications of asthma </a:t>
            </a:r>
          </a:p>
          <a:p>
            <a:r>
              <a:rPr dirty="0" sz="2400" lang="en-US"/>
              <a:t> status asthmaticus,</a:t>
            </a:r>
          </a:p>
          <a:p>
            <a:r>
              <a:rPr dirty="0" sz="2400" lang="en-US"/>
              <a:t> respiratory failure,</a:t>
            </a:r>
          </a:p>
          <a:p>
            <a:r>
              <a:rPr dirty="0" sz="2400" lang="en-US"/>
              <a:t> pneumonia, and atelectasis. </a:t>
            </a:r>
          </a:p>
          <a:p>
            <a:r>
              <a:rPr dirty="0" sz="2400" lang="en-US"/>
              <a:t>Airway obstruction, particularly during acute asthmatic episodes, often results in hypoxemia,</a:t>
            </a:r>
          </a:p>
          <a:p>
            <a:r>
              <a:rPr dirty="0" sz="2400" lang="en-US"/>
              <a:t>dehydrated from diaphoresis and hyperventilation</a:t>
            </a:r>
          </a:p>
          <a:p>
            <a:endParaRPr dirty="0" sz="2400" lang="en-US"/>
          </a:p>
          <a:p>
            <a:endParaRPr dirty="0" sz="2400" lang="fr-FR"/>
          </a:p>
        </p:txBody>
      </p:sp>
      <p:sp>
        <p:nvSpPr>
          <p:cNvPr id="1048592" name="Date Placeholder 3"/>
          <p:cNvSpPr>
            <a:spLocks noGrp="1"/>
          </p:cNvSpPr>
          <p:nvPr>
            <p:ph type="dt" sz="half" idx="10"/>
          </p:nvPr>
        </p:nvSpPr>
        <p:spPr/>
        <p:txBody>
          <a:bodyPr/>
          <a:p>
            <a:fld id="{90ED79A2-BD0F-45BA-9EA5-1D463DF496D3}" type="datetime1">
              <a:rPr lang="fr-FR" smtClean="0"/>
              <a:t>4/6/2021</a:t>
            </a:fld>
            <a:endParaRPr lang="fr-FR"/>
          </a:p>
        </p:txBody>
      </p:sp>
      <p:sp>
        <p:nvSpPr>
          <p:cNvPr id="1048593" name="Slide Number Placeholder 4"/>
          <p:cNvSpPr>
            <a:spLocks noGrp="1"/>
          </p:cNvSpPr>
          <p:nvPr>
            <p:ph type="sldNum" sz="quarter" idx="12"/>
          </p:nvPr>
        </p:nvSpPr>
        <p:spPr/>
        <p:txBody>
          <a:bodyPr/>
          <a:p>
            <a:fld id="{943CF8F4-345A-497A-B0FA-0D5D887ABE34}" type="slidenum">
              <a:rPr lang="fr-FR" smtClean="0"/>
              <a:t>74</a:t>
            </a:fld>
            <a:endParaRPr lang="fr-F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594" name="Title 1"/>
          <p:cNvSpPr>
            <a:spLocks noGrp="1"/>
          </p:cNvSpPr>
          <p:nvPr>
            <p:ph type="title"/>
          </p:nvPr>
        </p:nvSpPr>
        <p:spPr/>
        <p:txBody>
          <a:bodyPr>
            <a:normAutofit/>
          </a:bodyPr>
          <a:p>
            <a:r>
              <a:rPr dirty="0" sz="2400" lang="en-US">
                <a:solidFill>
                  <a:srgbClr val="FF0000"/>
                </a:solidFill>
              </a:rPr>
              <a:t>Medical Management</a:t>
            </a:r>
            <a:br>
              <a:rPr dirty="0" sz="2400" lang="en-US">
                <a:solidFill>
                  <a:srgbClr val="FF0000"/>
                </a:solidFill>
              </a:rPr>
            </a:br>
            <a:endParaRPr dirty="0" sz="2400" lang="fr-FR">
              <a:solidFill>
                <a:srgbClr val="FF0000"/>
              </a:solidFill>
            </a:endParaRPr>
          </a:p>
        </p:txBody>
      </p:sp>
      <p:sp>
        <p:nvSpPr>
          <p:cNvPr id="1048595" name="Content Placeholder 2"/>
          <p:cNvSpPr>
            <a:spLocks noGrp="1"/>
          </p:cNvSpPr>
          <p:nvPr>
            <p:ph idx="1"/>
          </p:nvPr>
        </p:nvSpPr>
        <p:spPr/>
        <p:txBody>
          <a:bodyPr>
            <a:normAutofit fontScale="96154" lnSpcReduction="20000"/>
          </a:bodyPr>
          <a:p>
            <a:pPr>
              <a:buNone/>
            </a:pPr>
            <a:r>
              <a:rPr dirty="0" sz="2600" lang="en-US">
                <a:solidFill>
                  <a:srgbClr val="FF0000"/>
                </a:solidFill>
              </a:rPr>
              <a:t>           PHARMACOLOGIC THERAPY </a:t>
            </a:r>
          </a:p>
          <a:p>
            <a:r>
              <a:rPr dirty="0" sz="2800" lang="en-US"/>
              <a:t>Two general classes of asthma medications are</a:t>
            </a:r>
          </a:p>
          <a:p>
            <a:r>
              <a:rPr dirty="0" sz="2800" lang="en-US"/>
              <a:t>quick-relief medications for immediate treatment of asthma symptoms and exacerbations  </a:t>
            </a:r>
            <a:r>
              <a:rPr dirty="0" sz="2800" lang="en-US" err="1"/>
              <a:t>i.e</a:t>
            </a:r>
            <a:endParaRPr dirty="0" sz="2800" lang="en-US"/>
          </a:p>
          <a:p>
            <a:pPr>
              <a:buNone/>
            </a:pPr>
            <a:r>
              <a:rPr dirty="0" sz="2800" lang="en-US">
                <a:solidFill>
                  <a:srgbClr val="FF0000"/>
                </a:solidFill>
              </a:rPr>
              <a:t>Short-acting beta-adrenergic agonists, </a:t>
            </a:r>
            <a:r>
              <a:rPr dirty="0" sz="2800" lang="en-US"/>
              <a:t>salbutamol</a:t>
            </a:r>
          </a:p>
          <a:p>
            <a:pPr>
              <a:buNone/>
            </a:pPr>
            <a:r>
              <a:rPr dirty="0" sz="2800" lang="pt-BR"/>
              <a:t> </a:t>
            </a:r>
            <a:r>
              <a:rPr dirty="0" sz="2800" lang="pt-BR">
                <a:solidFill>
                  <a:srgbClr val="FF0000"/>
                </a:solidFill>
              </a:rPr>
              <a:t>Anticholinergics</a:t>
            </a:r>
            <a:r>
              <a:rPr dirty="0" sz="2800" lang="pt-BR"/>
              <a:t> (eg, ipratropium bromide [Atrovent])</a:t>
            </a:r>
          </a:p>
          <a:p>
            <a:pPr>
              <a:buNone/>
            </a:pPr>
            <a:r>
              <a:rPr dirty="0" sz="2800" lang="pt-BR">
                <a:solidFill>
                  <a:srgbClr val="FF0000"/>
                </a:solidFill>
              </a:rPr>
              <a:t>Direct muscle relaxant(methyxanthine)- </a:t>
            </a:r>
            <a:r>
              <a:rPr dirty="0" sz="2800" lang="pt-BR"/>
              <a:t>aminophyline ,</a:t>
            </a:r>
          </a:p>
          <a:p>
            <a:pPr>
              <a:buNone/>
            </a:pPr>
            <a:r>
              <a:rPr dirty="0" sz="2800" lang="pt-BR">
                <a:solidFill>
                  <a:srgbClr val="FF0000"/>
                </a:solidFill>
              </a:rPr>
              <a:t>oral/IV corticosteroids </a:t>
            </a:r>
            <a:r>
              <a:rPr dirty="0" sz="2800" lang="pt-BR"/>
              <a:t>(hydrocortisone,predinisolone</a:t>
            </a:r>
            <a:endParaRPr dirty="0" sz="2800" lang="en-US">
              <a:solidFill>
                <a:srgbClr val="FF0000"/>
              </a:solidFill>
            </a:endParaRPr>
          </a:p>
          <a:p>
            <a:pPr>
              <a:buNone/>
            </a:pPr>
            <a:endParaRPr dirty="0" sz="2800" lang="fr-FR"/>
          </a:p>
        </p:txBody>
      </p:sp>
      <p:sp>
        <p:nvSpPr>
          <p:cNvPr id="1048596" name="Date Placeholder 3"/>
          <p:cNvSpPr>
            <a:spLocks noGrp="1"/>
          </p:cNvSpPr>
          <p:nvPr>
            <p:ph type="dt" sz="half" idx="10"/>
          </p:nvPr>
        </p:nvSpPr>
        <p:spPr/>
        <p:txBody>
          <a:bodyPr/>
          <a:p>
            <a:fld id="{D1307003-29F0-466C-BD08-9415C59C8012}" type="datetime1">
              <a:rPr lang="fr-FR" smtClean="0"/>
              <a:t>4/6/2021</a:t>
            </a:fld>
            <a:endParaRPr lang="fr-FR"/>
          </a:p>
        </p:txBody>
      </p:sp>
      <p:sp>
        <p:nvSpPr>
          <p:cNvPr id="1048597" name="Slide Number Placeholder 4"/>
          <p:cNvSpPr>
            <a:spLocks noGrp="1"/>
          </p:cNvSpPr>
          <p:nvPr>
            <p:ph type="sldNum" sz="quarter" idx="12"/>
          </p:nvPr>
        </p:nvSpPr>
        <p:spPr/>
        <p:txBody>
          <a:bodyPr/>
          <a:p>
            <a:fld id="{943CF8F4-345A-497A-B0FA-0D5D887ABE34}" type="slidenum">
              <a:rPr lang="fr-FR" smtClean="0"/>
              <a:t>75</a:t>
            </a:fld>
            <a:endParaRPr lang="fr-F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605" name="Title 1"/>
          <p:cNvSpPr>
            <a:spLocks noGrp="1"/>
          </p:cNvSpPr>
          <p:nvPr>
            <p:ph type="title"/>
          </p:nvPr>
        </p:nvSpPr>
        <p:spPr/>
        <p:txBody>
          <a:bodyPr/>
          <a:p>
            <a:r>
              <a:rPr dirty="0" lang="en-GB"/>
              <a:t>ct</a:t>
            </a:r>
            <a:endParaRPr dirty="0" lang="fr-FR"/>
          </a:p>
        </p:txBody>
      </p:sp>
      <p:sp>
        <p:nvSpPr>
          <p:cNvPr id="1048606" name="Content Placeholder 2"/>
          <p:cNvSpPr>
            <a:spLocks noGrp="1"/>
          </p:cNvSpPr>
          <p:nvPr>
            <p:ph idx="1"/>
          </p:nvPr>
        </p:nvSpPr>
        <p:spPr/>
        <p:txBody>
          <a:bodyPr/>
          <a:p>
            <a:r>
              <a:rPr dirty="0" sz="2800" lang="en-US"/>
              <a:t> long-acting medications to achieve and maintain control of persistent asthma </a:t>
            </a:r>
          </a:p>
          <a:p>
            <a:r>
              <a:rPr dirty="0" sz="2800" lang="en-US">
                <a:solidFill>
                  <a:srgbClr val="FF0000"/>
                </a:solidFill>
              </a:rPr>
              <a:t> </a:t>
            </a:r>
            <a:r>
              <a:rPr dirty="0" sz="2800" lang="en-US" err="1">
                <a:solidFill>
                  <a:srgbClr val="FF0000"/>
                </a:solidFill>
              </a:rPr>
              <a:t>Corticosteroids,i.e</a:t>
            </a:r>
            <a:r>
              <a:rPr dirty="0" sz="2800" lang="en-US">
                <a:solidFill>
                  <a:srgbClr val="FF0000"/>
                </a:solidFill>
              </a:rPr>
              <a:t> </a:t>
            </a:r>
            <a:r>
              <a:rPr dirty="0" sz="2800" lang="en-US"/>
              <a:t>prednisone , </a:t>
            </a:r>
            <a:r>
              <a:rPr dirty="0" sz="2800" lang="en-US" err="1"/>
              <a:t>beclomethasone</a:t>
            </a:r>
            <a:r>
              <a:rPr dirty="0" sz="2800" lang="en-US"/>
              <a:t> , </a:t>
            </a:r>
            <a:r>
              <a:rPr dirty="0" sz="2800" lang="en-US" err="1"/>
              <a:t>budesonide</a:t>
            </a:r>
            <a:r>
              <a:rPr dirty="0" sz="2800" lang="en-US"/>
              <a:t>,</a:t>
            </a:r>
          </a:p>
          <a:p>
            <a:r>
              <a:rPr dirty="0" sz="2800" lang="en-US">
                <a:solidFill>
                  <a:srgbClr val="C00000"/>
                </a:solidFill>
              </a:rPr>
              <a:t>Mast cell stabilizers </a:t>
            </a:r>
            <a:r>
              <a:rPr dirty="0" sz="2800" lang="en-US" err="1"/>
              <a:t>i.e</a:t>
            </a:r>
            <a:r>
              <a:rPr dirty="0" sz="2800" lang="en-US"/>
              <a:t> sodium </a:t>
            </a:r>
            <a:r>
              <a:rPr dirty="0" sz="2800" lang="en-US" err="1"/>
              <a:t>chromogylcate</a:t>
            </a:r>
            <a:endParaRPr dirty="0" sz="2800" lang="en-US"/>
          </a:p>
          <a:p>
            <a:r>
              <a:rPr dirty="0" sz="2800" lang="en-US">
                <a:solidFill>
                  <a:srgbClr val="C00000"/>
                </a:solidFill>
              </a:rPr>
              <a:t>Long-acting beta2-adrenergic agents </a:t>
            </a:r>
            <a:r>
              <a:rPr dirty="0" sz="2800" lang="en-US" err="1"/>
              <a:t>i.e</a:t>
            </a:r>
            <a:r>
              <a:rPr dirty="0" sz="2800" lang="en-US"/>
              <a:t> </a:t>
            </a:r>
            <a:r>
              <a:rPr dirty="0" sz="2800" lang="en-US" err="1"/>
              <a:t>albuterol</a:t>
            </a:r>
            <a:r>
              <a:rPr dirty="0" sz="2800" lang="en-US"/>
              <a:t>, </a:t>
            </a:r>
            <a:r>
              <a:rPr dirty="0" sz="2800" lang="en-US" err="1"/>
              <a:t>salbutamol</a:t>
            </a:r>
            <a:r>
              <a:rPr dirty="0" sz="2800" lang="en-US"/>
              <a:t>  </a:t>
            </a:r>
          </a:p>
          <a:p>
            <a:r>
              <a:rPr dirty="0" sz="2800" lang="en-US" err="1">
                <a:solidFill>
                  <a:srgbClr val="C00000"/>
                </a:solidFill>
              </a:rPr>
              <a:t>Xanthine</a:t>
            </a:r>
            <a:r>
              <a:rPr dirty="0" sz="2800" lang="en-US">
                <a:solidFill>
                  <a:srgbClr val="C00000"/>
                </a:solidFill>
              </a:rPr>
              <a:t> derivatives </a:t>
            </a:r>
            <a:r>
              <a:rPr dirty="0" sz="2800" lang="en-US" err="1"/>
              <a:t>i.e</a:t>
            </a:r>
            <a:r>
              <a:rPr dirty="0" sz="2800" lang="en-US"/>
              <a:t>  </a:t>
            </a:r>
            <a:r>
              <a:rPr dirty="0" sz="2800" lang="en-US" err="1"/>
              <a:t>theophylline</a:t>
            </a:r>
            <a:r>
              <a:rPr dirty="0" sz="2800" lang="en-US"/>
              <a:t> </a:t>
            </a:r>
          </a:p>
          <a:p>
            <a:r>
              <a:rPr dirty="0" sz="2800" lang="en-US"/>
              <a:t>Combination of inhalers</a:t>
            </a:r>
          </a:p>
          <a:p>
            <a:endParaRPr dirty="0" lang="fr-FR"/>
          </a:p>
        </p:txBody>
      </p:sp>
      <p:sp>
        <p:nvSpPr>
          <p:cNvPr id="1048607" name="Date Placeholder 3"/>
          <p:cNvSpPr>
            <a:spLocks noGrp="1"/>
          </p:cNvSpPr>
          <p:nvPr>
            <p:ph type="dt" sz="half" idx="10"/>
          </p:nvPr>
        </p:nvSpPr>
        <p:spPr/>
        <p:txBody>
          <a:bodyPr/>
          <a:p>
            <a:fld id="{61DA0D3E-0CE4-40A5-8661-CBFC2C8A5A20}" type="datetime1">
              <a:rPr lang="fr-FR" smtClean="0"/>
              <a:t>4/6/2021</a:t>
            </a:fld>
            <a:endParaRPr lang="fr-FR"/>
          </a:p>
        </p:txBody>
      </p:sp>
      <p:sp>
        <p:nvSpPr>
          <p:cNvPr id="1048608" name="Slide Number Placeholder 4"/>
          <p:cNvSpPr>
            <a:spLocks noGrp="1"/>
          </p:cNvSpPr>
          <p:nvPr>
            <p:ph type="sldNum" sz="quarter" idx="12"/>
          </p:nvPr>
        </p:nvSpPr>
        <p:spPr/>
        <p:txBody>
          <a:bodyPr/>
          <a:p>
            <a:fld id="{943CF8F4-345A-497A-B0FA-0D5D887ABE34}" type="slidenum">
              <a:rPr lang="fr-FR" smtClean="0"/>
              <a:t>76</a:t>
            </a:fld>
            <a:endParaRPr lang="fr-F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613" name="Title 1"/>
          <p:cNvSpPr>
            <a:spLocks noGrp="1"/>
          </p:cNvSpPr>
          <p:nvPr>
            <p:ph type="title"/>
          </p:nvPr>
        </p:nvSpPr>
        <p:spPr/>
        <p:txBody>
          <a:bodyPr>
            <a:normAutofit/>
          </a:bodyPr>
          <a:p>
            <a:r>
              <a:rPr dirty="0" sz="2400" lang="en-GB">
                <a:solidFill>
                  <a:srgbClr val="FF0000"/>
                </a:solidFill>
                <a:latin typeface="+mn-lt"/>
              </a:rPr>
              <a:t>Nursing Management</a:t>
            </a:r>
            <a:endParaRPr dirty="0" sz="2400" lang="fr-FR">
              <a:solidFill>
                <a:srgbClr val="FF0000"/>
              </a:solidFill>
              <a:latin typeface="+mn-lt"/>
            </a:endParaRPr>
          </a:p>
        </p:txBody>
      </p:sp>
      <p:sp>
        <p:nvSpPr>
          <p:cNvPr id="1048614" name="Content Placeholder 2"/>
          <p:cNvSpPr>
            <a:spLocks noGrp="1"/>
          </p:cNvSpPr>
          <p:nvPr>
            <p:ph idx="1"/>
          </p:nvPr>
        </p:nvSpPr>
        <p:spPr/>
        <p:txBody>
          <a:bodyPr>
            <a:normAutofit fontScale="95833" lnSpcReduction="20000"/>
          </a:bodyPr>
          <a:p>
            <a:r>
              <a:rPr dirty="0" sz="2400" lang="en-US"/>
              <a:t>Obtain history to identify medication patient is currently on and assess the severity of the respiratory symptoms</a:t>
            </a:r>
          </a:p>
          <a:p>
            <a:r>
              <a:rPr dirty="0" sz="2400" lang="en-US"/>
              <a:t>Manage for CAB by administering oxygen due circulatory compromise and hypoxemia</a:t>
            </a:r>
          </a:p>
          <a:p>
            <a:r>
              <a:rPr dirty="0" sz="2400" lang="en-US"/>
              <a:t>Ensure patent airway by neubilising with salbutamol, combyvent, </a:t>
            </a:r>
          </a:p>
          <a:p>
            <a:r>
              <a:rPr dirty="0" sz="2400" lang="en-US"/>
              <a:t>Maintain good breathing pattern by positioning patient in a semifowlers position</a:t>
            </a:r>
          </a:p>
          <a:p>
            <a:r>
              <a:rPr dirty="0" sz="2400" lang="en-US"/>
              <a:t>Continue with neubilisation after every 15 minutes and oxygen therapy until there is improvement breathing and respiration</a:t>
            </a:r>
          </a:p>
          <a:p>
            <a:r>
              <a:rPr dirty="0" sz="2400" lang="en-US"/>
              <a:t>Ensure bed rest to prevent fatigue and overexertion</a:t>
            </a:r>
            <a:endParaRPr dirty="0" sz="2400" lang="fr-FR"/>
          </a:p>
        </p:txBody>
      </p:sp>
      <p:sp>
        <p:nvSpPr>
          <p:cNvPr id="1048615" name="Date Placeholder 3"/>
          <p:cNvSpPr>
            <a:spLocks noGrp="1"/>
          </p:cNvSpPr>
          <p:nvPr>
            <p:ph type="dt" sz="half" idx="10"/>
          </p:nvPr>
        </p:nvSpPr>
        <p:spPr/>
        <p:txBody>
          <a:bodyPr/>
          <a:p>
            <a:fld id="{FCC3D3CB-3EA8-4A82-AEB5-F0FA05FE9B3B}" type="datetime1">
              <a:rPr lang="fr-FR" smtClean="0"/>
              <a:t>4/6/2021</a:t>
            </a:fld>
            <a:endParaRPr lang="fr-FR"/>
          </a:p>
        </p:txBody>
      </p:sp>
      <p:sp>
        <p:nvSpPr>
          <p:cNvPr id="1048616" name="Slide Number Placeholder 4"/>
          <p:cNvSpPr>
            <a:spLocks noGrp="1"/>
          </p:cNvSpPr>
          <p:nvPr>
            <p:ph type="sldNum" sz="quarter" idx="12"/>
          </p:nvPr>
        </p:nvSpPr>
        <p:spPr/>
        <p:txBody>
          <a:bodyPr/>
          <a:p>
            <a:fld id="{943CF8F4-345A-497A-B0FA-0D5D887ABE34}" type="slidenum">
              <a:rPr lang="fr-FR" smtClean="0"/>
              <a:t>77</a:t>
            </a:fld>
            <a:endParaRPr lang="fr-F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916" name="Title 1"/>
          <p:cNvSpPr>
            <a:spLocks noGrp="1"/>
          </p:cNvSpPr>
          <p:nvPr>
            <p:ph type="title"/>
          </p:nvPr>
        </p:nvSpPr>
        <p:spPr/>
        <p:txBody>
          <a:bodyPr/>
          <a:p>
            <a:r>
              <a:rPr dirty="0" lang="en-GB"/>
              <a:t>ct</a:t>
            </a:r>
            <a:endParaRPr dirty="0" lang="fr-FR"/>
          </a:p>
        </p:txBody>
      </p:sp>
      <p:sp>
        <p:nvSpPr>
          <p:cNvPr id="1048917" name="Content Placeholder 2"/>
          <p:cNvSpPr>
            <a:spLocks noGrp="1"/>
          </p:cNvSpPr>
          <p:nvPr>
            <p:ph idx="1"/>
          </p:nvPr>
        </p:nvSpPr>
        <p:spPr/>
        <p:txBody>
          <a:bodyPr>
            <a:normAutofit fontScale="95833" lnSpcReduction="20000"/>
          </a:bodyPr>
          <a:p>
            <a:r>
              <a:rPr dirty="0" sz="2400" lang="en-GB"/>
              <a:t>Ensure frequent monitoring of the respirations, airway, breathing pattern ,pulse oximetry and the vital signs</a:t>
            </a:r>
          </a:p>
          <a:p>
            <a:r>
              <a:rPr dirty="0" sz="2400" lang="en-GB"/>
              <a:t>Monitor for any potential complications </a:t>
            </a:r>
            <a:r>
              <a:rPr dirty="0" sz="2400" lang="en-GB" err="1"/>
              <a:t>i.e</a:t>
            </a:r>
            <a:r>
              <a:rPr dirty="0" sz="2400" lang="en-GB"/>
              <a:t> respiratory failure and inform the doctor</a:t>
            </a:r>
          </a:p>
          <a:p>
            <a:r>
              <a:rPr dirty="0" sz="2400" lang="en-GB"/>
              <a:t>Nurse the patient in a well humidified environment free from irritants</a:t>
            </a:r>
          </a:p>
          <a:p>
            <a:r>
              <a:rPr dirty="0" sz="2400" lang="en-GB"/>
              <a:t>Reassure the patient to allay anxiety and to promote quick recovery</a:t>
            </a:r>
          </a:p>
          <a:p>
            <a:r>
              <a:rPr dirty="0" sz="2400" lang="en-GB"/>
              <a:t>Ensure adequate fluid intake and nutrition</a:t>
            </a:r>
          </a:p>
          <a:p>
            <a:r>
              <a:rPr dirty="0" sz="2400" lang="en-GB"/>
              <a:t>On discharge teach the patient on common triggers of asthma and avoiding them, drug compliance, use of </a:t>
            </a:r>
            <a:r>
              <a:rPr dirty="0" sz="2400" lang="en-GB" err="1"/>
              <a:t>inhalor</a:t>
            </a:r>
            <a:endParaRPr dirty="0" sz="2400" lang="en-GB"/>
          </a:p>
          <a:p>
            <a:endParaRPr dirty="0" sz="2400" lang="fr-FR"/>
          </a:p>
        </p:txBody>
      </p:sp>
      <p:sp>
        <p:nvSpPr>
          <p:cNvPr id="1048918" name="Date Placeholder 3"/>
          <p:cNvSpPr>
            <a:spLocks noGrp="1"/>
          </p:cNvSpPr>
          <p:nvPr>
            <p:ph type="dt" sz="half" idx="10"/>
          </p:nvPr>
        </p:nvSpPr>
        <p:spPr/>
        <p:txBody>
          <a:bodyPr/>
          <a:p>
            <a:fld id="{7C94AF43-97DD-479F-BCA1-A9723C647749}" type="datetime1">
              <a:rPr lang="fr-FR" smtClean="0"/>
              <a:t>4/6/2021</a:t>
            </a:fld>
            <a:endParaRPr lang="fr-FR"/>
          </a:p>
        </p:txBody>
      </p:sp>
      <p:sp>
        <p:nvSpPr>
          <p:cNvPr id="1048919" name="Slide Number Placeholder 4"/>
          <p:cNvSpPr>
            <a:spLocks noGrp="1"/>
          </p:cNvSpPr>
          <p:nvPr>
            <p:ph type="sldNum" sz="quarter" idx="12"/>
          </p:nvPr>
        </p:nvSpPr>
        <p:spPr/>
        <p:txBody>
          <a:bodyPr/>
          <a:p>
            <a:fld id="{943CF8F4-345A-497A-B0FA-0D5D887ABE34}" type="slidenum">
              <a:rPr lang="fr-FR" smtClean="0"/>
              <a:t>78</a:t>
            </a:fld>
            <a:endParaRPr lang="fr-F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920" name="Title 1"/>
          <p:cNvSpPr>
            <a:spLocks noGrp="1"/>
          </p:cNvSpPr>
          <p:nvPr>
            <p:ph type="title"/>
          </p:nvPr>
        </p:nvSpPr>
        <p:spPr/>
        <p:txBody>
          <a:bodyPr>
            <a:normAutofit/>
          </a:bodyPr>
          <a:p>
            <a:r>
              <a:rPr dirty="0" sz="2400" lang="en-US">
                <a:solidFill>
                  <a:srgbClr val="FF0000"/>
                </a:solidFill>
              </a:rPr>
              <a:t>STATUS ASTHMATICUS</a:t>
            </a:r>
            <a:endParaRPr dirty="0" sz="2400" lang="fr-FR">
              <a:solidFill>
                <a:srgbClr val="FF0000"/>
              </a:solidFill>
            </a:endParaRPr>
          </a:p>
        </p:txBody>
      </p:sp>
      <p:sp>
        <p:nvSpPr>
          <p:cNvPr id="1048921" name="Content Placeholder 2"/>
          <p:cNvSpPr>
            <a:spLocks noGrp="1"/>
          </p:cNvSpPr>
          <p:nvPr>
            <p:ph idx="1"/>
          </p:nvPr>
        </p:nvSpPr>
        <p:spPr/>
        <p:txBody>
          <a:bodyPr>
            <a:normAutofit fontScale="96154" lnSpcReduction="20000"/>
          </a:bodyPr>
          <a:p>
            <a:r>
              <a:rPr dirty="0" lang="en-US"/>
              <a:t>is severe and persistent asthma that does not respond to conventional therapy. The attacks can last longer than 24 hours.</a:t>
            </a:r>
          </a:p>
          <a:p>
            <a:r>
              <a:rPr dirty="0" lang="en-US"/>
              <a:t>respiratory Infection, anxiety, nebulizer  abuse increased adrenergic blockage, and nonspeciﬁc irritants may contribute to these episodes. </a:t>
            </a:r>
          </a:p>
          <a:p>
            <a:r>
              <a:rPr dirty="0" lang="en-US"/>
              <a:t>An acute episode may be precipitated by hypersensitivity to aspirin</a:t>
            </a:r>
          </a:p>
          <a:p>
            <a:r>
              <a:rPr dirty="0" lang="fr-FR" err="1"/>
              <a:t>medical</a:t>
            </a:r>
            <a:r>
              <a:rPr dirty="0" lang="fr-FR"/>
              <a:t> </a:t>
            </a:r>
            <a:r>
              <a:rPr dirty="0" lang="fr-FR" err="1"/>
              <a:t>nonadherence</a:t>
            </a:r>
            <a:r>
              <a:rPr dirty="0" lang="fr-FR"/>
              <a:t>,</a:t>
            </a:r>
          </a:p>
          <a:p>
            <a:r>
              <a:rPr dirty="0" lang="fr-FR"/>
              <a:t> </a:t>
            </a:r>
            <a:r>
              <a:rPr dirty="0" lang="fr-FR" err="1"/>
              <a:t>allergen</a:t>
            </a:r>
            <a:r>
              <a:rPr dirty="0" lang="fr-FR"/>
              <a:t> </a:t>
            </a:r>
            <a:r>
              <a:rPr dirty="0" lang="fr-FR" err="1"/>
              <a:t>exposure</a:t>
            </a:r>
            <a:r>
              <a:rPr dirty="0" lang="fr-FR"/>
              <a:t> (</a:t>
            </a:r>
            <a:r>
              <a:rPr dirty="0" lang="fr-FR" err="1"/>
              <a:t>especially</a:t>
            </a:r>
            <a:r>
              <a:rPr dirty="0" lang="fr-FR"/>
              <a:t> pets</a:t>
            </a:r>
            <a:r>
              <a:rPr lang="fr-FR"/>
              <a:t>) ,</a:t>
            </a:r>
          </a:p>
          <a:p>
            <a:r>
              <a:rPr lang="fr-FR"/>
              <a:t>irritant </a:t>
            </a:r>
            <a:r>
              <a:rPr dirty="0" lang="fr-FR"/>
              <a:t>inhalation (</a:t>
            </a:r>
            <a:r>
              <a:rPr dirty="0" lang="fr-FR" err="1"/>
              <a:t>smoke</a:t>
            </a:r>
            <a:r>
              <a:rPr dirty="0" lang="fr-FR"/>
              <a:t>, </a:t>
            </a:r>
            <a:r>
              <a:rPr dirty="0" lang="fr-FR" err="1"/>
              <a:t>paint</a:t>
            </a:r>
            <a:r>
              <a:rPr dirty="0" lang="fr-FR"/>
              <a:t>, etc.), </a:t>
            </a:r>
            <a:r>
              <a:rPr dirty="0" lang="fr-FR" err="1"/>
              <a:t>exercise</a:t>
            </a:r>
            <a:r>
              <a:rPr dirty="0" lang="fr-FR"/>
              <a:t>, and </a:t>
            </a:r>
            <a:r>
              <a:rPr dirty="0" lang="fr-FR" err="1"/>
              <a:t>insufficient</a:t>
            </a:r>
            <a:r>
              <a:rPr dirty="0" lang="fr-FR"/>
              <a:t> use of </a:t>
            </a:r>
            <a:r>
              <a:rPr dirty="0" lang="fr-FR" err="1"/>
              <a:t>inhaled</a:t>
            </a:r>
            <a:r>
              <a:rPr dirty="0" lang="fr-FR"/>
              <a:t> or oral </a:t>
            </a:r>
            <a:r>
              <a:rPr dirty="0" lang="fr-FR" err="1"/>
              <a:t>corticosteroids</a:t>
            </a:r>
            <a:r>
              <a:rPr dirty="0" lang="fr-FR"/>
              <a:t>.</a:t>
            </a:r>
          </a:p>
        </p:txBody>
      </p:sp>
      <p:sp>
        <p:nvSpPr>
          <p:cNvPr id="1048922" name="Date Placeholder 3"/>
          <p:cNvSpPr>
            <a:spLocks noGrp="1"/>
          </p:cNvSpPr>
          <p:nvPr>
            <p:ph type="dt" sz="half" idx="10"/>
          </p:nvPr>
        </p:nvSpPr>
        <p:spPr/>
        <p:txBody>
          <a:bodyPr/>
          <a:p>
            <a:fld id="{18073B58-8724-4520-92DE-4D2FC0EBE7C7}" type="datetime1">
              <a:rPr lang="fr-FR" smtClean="0"/>
              <a:t>4/6/2021</a:t>
            </a:fld>
            <a:endParaRPr lang="fr-FR"/>
          </a:p>
        </p:txBody>
      </p:sp>
      <p:sp>
        <p:nvSpPr>
          <p:cNvPr id="1048923" name="Slide Number Placeholder 4"/>
          <p:cNvSpPr>
            <a:spLocks noGrp="1"/>
          </p:cNvSpPr>
          <p:nvPr>
            <p:ph type="sldNum" sz="quarter" idx="12"/>
          </p:nvPr>
        </p:nvSpPr>
        <p:spPr/>
        <p:txBody>
          <a:bodyPr/>
          <a:p>
            <a:fld id="{943CF8F4-345A-497A-B0FA-0D5D887ABE34}" type="slidenum">
              <a:rPr lang="fr-FR" smtClean="0"/>
              <a:t>79</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656" name="Title 1"/>
          <p:cNvSpPr>
            <a:spLocks noGrp="1"/>
          </p:cNvSpPr>
          <p:nvPr>
            <p:ph type="title"/>
          </p:nvPr>
        </p:nvSpPr>
        <p:spPr/>
        <p:txBody>
          <a:bodyPr>
            <a:normAutofit/>
          </a:bodyPr>
          <a:p>
            <a:r>
              <a:rPr dirty="0" sz="2400" lang="en-GB">
                <a:latin typeface="+mn-lt"/>
              </a:rPr>
              <a:t>LOWER RESPIRATORY TRACT</a:t>
            </a:r>
            <a:endParaRPr dirty="0" sz="2400" lang="fr-FR">
              <a:latin typeface="+mn-lt"/>
            </a:endParaRPr>
          </a:p>
        </p:txBody>
      </p:sp>
      <p:sp>
        <p:nvSpPr>
          <p:cNvPr id="1048657" name="Content Placeholder 2"/>
          <p:cNvSpPr>
            <a:spLocks noGrp="1"/>
          </p:cNvSpPr>
          <p:nvPr>
            <p:ph idx="1"/>
          </p:nvPr>
        </p:nvSpPr>
        <p:spPr/>
        <p:txBody>
          <a:bodyPr>
            <a:normAutofit fontScale="91667" lnSpcReduction="20000"/>
          </a:bodyPr>
          <a:p>
            <a:r>
              <a:rPr dirty="0" sz="2400" lang="en-GB">
                <a:solidFill>
                  <a:srgbClr val="FF0000"/>
                </a:solidFill>
              </a:rPr>
              <a:t>LUNGS-</a:t>
            </a:r>
          </a:p>
          <a:p>
            <a:r>
              <a:rPr dirty="0" sz="2400" lang="en-GB"/>
              <a:t>Elastic structures found on each side of midthoracic cavity.</a:t>
            </a:r>
          </a:p>
          <a:p>
            <a:r>
              <a:rPr dirty="0" sz="2400" lang="en-GB"/>
              <a:t>They are lined with pleura which consists of serous membrane  with small amount of fluid that aid in lubrication.</a:t>
            </a:r>
          </a:p>
          <a:p>
            <a:r>
              <a:rPr dirty="0" sz="2400" lang="en-GB"/>
              <a:t>Visceral pleura is adherent/covers the lung and parietal pleura is adherent /lines the thorax.</a:t>
            </a:r>
          </a:p>
          <a:p>
            <a:r>
              <a:rPr dirty="0" sz="2400" lang="en-GB"/>
              <a:t>Pleural cavity is the only potential space and contains no air and is separated by serous fluid that prevent friction during breathing</a:t>
            </a:r>
          </a:p>
          <a:p>
            <a:r>
              <a:rPr b="1" dirty="0" sz="2400" lang="en-GB" u="sng"/>
              <a:t>INTERIOR OF THE LUNGS</a:t>
            </a:r>
            <a:r>
              <a:rPr b="1" dirty="0" sz="2400" lang="en-US" u="sng"/>
              <a:t> </a:t>
            </a:r>
          </a:p>
          <a:p>
            <a:r>
              <a:rPr dirty="0" sz="2400" lang="en-US"/>
              <a:t>lungs are composed of the bronchi and smaller air passages, alveoli, connective tissue, blood vessels, lymph vessels and nerves. </a:t>
            </a:r>
            <a:endParaRPr dirty="0" sz="2400" lang="en-GB"/>
          </a:p>
          <a:p>
            <a:endParaRPr b="1" dirty="0" sz="2400" lang="en-GB" u="sng"/>
          </a:p>
        </p:txBody>
      </p:sp>
      <p:sp>
        <p:nvSpPr>
          <p:cNvPr id="1048658" name="Date Placeholder 3"/>
          <p:cNvSpPr>
            <a:spLocks noGrp="1"/>
          </p:cNvSpPr>
          <p:nvPr>
            <p:ph type="dt" sz="half" idx="10"/>
          </p:nvPr>
        </p:nvSpPr>
        <p:spPr/>
        <p:txBody>
          <a:bodyPr/>
          <a:p>
            <a:fld id="{715AF019-F938-41F7-85BB-28F8CBA7A772}" type="datetime1">
              <a:rPr lang="fr-FR" smtClean="0"/>
              <a:t>4/6/2021</a:t>
            </a:fld>
            <a:endParaRPr lang="fr-FR"/>
          </a:p>
        </p:txBody>
      </p:sp>
      <p:sp>
        <p:nvSpPr>
          <p:cNvPr id="1048659" name="Slide Number Placeholder 4"/>
          <p:cNvSpPr>
            <a:spLocks noGrp="1"/>
          </p:cNvSpPr>
          <p:nvPr>
            <p:ph type="sldNum" sz="quarter" idx="12"/>
          </p:nvPr>
        </p:nvSpPr>
        <p:spPr/>
        <p:txBody>
          <a:bodyPr/>
          <a:p>
            <a:fld id="{943CF8F4-345A-497A-B0FA-0D5D887ABE34}" type="slidenum">
              <a:rPr lang="fr-FR" smtClean="0"/>
              <a:t>8</a:t>
            </a:fld>
            <a:endParaRPr lang="fr-F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924" name="Title 1"/>
          <p:cNvSpPr>
            <a:spLocks noGrp="1"/>
          </p:cNvSpPr>
          <p:nvPr>
            <p:ph type="title"/>
          </p:nvPr>
        </p:nvSpPr>
        <p:spPr/>
        <p:txBody>
          <a:bodyPr>
            <a:normAutofit fontScale="90000"/>
          </a:bodyPr>
          <a:p>
            <a:r>
              <a:rPr dirty="0" lang="en-US"/>
              <a:t>Clinical Manifestations</a:t>
            </a:r>
            <a:br>
              <a:rPr dirty="0" lang="en-US"/>
            </a:br>
            <a:endParaRPr dirty="0" lang="fr-FR"/>
          </a:p>
        </p:txBody>
      </p:sp>
      <p:sp>
        <p:nvSpPr>
          <p:cNvPr id="1048925" name="Content Placeholder 2"/>
          <p:cNvSpPr>
            <a:spLocks noGrp="1"/>
          </p:cNvSpPr>
          <p:nvPr>
            <p:ph idx="1"/>
          </p:nvPr>
        </p:nvSpPr>
        <p:spPr/>
        <p:txBody>
          <a:bodyPr>
            <a:normAutofit/>
          </a:bodyPr>
          <a:p>
            <a:r>
              <a:rPr dirty="0" lang="en-US"/>
              <a:t>They are the same as those seen in severe asthma:</a:t>
            </a:r>
          </a:p>
          <a:p>
            <a:r>
              <a:rPr dirty="0" lang="en-US"/>
              <a:t> labored breathing,</a:t>
            </a:r>
          </a:p>
          <a:p>
            <a:r>
              <a:rPr dirty="0" lang="en-US"/>
              <a:t>Persistent shortness of breath</a:t>
            </a:r>
          </a:p>
          <a:p>
            <a:r>
              <a:rPr dirty="0" lang="en-US"/>
              <a:t> prolonged exhalation, </a:t>
            </a:r>
          </a:p>
          <a:p>
            <a:r>
              <a:rPr dirty="0" lang="en-US"/>
              <a:t>engorged neck veins, and wheezing</a:t>
            </a:r>
          </a:p>
          <a:p>
            <a:r>
              <a:rPr dirty="0" lang="en-US"/>
              <a:t>Chest tightness</a:t>
            </a:r>
          </a:p>
          <a:p>
            <a:r>
              <a:rPr dirty="0" lang="en-US"/>
              <a:t>cyanosis </a:t>
            </a:r>
          </a:p>
          <a:p>
            <a:r>
              <a:rPr dirty="0" lang="en-US"/>
              <a:t>Agitation and confusion</a:t>
            </a:r>
          </a:p>
          <a:p>
            <a:r>
              <a:rPr lang="en-US"/>
              <a:t>Inability to speak </a:t>
            </a:r>
            <a:r>
              <a:rPr dirty="0" lang="en-US"/>
              <a:t>in full sentences</a:t>
            </a:r>
            <a:endParaRPr dirty="0" lang="fr-FR"/>
          </a:p>
        </p:txBody>
      </p:sp>
      <p:sp>
        <p:nvSpPr>
          <p:cNvPr id="1048926" name="Date Placeholder 3"/>
          <p:cNvSpPr>
            <a:spLocks noGrp="1"/>
          </p:cNvSpPr>
          <p:nvPr>
            <p:ph type="dt" sz="half" idx="10"/>
          </p:nvPr>
        </p:nvSpPr>
        <p:spPr/>
        <p:txBody>
          <a:bodyPr/>
          <a:p>
            <a:fld id="{A7D49C22-6524-4B7E-88C1-EA87FD6E46FB}" type="datetime1">
              <a:rPr lang="fr-FR" smtClean="0"/>
              <a:t>4/6/2021</a:t>
            </a:fld>
            <a:endParaRPr lang="fr-FR"/>
          </a:p>
        </p:txBody>
      </p:sp>
      <p:sp>
        <p:nvSpPr>
          <p:cNvPr id="1048927" name="Slide Number Placeholder 4"/>
          <p:cNvSpPr>
            <a:spLocks noGrp="1"/>
          </p:cNvSpPr>
          <p:nvPr>
            <p:ph type="sldNum" sz="quarter" idx="12"/>
          </p:nvPr>
        </p:nvSpPr>
        <p:spPr/>
        <p:txBody>
          <a:bodyPr/>
          <a:p>
            <a:fld id="{943CF8F4-345A-497A-B0FA-0D5D887ABE34}" type="slidenum">
              <a:rPr lang="fr-FR" smtClean="0"/>
              <a:t>80</a:t>
            </a:fld>
            <a:endParaRPr lang="fr-F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928" name="Title 1"/>
          <p:cNvSpPr>
            <a:spLocks noGrp="1"/>
          </p:cNvSpPr>
          <p:nvPr>
            <p:ph type="title"/>
          </p:nvPr>
        </p:nvSpPr>
        <p:spPr/>
        <p:txBody>
          <a:bodyPr>
            <a:normAutofit/>
          </a:bodyPr>
          <a:p>
            <a:r>
              <a:rPr dirty="0" sz="2400" lang="en-US">
                <a:latin typeface="+mn-lt"/>
              </a:rPr>
              <a:t>Medical Management</a:t>
            </a:r>
            <a:br>
              <a:rPr dirty="0" sz="2400" lang="en-US">
                <a:latin typeface="+mn-lt"/>
              </a:rPr>
            </a:br>
            <a:endParaRPr dirty="0" sz="2400" lang="fr-FR">
              <a:latin typeface="+mn-lt"/>
            </a:endParaRPr>
          </a:p>
        </p:txBody>
      </p:sp>
      <p:sp>
        <p:nvSpPr>
          <p:cNvPr id="1048929" name="Content Placeholder 2"/>
          <p:cNvSpPr>
            <a:spLocks noGrp="1"/>
          </p:cNvSpPr>
          <p:nvPr>
            <p:ph idx="1"/>
          </p:nvPr>
        </p:nvSpPr>
        <p:spPr/>
        <p:txBody>
          <a:bodyPr>
            <a:normAutofit fontScale="95833" lnSpcReduction="20000"/>
          </a:bodyPr>
          <a:p>
            <a:r>
              <a:rPr dirty="0" sz="2400" lang="en-US"/>
              <a:t>In the emergency setting, the patient is treated initially with a short acting beta-adrenergic agonist and corticosteroids</a:t>
            </a:r>
            <a:r>
              <a:rPr dirty="0" sz="2400" lang="en-US">
                <a:solidFill>
                  <a:srgbClr val="FF0000"/>
                </a:solidFill>
              </a:rPr>
              <a:t>.(</a:t>
            </a:r>
            <a:r>
              <a:rPr dirty="0" sz="2400" lang="en-US" err="1">
                <a:solidFill>
                  <a:srgbClr val="FF0000"/>
                </a:solidFill>
              </a:rPr>
              <a:t>neubilise</a:t>
            </a:r>
            <a:r>
              <a:rPr dirty="0" sz="2400" lang="en-US">
                <a:solidFill>
                  <a:srgbClr val="FF0000"/>
                </a:solidFill>
              </a:rPr>
              <a:t> with </a:t>
            </a:r>
            <a:r>
              <a:rPr dirty="0" sz="2400" lang="en-US" err="1">
                <a:solidFill>
                  <a:srgbClr val="FF0000"/>
                </a:solidFill>
              </a:rPr>
              <a:t>salbutamol,IM</a:t>
            </a:r>
            <a:r>
              <a:rPr dirty="0" sz="2400" lang="en-US">
                <a:solidFill>
                  <a:srgbClr val="FF0000"/>
                </a:solidFill>
              </a:rPr>
              <a:t>/IV </a:t>
            </a:r>
            <a:r>
              <a:rPr dirty="0" sz="2400" lang="en-US" err="1">
                <a:solidFill>
                  <a:srgbClr val="FF0000"/>
                </a:solidFill>
              </a:rPr>
              <a:t>hydrocotisone</a:t>
            </a:r>
            <a:r>
              <a:rPr dirty="0" sz="2400" lang="en-US">
                <a:solidFill>
                  <a:srgbClr val="FF0000"/>
                </a:solidFill>
              </a:rPr>
              <a:t>)</a:t>
            </a:r>
          </a:p>
          <a:p>
            <a:r>
              <a:rPr dirty="0" sz="2400" lang="en-US">
                <a:solidFill>
                  <a:srgbClr val="FF0000"/>
                </a:solidFill>
              </a:rPr>
              <a:t>Give IV </a:t>
            </a:r>
            <a:r>
              <a:rPr dirty="0" sz="2400" lang="en-US" err="1">
                <a:solidFill>
                  <a:srgbClr val="FF0000"/>
                </a:solidFill>
              </a:rPr>
              <a:t>aminophyline</a:t>
            </a:r>
            <a:r>
              <a:rPr dirty="0" sz="2400" lang="en-US">
                <a:solidFill>
                  <a:srgbClr val="FF0000"/>
                </a:solidFill>
              </a:rPr>
              <a:t> in normal saline</a:t>
            </a:r>
          </a:p>
          <a:p>
            <a:r>
              <a:rPr dirty="0" sz="2400" lang="en-US"/>
              <a:t> </a:t>
            </a:r>
            <a:r>
              <a:rPr dirty="0" sz="2400" lang="en-US" err="1"/>
              <a:t>Adminster</a:t>
            </a:r>
            <a:r>
              <a:rPr dirty="0" sz="2400" lang="en-US"/>
              <a:t> supplemental oxygen 3-4litres/min to treat dyspnea, central cyanosis, and hypoxemia</a:t>
            </a:r>
          </a:p>
          <a:p>
            <a:r>
              <a:rPr dirty="0" sz="2400" lang="en-US"/>
              <a:t>   intravenous fluids for hydration.</a:t>
            </a:r>
          </a:p>
          <a:p>
            <a:r>
              <a:rPr dirty="0" sz="2400" lang="en-US"/>
              <a:t>If symptoms improves maintain patient on oral </a:t>
            </a:r>
            <a:r>
              <a:rPr dirty="0" sz="2400" lang="en-US" err="1"/>
              <a:t>predisolone</a:t>
            </a:r>
            <a:endParaRPr dirty="0" sz="2400" lang="en-US"/>
          </a:p>
          <a:p>
            <a:r>
              <a:rPr dirty="0" sz="2400" lang="en-US"/>
              <a:t>No sedative drug should be given due to risk of respiratory depression.</a:t>
            </a:r>
          </a:p>
          <a:p>
            <a:pPr>
              <a:buNone/>
            </a:pPr>
            <a:endParaRPr dirty="0" sz="2800" lang="en-US"/>
          </a:p>
          <a:p>
            <a:pPr>
              <a:buNone/>
            </a:pPr>
            <a:endParaRPr dirty="0" sz="2800" lang="en-US"/>
          </a:p>
          <a:p>
            <a:endParaRPr dirty="0" sz="2800" lang="fr-FR"/>
          </a:p>
        </p:txBody>
      </p:sp>
      <p:sp>
        <p:nvSpPr>
          <p:cNvPr id="1048930" name="Date Placeholder 3"/>
          <p:cNvSpPr>
            <a:spLocks noGrp="1"/>
          </p:cNvSpPr>
          <p:nvPr>
            <p:ph type="dt" sz="half" idx="10"/>
          </p:nvPr>
        </p:nvSpPr>
        <p:spPr/>
        <p:txBody>
          <a:bodyPr/>
          <a:p>
            <a:fld id="{7876F478-5772-424D-B151-D387A0C48C93}" type="datetime1">
              <a:rPr lang="fr-FR" smtClean="0"/>
              <a:t>4/6/2021</a:t>
            </a:fld>
            <a:endParaRPr lang="fr-FR"/>
          </a:p>
        </p:txBody>
      </p:sp>
      <p:sp>
        <p:nvSpPr>
          <p:cNvPr id="1048931" name="Slide Number Placeholder 4"/>
          <p:cNvSpPr>
            <a:spLocks noGrp="1"/>
          </p:cNvSpPr>
          <p:nvPr>
            <p:ph type="sldNum" sz="quarter" idx="12"/>
          </p:nvPr>
        </p:nvSpPr>
        <p:spPr/>
        <p:txBody>
          <a:bodyPr/>
          <a:p>
            <a:fld id="{943CF8F4-345A-497A-B0FA-0D5D887ABE34}" type="slidenum">
              <a:rPr lang="fr-FR" smtClean="0"/>
              <a:t>81</a:t>
            </a:fld>
            <a:endParaRPr lang="fr-F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932" name="Title 1"/>
          <p:cNvSpPr>
            <a:spLocks noGrp="1"/>
          </p:cNvSpPr>
          <p:nvPr>
            <p:ph type="title"/>
          </p:nvPr>
        </p:nvSpPr>
        <p:spPr/>
        <p:txBody>
          <a:bodyPr/>
          <a:p>
            <a:r>
              <a:rPr dirty="0" lang="en-GB"/>
              <a:t>Nursing managent</a:t>
            </a:r>
            <a:endParaRPr dirty="0" lang="fr-FR"/>
          </a:p>
        </p:txBody>
      </p:sp>
      <p:sp>
        <p:nvSpPr>
          <p:cNvPr id="1048933" name="Content Placeholder 2"/>
          <p:cNvSpPr>
            <a:spLocks noGrp="1"/>
          </p:cNvSpPr>
          <p:nvPr>
            <p:ph idx="1"/>
          </p:nvPr>
        </p:nvSpPr>
        <p:spPr/>
        <p:txBody>
          <a:bodyPr>
            <a:normAutofit fontScale="96154" lnSpcReduction="10000"/>
          </a:bodyPr>
          <a:p>
            <a:r>
              <a:rPr dirty="0" lang="en-US"/>
              <a:t> constantly monitor the patient for the </a:t>
            </a:r>
            <a:r>
              <a:rPr dirty="0" lang="en-US" err="1"/>
              <a:t>ﬁrst</a:t>
            </a:r>
            <a:r>
              <a:rPr dirty="0" lang="en-US"/>
              <a:t> 12 to 24 hours, or until status asthmaticus is under control.</a:t>
            </a:r>
          </a:p>
          <a:p>
            <a:r>
              <a:rPr dirty="0" lang="en-US"/>
              <a:t>  assesses the patient’s skin </a:t>
            </a:r>
            <a:r>
              <a:rPr dirty="0" lang="en-US" err="1"/>
              <a:t>turgor</a:t>
            </a:r>
            <a:r>
              <a:rPr dirty="0" lang="en-US"/>
              <a:t> to identify signs of dehydration.</a:t>
            </a:r>
          </a:p>
          <a:p>
            <a:r>
              <a:rPr dirty="0" lang="en-US"/>
              <a:t> Fluid intake is essential to combat dehydration, to loosen secretions, and to facilitate expectoration. The nurse administers intravenous ﬂuids as prescribed, up to 3 to 4 L/day. </a:t>
            </a:r>
          </a:p>
          <a:p>
            <a:r>
              <a:rPr dirty="0" lang="en-US"/>
              <a:t>The patient’s energy needs to be conserved by bed rest</a:t>
            </a:r>
          </a:p>
          <a:p>
            <a:r>
              <a:rPr dirty="0" lang="en-US"/>
              <a:t>,  the room should be quiet and free of respiratory irritants, including flowers, tobacco smoke, perfumes, or odors of cleaning agents.</a:t>
            </a:r>
          </a:p>
          <a:p>
            <a:endParaRPr dirty="0" lang="fr-FR"/>
          </a:p>
        </p:txBody>
      </p:sp>
      <p:sp>
        <p:nvSpPr>
          <p:cNvPr id="1048934" name="Date Placeholder 3"/>
          <p:cNvSpPr>
            <a:spLocks noGrp="1"/>
          </p:cNvSpPr>
          <p:nvPr>
            <p:ph type="dt" sz="half" idx="10"/>
          </p:nvPr>
        </p:nvSpPr>
        <p:spPr/>
        <p:txBody>
          <a:bodyPr/>
          <a:p>
            <a:fld id="{A63DD47C-7FF2-4140-BC35-628B9338005C}" type="datetime1">
              <a:rPr lang="fr-FR" smtClean="0"/>
              <a:t>4/6/2021</a:t>
            </a:fld>
            <a:endParaRPr lang="fr-FR"/>
          </a:p>
        </p:txBody>
      </p:sp>
      <p:sp>
        <p:nvSpPr>
          <p:cNvPr id="1048935" name="Slide Number Placeholder 4"/>
          <p:cNvSpPr>
            <a:spLocks noGrp="1"/>
          </p:cNvSpPr>
          <p:nvPr>
            <p:ph type="sldNum" sz="quarter" idx="12"/>
          </p:nvPr>
        </p:nvSpPr>
        <p:spPr/>
        <p:txBody>
          <a:bodyPr/>
          <a:p>
            <a:fld id="{943CF8F4-345A-497A-B0FA-0D5D887ABE34}" type="slidenum">
              <a:rPr lang="fr-FR" smtClean="0"/>
              <a:t>82</a:t>
            </a:fld>
            <a:endParaRPr lang="fr-F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936" name="Title 1"/>
          <p:cNvSpPr>
            <a:spLocks noGrp="1"/>
          </p:cNvSpPr>
          <p:nvPr>
            <p:ph type="title"/>
          </p:nvPr>
        </p:nvSpPr>
        <p:spPr>
          <a:xfrm>
            <a:off x="285720" y="285728"/>
            <a:ext cx="8229600" cy="1143000"/>
          </a:xfrm>
        </p:spPr>
        <p:txBody>
          <a:bodyPr>
            <a:normAutofit fontScale="90000"/>
          </a:bodyPr>
          <a:p>
            <a:r>
              <a:rPr dirty="0" sz="2700" lang="en-US">
                <a:solidFill>
                  <a:srgbClr val="FF0000"/>
                </a:solidFill>
                <a:latin typeface="+mn-lt"/>
              </a:rPr>
              <a:t>Chronic Obstructive Pulmonary </a:t>
            </a:r>
            <a:r>
              <a:rPr dirty="0" sz="2700" lang="en-US">
                <a:solidFill>
                  <a:srgbClr val="FF0000"/>
                </a:solidFill>
              </a:rPr>
              <a:t>Disease</a:t>
            </a:r>
            <a:br>
              <a:rPr dirty="0" lang="en-US">
                <a:solidFill>
                  <a:srgbClr val="FF0000"/>
                </a:solidFill>
              </a:rPr>
            </a:br>
            <a:endParaRPr dirty="0" lang="fr-FR">
              <a:solidFill>
                <a:srgbClr val="FF0000"/>
              </a:solidFill>
            </a:endParaRPr>
          </a:p>
        </p:txBody>
      </p:sp>
      <p:sp>
        <p:nvSpPr>
          <p:cNvPr id="1048937" name="Content Placeholder 2"/>
          <p:cNvSpPr>
            <a:spLocks noGrp="1"/>
          </p:cNvSpPr>
          <p:nvPr>
            <p:ph idx="1"/>
          </p:nvPr>
        </p:nvSpPr>
        <p:spPr/>
        <p:txBody>
          <a:bodyPr>
            <a:normAutofit fontScale="78788" lnSpcReduction="20000"/>
          </a:bodyPr>
          <a:p>
            <a:r>
              <a:rPr dirty="0" sz="3300" lang="en-US"/>
              <a:t>(COPD) is a disease state characterized by airﬂow limitation that is not fully reversible.</a:t>
            </a:r>
          </a:p>
          <a:p>
            <a:r>
              <a:rPr dirty="0" sz="3300" lang="en-US">
                <a:solidFill>
                  <a:srgbClr val="FF0000"/>
                </a:solidFill>
              </a:rPr>
              <a:t>Pathophysiology</a:t>
            </a:r>
          </a:p>
          <a:p>
            <a:r>
              <a:rPr dirty="0" sz="3300" lang="en-US"/>
              <a:t>  airﬂow limitation is both progressive and associated with an abnormal inﬂammatory response of the lungs to noxious(harmful) particles or gases. The inﬂammatory response occurs throughout the airways, parenchyma, and pulmonary vasculature. Because of the chronic inﬂammation and the body’s attempts to repair it, narrowing occurs in the small peripheral airways. Over time, this injury and repair process causes scar tissue formation and narrowing of the airway lumen.</a:t>
            </a:r>
          </a:p>
        </p:txBody>
      </p:sp>
      <p:sp>
        <p:nvSpPr>
          <p:cNvPr id="1048938" name="Date Placeholder 3"/>
          <p:cNvSpPr>
            <a:spLocks noGrp="1"/>
          </p:cNvSpPr>
          <p:nvPr>
            <p:ph type="dt" sz="half" idx="10"/>
          </p:nvPr>
        </p:nvSpPr>
        <p:spPr/>
        <p:txBody>
          <a:bodyPr/>
          <a:p>
            <a:fld id="{EDDDC313-50BC-4C95-AE88-559DE1195754}" type="datetime1">
              <a:rPr lang="fr-FR" smtClean="0"/>
              <a:t>4/6/2021</a:t>
            </a:fld>
            <a:endParaRPr lang="fr-FR"/>
          </a:p>
        </p:txBody>
      </p:sp>
      <p:sp>
        <p:nvSpPr>
          <p:cNvPr id="1048939" name="Slide Number Placeholder 4"/>
          <p:cNvSpPr>
            <a:spLocks noGrp="1"/>
          </p:cNvSpPr>
          <p:nvPr>
            <p:ph type="sldNum" sz="quarter" idx="12"/>
          </p:nvPr>
        </p:nvSpPr>
        <p:spPr/>
        <p:txBody>
          <a:bodyPr/>
          <a:p>
            <a:fld id="{943CF8F4-345A-497A-B0FA-0D5D887ABE34}" type="slidenum">
              <a:rPr lang="fr-FR" smtClean="0"/>
              <a:t>83</a:t>
            </a:fld>
            <a:endParaRPr lang="fr-F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940" name="Title 1"/>
          <p:cNvSpPr>
            <a:spLocks noGrp="1"/>
          </p:cNvSpPr>
          <p:nvPr>
            <p:ph type="title"/>
          </p:nvPr>
        </p:nvSpPr>
        <p:spPr/>
        <p:txBody>
          <a:bodyPr>
            <a:normAutofit/>
          </a:bodyPr>
          <a:p>
            <a:r>
              <a:rPr dirty="0" sz="2800" lang="en-GB">
                <a:latin typeface="+mn-lt"/>
              </a:rPr>
              <a:t>CAUSES</a:t>
            </a:r>
            <a:endParaRPr dirty="0" sz="2800" lang="fr-FR">
              <a:latin typeface="+mn-lt"/>
            </a:endParaRPr>
          </a:p>
        </p:txBody>
      </p:sp>
      <p:sp>
        <p:nvSpPr>
          <p:cNvPr id="1048941" name="Content Placeholder 2"/>
          <p:cNvSpPr>
            <a:spLocks noGrp="1"/>
          </p:cNvSpPr>
          <p:nvPr>
            <p:ph idx="1"/>
          </p:nvPr>
        </p:nvSpPr>
        <p:spPr/>
        <p:txBody>
          <a:bodyPr/>
          <a:p>
            <a:r>
              <a:rPr dirty="0" lang="en-GB"/>
              <a:t>Exposure to cigarette smoke</a:t>
            </a:r>
          </a:p>
          <a:p>
            <a:r>
              <a:rPr dirty="0" lang="en-GB"/>
              <a:t>Chronic respiratory infections</a:t>
            </a:r>
          </a:p>
          <a:p>
            <a:r>
              <a:rPr dirty="0" lang="en-GB"/>
              <a:t>Process related to proteinases and antiproteinases in the lung</a:t>
            </a:r>
          </a:p>
          <a:p>
            <a:r>
              <a:rPr dirty="0" lang="en-GB"/>
              <a:t>Release of anti-</a:t>
            </a:r>
            <a:r>
              <a:rPr dirty="0" lang="en-GB" err="1"/>
              <a:t>inflamatory</a:t>
            </a:r>
            <a:r>
              <a:rPr dirty="0" lang="en-GB"/>
              <a:t> mediators</a:t>
            </a:r>
          </a:p>
          <a:p>
            <a:r>
              <a:rPr dirty="0" lang="en-GB"/>
              <a:t>Allergic reactions</a:t>
            </a:r>
            <a:endParaRPr dirty="0" lang="fr-FR"/>
          </a:p>
        </p:txBody>
      </p:sp>
      <p:sp>
        <p:nvSpPr>
          <p:cNvPr id="1048942" name="Date Placeholder 3"/>
          <p:cNvSpPr>
            <a:spLocks noGrp="1"/>
          </p:cNvSpPr>
          <p:nvPr>
            <p:ph type="dt" sz="half" idx="10"/>
          </p:nvPr>
        </p:nvSpPr>
        <p:spPr/>
        <p:txBody>
          <a:bodyPr/>
          <a:p>
            <a:fld id="{3EA7867A-09A1-4603-95A5-7DC21DD0D019}" type="datetime1">
              <a:rPr lang="fr-FR" smtClean="0"/>
              <a:t>4/6/2021</a:t>
            </a:fld>
            <a:endParaRPr lang="fr-FR"/>
          </a:p>
        </p:txBody>
      </p:sp>
      <p:sp>
        <p:nvSpPr>
          <p:cNvPr id="1048943" name="Slide Number Placeholder 4"/>
          <p:cNvSpPr>
            <a:spLocks noGrp="1"/>
          </p:cNvSpPr>
          <p:nvPr>
            <p:ph type="sldNum" sz="quarter" idx="12"/>
          </p:nvPr>
        </p:nvSpPr>
        <p:spPr/>
        <p:txBody>
          <a:bodyPr/>
          <a:p>
            <a:fld id="{943CF8F4-345A-497A-B0FA-0D5D887ABE34}" type="slidenum">
              <a:rPr lang="fr-FR" smtClean="0"/>
              <a:t>84</a:t>
            </a:fld>
            <a:endParaRPr lang="fr-F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944" name="Title 1"/>
          <p:cNvSpPr>
            <a:spLocks noGrp="1"/>
          </p:cNvSpPr>
          <p:nvPr>
            <p:ph type="title"/>
          </p:nvPr>
        </p:nvSpPr>
        <p:spPr/>
        <p:txBody>
          <a:bodyPr>
            <a:normAutofit fontScale="90000"/>
          </a:bodyPr>
          <a:p>
            <a:r>
              <a:rPr dirty="0" lang="en-US">
                <a:solidFill>
                  <a:srgbClr val="FF0000"/>
                </a:solidFill>
              </a:rPr>
              <a:t>Emphysema</a:t>
            </a:r>
            <a:br>
              <a:rPr dirty="0" lang="en-US">
                <a:solidFill>
                  <a:srgbClr val="FF0000"/>
                </a:solidFill>
              </a:rPr>
            </a:br>
            <a:endParaRPr dirty="0" lang="fr-FR">
              <a:solidFill>
                <a:srgbClr val="FF0000"/>
              </a:solidFill>
            </a:endParaRPr>
          </a:p>
        </p:txBody>
      </p:sp>
      <p:sp>
        <p:nvSpPr>
          <p:cNvPr id="1048945" name="Content Placeholder 2"/>
          <p:cNvSpPr>
            <a:spLocks noGrp="1"/>
          </p:cNvSpPr>
          <p:nvPr>
            <p:ph idx="1"/>
          </p:nvPr>
        </p:nvSpPr>
        <p:spPr/>
        <p:txBody>
          <a:bodyPr>
            <a:normAutofit fontScale="87500" lnSpcReduction="10000"/>
          </a:bodyPr>
          <a:p>
            <a:r>
              <a:rPr dirty="0" sz="2600" lang="en-US"/>
              <a:t>is a pathological term that describes an abnormal distention of the air spaces beyond the terminal bronchioles, with destruction of the walls of the alveoli and results in impaired gas exchange </a:t>
            </a:r>
          </a:p>
          <a:p>
            <a:r>
              <a:rPr dirty="0" sz="2600" lang="en-US"/>
              <a:t> It is the end stage of a process that has progressed slowly for many years.</a:t>
            </a:r>
          </a:p>
          <a:p>
            <a:r>
              <a:rPr dirty="0" sz="2600" lang="en-US"/>
              <a:t> As the walls of the alveoli are destroyed ,the alveolar surface area in direct contact with the pulmonary capillaries continually decreases, causing an increase in dead space and impaired oxygen diffusion, which leads to hypoxemia</a:t>
            </a:r>
          </a:p>
          <a:p>
            <a:r>
              <a:rPr dirty="0" sz="2600" lang="en-US"/>
              <a:t> In the later stages of the disease, carbon dioxide elimination is impaired, resulting in hypercapnia and causing respiratory acidosis</a:t>
            </a:r>
          </a:p>
          <a:p>
            <a:endParaRPr dirty="0" sz="2400" lang="en-US"/>
          </a:p>
          <a:p>
            <a:endParaRPr dirty="0" lang="fr-FR"/>
          </a:p>
        </p:txBody>
      </p:sp>
      <p:sp>
        <p:nvSpPr>
          <p:cNvPr id="1048946" name="Date Placeholder 3"/>
          <p:cNvSpPr>
            <a:spLocks noGrp="1"/>
          </p:cNvSpPr>
          <p:nvPr>
            <p:ph type="dt" sz="half" idx="10"/>
          </p:nvPr>
        </p:nvSpPr>
        <p:spPr/>
        <p:txBody>
          <a:bodyPr/>
          <a:p>
            <a:fld id="{B59B9912-B844-45DB-B8D2-79E662D646A9}" type="datetime1">
              <a:rPr lang="fr-FR" smtClean="0"/>
              <a:t>4/6/2021</a:t>
            </a:fld>
            <a:endParaRPr lang="fr-FR"/>
          </a:p>
        </p:txBody>
      </p:sp>
      <p:sp>
        <p:nvSpPr>
          <p:cNvPr id="1048947" name="Slide Number Placeholder 4"/>
          <p:cNvSpPr>
            <a:spLocks noGrp="1"/>
          </p:cNvSpPr>
          <p:nvPr>
            <p:ph type="sldNum" sz="quarter" idx="12"/>
          </p:nvPr>
        </p:nvSpPr>
        <p:spPr/>
        <p:txBody>
          <a:bodyPr/>
          <a:p>
            <a:fld id="{943CF8F4-345A-497A-B0FA-0D5D887ABE34}" type="slidenum">
              <a:rPr lang="fr-FR" smtClean="0"/>
              <a:t>85</a:t>
            </a:fld>
            <a:endParaRPr lang="fr-F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948" name="Title 1"/>
          <p:cNvSpPr>
            <a:spLocks noGrp="1"/>
          </p:cNvSpPr>
          <p:nvPr>
            <p:ph type="title"/>
          </p:nvPr>
        </p:nvSpPr>
        <p:spPr/>
        <p:txBody>
          <a:bodyPr>
            <a:normAutofit/>
          </a:bodyPr>
          <a:p>
            <a:r>
              <a:rPr dirty="0" sz="2400" lang="en-GB">
                <a:solidFill>
                  <a:srgbClr val="FF0000"/>
                </a:solidFill>
              </a:rPr>
              <a:t>TYPES</a:t>
            </a:r>
            <a:endParaRPr dirty="0" sz="2400" lang="fr-FR">
              <a:solidFill>
                <a:srgbClr val="FF0000"/>
              </a:solidFill>
            </a:endParaRPr>
          </a:p>
        </p:txBody>
      </p:sp>
      <p:sp>
        <p:nvSpPr>
          <p:cNvPr id="1048949" name="Content Placeholder 2"/>
          <p:cNvSpPr>
            <a:spLocks noGrp="1"/>
          </p:cNvSpPr>
          <p:nvPr>
            <p:ph idx="1"/>
          </p:nvPr>
        </p:nvSpPr>
        <p:spPr/>
        <p:txBody>
          <a:bodyPr>
            <a:normAutofit/>
          </a:bodyPr>
          <a:p>
            <a:pPr>
              <a:buNone/>
            </a:pPr>
            <a:r>
              <a:rPr dirty="0" lang="en-US">
                <a:solidFill>
                  <a:srgbClr val="FF0000"/>
                </a:solidFill>
              </a:rPr>
              <a:t>     </a:t>
            </a:r>
            <a:r>
              <a:rPr dirty="0" lang="en-US" err="1">
                <a:solidFill>
                  <a:srgbClr val="FF0000"/>
                </a:solidFill>
              </a:rPr>
              <a:t>panlobular</a:t>
            </a:r>
            <a:r>
              <a:rPr dirty="0" lang="en-US">
                <a:solidFill>
                  <a:srgbClr val="FF0000"/>
                </a:solidFill>
              </a:rPr>
              <a:t> (</a:t>
            </a:r>
            <a:r>
              <a:rPr dirty="0" lang="en-US" err="1">
                <a:solidFill>
                  <a:srgbClr val="FF0000"/>
                </a:solidFill>
              </a:rPr>
              <a:t>panacinar</a:t>
            </a:r>
            <a:r>
              <a:rPr dirty="0" lang="en-US">
                <a:solidFill>
                  <a:srgbClr val="FF0000"/>
                </a:solidFill>
              </a:rPr>
              <a:t>) </a:t>
            </a:r>
          </a:p>
          <a:p>
            <a:r>
              <a:rPr dirty="0" lang="en-US"/>
              <a:t> there is destruction of the respiratory bronchiole, alveolar duct, and alveoli. The patient with this type of emphysema typically has a hyperinﬂated(barrel )chest on physical examination, marked dyspnea on exertion, and weight loss. </a:t>
            </a:r>
            <a:endParaRPr dirty="0" lang="fr-FR"/>
          </a:p>
        </p:txBody>
      </p:sp>
      <p:sp>
        <p:nvSpPr>
          <p:cNvPr id="1048950" name="Date Placeholder 3"/>
          <p:cNvSpPr>
            <a:spLocks noGrp="1"/>
          </p:cNvSpPr>
          <p:nvPr>
            <p:ph type="dt" sz="half" idx="10"/>
          </p:nvPr>
        </p:nvSpPr>
        <p:spPr/>
        <p:txBody>
          <a:bodyPr/>
          <a:p>
            <a:fld id="{4E781471-1C93-44D9-9057-7A1B28466CA9}" type="datetime1">
              <a:rPr lang="fr-FR" smtClean="0"/>
              <a:t>4/6/2021</a:t>
            </a:fld>
            <a:endParaRPr lang="fr-FR"/>
          </a:p>
        </p:txBody>
      </p:sp>
      <p:sp>
        <p:nvSpPr>
          <p:cNvPr id="1048951" name="Slide Number Placeholder 4"/>
          <p:cNvSpPr>
            <a:spLocks noGrp="1"/>
          </p:cNvSpPr>
          <p:nvPr>
            <p:ph type="sldNum" sz="quarter" idx="12"/>
          </p:nvPr>
        </p:nvSpPr>
        <p:spPr/>
        <p:txBody>
          <a:bodyPr/>
          <a:p>
            <a:fld id="{943CF8F4-345A-497A-B0FA-0D5D887ABE34}" type="slidenum">
              <a:rPr lang="fr-FR" smtClean="0"/>
              <a:t>86</a:t>
            </a:fld>
            <a:endParaRPr lang="fr-F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952" name="Title 1"/>
          <p:cNvSpPr>
            <a:spLocks noGrp="1"/>
          </p:cNvSpPr>
          <p:nvPr>
            <p:ph type="title"/>
          </p:nvPr>
        </p:nvSpPr>
        <p:spPr/>
        <p:txBody>
          <a:bodyPr/>
          <a:p>
            <a:r>
              <a:rPr dirty="0" lang="en-GB"/>
              <a:t>CT</a:t>
            </a:r>
            <a:endParaRPr dirty="0" lang="fr-FR"/>
          </a:p>
        </p:txBody>
      </p:sp>
      <p:sp>
        <p:nvSpPr>
          <p:cNvPr id="1048953" name="Content Placeholder 2"/>
          <p:cNvSpPr>
            <a:spLocks noGrp="1"/>
          </p:cNvSpPr>
          <p:nvPr>
            <p:ph idx="1"/>
          </p:nvPr>
        </p:nvSpPr>
        <p:spPr/>
        <p:txBody>
          <a:bodyPr>
            <a:normAutofit/>
          </a:bodyPr>
          <a:p>
            <a:r>
              <a:rPr dirty="0" lang="en-US"/>
              <a:t> </a:t>
            </a:r>
            <a:r>
              <a:rPr dirty="0" lang="en-US" err="1">
                <a:solidFill>
                  <a:srgbClr val="FF0000"/>
                </a:solidFill>
              </a:rPr>
              <a:t>centrilobular</a:t>
            </a:r>
            <a:r>
              <a:rPr dirty="0" lang="en-US">
                <a:solidFill>
                  <a:srgbClr val="FF0000"/>
                </a:solidFill>
              </a:rPr>
              <a:t> (</a:t>
            </a:r>
            <a:r>
              <a:rPr dirty="0" lang="en-US" err="1">
                <a:solidFill>
                  <a:srgbClr val="FF0000"/>
                </a:solidFill>
              </a:rPr>
              <a:t>centroacinar</a:t>
            </a:r>
            <a:r>
              <a:rPr dirty="0" lang="en-US">
                <a:solidFill>
                  <a:srgbClr val="FF0000"/>
                </a:solidFill>
              </a:rPr>
              <a:t>)</a:t>
            </a:r>
          </a:p>
          <a:p>
            <a:r>
              <a:rPr dirty="0" lang="en-US"/>
              <a:t>  pathologic changes take place mainly in the center of the secondary lobule, producing chronic hypoxemia, hypercapnia, </a:t>
            </a:r>
            <a:r>
              <a:rPr dirty="0" lang="en-US" err="1"/>
              <a:t>polycythemia</a:t>
            </a:r>
            <a:r>
              <a:rPr dirty="0" lang="en-US"/>
              <a:t>, and episodes of right-sided heart failure. This leads to central cyanosis, peripheral edema, and respiratory failure.</a:t>
            </a:r>
          </a:p>
          <a:p>
            <a:r>
              <a:rPr dirty="0" lang="en-US"/>
              <a:t> </a:t>
            </a:r>
          </a:p>
          <a:p>
            <a:endParaRPr dirty="0" lang="fr-FR"/>
          </a:p>
        </p:txBody>
      </p:sp>
      <p:sp>
        <p:nvSpPr>
          <p:cNvPr id="1048954" name="Date Placeholder 3"/>
          <p:cNvSpPr>
            <a:spLocks noGrp="1"/>
          </p:cNvSpPr>
          <p:nvPr>
            <p:ph type="dt" sz="half" idx="10"/>
          </p:nvPr>
        </p:nvSpPr>
        <p:spPr/>
        <p:txBody>
          <a:bodyPr/>
          <a:p>
            <a:fld id="{8F5B8E96-7712-4A70-A19C-97EABAF4971B}" type="datetime1">
              <a:rPr lang="fr-FR" smtClean="0"/>
              <a:t>4/6/2021</a:t>
            </a:fld>
            <a:endParaRPr lang="fr-FR"/>
          </a:p>
        </p:txBody>
      </p:sp>
      <p:sp>
        <p:nvSpPr>
          <p:cNvPr id="1048955" name="Slide Number Placeholder 4"/>
          <p:cNvSpPr>
            <a:spLocks noGrp="1"/>
          </p:cNvSpPr>
          <p:nvPr>
            <p:ph type="sldNum" sz="quarter" idx="12"/>
          </p:nvPr>
        </p:nvSpPr>
        <p:spPr/>
        <p:txBody>
          <a:bodyPr/>
          <a:p>
            <a:fld id="{943CF8F4-345A-497A-B0FA-0D5D887ABE34}" type="slidenum">
              <a:rPr lang="fr-FR" smtClean="0"/>
              <a:t>87</a:t>
            </a:fld>
            <a:endParaRPr lang="fr-F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956" name="Title 1"/>
          <p:cNvSpPr>
            <a:spLocks noGrp="1"/>
          </p:cNvSpPr>
          <p:nvPr>
            <p:ph type="title"/>
          </p:nvPr>
        </p:nvSpPr>
        <p:spPr/>
        <p:txBody>
          <a:bodyPr>
            <a:normAutofit fontScale="90000"/>
          </a:bodyPr>
          <a:p>
            <a:r>
              <a:rPr dirty="0" lang="en-US"/>
              <a:t>Risk Factors</a:t>
            </a:r>
            <a:br>
              <a:rPr dirty="0" lang="en-US"/>
            </a:br>
            <a:endParaRPr dirty="0" lang="fr-FR"/>
          </a:p>
        </p:txBody>
      </p:sp>
      <p:sp>
        <p:nvSpPr>
          <p:cNvPr id="1048957" name="Content Placeholder 2"/>
          <p:cNvSpPr>
            <a:spLocks noGrp="1"/>
          </p:cNvSpPr>
          <p:nvPr>
            <p:ph idx="1"/>
          </p:nvPr>
        </p:nvSpPr>
        <p:spPr/>
        <p:txBody>
          <a:bodyPr>
            <a:normAutofit/>
          </a:bodyPr>
          <a:p>
            <a:r>
              <a:rPr dirty="0" lang="en-US"/>
              <a:t>cigarette smoking. Pipe, cigar, and other types of tobacco smoking.</a:t>
            </a:r>
          </a:p>
          <a:p>
            <a:r>
              <a:rPr dirty="0" lang="en-US"/>
              <a:t> passive smoking</a:t>
            </a:r>
          </a:p>
          <a:p>
            <a:r>
              <a:rPr dirty="0" lang="en-US"/>
              <a:t> a deﬁciency of alpha1 anti- </a:t>
            </a:r>
            <a:r>
              <a:rPr dirty="0" lang="en-US" err="1"/>
              <a:t>trypsin</a:t>
            </a:r>
            <a:r>
              <a:rPr dirty="0" lang="en-US"/>
              <a:t>, an enzyme inhibitor that protects the lung parenchyma from injury</a:t>
            </a:r>
          </a:p>
          <a:p>
            <a:r>
              <a:rPr dirty="0" lang="en-US"/>
              <a:t>prolonged exposure to occupational dust and chemical</a:t>
            </a:r>
          </a:p>
          <a:p>
            <a:r>
              <a:rPr dirty="0" lang="en-US"/>
              <a:t>Air pollution</a:t>
            </a:r>
          </a:p>
          <a:p>
            <a:pPr>
              <a:buNone/>
            </a:pPr>
            <a:endParaRPr dirty="0" lang="en-US"/>
          </a:p>
          <a:p>
            <a:endParaRPr dirty="0" lang="fr-FR"/>
          </a:p>
        </p:txBody>
      </p:sp>
      <p:sp>
        <p:nvSpPr>
          <p:cNvPr id="1048958" name="Date Placeholder 3"/>
          <p:cNvSpPr>
            <a:spLocks noGrp="1"/>
          </p:cNvSpPr>
          <p:nvPr>
            <p:ph type="dt" sz="half" idx="10"/>
          </p:nvPr>
        </p:nvSpPr>
        <p:spPr/>
        <p:txBody>
          <a:bodyPr/>
          <a:p>
            <a:fld id="{2944CBE0-76D8-49BF-BB99-011A9B08643D}" type="datetime1">
              <a:rPr lang="fr-FR" smtClean="0"/>
              <a:t>4/6/2021</a:t>
            </a:fld>
            <a:endParaRPr lang="fr-FR"/>
          </a:p>
        </p:txBody>
      </p:sp>
      <p:sp>
        <p:nvSpPr>
          <p:cNvPr id="1048959" name="Slide Number Placeholder 4"/>
          <p:cNvSpPr>
            <a:spLocks noGrp="1"/>
          </p:cNvSpPr>
          <p:nvPr>
            <p:ph type="sldNum" sz="quarter" idx="12"/>
          </p:nvPr>
        </p:nvSpPr>
        <p:spPr/>
        <p:txBody>
          <a:bodyPr/>
          <a:p>
            <a:fld id="{943CF8F4-345A-497A-B0FA-0D5D887ABE34}" type="slidenum">
              <a:rPr lang="fr-FR" smtClean="0"/>
              <a:t>88</a:t>
            </a:fld>
            <a:endParaRPr lang="fr-F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960" name="Title 1"/>
          <p:cNvSpPr>
            <a:spLocks noGrp="1"/>
          </p:cNvSpPr>
          <p:nvPr>
            <p:ph type="title"/>
          </p:nvPr>
        </p:nvSpPr>
        <p:spPr/>
        <p:txBody>
          <a:bodyPr>
            <a:normAutofit/>
          </a:bodyPr>
          <a:p>
            <a:r>
              <a:rPr dirty="0" sz="2400" lang="en-GB">
                <a:solidFill>
                  <a:srgbClr val="FF0000"/>
                </a:solidFill>
                <a:latin typeface="+mn-lt"/>
              </a:rPr>
              <a:t>Clinical manifestations</a:t>
            </a:r>
            <a:endParaRPr dirty="0" sz="2400" lang="fr-FR">
              <a:solidFill>
                <a:srgbClr val="FF0000"/>
              </a:solidFill>
              <a:latin typeface="+mn-lt"/>
            </a:endParaRPr>
          </a:p>
        </p:txBody>
      </p:sp>
      <p:sp>
        <p:nvSpPr>
          <p:cNvPr id="1048961" name="Content Placeholder 2"/>
          <p:cNvSpPr>
            <a:spLocks noGrp="1"/>
          </p:cNvSpPr>
          <p:nvPr>
            <p:ph idx="1"/>
          </p:nvPr>
        </p:nvSpPr>
        <p:spPr/>
        <p:txBody>
          <a:bodyPr>
            <a:normAutofit fontScale="96154" lnSpcReduction="10000"/>
          </a:bodyPr>
          <a:p>
            <a:r>
              <a:rPr dirty="0" lang="en-GB"/>
              <a:t>Dyspnea</a:t>
            </a:r>
          </a:p>
          <a:p>
            <a:r>
              <a:rPr dirty="0" lang="en-GB"/>
              <a:t>Chronic cough</a:t>
            </a:r>
          </a:p>
          <a:p>
            <a:r>
              <a:rPr dirty="0" lang="en-GB"/>
              <a:t>Sputum production</a:t>
            </a:r>
          </a:p>
          <a:p>
            <a:r>
              <a:rPr dirty="0" lang="en-GB"/>
              <a:t>Fatigue</a:t>
            </a:r>
          </a:p>
          <a:p>
            <a:r>
              <a:rPr dirty="0" lang="en-GB"/>
              <a:t>Wheezing</a:t>
            </a:r>
          </a:p>
          <a:p>
            <a:r>
              <a:rPr dirty="0" lang="en-GB"/>
              <a:t>Hyper inflated(barrel) chest</a:t>
            </a:r>
          </a:p>
          <a:p>
            <a:r>
              <a:rPr dirty="0" lang="en-GB"/>
              <a:t>Diminished breathsound with crackles and prolonged expiration</a:t>
            </a:r>
          </a:p>
          <a:p>
            <a:r>
              <a:rPr dirty="0" lang="en-GB"/>
              <a:t>Weight loss, weakness</a:t>
            </a:r>
          </a:p>
          <a:p>
            <a:r>
              <a:rPr dirty="0" lang="en-GB"/>
              <a:t>Hypercapnia and hypoxemia</a:t>
            </a:r>
            <a:endParaRPr dirty="0" lang="fr-FR"/>
          </a:p>
        </p:txBody>
      </p:sp>
      <p:sp>
        <p:nvSpPr>
          <p:cNvPr id="1048962" name="Date Placeholder 3"/>
          <p:cNvSpPr>
            <a:spLocks noGrp="1"/>
          </p:cNvSpPr>
          <p:nvPr>
            <p:ph type="dt" sz="half" idx="10"/>
          </p:nvPr>
        </p:nvSpPr>
        <p:spPr/>
        <p:txBody>
          <a:bodyPr/>
          <a:p>
            <a:fld id="{B6499241-F311-4AB9-AAA9-96ECC0B2EDA7}" type="datetime1">
              <a:rPr lang="fr-FR" smtClean="0"/>
              <a:t>4/6/2021</a:t>
            </a:fld>
            <a:endParaRPr lang="fr-FR"/>
          </a:p>
        </p:txBody>
      </p:sp>
      <p:sp>
        <p:nvSpPr>
          <p:cNvPr id="1048963" name="Slide Number Placeholder 4"/>
          <p:cNvSpPr>
            <a:spLocks noGrp="1"/>
          </p:cNvSpPr>
          <p:nvPr>
            <p:ph type="sldNum" sz="quarter" idx="12"/>
          </p:nvPr>
        </p:nvSpPr>
        <p:spPr/>
        <p:txBody>
          <a:bodyPr/>
          <a:p>
            <a:fld id="{943CF8F4-345A-497A-B0FA-0D5D887ABE34}" type="slidenum">
              <a:rPr lang="fr-FR" smtClean="0"/>
              <a:t>89</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663" name="Title 1"/>
          <p:cNvSpPr>
            <a:spLocks noGrp="1"/>
          </p:cNvSpPr>
          <p:nvPr>
            <p:ph type="title"/>
          </p:nvPr>
        </p:nvSpPr>
        <p:spPr/>
        <p:txBody>
          <a:bodyPr>
            <a:normAutofit/>
          </a:bodyPr>
          <a:p>
            <a:r>
              <a:rPr b="1" dirty="0" sz="2400" lang="en-GB" u="sng"/>
              <a:t>ALVEOLI</a:t>
            </a:r>
          </a:p>
        </p:txBody>
      </p:sp>
      <p:sp>
        <p:nvSpPr>
          <p:cNvPr id="1048664" name="Content Placeholder 2"/>
          <p:cNvSpPr>
            <a:spLocks noGrp="1"/>
          </p:cNvSpPr>
          <p:nvPr>
            <p:ph idx="1"/>
          </p:nvPr>
        </p:nvSpPr>
        <p:spPr/>
        <p:txBody>
          <a:bodyPr>
            <a:normAutofit/>
          </a:bodyPr>
          <a:p>
            <a:r>
              <a:rPr dirty="0" lang="en-US"/>
              <a:t> These distal respiratory passages are supported by a loose network of elastic connective tissue in which macrophages, fibroblasts, nerves and blood and lymph vessels are embedded. The alveoli are surrounded by a network of capillaries. The exchange of gases during respiration takes place across two membranes, the alveolar and capillary membranes. Consist</a:t>
            </a:r>
            <a:r>
              <a:rPr dirty="0" lang="en-US">
                <a:solidFill>
                  <a:srgbClr val="FF0000"/>
                </a:solidFill>
              </a:rPr>
              <a:t> of three types of cells, epithelial, macrophage, and surfactant</a:t>
            </a:r>
            <a:r>
              <a:rPr dirty="0" lang="en-US"/>
              <a:t>.</a:t>
            </a:r>
            <a:endParaRPr dirty="0" lang="fr-FR"/>
          </a:p>
        </p:txBody>
      </p:sp>
      <p:sp>
        <p:nvSpPr>
          <p:cNvPr id="1048665" name="Date Placeholder 3"/>
          <p:cNvSpPr>
            <a:spLocks noGrp="1"/>
          </p:cNvSpPr>
          <p:nvPr>
            <p:ph type="dt" sz="half" idx="10"/>
          </p:nvPr>
        </p:nvSpPr>
        <p:spPr/>
        <p:txBody>
          <a:bodyPr/>
          <a:p>
            <a:fld id="{B572D2EB-3E67-4E11-A964-BF74F97241F1}" type="datetime1">
              <a:rPr lang="fr-FR" smtClean="0"/>
              <a:t>4/6/2021</a:t>
            </a:fld>
            <a:endParaRPr lang="fr-FR"/>
          </a:p>
        </p:txBody>
      </p:sp>
      <p:sp>
        <p:nvSpPr>
          <p:cNvPr id="1048666" name="Slide Number Placeholder 4"/>
          <p:cNvSpPr>
            <a:spLocks noGrp="1"/>
          </p:cNvSpPr>
          <p:nvPr>
            <p:ph type="sldNum" sz="quarter" idx="12"/>
          </p:nvPr>
        </p:nvSpPr>
        <p:spPr/>
        <p:txBody>
          <a:bodyPr/>
          <a:p>
            <a:fld id="{943CF8F4-345A-497A-B0FA-0D5D887ABE34}" type="slidenum">
              <a:rPr lang="fr-FR" smtClean="0"/>
              <a:t>9</a:t>
            </a:fld>
            <a:endParaRPr lang="fr-F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964" name="Title 1"/>
          <p:cNvSpPr>
            <a:spLocks noGrp="1"/>
          </p:cNvSpPr>
          <p:nvPr>
            <p:ph type="title"/>
          </p:nvPr>
        </p:nvSpPr>
        <p:spPr/>
        <p:txBody>
          <a:bodyPr>
            <a:normAutofit/>
          </a:bodyPr>
          <a:p>
            <a:r>
              <a:rPr dirty="0" sz="2400" lang="en-GB">
                <a:solidFill>
                  <a:srgbClr val="FF0000"/>
                </a:solidFill>
                <a:latin typeface="+mn-lt"/>
              </a:rPr>
              <a:t>MEDICAL MANAGEMENT</a:t>
            </a:r>
            <a:endParaRPr dirty="0" sz="2400" lang="fr-FR">
              <a:solidFill>
                <a:srgbClr val="FF0000"/>
              </a:solidFill>
              <a:latin typeface="+mn-lt"/>
            </a:endParaRPr>
          </a:p>
        </p:txBody>
      </p:sp>
      <p:sp>
        <p:nvSpPr>
          <p:cNvPr id="1048965" name="Content Placeholder 2"/>
          <p:cNvSpPr>
            <a:spLocks noGrp="1"/>
          </p:cNvSpPr>
          <p:nvPr>
            <p:ph idx="1"/>
          </p:nvPr>
        </p:nvSpPr>
        <p:spPr/>
        <p:txBody>
          <a:bodyPr>
            <a:normAutofit/>
          </a:bodyPr>
          <a:p>
            <a:r>
              <a:rPr dirty="0" lang="en-GB"/>
              <a:t>Administer bronchodilators to reduce bronchospasm and airway obstruction</a:t>
            </a:r>
          </a:p>
          <a:p>
            <a:r>
              <a:rPr dirty="0" lang="en-GB"/>
              <a:t>Use of corticosteroidsi.e predisolone</a:t>
            </a:r>
          </a:p>
          <a:p>
            <a:r>
              <a:rPr dirty="0" lang="en-GB"/>
              <a:t>alpha-1 augmentation therapy</a:t>
            </a:r>
          </a:p>
          <a:p>
            <a:r>
              <a:rPr dirty="0" lang="en-GB"/>
              <a:t>Antimicrobial therapy for treatment of infections </a:t>
            </a:r>
            <a:r>
              <a:rPr dirty="0" lang="en-GB" err="1"/>
              <a:t>i.e</a:t>
            </a:r>
            <a:r>
              <a:rPr dirty="0" lang="en-GB"/>
              <a:t> benzyl penincillin, amoxicillin</a:t>
            </a:r>
          </a:p>
          <a:p>
            <a:r>
              <a:rPr dirty="0" lang="en-GB"/>
              <a:t>Oxygen therapy incase of acute Dyspnea</a:t>
            </a:r>
          </a:p>
          <a:p>
            <a:r>
              <a:rPr dirty="0" lang="en-GB"/>
              <a:t>Surgical management </a:t>
            </a:r>
            <a:r>
              <a:rPr dirty="0" lang="en-GB" err="1"/>
              <a:t>i.e</a:t>
            </a:r>
            <a:r>
              <a:rPr dirty="0" lang="en-GB"/>
              <a:t> </a:t>
            </a:r>
            <a:r>
              <a:rPr dirty="0" lang="en-GB" err="1"/>
              <a:t>bullectomy</a:t>
            </a:r>
            <a:r>
              <a:rPr dirty="0" lang="en-GB"/>
              <a:t>, lung volume reduction surgery  </a:t>
            </a:r>
            <a:endParaRPr dirty="0" lang="fr-FR"/>
          </a:p>
        </p:txBody>
      </p:sp>
      <p:sp>
        <p:nvSpPr>
          <p:cNvPr id="1048966" name="Date Placeholder 3"/>
          <p:cNvSpPr>
            <a:spLocks noGrp="1"/>
          </p:cNvSpPr>
          <p:nvPr>
            <p:ph type="dt" sz="half" idx="10"/>
          </p:nvPr>
        </p:nvSpPr>
        <p:spPr/>
        <p:txBody>
          <a:bodyPr/>
          <a:p>
            <a:fld id="{E3CADF5C-6176-4579-BC23-C9C6CCFFA60C}" type="datetime1">
              <a:rPr lang="fr-FR" smtClean="0"/>
              <a:t>4/6/2021</a:t>
            </a:fld>
            <a:endParaRPr lang="fr-FR"/>
          </a:p>
        </p:txBody>
      </p:sp>
      <p:sp>
        <p:nvSpPr>
          <p:cNvPr id="1048967" name="Slide Number Placeholder 4"/>
          <p:cNvSpPr>
            <a:spLocks noGrp="1"/>
          </p:cNvSpPr>
          <p:nvPr>
            <p:ph type="sldNum" sz="quarter" idx="12"/>
          </p:nvPr>
        </p:nvSpPr>
        <p:spPr/>
        <p:txBody>
          <a:bodyPr/>
          <a:p>
            <a:fld id="{943CF8F4-345A-497A-B0FA-0D5D887ABE34}" type="slidenum">
              <a:rPr lang="fr-FR" smtClean="0"/>
              <a:t>90</a:t>
            </a:fld>
            <a:endParaRPr lang="fr-F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968" name="Title 1"/>
          <p:cNvSpPr>
            <a:spLocks noGrp="1"/>
          </p:cNvSpPr>
          <p:nvPr>
            <p:ph type="title"/>
          </p:nvPr>
        </p:nvSpPr>
        <p:spPr/>
        <p:txBody>
          <a:bodyPr>
            <a:normAutofit/>
          </a:bodyPr>
          <a:p>
            <a:r>
              <a:rPr dirty="0" sz="2400" lang="en-GB">
                <a:solidFill>
                  <a:srgbClr val="FF0000"/>
                </a:solidFill>
                <a:latin typeface="+mn-lt"/>
              </a:rPr>
              <a:t>Nursing management</a:t>
            </a:r>
            <a:endParaRPr dirty="0" sz="2400" lang="fr-FR">
              <a:solidFill>
                <a:srgbClr val="FF0000"/>
              </a:solidFill>
              <a:latin typeface="+mn-lt"/>
            </a:endParaRPr>
          </a:p>
        </p:txBody>
      </p:sp>
      <p:sp>
        <p:nvSpPr>
          <p:cNvPr id="1048969" name="Content Placeholder 2"/>
          <p:cNvSpPr>
            <a:spLocks noGrp="1"/>
          </p:cNvSpPr>
          <p:nvPr>
            <p:ph idx="1"/>
          </p:nvPr>
        </p:nvSpPr>
        <p:spPr/>
        <p:txBody>
          <a:bodyPr>
            <a:normAutofit fontScale="95833" lnSpcReduction="20000"/>
          </a:bodyPr>
          <a:p>
            <a:r>
              <a:rPr dirty="0" lang="en-GB"/>
              <a:t>Major focus is on pulmonary rehabilitation that include</a:t>
            </a:r>
          </a:p>
          <a:p>
            <a:pPr lvl="1">
              <a:buFont typeface="Wingdings" pitchFamily="2" charset="2"/>
              <a:buChar char="Ø"/>
            </a:pPr>
            <a:r>
              <a:rPr dirty="0" lang="en-US"/>
              <a:t>PATIENT EDUCATION includes a broad variety of. topics may include normal anatomy and physiology of the lung, pathophysiology and changes with COPD, medications and home oxygen therapy, nutrition, respiratory therapy treatments, symptom alleviation, smoking cessation,, coping with chronic disease, communicating with the health care team, and planning</a:t>
            </a:r>
          </a:p>
          <a:p>
            <a:pPr lvl="1">
              <a:buFont typeface="Wingdings" pitchFamily="2" charset="2"/>
              <a:buChar char="Ø"/>
            </a:pPr>
            <a:r>
              <a:rPr dirty="0" lang="en-US"/>
              <a:t>Breathing Exercises.-use of diaphragmatic breathing </a:t>
            </a:r>
          </a:p>
          <a:p>
            <a:pPr lvl="1">
              <a:buFont typeface="Wingdings" pitchFamily="2" charset="2"/>
              <a:buChar char="Ø"/>
            </a:pPr>
            <a:r>
              <a:rPr dirty="0" lang="en-US"/>
              <a:t>Inspiratory Muscle Training to strengthen the muscle</a:t>
            </a:r>
          </a:p>
          <a:p>
            <a:r>
              <a:rPr dirty="0" lang="en-US"/>
              <a:t>Activity Pacing to avoid overexertion and fatigue </a:t>
            </a:r>
          </a:p>
          <a:p>
            <a:r>
              <a:rPr dirty="0" lang="en-US"/>
              <a:t>Nutritional Therapy thorough assessment on caloric needs and food supplementation  </a:t>
            </a:r>
          </a:p>
          <a:p>
            <a:endParaRPr dirty="0" lang="fr-FR"/>
          </a:p>
        </p:txBody>
      </p:sp>
      <p:sp>
        <p:nvSpPr>
          <p:cNvPr id="1048970" name="Date Placeholder 3"/>
          <p:cNvSpPr>
            <a:spLocks noGrp="1"/>
          </p:cNvSpPr>
          <p:nvPr>
            <p:ph type="dt" sz="half" idx="10"/>
          </p:nvPr>
        </p:nvSpPr>
        <p:spPr/>
        <p:txBody>
          <a:bodyPr/>
          <a:p>
            <a:fld id="{BD38C8F6-459C-41B9-BAB5-0ACC55656E56}" type="datetime1">
              <a:rPr lang="fr-FR" smtClean="0"/>
              <a:t>4/6/2021</a:t>
            </a:fld>
            <a:endParaRPr lang="fr-FR"/>
          </a:p>
        </p:txBody>
      </p:sp>
      <p:sp>
        <p:nvSpPr>
          <p:cNvPr id="1048971" name="Slide Number Placeholder 4"/>
          <p:cNvSpPr>
            <a:spLocks noGrp="1"/>
          </p:cNvSpPr>
          <p:nvPr>
            <p:ph type="sldNum" sz="quarter" idx="12"/>
          </p:nvPr>
        </p:nvSpPr>
        <p:spPr/>
        <p:txBody>
          <a:bodyPr/>
          <a:p>
            <a:fld id="{943CF8F4-345A-497A-B0FA-0D5D887ABE34}" type="slidenum">
              <a:rPr lang="fr-FR" smtClean="0"/>
              <a:t>91</a:t>
            </a:fld>
            <a:endParaRPr lang="fr-F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972" name="Title 1"/>
          <p:cNvSpPr>
            <a:spLocks noGrp="1"/>
          </p:cNvSpPr>
          <p:nvPr>
            <p:ph type="title"/>
          </p:nvPr>
        </p:nvSpPr>
        <p:spPr/>
        <p:txBody>
          <a:bodyPr>
            <a:normAutofit/>
          </a:bodyPr>
          <a:p>
            <a:r>
              <a:rPr b="1" dirty="0" sz="2400" lang="fr-FR"/>
              <a:t>           </a:t>
            </a:r>
            <a:r>
              <a:rPr b="1" dirty="0" sz="3200" lang="fr-FR" err="1"/>
              <a:t>lifestyle</a:t>
            </a:r>
            <a:r>
              <a:rPr b="1" dirty="0" sz="3200" lang="fr-FR"/>
              <a:t> and home </a:t>
            </a:r>
            <a:r>
              <a:rPr b="1" dirty="0" sz="3200" lang="fr-FR" err="1"/>
              <a:t>remedies</a:t>
            </a:r>
            <a:br>
              <a:rPr b="1" dirty="0" sz="3200" lang="fr-FR"/>
            </a:br>
            <a:r>
              <a:rPr b="1" dirty="0" sz="2400" lang="fr-FR"/>
              <a:t>    </a:t>
            </a:r>
            <a:endParaRPr dirty="0" sz="2400" lang="fr-FR"/>
          </a:p>
        </p:txBody>
      </p:sp>
      <p:sp>
        <p:nvSpPr>
          <p:cNvPr id="1048973" name="Content Placeholder 2"/>
          <p:cNvSpPr>
            <a:spLocks noGrp="1"/>
          </p:cNvSpPr>
          <p:nvPr>
            <p:ph idx="1"/>
          </p:nvPr>
        </p:nvSpPr>
        <p:spPr/>
        <p:txBody>
          <a:bodyPr/>
          <a:p>
            <a:r>
              <a:rPr dirty="0" lang="en-US"/>
              <a:t>Stop smoking</a:t>
            </a:r>
          </a:p>
          <a:p>
            <a:r>
              <a:rPr dirty="0" lang="en-US"/>
              <a:t>Avoid other respiratory irritants</a:t>
            </a:r>
          </a:p>
          <a:p>
            <a:r>
              <a:rPr dirty="0" lang="en-US"/>
              <a:t>Exercise regularly</a:t>
            </a:r>
          </a:p>
          <a:p>
            <a:r>
              <a:rPr dirty="0" lang="en-US"/>
              <a:t>Protect yourself from cold air</a:t>
            </a:r>
          </a:p>
          <a:p>
            <a:r>
              <a:rPr dirty="0" lang="en-US"/>
              <a:t>Prevent respiratory infections</a:t>
            </a:r>
            <a:r>
              <a:rPr b="1" dirty="0" lang="en-US"/>
              <a:t>.</a:t>
            </a:r>
            <a:r>
              <a:rPr dirty="0" lang="en-US"/>
              <a:t> Get pneumonia vaccinations as advised by your doctor</a:t>
            </a:r>
            <a:endParaRPr dirty="0" lang="fr-FR"/>
          </a:p>
        </p:txBody>
      </p:sp>
      <p:sp>
        <p:nvSpPr>
          <p:cNvPr id="1048974" name="Date Placeholder 3"/>
          <p:cNvSpPr>
            <a:spLocks noGrp="1"/>
          </p:cNvSpPr>
          <p:nvPr>
            <p:ph type="dt" sz="half" idx="10"/>
          </p:nvPr>
        </p:nvSpPr>
        <p:spPr/>
        <p:txBody>
          <a:bodyPr/>
          <a:p>
            <a:fld id="{61DA0D3E-0CE4-40A5-8661-CBFC2C8A5A20}" type="datetime1">
              <a:rPr lang="fr-FR" smtClean="0"/>
              <a:t>4/6/2021</a:t>
            </a:fld>
            <a:endParaRPr lang="fr-FR"/>
          </a:p>
        </p:txBody>
      </p:sp>
      <p:sp>
        <p:nvSpPr>
          <p:cNvPr id="1048975" name="Slide Number Placeholder 4"/>
          <p:cNvSpPr>
            <a:spLocks noGrp="1"/>
          </p:cNvSpPr>
          <p:nvPr>
            <p:ph type="sldNum" sz="quarter" idx="12"/>
          </p:nvPr>
        </p:nvSpPr>
        <p:spPr/>
        <p:txBody>
          <a:bodyPr/>
          <a:p>
            <a:fld id="{943CF8F4-345A-497A-B0FA-0D5D887ABE34}" type="slidenum">
              <a:rPr lang="fr-FR" smtClean="0"/>
              <a:t>92</a:t>
            </a:fld>
            <a:endParaRPr lang="fr-F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976" name="Title 1"/>
          <p:cNvSpPr>
            <a:spLocks noGrp="1"/>
          </p:cNvSpPr>
          <p:nvPr>
            <p:ph type="title"/>
          </p:nvPr>
        </p:nvSpPr>
        <p:spPr/>
        <p:txBody>
          <a:bodyPr>
            <a:normAutofit/>
          </a:bodyPr>
          <a:p>
            <a:r>
              <a:rPr dirty="0" sz="2400" lang="en-GB">
                <a:latin typeface="+mn-lt"/>
              </a:rPr>
              <a:t>complications</a:t>
            </a:r>
            <a:endParaRPr dirty="0" sz="2400" lang="fr-FR">
              <a:latin typeface="+mn-lt"/>
            </a:endParaRPr>
          </a:p>
        </p:txBody>
      </p:sp>
      <p:sp>
        <p:nvSpPr>
          <p:cNvPr id="1048977" name="Content Placeholder 2"/>
          <p:cNvSpPr>
            <a:spLocks noGrp="1"/>
          </p:cNvSpPr>
          <p:nvPr>
            <p:ph idx="1"/>
          </p:nvPr>
        </p:nvSpPr>
        <p:spPr/>
        <p:txBody>
          <a:bodyPr/>
          <a:p>
            <a:r>
              <a:rPr dirty="0" lang="en-GB"/>
              <a:t>Respiratory insufficiency and failure</a:t>
            </a:r>
          </a:p>
          <a:p>
            <a:r>
              <a:rPr dirty="0" lang="en-GB"/>
              <a:t>Right sided heart failure</a:t>
            </a:r>
          </a:p>
          <a:p>
            <a:r>
              <a:rPr dirty="0" lang="en-GB" err="1"/>
              <a:t>Atelectasis</a:t>
            </a:r>
            <a:endParaRPr dirty="0" lang="en-GB"/>
          </a:p>
          <a:p>
            <a:r>
              <a:rPr dirty="0" lang="en-GB"/>
              <a:t>Pulmonary arterial hypertension</a:t>
            </a:r>
          </a:p>
          <a:p>
            <a:r>
              <a:rPr dirty="0" lang="en-GB"/>
              <a:t>pneumothorax</a:t>
            </a:r>
            <a:endParaRPr dirty="0" lang="fr-FR"/>
          </a:p>
        </p:txBody>
      </p:sp>
      <p:sp>
        <p:nvSpPr>
          <p:cNvPr id="1048978" name="Date Placeholder 3"/>
          <p:cNvSpPr>
            <a:spLocks noGrp="1"/>
          </p:cNvSpPr>
          <p:nvPr>
            <p:ph type="dt" sz="half" idx="10"/>
          </p:nvPr>
        </p:nvSpPr>
        <p:spPr/>
        <p:txBody>
          <a:bodyPr/>
          <a:p>
            <a:fld id="{8DDF0485-F70C-4A30-B9A5-88936FBEF1AE}" type="datetime1">
              <a:rPr lang="fr-FR" smtClean="0"/>
              <a:t>4/6/2021</a:t>
            </a:fld>
            <a:endParaRPr lang="fr-FR"/>
          </a:p>
        </p:txBody>
      </p:sp>
      <p:sp>
        <p:nvSpPr>
          <p:cNvPr id="1048979" name="Slide Number Placeholder 4"/>
          <p:cNvSpPr>
            <a:spLocks noGrp="1"/>
          </p:cNvSpPr>
          <p:nvPr>
            <p:ph type="sldNum" sz="quarter" idx="12"/>
          </p:nvPr>
        </p:nvSpPr>
        <p:spPr/>
        <p:txBody>
          <a:bodyPr/>
          <a:p>
            <a:fld id="{943CF8F4-345A-497A-B0FA-0D5D887ABE34}" type="slidenum">
              <a:rPr lang="fr-FR" smtClean="0"/>
              <a:t>93</a:t>
            </a:fld>
            <a:endParaRPr lang="fr-F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980" name="Title 1"/>
          <p:cNvSpPr>
            <a:spLocks noGrp="1"/>
          </p:cNvSpPr>
          <p:nvPr>
            <p:ph type="title"/>
          </p:nvPr>
        </p:nvSpPr>
        <p:spPr/>
        <p:txBody>
          <a:bodyPr>
            <a:normAutofit/>
          </a:bodyPr>
          <a:p>
            <a:r>
              <a:rPr dirty="0" sz="2400" lang="en-US">
                <a:solidFill>
                  <a:srgbClr val="FF0000"/>
                </a:solidFill>
              </a:rPr>
              <a:t>BRONCHIECTASIS</a:t>
            </a:r>
            <a:br>
              <a:rPr dirty="0" sz="2400" lang="en-US">
                <a:solidFill>
                  <a:srgbClr val="FF0000"/>
                </a:solidFill>
              </a:rPr>
            </a:br>
            <a:endParaRPr dirty="0" sz="2400" lang="fr-FR">
              <a:solidFill>
                <a:srgbClr val="FF0000"/>
              </a:solidFill>
              <a:latin typeface="+mn-lt"/>
            </a:endParaRPr>
          </a:p>
        </p:txBody>
      </p:sp>
      <p:sp>
        <p:nvSpPr>
          <p:cNvPr id="1048981" name="Content Placeholder 2"/>
          <p:cNvSpPr>
            <a:spLocks noGrp="1"/>
          </p:cNvSpPr>
          <p:nvPr>
            <p:ph idx="1"/>
          </p:nvPr>
        </p:nvSpPr>
        <p:spPr/>
        <p:txBody>
          <a:bodyPr>
            <a:normAutofit fontScale="96154" lnSpcReduction="10000"/>
          </a:bodyPr>
          <a:p>
            <a:r>
              <a:rPr dirty="0" lang="en-US"/>
              <a:t>is a chronic, irreversible dilation of the bronchi and bronchioles</a:t>
            </a:r>
          </a:p>
          <a:p>
            <a:pPr>
              <a:buNone/>
            </a:pPr>
            <a:r>
              <a:rPr dirty="0" lang="en-US"/>
              <a:t>                                      </a:t>
            </a:r>
            <a:r>
              <a:rPr dirty="0" lang="en-US">
                <a:solidFill>
                  <a:srgbClr val="FF0000"/>
                </a:solidFill>
              </a:rPr>
              <a:t>CAUSES</a:t>
            </a:r>
          </a:p>
          <a:p>
            <a:pPr>
              <a:buNone/>
            </a:pPr>
            <a:r>
              <a:rPr dirty="0" lang="en-US"/>
              <a:t> •   chronic Airway obstruction </a:t>
            </a:r>
          </a:p>
          <a:p>
            <a:r>
              <a:rPr dirty="0" lang="en-US"/>
              <a:t> Diffuse airway injury</a:t>
            </a:r>
          </a:p>
          <a:p>
            <a:pPr>
              <a:buNone/>
            </a:pPr>
            <a:r>
              <a:rPr dirty="0" lang="en-US"/>
              <a:t> • Pulmonary infections and obstruction of the bronchus or complications of long-term pulmonary infections </a:t>
            </a:r>
          </a:p>
          <a:p>
            <a:pPr>
              <a:buNone/>
            </a:pPr>
            <a:r>
              <a:rPr dirty="0" lang="en-US"/>
              <a:t>• Genetic disorders such as cystic ﬁbrosis</a:t>
            </a:r>
          </a:p>
          <a:p>
            <a:pPr>
              <a:buNone/>
            </a:pPr>
            <a:r>
              <a:rPr dirty="0" lang="en-US"/>
              <a:t> • Abnormal host defense (</a:t>
            </a:r>
            <a:r>
              <a:rPr dirty="0" lang="en-US" err="1"/>
              <a:t>eg</a:t>
            </a:r>
            <a:r>
              <a:rPr dirty="0" lang="en-US"/>
              <a:t>, ciliary dyskinesia or humoral immunodeﬁciency) </a:t>
            </a:r>
          </a:p>
          <a:p>
            <a:pPr>
              <a:buNone/>
            </a:pPr>
            <a:r>
              <a:rPr dirty="0" lang="en-US"/>
              <a:t>• Idiopathic causes</a:t>
            </a:r>
          </a:p>
          <a:p>
            <a:endParaRPr dirty="0" lang="fr-FR"/>
          </a:p>
        </p:txBody>
      </p:sp>
      <p:sp>
        <p:nvSpPr>
          <p:cNvPr id="1048982" name="Date Placeholder 3"/>
          <p:cNvSpPr>
            <a:spLocks noGrp="1"/>
          </p:cNvSpPr>
          <p:nvPr>
            <p:ph type="dt" sz="half" idx="10"/>
          </p:nvPr>
        </p:nvSpPr>
        <p:spPr/>
        <p:txBody>
          <a:bodyPr/>
          <a:p>
            <a:fld id="{1F6C6521-4D28-44F9-BA9C-2B9A2D7714D0}" type="datetime1">
              <a:rPr lang="fr-FR" smtClean="0"/>
              <a:t>4/6/2021</a:t>
            </a:fld>
            <a:endParaRPr lang="fr-FR"/>
          </a:p>
        </p:txBody>
      </p:sp>
      <p:sp>
        <p:nvSpPr>
          <p:cNvPr id="1048983" name="Slide Number Placeholder 4"/>
          <p:cNvSpPr>
            <a:spLocks noGrp="1"/>
          </p:cNvSpPr>
          <p:nvPr>
            <p:ph type="sldNum" sz="quarter" idx="12"/>
          </p:nvPr>
        </p:nvSpPr>
        <p:spPr/>
        <p:txBody>
          <a:bodyPr/>
          <a:p>
            <a:fld id="{943CF8F4-345A-497A-B0FA-0D5D887ABE34}" type="slidenum">
              <a:rPr lang="fr-FR" smtClean="0"/>
              <a:t>94</a:t>
            </a:fld>
            <a:endParaRPr lang="fr-F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987" name="Title 1"/>
          <p:cNvSpPr>
            <a:spLocks noGrp="1"/>
          </p:cNvSpPr>
          <p:nvPr>
            <p:ph type="title"/>
          </p:nvPr>
        </p:nvSpPr>
        <p:spPr/>
        <p:txBody>
          <a:bodyPr>
            <a:normAutofit/>
          </a:bodyPr>
          <a:p>
            <a:r>
              <a:rPr dirty="0" sz="2800" lang="en-US">
                <a:solidFill>
                  <a:srgbClr val="FF0000"/>
                </a:solidFill>
                <a:latin typeface="+mn-lt"/>
              </a:rPr>
              <a:t>Predisposing factors</a:t>
            </a:r>
            <a:endParaRPr dirty="0" sz="2800" lang="fr-FR">
              <a:solidFill>
                <a:srgbClr val="FF0000"/>
              </a:solidFill>
              <a:latin typeface="+mn-lt"/>
            </a:endParaRPr>
          </a:p>
        </p:txBody>
      </p:sp>
      <p:sp>
        <p:nvSpPr>
          <p:cNvPr id="1048988" name="Content Placeholder 2"/>
          <p:cNvSpPr>
            <a:spLocks noGrp="1"/>
          </p:cNvSpPr>
          <p:nvPr>
            <p:ph idx="1"/>
          </p:nvPr>
        </p:nvSpPr>
        <p:spPr/>
        <p:txBody>
          <a:bodyPr/>
          <a:p>
            <a:r>
              <a:rPr dirty="0" lang="en-US"/>
              <a:t> recurrent respiratory infections in early childhood, measles, inﬂuenza, whooping cough</a:t>
            </a:r>
          </a:p>
          <a:p>
            <a:r>
              <a:rPr dirty="0" lang="en-US"/>
              <a:t>Lung infections </a:t>
            </a:r>
            <a:r>
              <a:rPr dirty="0" lang="en-US" err="1"/>
              <a:t>i.e</a:t>
            </a:r>
            <a:r>
              <a:rPr dirty="0" lang="en-US"/>
              <a:t> tuberculosis </a:t>
            </a:r>
          </a:p>
          <a:p>
            <a:r>
              <a:rPr dirty="0" lang="en-US"/>
              <a:t> immunodeﬁciency disorders.</a:t>
            </a:r>
          </a:p>
          <a:p>
            <a:r>
              <a:rPr dirty="0" lang="en-US">
                <a:solidFill>
                  <a:srgbClr val="FF0000"/>
                </a:solidFill>
              </a:rPr>
              <a:t>   </a:t>
            </a:r>
            <a:endParaRPr dirty="0" lang="fr-FR"/>
          </a:p>
        </p:txBody>
      </p:sp>
      <p:sp>
        <p:nvSpPr>
          <p:cNvPr id="1048989" name="Date Placeholder 3"/>
          <p:cNvSpPr>
            <a:spLocks noGrp="1"/>
          </p:cNvSpPr>
          <p:nvPr>
            <p:ph type="dt" sz="half" idx="10"/>
          </p:nvPr>
        </p:nvSpPr>
        <p:spPr/>
        <p:txBody>
          <a:bodyPr/>
          <a:p>
            <a:fld id="{DD160CCC-45F2-4B21-83AE-B6D137911CDB}" type="datetime1">
              <a:rPr lang="fr-FR" smtClean="0"/>
              <a:t>4/6/2021</a:t>
            </a:fld>
            <a:endParaRPr lang="fr-FR"/>
          </a:p>
        </p:txBody>
      </p:sp>
      <p:sp>
        <p:nvSpPr>
          <p:cNvPr id="1048990" name="Slide Number Placeholder 4"/>
          <p:cNvSpPr>
            <a:spLocks noGrp="1"/>
          </p:cNvSpPr>
          <p:nvPr>
            <p:ph type="sldNum" sz="quarter" idx="12"/>
          </p:nvPr>
        </p:nvSpPr>
        <p:spPr/>
        <p:txBody>
          <a:bodyPr/>
          <a:p>
            <a:fld id="{943CF8F4-345A-497A-B0FA-0D5D887ABE34}" type="slidenum">
              <a:rPr lang="fr-FR" smtClean="0"/>
              <a:t>95</a:t>
            </a:fld>
            <a:endParaRPr lang="fr-F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991" name="Title 1"/>
          <p:cNvSpPr>
            <a:spLocks noGrp="1"/>
          </p:cNvSpPr>
          <p:nvPr>
            <p:ph type="title"/>
          </p:nvPr>
        </p:nvSpPr>
        <p:spPr/>
        <p:txBody>
          <a:bodyPr>
            <a:normAutofit/>
          </a:bodyPr>
          <a:p>
            <a:r>
              <a:rPr dirty="0" sz="2800" lang="en-US">
                <a:solidFill>
                  <a:srgbClr val="FF0000"/>
                </a:solidFill>
                <a:latin typeface="+mn-lt"/>
              </a:rPr>
              <a:t>Pathophysiology</a:t>
            </a:r>
            <a:br>
              <a:rPr dirty="0" sz="2800" lang="en-US">
                <a:solidFill>
                  <a:srgbClr val="FF0000"/>
                </a:solidFill>
                <a:latin typeface="+mn-lt"/>
              </a:rPr>
            </a:br>
            <a:endParaRPr dirty="0" sz="2800" lang="fr-FR">
              <a:solidFill>
                <a:srgbClr val="FF0000"/>
              </a:solidFill>
              <a:latin typeface="+mn-lt"/>
            </a:endParaRPr>
          </a:p>
        </p:txBody>
      </p:sp>
      <p:sp>
        <p:nvSpPr>
          <p:cNvPr id="1048992" name="Content Placeholder 2"/>
          <p:cNvSpPr>
            <a:spLocks noGrp="1"/>
          </p:cNvSpPr>
          <p:nvPr>
            <p:ph idx="1"/>
          </p:nvPr>
        </p:nvSpPr>
        <p:spPr/>
        <p:txBody>
          <a:bodyPr>
            <a:normAutofit/>
          </a:bodyPr>
          <a:p>
            <a:r>
              <a:rPr dirty="0" lang="en-US"/>
              <a:t>The inﬂammatory process associated with pulmonary infections damages the bronchial wall, causing a loss of its supporting structure and resulting in thick sputum that ultimately obstructs the bronchi. The walls become permanently distended and distorted, impairing mucociliary clearance. </a:t>
            </a:r>
          </a:p>
          <a:p>
            <a:pPr>
              <a:buNone/>
            </a:pPr>
            <a:r>
              <a:rPr dirty="0" lang="en-US"/>
              <a:t>  This results in retained  secretions and subsequent obstruction  that cause the alveoli distal to the obstruction to collapse. . Inﬂammatory scarring or ﬁbrosis replaces functioning lung tissue.</a:t>
            </a:r>
          </a:p>
          <a:p>
            <a:endParaRPr dirty="0" lang="fr-FR"/>
          </a:p>
        </p:txBody>
      </p:sp>
      <p:sp>
        <p:nvSpPr>
          <p:cNvPr id="1048993" name="Date Placeholder 3"/>
          <p:cNvSpPr>
            <a:spLocks noGrp="1"/>
          </p:cNvSpPr>
          <p:nvPr>
            <p:ph type="dt" sz="half" idx="10"/>
          </p:nvPr>
        </p:nvSpPr>
        <p:spPr/>
        <p:txBody>
          <a:bodyPr/>
          <a:p>
            <a:fld id="{C16F1D34-7265-4151-9604-6227FCEC00BF}" type="datetime1">
              <a:rPr lang="fr-FR" smtClean="0"/>
              <a:t>4/6/2021</a:t>
            </a:fld>
            <a:endParaRPr lang="fr-FR"/>
          </a:p>
        </p:txBody>
      </p:sp>
      <p:sp>
        <p:nvSpPr>
          <p:cNvPr id="1048994" name="Slide Number Placeholder 4"/>
          <p:cNvSpPr>
            <a:spLocks noGrp="1"/>
          </p:cNvSpPr>
          <p:nvPr>
            <p:ph type="sldNum" sz="quarter" idx="12"/>
          </p:nvPr>
        </p:nvSpPr>
        <p:spPr/>
        <p:txBody>
          <a:bodyPr/>
          <a:p>
            <a:fld id="{943CF8F4-345A-497A-B0FA-0D5D887ABE34}" type="slidenum">
              <a:rPr lang="fr-FR" smtClean="0"/>
              <a:t>96</a:t>
            </a:fld>
            <a:endParaRPr lang="fr-F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995" name="Title 1"/>
          <p:cNvSpPr>
            <a:spLocks noGrp="1"/>
          </p:cNvSpPr>
          <p:nvPr>
            <p:ph type="title"/>
          </p:nvPr>
        </p:nvSpPr>
        <p:spPr/>
        <p:txBody>
          <a:bodyPr>
            <a:normAutofit fontScale="90000"/>
          </a:bodyPr>
          <a:p>
            <a:r>
              <a:rPr b="1" dirty="0" sz="3100" lang="en-US"/>
              <a:t>CLINICAL MANIFESTATIONS</a:t>
            </a:r>
            <a:br>
              <a:rPr dirty="0" lang="en-US"/>
            </a:br>
            <a:endParaRPr dirty="0" lang="fr-FR"/>
          </a:p>
        </p:txBody>
      </p:sp>
      <p:sp>
        <p:nvSpPr>
          <p:cNvPr id="1048996" name="Content Placeholder 2"/>
          <p:cNvSpPr>
            <a:spLocks noGrp="1"/>
          </p:cNvSpPr>
          <p:nvPr>
            <p:ph idx="1"/>
          </p:nvPr>
        </p:nvSpPr>
        <p:spPr/>
        <p:txBody>
          <a:bodyPr>
            <a:normAutofit/>
          </a:bodyPr>
          <a:p>
            <a:r>
              <a:rPr dirty="0" lang="en-US"/>
              <a:t>chronic cough and the production of purulent sputum in copious amounts. </a:t>
            </a:r>
          </a:p>
          <a:p>
            <a:r>
              <a:rPr dirty="0" lang="en-US" err="1"/>
              <a:t>dyspnea</a:t>
            </a:r>
            <a:endParaRPr dirty="0" lang="en-US"/>
          </a:p>
          <a:p>
            <a:r>
              <a:rPr dirty="0" lang="en-US"/>
              <a:t>hemoptysis. </a:t>
            </a:r>
          </a:p>
          <a:p>
            <a:r>
              <a:rPr dirty="0" lang="en-US"/>
              <a:t>Clubbing of the ﬁngers also is common because of respiratory insufﬁciency.</a:t>
            </a:r>
          </a:p>
          <a:p>
            <a:r>
              <a:rPr dirty="0" lang="en-US"/>
              <a:t>repeated episodes of pulmonary infection. </a:t>
            </a:r>
          </a:p>
          <a:p>
            <a:r>
              <a:rPr dirty="0" lang="en-US"/>
              <a:t>Abnormal chest sounds</a:t>
            </a:r>
          </a:p>
          <a:p>
            <a:r>
              <a:rPr dirty="0" lang="en-US"/>
              <a:t>Weight loss and fatigue</a:t>
            </a:r>
            <a:endParaRPr dirty="0" lang="fr-FR"/>
          </a:p>
        </p:txBody>
      </p:sp>
      <p:sp>
        <p:nvSpPr>
          <p:cNvPr id="1048997" name="Date Placeholder 3"/>
          <p:cNvSpPr>
            <a:spLocks noGrp="1"/>
          </p:cNvSpPr>
          <p:nvPr>
            <p:ph type="dt" sz="half" idx="10"/>
          </p:nvPr>
        </p:nvSpPr>
        <p:spPr/>
        <p:txBody>
          <a:bodyPr/>
          <a:p>
            <a:fld id="{772096B1-3C99-40DA-AF93-0E3429A2CB8A}" type="datetime1">
              <a:rPr lang="fr-FR" smtClean="0"/>
              <a:t>4/6/2021</a:t>
            </a:fld>
            <a:endParaRPr lang="fr-FR"/>
          </a:p>
        </p:txBody>
      </p:sp>
      <p:sp>
        <p:nvSpPr>
          <p:cNvPr id="1048998" name="Slide Number Placeholder 4"/>
          <p:cNvSpPr>
            <a:spLocks noGrp="1"/>
          </p:cNvSpPr>
          <p:nvPr>
            <p:ph type="sldNum" sz="quarter" idx="12"/>
          </p:nvPr>
        </p:nvSpPr>
        <p:spPr/>
        <p:txBody>
          <a:bodyPr/>
          <a:p>
            <a:fld id="{943CF8F4-345A-497A-B0FA-0D5D887ABE34}" type="slidenum">
              <a:rPr lang="fr-FR" smtClean="0"/>
              <a:t>97</a:t>
            </a:fld>
            <a:endParaRPr lang="fr-F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999" name="Title 1"/>
          <p:cNvSpPr>
            <a:spLocks noGrp="1"/>
          </p:cNvSpPr>
          <p:nvPr>
            <p:ph type="title"/>
          </p:nvPr>
        </p:nvSpPr>
        <p:spPr/>
        <p:txBody>
          <a:bodyPr>
            <a:normAutofit fontScale="90000"/>
          </a:bodyPr>
          <a:p>
            <a:r>
              <a:rPr dirty="0" sz="3100" lang="en-US">
                <a:solidFill>
                  <a:srgbClr val="FF0000"/>
                </a:solidFill>
                <a:latin typeface="+mn-lt"/>
              </a:rPr>
              <a:t>Medical Management</a:t>
            </a:r>
            <a:br>
              <a:rPr dirty="0" lang="en-US"/>
            </a:br>
            <a:endParaRPr dirty="0" lang="fr-FR"/>
          </a:p>
        </p:txBody>
      </p:sp>
      <p:sp>
        <p:nvSpPr>
          <p:cNvPr id="1049000" name="Content Placeholder 2"/>
          <p:cNvSpPr>
            <a:spLocks noGrp="1"/>
          </p:cNvSpPr>
          <p:nvPr>
            <p:ph idx="1"/>
          </p:nvPr>
        </p:nvSpPr>
        <p:spPr/>
        <p:txBody>
          <a:bodyPr>
            <a:normAutofit fontScale="25000" lnSpcReduction="20000"/>
          </a:bodyPr>
          <a:p>
            <a:r>
              <a:rPr dirty="0" sz="11200" lang="en-US"/>
              <a:t>Treatment objectives are to promote bronchial drainage to clear excessive secretions from the affected portion of the lungs and to prevent or control infection.</a:t>
            </a:r>
          </a:p>
          <a:p>
            <a:r>
              <a:rPr dirty="0" sz="11200" lang="en-US"/>
              <a:t> Postural drainage draining reduces the amount of secretions and the degree of infection.</a:t>
            </a:r>
          </a:p>
          <a:p>
            <a:r>
              <a:rPr dirty="0" sz="11200" lang="en-US"/>
              <a:t>Chest physiotherapy.</a:t>
            </a:r>
          </a:p>
          <a:p>
            <a:r>
              <a:rPr dirty="0" sz="11200" lang="en-US"/>
              <a:t> Smoking cessation is important because smoking impairs bronchial drainage by paralyzing ciliary action, increasing bronchial secretions, and causing inﬂammation of the mucous membrane</a:t>
            </a:r>
          </a:p>
          <a:p>
            <a:r>
              <a:rPr dirty="0" sz="11200" lang="en-US"/>
              <a:t> </a:t>
            </a:r>
          </a:p>
          <a:p>
            <a:endParaRPr dirty="0" lang="fr-FR"/>
          </a:p>
        </p:txBody>
      </p:sp>
      <p:sp>
        <p:nvSpPr>
          <p:cNvPr id="1049001" name="Date Placeholder 3"/>
          <p:cNvSpPr>
            <a:spLocks noGrp="1"/>
          </p:cNvSpPr>
          <p:nvPr>
            <p:ph type="dt" sz="half" idx="10"/>
          </p:nvPr>
        </p:nvSpPr>
        <p:spPr/>
        <p:txBody>
          <a:bodyPr/>
          <a:p>
            <a:fld id="{4B763ECA-D3EF-47C9-8DAC-7058531EA60F}" type="datetime1">
              <a:rPr lang="fr-FR" smtClean="0"/>
              <a:t>4/6/2021</a:t>
            </a:fld>
            <a:endParaRPr lang="fr-FR"/>
          </a:p>
        </p:txBody>
      </p:sp>
      <p:sp>
        <p:nvSpPr>
          <p:cNvPr id="1049002" name="Slide Number Placeholder 4"/>
          <p:cNvSpPr>
            <a:spLocks noGrp="1"/>
          </p:cNvSpPr>
          <p:nvPr>
            <p:ph type="sldNum" sz="quarter" idx="12"/>
          </p:nvPr>
        </p:nvSpPr>
        <p:spPr/>
        <p:txBody>
          <a:bodyPr/>
          <a:p>
            <a:fld id="{943CF8F4-345A-497A-B0FA-0D5D887ABE34}" type="slidenum">
              <a:rPr lang="fr-FR" smtClean="0"/>
              <a:t>98</a:t>
            </a:fld>
            <a:endParaRPr lang="fr-F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9003" name="Title 1"/>
          <p:cNvSpPr>
            <a:spLocks noGrp="1"/>
          </p:cNvSpPr>
          <p:nvPr>
            <p:ph type="title"/>
          </p:nvPr>
        </p:nvSpPr>
        <p:spPr/>
        <p:txBody>
          <a:bodyPr/>
          <a:p>
            <a:r>
              <a:rPr dirty="0" lang="en-GB"/>
              <a:t>ct</a:t>
            </a:r>
            <a:endParaRPr dirty="0" lang="fr-FR"/>
          </a:p>
        </p:txBody>
      </p:sp>
      <p:sp>
        <p:nvSpPr>
          <p:cNvPr id="1049004" name="Content Placeholder 2"/>
          <p:cNvSpPr>
            <a:spLocks noGrp="1"/>
          </p:cNvSpPr>
          <p:nvPr>
            <p:ph idx="1"/>
          </p:nvPr>
        </p:nvSpPr>
        <p:spPr/>
        <p:txBody>
          <a:bodyPr>
            <a:normAutofit fontScale="92308" lnSpcReduction="10000"/>
          </a:bodyPr>
          <a:p>
            <a:pPr>
              <a:buNone/>
            </a:pPr>
            <a:endParaRPr dirty="0" lang="en-US"/>
          </a:p>
          <a:p>
            <a:r>
              <a:rPr dirty="0" lang="en-US"/>
              <a:t>A year-round regimen of antibiotic agents may be prescribed, with different types of antibiotics at intervals. </a:t>
            </a:r>
          </a:p>
          <a:p>
            <a:r>
              <a:rPr dirty="0" lang="en-US"/>
              <a:t>Patients should be vaccinated against inﬂuenza and pneumococcal pneumonia. </a:t>
            </a:r>
          </a:p>
          <a:p>
            <a:r>
              <a:rPr dirty="0" lang="en-US"/>
              <a:t>Bronchodilators, which may be prescribed for patients who also have reactive airway disease, may also assist with secretion management. </a:t>
            </a:r>
          </a:p>
          <a:p>
            <a:r>
              <a:rPr dirty="0" lang="en-US"/>
              <a:t>Surgical intervention, may be indicated for the patient who continues to expectorate large amounts of sputum and has repeated bouts of pneumonia and hemoptysis despite adhering to the treatment regimen. </a:t>
            </a:r>
          </a:p>
          <a:p>
            <a:endParaRPr dirty="0" lang="fr-FR"/>
          </a:p>
        </p:txBody>
      </p:sp>
      <p:sp>
        <p:nvSpPr>
          <p:cNvPr id="1049005" name="Date Placeholder 3"/>
          <p:cNvSpPr>
            <a:spLocks noGrp="1"/>
          </p:cNvSpPr>
          <p:nvPr>
            <p:ph type="dt" sz="half" idx="10"/>
          </p:nvPr>
        </p:nvSpPr>
        <p:spPr/>
        <p:txBody>
          <a:bodyPr/>
          <a:p>
            <a:fld id="{BB9C9853-950E-43A8-8A04-A0C044BCD041}" type="datetime1">
              <a:rPr lang="fr-FR" smtClean="0"/>
              <a:t>4/6/2021</a:t>
            </a:fld>
            <a:endParaRPr lang="fr-FR"/>
          </a:p>
        </p:txBody>
      </p:sp>
      <p:sp>
        <p:nvSpPr>
          <p:cNvPr id="1049006" name="Slide Number Placeholder 4"/>
          <p:cNvSpPr>
            <a:spLocks noGrp="1"/>
          </p:cNvSpPr>
          <p:nvPr>
            <p:ph type="sldNum" sz="quarter" idx="12"/>
          </p:nvPr>
        </p:nvSpPr>
        <p:spPr/>
        <p:txBody>
          <a:bodyPr/>
          <a:p>
            <a:fld id="{943CF8F4-345A-497A-B0FA-0D5D887ABE34}" type="slidenum">
              <a:rPr lang="fr-FR" smtClean="0"/>
              <a:t>99</a:t>
            </a:fld>
            <a:endParaRPr 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3">
  <a:themeElements>
    <a:clrScheme name="Flow">
      <a:dk1>
        <a:sysClr lastClr="000000" val="windowText"/>
      </a:dk1>
      <a:lt1>
        <a:sysClr lastClr="FFFFFF" val="window"/>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algn="ctr" blurRad="57150" dir="5400000" dist="38100" rotWithShape="0">
              <a:schemeClr val="phClr">
                <a:shade val="9000"/>
                <a:satMod val="105000"/>
                <a:alpha val="48000"/>
              </a:schemeClr>
            </a:outerShdw>
          </a:effectLst>
        </a:effectStyle>
        <a:effectStyle>
          <a:effectLst>
            <a:outerShdw algn="ctr" blurRad="57150" dir="5400000" dist="38100" rotWithShape="0">
              <a:schemeClr val="phClr">
                <a:shade val="9000"/>
                <a:satMod val="105000"/>
                <a:alpha val="48000"/>
              </a:schemeClr>
            </a:outerShdw>
          </a:effectLst>
        </a:effectStyle>
        <a:effectStyle>
          <a:effectLst>
            <a:outerShdw algn="ctr" blurRad="57150" dir="5400000" dist="38100" rotWithShape="0">
              <a:schemeClr val="phClr">
                <a:shade val="9000"/>
                <a:satMod val="105000"/>
                <a:alpha val="48000"/>
              </a:schemeClr>
            </a:outerShdw>
          </a:effectLst>
          <a:scene3d>
            <a:camera prst="orthographicFront" fov="0">
              <a:rot lat="0" lon="0" rev="0"/>
            </a:camera>
            <a:lightRig dir="tl" rig="glow">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algn="tl" flip="none" sx="65000" sy="65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Company>Hewlett-Packard</Company>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RESPIRATORY CONDITIONS</dc:title>
  <dc:creator>NAOMI</dc:creator>
  <cp:lastModifiedBy>Ismail Adan</cp:lastModifiedBy>
  <dcterms:created xsi:type="dcterms:W3CDTF">2013-05-02T20:20:54Z</dcterms:created>
  <dcterms:modified xsi:type="dcterms:W3CDTF">2021-04-06T11:17:53Z</dcterms:modified>
</cp:coreProperties>
</file>