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7" r:id="rId3"/>
    <p:sldId id="309" r:id="rId4"/>
    <p:sldId id="271" r:id="rId5"/>
    <p:sldId id="264" r:id="rId6"/>
    <p:sldId id="259" r:id="rId7"/>
    <p:sldId id="296" r:id="rId8"/>
    <p:sldId id="300" r:id="rId9"/>
    <p:sldId id="298" r:id="rId10"/>
    <p:sldId id="299" r:id="rId11"/>
    <p:sldId id="301" r:id="rId12"/>
    <p:sldId id="312" r:id="rId13"/>
    <p:sldId id="287" r:id="rId14"/>
    <p:sldId id="274" r:id="rId15"/>
    <p:sldId id="275" r:id="rId16"/>
    <p:sldId id="278" r:id="rId17"/>
    <p:sldId id="313" r:id="rId18"/>
    <p:sldId id="314" r:id="rId19"/>
    <p:sldId id="306" r:id="rId20"/>
    <p:sldId id="307" r:id="rId21"/>
    <p:sldId id="308" r:id="rId22"/>
    <p:sldId id="291" r:id="rId23"/>
    <p:sldId id="279" r:id="rId24"/>
    <p:sldId id="280" r:id="rId25"/>
    <p:sldId id="282" r:id="rId26"/>
    <p:sldId id="310" r:id="rId27"/>
    <p:sldId id="283" r:id="rId28"/>
    <p:sldId id="31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9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1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5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2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6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9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8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7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505E2-493A-44A3-B3DA-FBF943F4FB76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27AD-3C7D-473B-A95E-97728D630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6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RETINOBLASTOMA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PRESENTED BY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KAREN KURU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OPHT/18001/ 013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7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Growth Patterns&#10;â¢ Exophytic:&#10;- Yellow-white lesion in subretinal space&#10;- Overlying retinal vessels increased in caliber an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4242"/>
            <a:ext cx="12192000" cy="498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54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INFILTRATING TUMOR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Tumors diffusely involves retina causing placoid thickness of retina (not mass)</a:t>
            </a:r>
          </a:p>
          <a:p>
            <a:pPr marL="0" indent="0">
              <a:buNone/>
            </a:pPr>
            <a:r>
              <a:rPr lang="en-US" dirty="0" smtClean="0"/>
              <a:t>Seen in older children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0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805" y="137822"/>
            <a:ext cx="10515600" cy="1068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789" y="-437882"/>
            <a:ext cx="12320789" cy="740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1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diagnosis is based on history, examination under anesthesia and imaging.</a:t>
            </a:r>
          </a:p>
          <a:p>
            <a:pPr marL="0" indent="0">
              <a:buNone/>
            </a:pPr>
            <a:r>
              <a:rPr lang="en-US" dirty="0" smtClean="0"/>
              <a:t>                 ULTRASOUND</a:t>
            </a:r>
          </a:p>
          <a:p>
            <a:r>
              <a:rPr lang="en-US" dirty="0" smtClean="0"/>
              <a:t> can confirm if tumors are present and  assess the tumor size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MRI</a:t>
            </a:r>
          </a:p>
          <a:p>
            <a:r>
              <a:rPr lang="en-US" dirty="0" smtClean="0"/>
              <a:t>Of the brain and spinal cord  are indicated when there is gross invasion of optic nerve.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COMPUTERIZED TOMOGRAPY</a:t>
            </a:r>
          </a:p>
          <a:p>
            <a:r>
              <a:rPr lang="en-US" dirty="0" smtClean="0"/>
              <a:t>Detect calcification</a:t>
            </a:r>
          </a:p>
          <a:p>
            <a:r>
              <a:rPr lang="en-US" dirty="0" smtClean="0"/>
              <a:t>Not preferred as radiation can lead to second tumor </a:t>
            </a:r>
          </a:p>
        </p:txBody>
      </p:sp>
    </p:spTree>
    <p:extLst>
      <p:ext uri="{BB962C8B-B14F-4D97-AF65-F5344CB8AC3E}">
        <p14:creationId xmlns:p14="http://schemas.microsoft.com/office/powerpoint/2010/main" val="29712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Systemic assessment</a:t>
            </a:r>
          </a:p>
          <a:p>
            <a:r>
              <a:rPr lang="en-US" dirty="0" smtClean="0"/>
              <a:t>Bone scan </a:t>
            </a:r>
          </a:p>
          <a:p>
            <a:r>
              <a:rPr lang="en-US" dirty="0" smtClean="0"/>
              <a:t>Bone marrow aspiration</a:t>
            </a:r>
          </a:p>
          <a:p>
            <a:r>
              <a:rPr lang="en-US" dirty="0" smtClean="0"/>
              <a:t>Lumber puncture for csf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GOAL OF TREATMENT</a:t>
            </a:r>
          </a:p>
          <a:p>
            <a:r>
              <a:rPr lang="en-US" dirty="0" smtClean="0"/>
              <a:t>Save life</a:t>
            </a:r>
          </a:p>
          <a:p>
            <a:r>
              <a:rPr lang="en-US" dirty="0" smtClean="0"/>
              <a:t>Preserve vision or salvage eye i.e. avoid enucleating</a:t>
            </a:r>
          </a:p>
          <a:p>
            <a:r>
              <a:rPr lang="en-US" dirty="0" smtClean="0"/>
              <a:t>Minimize any complication or side effects of therapy</a:t>
            </a:r>
          </a:p>
          <a:p>
            <a:r>
              <a:rPr lang="en-US" dirty="0" smtClean="0"/>
              <a:t>The exact course of treatment will depend on the individual case.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ENUCLEATION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definitive treatment</a:t>
            </a:r>
          </a:p>
          <a:p>
            <a:r>
              <a:rPr lang="en-US" dirty="0" smtClean="0"/>
              <a:t>It involves the removal; of the eye leaving behind lids and extraocular muscles but removing the longest possible segment (10 to 15mm)of optic nerve in continuity with the globe</a:t>
            </a:r>
          </a:p>
          <a:p>
            <a:r>
              <a:rPr lang="en-US" dirty="0" smtClean="0"/>
              <a:t>After enucleating systemic therapy has been used to prevent development of metastatic disease in certain high risk factors asssed by pathology review after enuclation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INDICATION</a:t>
            </a:r>
          </a:p>
          <a:p>
            <a:r>
              <a:rPr lang="en-US" dirty="0" smtClean="0"/>
              <a:t>Tumors involving  greater than 50% of the globe</a:t>
            </a:r>
          </a:p>
          <a:p>
            <a:r>
              <a:rPr lang="en-US" dirty="0" smtClean="0"/>
              <a:t>Orbital or optic nerve involvement</a:t>
            </a:r>
          </a:p>
          <a:p>
            <a:r>
              <a:rPr lang="en-US" dirty="0" smtClean="0"/>
              <a:t>Anterior segment involvement</a:t>
            </a:r>
          </a:p>
          <a:p>
            <a:r>
              <a:rPr lang="en-US" dirty="0" smtClean="0"/>
              <a:t>Neovascular glaucoma</a:t>
            </a:r>
          </a:p>
          <a:p>
            <a:r>
              <a:rPr lang="en-US" dirty="0" smtClean="0"/>
              <a:t>Limited visual potential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3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TREATMENT MODALITIES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    ENUCLEATION</a:t>
            </a:r>
          </a:p>
          <a:p>
            <a:r>
              <a:rPr lang="en-US" dirty="0" smtClean="0"/>
              <a:t>Has a cure rate of 95%</a:t>
            </a:r>
          </a:p>
          <a:p>
            <a:r>
              <a:rPr lang="en-US" dirty="0" smtClean="0"/>
              <a:t>Recommended for children who have unilateral advanced intraocular disease.</a:t>
            </a:r>
          </a:p>
          <a:p>
            <a:r>
              <a:rPr lang="en-US" dirty="0" smtClean="0"/>
              <a:t>In bilateral cases  is usually reserved for those have failed all known effective therapies or without useful vision.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EXTERNAL BEAM RADIOTHERAPY</a:t>
            </a:r>
          </a:p>
          <a:p>
            <a:pPr marL="0" indent="0">
              <a:buNone/>
            </a:pPr>
            <a:r>
              <a:rPr lang="en-US" dirty="0" smtClean="0"/>
              <a:t>Commonly indicated in young children with bilateral retinoblastoma who has active or recurrent disease after completion of chemotherapy and local therapies.</a:t>
            </a:r>
          </a:p>
        </p:txBody>
      </p:sp>
    </p:spTree>
    <p:extLst>
      <p:ext uri="{BB962C8B-B14F-4D97-AF65-F5344CB8AC3E}">
        <p14:creationId xmlns:p14="http://schemas.microsoft.com/office/powerpoint/2010/main" val="35633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RETINOBLASTOMA.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8503"/>
            <a:ext cx="10515600" cy="5032375"/>
          </a:xfrm>
        </p:spPr>
        <p:txBody>
          <a:bodyPr>
            <a:noAutofit/>
          </a:bodyPr>
          <a:lstStyle/>
          <a:p>
            <a:r>
              <a:rPr lang="en-US" sz="3200" dirty="0" smtClean="0"/>
              <a:t> it is a Primary malignant neoplasm of the  retina that arises from immature retina cells</a:t>
            </a:r>
          </a:p>
          <a:p>
            <a:r>
              <a:rPr lang="en-US" sz="3200" dirty="0" smtClean="0"/>
              <a:t>It is the most common primary intraocular malignancy in  children.</a:t>
            </a:r>
          </a:p>
          <a:p>
            <a:r>
              <a:rPr lang="en-US" sz="3200" dirty="0" smtClean="0"/>
              <a:t>Most of the children survive this cancer or they may loose their vision in the affected eyes or need to have the eye removed</a:t>
            </a:r>
          </a:p>
          <a:p>
            <a:r>
              <a:rPr lang="en-US" sz="3200" dirty="0" smtClean="0"/>
              <a:t>In unilateral cases only a single tumor is usually present in the affected eye</a:t>
            </a:r>
          </a:p>
          <a:p>
            <a:r>
              <a:rPr lang="en-US" sz="3200" dirty="0" smtClean="0"/>
              <a:t>Bilateral cases multifocal tumors in both eyes .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325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BRACHYTHERAPY</a:t>
            </a:r>
          </a:p>
          <a:p>
            <a:r>
              <a:rPr lang="en-US" dirty="0" smtClean="0"/>
              <a:t>It involves placement of radioactive implant usually on the sclera adjacent to the tumor.</a:t>
            </a:r>
          </a:p>
          <a:p>
            <a:r>
              <a:rPr lang="en-US" dirty="0" smtClean="0"/>
              <a:t>Used in patients with small tumors.</a:t>
            </a:r>
          </a:p>
          <a:p>
            <a:pPr marL="0" indent="0">
              <a:buNone/>
            </a:pPr>
            <a:r>
              <a:rPr lang="en-US" dirty="0" smtClean="0"/>
              <a:t>        THERMOTHERAPIES</a:t>
            </a:r>
          </a:p>
          <a:p>
            <a:pPr marL="0" indent="0">
              <a:buNone/>
            </a:pPr>
            <a:r>
              <a:rPr lang="en-US" dirty="0" smtClean="0"/>
              <a:t>Involves application of heat directly to the tumor</a:t>
            </a:r>
          </a:p>
          <a:p>
            <a:pPr marL="0" indent="0">
              <a:buNone/>
            </a:pPr>
            <a:r>
              <a:rPr lang="en-US" dirty="0" smtClean="0"/>
              <a:t>Used in small tumors.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LASER PHOTOCOAGULATION</a:t>
            </a:r>
          </a:p>
          <a:p>
            <a:r>
              <a:rPr lang="en-US" dirty="0" smtClean="0"/>
              <a:t>Recommended for small posterior tumors </a:t>
            </a:r>
          </a:p>
          <a:p>
            <a:r>
              <a:rPr lang="en-US" dirty="0" smtClean="0"/>
              <a:t>Targets and destroys the blood vessels that supply the tumor.    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CRYOTHERAPY</a:t>
            </a:r>
          </a:p>
          <a:p>
            <a:r>
              <a:rPr lang="en-US" dirty="0" smtClean="0"/>
              <a:t>Works best for small tumors near the front of the eye </a:t>
            </a:r>
          </a:p>
          <a:p>
            <a:r>
              <a:rPr lang="en-US" dirty="0" smtClean="0"/>
              <a:t>It freezes and kills cancer cells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TREATMENT MADALITIES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SYSTEMIC CHEMOTHERAPY </a:t>
            </a:r>
          </a:p>
          <a:p>
            <a:r>
              <a:rPr lang="en-US" dirty="0" smtClean="0"/>
              <a:t>Is used to reduce the size of the tumor to allow local therapies including cryothearpy and laser photocoagulation or thermotherapy to eradicate the remaining disease</a:t>
            </a:r>
          </a:p>
          <a:p>
            <a:r>
              <a:rPr lang="en-US" dirty="0" smtClean="0"/>
              <a:t>Recommended for large tumors that cannot be treated with local therapies alone in children with bilateral tumors.</a:t>
            </a:r>
          </a:p>
          <a:p>
            <a:r>
              <a:rPr lang="en-US" dirty="0" smtClean="0"/>
              <a:t>Chemo drug are carboplatin ,vincristine   etoposide and cyclosporine</a:t>
            </a:r>
          </a:p>
          <a:p>
            <a:r>
              <a:rPr lang="en-US" dirty="0" smtClean="0"/>
              <a:t>4-9 cycles every 3 to 4 weeks</a:t>
            </a:r>
          </a:p>
          <a:p>
            <a:pPr marL="0" indent="0">
              <a:buNone/>
            </a:pPr>
            <a:r>
              <a:rPr lang="en-US" dirty="0" smtClean="0"/>
              <a:t>        CRYOTHERAPY</a:t>
            </a:r>
          </a:p>
          <a:p>
            <a:r>
              <a:rPr lang="en-US" dirty="0" smtClean="0"/>
              <a:t>Induces tumor tissue to freeze rapidly resulting in damage to vascular endothelium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tumors  less 3mm wide and 2mm thick</a:t>
            </a:r>
          </a:p>
          <a:p>
            <a:r>
              <a:rPr lang="en-US" dirty="0" smtClean="0"/>
              <a:t>    laser photocoagulation </a:t>
            </a:r>
          </a:p>
          <a:p>
            <a:r>
              <a:rPr lang="en-US" dirty="0" smtClean="0"/>
              <a:t>     Cryotherapy</a:t>
            </a:r>
          </a:p>
          <a:p>
            <a:r>
              <a:rPr lang="en-US" dirty="0" smtClean="0"/>
              <a:t>Medium tumors 12mm wide and 6mmthick </a:t>
            </a:r>
          </a:p>
          <a:p>
            <a:r>
              <a:rPr lang="en-US" dirty="0"/>
              <a:t> </a:t>
            </a:r>
            <a:r>
              <a:rPr lang="en-US" dirty="0" smtClean="0"/>
              <a:t>   brachytherapy </a:t>
            </a:r>
          </a:p>
          <a:p>
            <a:r>
              <a:rPr lang="en-US" dirty="0" smtClean="0"/>
              <a:t>   Chemotherapy</a:t>
            </a:r>
          </a:p>
          <a:p>
            <a:r>
              <a:rPr lang="en-US" dirty="0"/>
              <a:t> </a:t>
            </a:r>
            <a:r>
              <a:rPr lang="en-US" dirty="0" smtClean="0"/>
              <a:t> external beam radiation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tumors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chemotherapy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enucleating</a:t>
            </a:r>
          </a:p>
          <a:p>
            <a:r>
              <a:rPr lang="en-US" dirty="0" smtClean="0"/>
              <a:t>Extraocular extension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chemotherapy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external beam radiotherapy</a:t>
            </a:r>
          </a:p>
          <a:p>
            <a:r>
              <a:rPr lang="en-US" dirty="0" smtClean="0"/>
              <a:t>Metastatic disease</a:t>
            </a:r>
          </a:p>
          <a:p>
            <a:pPr marL="0" indent="0">
              <a:buNone/>
            </a:pPr>
            <a:r>
              <a:rPr lang="en-US" dirty="0" smtClean="0"/>
              <a:t>          chemotherapy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COUNSELLING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Parents and siblings of the affected child should be screened for evidence of retinoblastoma in all cases of retinoblastoma in order to </a:t>
            </a:r>
            <a:r>
              <a:rPr lang="en-US" dirty="0" err="1" smtClean="0"/>
              <a:t>indentify</a:t>
            </a:r>
            <a:r>
              <a:rPr lang="en-US" dirty="0" smtClean="0"/>
              <a:t> the hereditary cases of retinoblastoma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Recurrence usually occurs within 3 years</a:t>
            </a:r>
          </a:p>
          <a:p>
            <a:r>
              <a:rPr lang="en-US" dirty="0" smtClean="0"/>
              <a:t>The risk period for extraocular spread successful treatment is 12 to 18 months</a:t>
            </a:r>
          </a:p>
          <a:p>
            <a:r>
              <a:rPr lang="en-US" dirty="0" smtClean="0"/>
              <a:t>Long term survivors should be followed for development of second malignancies</a:t>
            </a:r>
          </a:p>
          <a:p>
            <a:r>
              <a:rPr lang="en-US" dirty="0" smtClean="0"/>
              <a:t> by Opthalmoscopic examination </a:t>
            </a:r>
          </a:p>
          <a:p>
            <a:r>
              <a:rPr lang="en-US" dirty="0" smtClean="0"/>
              <a:t>First year every </a:t>
            </a:r>
            <a:r>
              <a:rPr lang="en-US" dirty="0" smtClean="0"/>
              <a:t>2 </a:t>
            </a:r>
            <a:r>
              <a:rPr lang="en-US" dirty="0" smtClean="0"/>
              <a:t>months</a:t>
            </a:r>
          </a:p>
          <a:p>
            <a:r>
              <a:rPr lang="en-US" dirty="0"/>
              <a:t> </a:t>
            </a:r>
            <a:r>
              <a:rPr lang="en-US" dirty="0" smtClean="0"/>
              <a:t>  second year every </a:t>
            </a:r>
            <a:r>
              <a:rPr lang="en-US" smtClean="0"/>
              <a:t>3 </a:t>
            </a:r>
            <a:r>
              <a:rPr lang="en-US" smtClean="0"/>
              <a:t>months</a:t>
            </a:r>
            <a:endParaRPr lang="en-US" dirty="0" smtClean="0"/>
          </a:p>
          <a:p>
            <a:r>
              <a:rPr lang="en-US" dirty="0" smtClean="0"/>
              <a:t>3 to 5 years every 6 months </a:t>
            </a:r>
          </a:p>
          <a:p>
            <a:r>
              <a:rPr lang="en-US" dirty="0" smtClean="0"/>
              <a:t>After5 years every one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1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Coats disease</a:t>
            </a:r>
          </a:p>
          <a:p>
            <a:r>
              <a:rPr lang="en-US" dirty="0" smtClean="0"/>
              <a:t>Retinopathy of maturity</a:t>
            </a:r>
          </a:p>
          <a:p>
            <a:r>
              <a:rPr lang="en-US" dirty="0" smtClean="0"/>
              <a:t>Retinal dysplasia</a:t>
            </a:r>
          </a:p>
          <a:p>
            <a:r>
              <a:rPr lang="en-US" dirty="0" smtClean="0"/>
              <a:t>Persistent  hyperplastic primary vitreous.</a:t>
            </a:r>
          </a:p>
          <a:p>
            <a:r>
              <a:rPr lang="en-US" dirty="0" smtClean="0"/>
              <a:t>Toxocariasis </a:t>
            </a:r>
          </a:p>
          <a:p>
            <a:r>
              <a:rPr lang="en-US" dirty="0" smtClean="0"/>
              <a:t>Congenital cataract </a:t>
            </a:r>
            <a:endParaRPr lang="en-US" dirty="0" smtClean="0"/>
          </a:p>
          <a:p>
            <a:r>
              <a:rPr lang="en-US" dirty="0" smtClean="0"/>
              <a:t>Vitreous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r>
              <a:rPr lang="en-US" dirty="0" err="1" smtClean="0"/>
              <a:t>Coloboma</a:t>
            </a:r>
            <a:r>
              <a:rPr lang="en-US" dirty="0" smtClean="0"/>
              <a:t> of choroid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      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            THANKYOU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432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CAUSES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19119"/>
          </a:xfrm>
        </p:spPr>
        <p:txBody>
          <a:bodyPr>
            <a:noAutofit/>
          </a:bodyPr>
          <a:lstStyle/>
          <a:p>
            <a:r>
              <a:rPr lang="en-US" sz="3200" dirty="0" smtClean="0"/>
              <a:t>It occurs when nerves cells in the retina develop genetic mutations</a:t>
            </a:r>
          </a:p>
          <a:p>
            <a:r>
              <a:rPr lang="en-US" sz="3200" dirty="0" smtClean="0"/>
              <a:t>These mutations causes the cells to continue growing and multiplying when healthy cells would die.</a:t>
            </a:r>
          </a:p>
          <a:p>
            <a:r>
              <a:rPr lang="en-US" sz="3200" dirty="0" smtClean="0"/>
              <a:t>This accumulating mass of cells forms a tumor.</a:t>
            </a:r>
          </a:p>
          <a:p>
            <a:r>
              <a:rPr lang="en-US" sz="3200" dirty="0" smtClean="0"/>
              <a:t>Retinoblastoma cells can invade further into the eye and nearby structures and can spread to other areas of the body</a:t>
            </a:r>
          </a:p>
          <a:p>
            <a:r>
              <a:rPr lang="en-US" sz="3200" dirty="0" smtClean="0"/>
              <a:t>It is not clear what causes the genetic mutations that leads to retinoblastoma but it is possible to inherit a genetic mutation from their parents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44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004"/>
            <a:ext cx="10515600" cy="1325563"/>
          </a:xfrm>
        </p:spPr>
        <p:txBody>
          <a:bodyPr/>
          <a:lstStyle/>
          <a:p>
            <a:r>
              <a:rPr lang="en-US" dirty="0" smtClean="0"/>
              <a:t>SINGS AND SYMPTOPMS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most common sign is abnormal appearance of retina as viewed through the pupil known as leukocoria or amaurotic cats eye reflex. </a:t>
            </a:r>
          </a:p>
          <a:p>
            <a:r>
              <a:rPr lang="en-US" sz="3200" dirty="0" smtClean="0"/>
              <a:t>Squint which can be convergent or divergent</a:t>
            </a:r>
          </a:p>
          <a:p>
            <a:r>
              <a:rPr lang="en-US" sz="3200" dirty="0" smtClean="0"/>
              <a:t>  An eye or eyes that appears larger than normal</a:t>
            </a:r>
          </a:p>
          <a:p>
            <a:r>
              <a:rPr lang="en-US" sz="3200" dirty="0" smtClean="0"/>
              <a:t> red painful eye</a:t>
            </a:r>
          </a:p>
          <a:p>
            <a:r>
              <a:rPr lang="en-US" sz="3200" dirty="0" smtClean="0"/>
              <a:t>Vision problem</a:t>
            </a:r>
          </a:p>
          <a:p>
            <a:r>
              <a:rPr lang="en-US" sz="3200" dirty="0" smtClean="0"/>
              <a:t>Proptosis of the eye</a:t>
            </a:r>
          </a:p>
          <a:p>
            <a:r>
              <a:rPr lang="en-US" sz="3200" dirty="0" smtClean="0"/>
              <a:t>Orbital cellulites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31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ï¢ Advanced- proptosis secondary to optic nerve/ orbital&#10;extension&#10;ï¢ Orbital extension-scleral emissary veins&#10;ï¢ Atypical ma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5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Endophytic</a:t>
            </a:r>
          </a:p>
          <a:p>
            <a:pPr marL="0" indent="0">
              <a:buNone/>
            </a:pPr>
            <a:r>
              <a:rPr lang="en-US" dirty="0" smtClean="0"/>
              <a:t>Exophytic</a:t>
            </a:r>
          </a:p>
          <a:p>
            <a:pPr marL="0" indent="0">
              <a:buNone/>
            </a:pPr>
            <a:r>
              <a:rPr lang="en-US" dirty="0" smtClean="0"/>
              <a:t>Diffuse infiltrating tumor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ENDOPHYTIC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Arises from inner layers of retina</a:t>
            </a:r>
          </a:p>
          <a:p>
            <a:r>
              <a:rPr lang="en-US" dirty="0" smtClean="0"/>
              <a:t>Grows into  vitreous cavity </a:t>
            </a:r>
          </a:p>
          <a:p>
            <a:r>
              <a:rPr lang="en-US" dirty="0" smtClean="0"/>
              <a:t>There is  Visual disturbance and white eye reflex</a:t>
            </a:r>
          </a:p>
          <a:p>
            <a:r>
              <a:rPr lang="en-US" dirty="0" smtClean="0"/>
              <a:t>The mass is Yellow white and fills vitreous cavity</a:t>
            </a:r>
          </a:p>
          <a:p>
            <a:r>
              <a:rPr lang="en-US" dirty="0" smtClean="0"/>
              <a:t>It is associated with vitreous seeding</a:t>
            </a:r>
          </a:p>
          <a:p>
            <a:r>
              <a:rPr lang="en-US" dirty="0" smtClean="0"/>
              <a:t>Retinal vessels not seen on the tumor surface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2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Growth Patterns&#10;â¢ Endophytic:&#10;- White to cream-colored mass breaks through internal limiting&#10;membrane&#10;- No surface vessels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0688"/>
            <a:ext cx="12192000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0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EXOPHYTIC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Arises from outer layers of retina</a:t>
            </a:r>
          </a:p>
          <a:p>
            <a:r>
              <a:rPr lang="en-US" dirty="0" smtClean="0"/>
              <a:t>Tumors grow towards sub retinal space Causing retinal detachment</a:t>
            </a:r>
          </a:p>
          <a:p>
            <a:r>
              <a:rPr lang="en-US" dirty="0" smtClean="0"/>
              <a:t>Retinal vessels are seen over the tumors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24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902</Words>
  <Application>Microsoft Office PowerPoint</Application>
  <PresentationFormat>Custom</PresentationFormat>
  <Paragraphs>151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         RETINOBLASTOMA.</vt:lpstr>
      <vt:lpstr>CAUSES</vt:lpstr>
      <vt:lpstr>SINGS AND SYMPTOPMS</vt:lpstr>
      <vt:lpstr>PowerPoint Presentation</vt:lpstr>
      <vt:lpstr>TYPES</vt:lpstr>
      <vt:lpstr>ENDOPHYTIC</vt:lpstr>
      <vt:lpstr>PowerPoint Presentation</vt:lpstr>
      <vt:lpstr>EXOPHYTIC</vt:lpstr>
      <vt:lpstr>PowerPoint Presentation</vt:lpstr>
      <vt:lpstr>DIFFUSE INFILTRATING TUMOR</vt:lpstr>
      <vt:lpstr>PowerPoint Presentation</vt:lpstr>
      <vt:lpstr>DIAGNOSIS</vt:lpstr>
      <vt:lpstr>cont.</vt:lpstr>
      <vt:lpstr>Cont. </vt:lpstr>
      <vt:lpstr>MANAGEMENT</vt:lpstr>
      <vt:lpstr>ENUCLEATION </vt:lpstr>
      <vt:lpstr>cont</vt:lpstr>
      <vt:lpstr>VARIOUS TREATMENT MODALITIES</vt:lpstr>
      <vt:lpstr>PowerPoint Presentation</vt:lpstr>
      <vt:lpstr>PowerPoint Presentation</vt:lpstr>
      <vt:lpstr>VARIOUS TREATMENT MADALITIES</vt:lpstr>
      <vt:lpstr>Treatment</vt:lpstr>
      <vt:lpstr>Cont </vt:lpstr>
      <vt:lpstr>GENETIC COUNSELLING</vt:lpstr>
      <vt:lpstr>FOLLOWUP</vt:lpstr>
      <vt:lpstr>DIFFERNTIAL DIAGNOSIS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RETINOBLASTOMA</dc:title>
  <dc:creator>J</dc:creator>
  <cp:lastModifiedBy>ERERSDFSDSDERTR</cp:lastModifiedBy>
  <cp:revision>79</cp:revision>
  <dcterms:created xsi:type="dcterms:W3CDTF">2018-04-29T15:56:01Z</dcterms:created>
  <dcterms:modified xsi:type="dcterms:W3CDTF">2018-05-03T16:16:16Z</dcterms:modified>
</cp:coreProperties>
</file>