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/>
  <p:notesSz cx="9144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5039EF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E36C09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5039EF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5039EF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0536" y="106426"/>
            <a:ext cx="5122926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rgbClr val="5039EF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144038"/>
            <a:ext cx="6731000" cy="1492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E36C09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339842" y="979559"/>
            <a:ext cx="5724648" cy="35339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9687" y="2177923"/>
            <a:ext cx="440118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75385" marR="5080" indent="-116332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Sensory</a:t>
            </a:r>
            <a:r>
              <a:rPr sz="4400" spc="-45" dirty="0"/>
              <a:t> </a:t>
            </a:r>
            <a:r>
              <a:rPr sz="4400" spc="5" dirty="0"/>
              <a:t>and</a:t>
            </a:r>
            <a:r>
              <a:rPr sz="4400" spc="-15" dirty="0"/>
              <a:t> </a:t>
            </a:r>
            <a:r>
              <a:rPr sz="4400" spc="-10" dirty="0"/>
              <a:t>motor </a:t>
            </a:r>
            <a:r>
              <a:rPr sz="4400" spc="-980" dirty="0"/>
              <a:t> </a:t>
            </a:r>
            <a:r>
              <a:rPr sz="4400" spc="-10" dirty="0"/>
              <a:t>pathway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182" y="106426"/>
            <a:ext cx="7392034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52980" marR="5080" indent="-2240915">
              <a:lnSpc>
                <a:spcPct val="100000"/>
              </a:lnSpc>
              <a:spcBef>
                <a:spcPts val="100"/>
              </a:spcBef>
            </a:pPr>
            <a:r>
              <a:rPr dirty="0"/>
              <a:t>Sensory nerve tracts </a:t>
            </a:r>
            <a:r>
              <a:rPr spc="-10" dirty="0"/>
              <a:t>(afferent </a:t>
            </a:r>
            <a:r>
              <a:rPr spc="-5" dirty="0"/>
              <a:t>or ascending) </a:t>
            </a:r>
            <a:r>
              <a:rPr spc="-71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spinal</a:t>
            </a:r>
            <a:r>
              <a:rPr spc="-35" dirty="0"/>
              <a:t> </a:t>
            </a:r>
            <a:r>
              <a:rPr spc="-10" dirty="0"/>
              <a:t>cord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534413"/>
            <a:ext cx="42703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  <a:tab pos="1126490" algn="l"/>
                <a:tab pos="2200910" algn="l"/>
                <a:tab pos="3442970" algn="l"/>
              </a:tabLst>
            </a:pP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Th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e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28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whi</a:t>
            </a:r>
            <a:r>
              <a:rPr sz="2800" b="1" u="heavy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t</a:t>
            </a: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e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	</a:t>
            </a:r>
            <a:r>
              <a:rPr sz="28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m</a:t>
            </a:r>
            <a:r>
              <a:rPr sz="2800" b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a</a:t>
            </a:r>
            <a:r>
              <a:rPr sz="2800" b="1" u="heavy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t</a:t>
            </a:r>
            <a:r>
              <a:rPr sz="2800" b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t</a:t>
            </a:r>
            <a:r>
              <a:rPr sz="28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e</a:t>
            </a: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r</a:t>
            </a:r>
            <a:r>
              <a:rPr sz="28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</a:t>
            </a:r>
            <a:r>
              <a:rPr sz="2800" spc="-7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r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ts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39410" y="1534413"/>
            <a:ext cx="3667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620" algn="l"/>
                <a:tab pos="1231900" algn="l"/>
                <a:tab pos="2313940" algn="l"/>
                <a:tab pos="3188970" algn="l"/>
              </a:tabLst>
            </a:pPr>
            <a:r>
              <a:rPr sz="2800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n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s</a:t>
            </a: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pi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nal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2800" spc="-2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</a:t>
            </a: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o</a:t>
            </a:r>
            <a:r>
              <a:rPr sz="2800" spc="-4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r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d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spc="-5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r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e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740" y="1961514"/>
            <a:ext cx="8148955" cy="3097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highways</a:t>
            </a:r>
            <a:r>
              <a:rPr sz="2800" spc="-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for</a:t>
            </a:r>
            <a:r>
              <a:rPr sz="2800" spc="-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nerve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impulse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propagation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.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Sensory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input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travels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along these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tracts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toward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brain,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and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motor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output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travels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 from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brain</a:t>
            </a:r>
            <a:r>
              <a:rPr sz="2800" spc="6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along</a:t>
            </a:r>
            <a:r>
              <a:rPr sz="2800" spc="62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these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tracts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toward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skeletal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muscles</a:t>
            </a:r>
            <a:r>
              <a:rPr sz="2800" dirty="0">
                <a:latin typeface="Calibri" panose="020F0502020204030204"/>
                <a:cs typeface="Calibri" panose="020F0502020204030204"/>
              </a:rPr>
              <a:t> and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other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effector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tissues.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gray</a:t>
            </a:r>
            <a:r>
              <a:rPr sz="2800" b="1"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 </a:t>
            </a:r>
            <a:r>
              <a:rPr sz="2800" b="1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 panose="020F0502020204030204"/>
                <a:cs typeface="Calibri" panose="020F0502020204030204"/>
              </a:rPr>
              <a:t>matter</a:t>
            </a:r>
            <a:r>
              <a:rPr sz="28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spinal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cord</a:t>
            </a:r>
            <a:r>
              <a:rPr sz="2800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receives</a:t>
            </a: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and </a:t>
            </a:r>
            <a:r>
              <a:rPr sz="28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integrates</a:t>
            </a:r>
            <a:r>
              <a:rPr sz="2800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incoming</a:t>
            </a:r>
            <a:r>
              <a:rPr sz="2800" spc="3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and</a:t>
            </a:r>
            <a:r>
              <a:rPr sz="2800" spc="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outgoing</a:t>
            </a:r>
            <a:r>
              <a:rPr sz="2800" spc="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information.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948" y="316738"/>
            <a:ext cx="3862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Sensory</a:t>
            </a:r>
            <a:r>
              <a:rPr sz="3600" spc="-40" dirty="0"/>
              <a:t> </a:t>
            </a:r>
            <a:r>
              <a:rPr sz="3600" dirty="0"/>
              <a:t>nerve</a:t>
            </a:r>
            <a:r>
              <a:rPr sz="3600" spc="-20" dirty="0"/>
              <a:t> </a:t>
            </a:r>
            <a:r>
              <a:rPr sz="3600" spc="-10" dirty="0"/>
              <a:t>tracts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1229613"/>
            <a:ext cx="4795520" cy="1748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5" dirty="0">
                <a:latin typeface="Calibri" panose="020F0502020204030204"/>
                <a:cs typeface="Calibri" panose="020F0502020204030204"/>
              </a:rPr>
              <a:t>There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are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two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main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sources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 </a:t>
            </a:r>
            <a:r>
              <a:rPr sz="2800" spc="-6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sensation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transmitted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to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brain</a:t>
            </a:r>
            <a:r>
              <a:rPr sz="2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via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spinal</a:t>
            </a:r>
            <a:r>
              <a:rPr sz="28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cord.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469900" algn="just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Arial MT"/>
                <a:cs typeface="Arial MT"/>
              </a:rPr>
              <a:t>–</a:t>
            </a:r>
            <a:r>
              <a:rPr sz="2400" spc="245" dirty="0">
                <a:latin typeface="Arial MT"/>
                <a:cs typeface="Arial MT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SKIN:</a:t>
            </a:r>
            <a:r>
              <a:rPr sz="2400" b="1" spc="49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Sensory</a:t>
            </a:r>
            <a:r>
              <a:rPr sz="2400" spc="509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receptors</a:t>
            </a:r>
            <a:r>
              <a:rPr sz="2400" spc="47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(nerve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3756" y="2952115"/>
            <a:ext cx="31318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29055" algn="l"/>
                <a:tab pos="1818005" algn="l"/>
                <a:tab pos="249237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endings)	in	the	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skin,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tabLst>
                <a:tab pos="1845945" algn="l"/>
              </a:tabLst>
            </a:pP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cutaneous	</a:t>
            </a: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receptors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,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6595" y="2952115"/>
            <a:ext cx="7499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dirty="0">
                <a:latin typeface="Calibri" panose="020F0502020204030204"/>
                <a:cs typeface="Calibri" panose="020F0502020204030204"/>
              </a:rPr>
              <a:t>alled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R="5715" algn="r">
              <a:lnSpc>
                <a:spcPct val="100000"/>
              </a:lnSpc>
            </a:pPr>
            <a:r>
              <a:rPr sz="2400" spc="-20" dirty="0">
                <a:latin typeface="Calibri" panose="020F0502020204030204"/>
                <a:cs typeface="Calibri" panose="020F0502020204030204"/>
              </a:rPr>
              <a:t>are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3756" y="3683889"/>
            <a:ext cx="4052570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stimulated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by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pain,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heat,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cold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touch,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including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pressure.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Nerve</a:t>
            </a:r>
            <a:r>
              <a:rPr sz="2400" dirty="0">
                <a:latin typeface="Calibri" panose="020F0502020204030204"/>
                <a:cs typeface="Calibri" panose="020F0502020204030204"/>
              </a:rPr>
              <a:t> impulses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generated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are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conducted by 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three 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neurones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to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sensory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area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 the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opposite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hemisphere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dirty="0">
                <a:latin typeface="Calibri" panose="020F0502020204030204"/>
                <a:cs typeface="Calibri" panose="020F0502020204030204"/>
              </a:rPr>
              <a:t> the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cerebrum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where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sensation.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7" name="object 7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410200" y="1447800"/>
            <a:ext cx="3454907" cy="43525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948" y="316738"/>
            <a:ext cx="3862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Sensory</a:t>
            </a:r>
            <a:r>
              <a:rPr sz="3600" spc="-40" dirty="0"/>
              <a:t> </a:t>
            </a:r>
            <a:r>
              <a:rPr sz="3600" dirty="0"/>
              <a:t>nerve</a:t>
            </a:r>
            <a:r>
              <a:rPr sz="3600" spc="-20" dirty="0"/>
              <a:t> </a:t>
            </a:r>
            <a:r>
              <a:rPr sz="3600" spc="-10" dirty="0"/>
              <a:t>tracts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1229613"/>
            <a:ext cx="8149590" cy="3150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62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 panose="020F0502020204030204"/>
                <a:cs typeface="Calibri" panose="020F0502020204030204"/>
              </a:rPr>
              <a:t>There</a:t>
            </a:r>
            <a:r>
              <a:rPr sz="2800" spc="2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are</a:t>
            </a:r>
            <a:r>
              <a:rPr sz="2800" spc="17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two</a:t>
            </a:r>
            <a:r>
              <a:rPr sz="2800" spc="19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main</a:t>
            </a:r>
            <a:r>
              <a:rPr sz="2800" spc="18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sources</a:t>
            </a:r>
            <a:r>
              <a:rPr sz="2800" spc="19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800" spc="19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sensation</a:t>
            </a:r>
            <a:r>
              <a:rPr sz="2800" spc="2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transmitted </a:t>
            </a:r>
            <a:r>
              <a:rPr sz="2800" spc="-6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to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brain</a:t>
            </a:r>
            <a:r>
              <a:rPr sz="28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via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spinal</a:t>
            </a:r>
            <a:r>
              <a:rPr sz="28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cord.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marR="5080" indent="-287020" algn="just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Arial MT"/>
                <a:cs typeface="Arial MT"/>
              </a:rPr>
              <a:t>– 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Tendons,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muscles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and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joints: </a:t>
            </a:r>
            <a:r>
              <a:rPr sz="2400" dirty="0">
                <a:latin typeface="Calibri" panose="020F0502020204030204"/>
                <a:cs typeface="Calibri" panose="020F0502020204030204"/>
              </a:rPr>
              <a:t>Sensory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receptors are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nerve </a:t>
            </a:r>
            <a:r>
              <a:rPr sz="2400" dirty="0">
                <a:latin typeface="Calibri" panose="020F0502020204030204"/>
                <a:cs typeface="Calibri" panose="020F0502020204030204"/>
              </a:rPr>
              <a:t> endings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these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structures,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called</a:t>
            </a:r>
            <a:r>
              <a:rPr sz="2400" spc="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proprioceptors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they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are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stimulated by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stretch. 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Together </a:t>
            </a:r>
            <a:r>
              <a:rPr sz="2400" dirty="0">
                <a:latin typeface="Calibri" panose="020F0502020204030204"/>
                <a:cs typeface="Calibri" panose="020F0502020204030204"/>
              </a:rPr>
              <a:t>with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impulses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from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eyes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and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ears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they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are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associated</a:t>
            </a:r>
            <a:r>
              <a:rPr sz="2400" dirty="0">
                <a:latin typeface="Calibri" panose="020F0502020204030204"/>
                <a:cs typeface="Calibri" panose="020F0502020204030204"/>
              </a:rPr>
              <a:t> with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maintenance</a:t>
            </a:r>
            <a:r>
              <a:rPr sz="2400" spc="3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3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balance</a:t>
            </a:r>
            <a:r>
              <a:rPr sz="2400" spc="3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3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posture</a:t>
            </a:r>
            <a:r>
              <a:rPr sz="2400" spc="3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3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400" spc="30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perception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position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body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space.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644944" y="4706111"/>
            <a:ext cx="3897701" cy="178003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948" y="316738"/>
            <a:ext cx="3862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Sensory</a:t>
            </a:r>
            <a:r>
              <a:rPr sz="3600" spc="-40" dirty="0"/>
              <a:t> </a:t>
            </a:r>
            <a:r>
              <a:rPr sz="3600" dirty="0"/>
              <a:t>nerve</a:t>
            </a:r>
            <a:r>
              <a:rPr sz="3600" spc="-20" dirty="0"/>
              <a:t> </a:t>
            </a:r>
            <a:r>
              <a:rPr sz="3600" spc="-10" dirty="0"/>
              <a:t>tracts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12750" y="1670050"/>
          <a:ext cx="8134350" cy="4813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9825"/>
                <a:gridCol w="5705475"/>
              </a:tblGrid>
              <a:tr h="396239">
                <a:tc>
                  <a:txBody>
                    <a:bodyPr/>
                    <a:lstStyle/>
                    <a:p>
                      <a:pPr marL="728980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Receptor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Route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396239">
                <a:tc rowSpan="3">
                  <a:txBody>
                    <a:bodyPr/>
                    <a:lstStyle/>
                    <a:p>
                      <a:pPr marL="91440" marR="9791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Pain,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touch,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t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em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p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e</a:t>
                      </a:r>
                      <a:r>
                        <a:rPr sz="2000" b="1" spc="-55" dirty="0">
                          <a:latin typeface="Calibri" panose="020F0502020204030204"/>
                          <a:cs typeface="Calibri" panose="020F0502020204030204"/>
                        </a:rPr>
                        <a:t>r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a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tu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r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e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Neurone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-to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spinal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cord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by</a:t>
                      </a:r>
                      <a:r>
                        <a:rPr sz="2000" b="1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posterior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root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005840">
                <a:tc vMerge="1"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5746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Neurone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2 -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decussation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on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entering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spinal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cord </a:t>
                      </a:r>
                      <a:r>
                        <a:rPr sz="2000" b="1" spc="-4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then</a:t>
                      </a:r>
                      <a:r>
                        <a:rPr sz="2000" b="1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in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anterolateral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 spinothalamic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tract</a:t>
                      </a:r>
                      <a:r>
                        <a:rPr sz="2000" b="1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to</a:t>
                      </a:r>
                      <a:r>
                        <a:rPr sz="2000" b="1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thalamus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11479">
                <a:tc vMerge="1"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Neurone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3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-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701039">
                <a:tc rowSpan="3">
                  <a:txBody>
                    <a:bodyPr/>
                    <a:lstStyle/>
                    <a:p>
                      <a:pPr marL="91440" marR="7404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Touch, </a:t>
                      </a:r>
                      <a:r>
                        <a:rPr sz="2000" b="1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p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r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opriocep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t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o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r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s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0640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Neurone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-to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medulla</a:t>
                      </a:r>
                      <a:r>
                        <a:rPr sz="2000" b="1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in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posterior</a:t>
                      </a:r>
                      <a:r>
                        <a:rPr sz="2000" b="1" spc="-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spinothalamic </a:t>
                      </a:r>
                      <a:r>
                        <a:rPr sz="2000" b="1" spc="-434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tract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701040">
                <a:tc vMerge="1"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358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Neurone </a:t>
                      </a:r>
                      <a:r>
                        <a:rPr sz="2000" b="1" i="1" dirty="0">
                          <a:latin typeface="Calibri" panose="020F0502020204030204"/>
                          <a:cs typeface="Calibri" panose="020F0502020204030204"/>
                        </a:rPr>
                        <a:t>2 -</a:t>
                      </a:r>
                      <a:r>
                        <a:rPr sz="2000" b="1" i="1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decussation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in medulla,</a:t>
                      </a:r>
                      <a:r>
                        <a:rPr sz="2000" b="1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transmission</a:t>
                      </a:r>
                      <a:r>
                        <a:rPr sz="2000" b="1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to </a:t>
                      </a:r>
                      <a:r>
                        <a:rPr sz="2000" b="1" spc="-434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thalamus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96239">
                <a:tc vMerge="1"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Neurone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3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-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96240">
                <a:tc row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Proprioceptors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Neurone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2000" b="1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-</a:t>
                      </a:r>
                      <a:r>
                        <a:rPr sz="2000" b="1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to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spinal</a:t>
                      </a:r>
                      <a:r>
                        <a:rPr sz="2000" b="1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cord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96240">
                <a:tc vMerge="1"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Neurone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2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-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59740" y="1080261"/>
            <a:ext cx="6553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 panose="020F0502020204030204"/>
                <a:cs typeface="Calibri" panose="020F0502020204030204"/>
              </a:rPr>
              <a:t>Sensory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nerve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impulses: origins,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routes,</a:t>
            </a:r>
            <a:r>
              <a:rPr sz="24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destination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5504" y="316738"/>
            <a:ext cx="48710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Sensory</a:t>
            </a:r>
            <a:r>
              <a:rPr sz="3600" spc="-40" dirty="0"/>
              <a:t> </a:t>
            </a:r>
            <a:r>
              <a:rPr sz="3600" dirty="0"/>
              <a:t>and</a:t>
            </a:r>
            <a:r>
              <a:rPr sz="3600" spc="-10" dirty="0"/>
              <a:t> </a:t>
            </a:r>
            <a:r>
              <a:rPr sz="3600" spc="-15" dirty="0"/>
              <a:t>Motor </a:t>
            </a:r>
            <a:r>
              <a:rPr sz="3600" spc="-25" dirty="0"/>
              <a:t>Tracts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4650" y="1670050"/>
          <a:ext cx="8248650" cy="3213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  <a:gridCol w="3200400"/>
                <a:gridCol w="2743200"/>
              </a:tblGrid>
              <a:tr h="3962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Origin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874395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Name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of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tract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24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Functions</a:t>
                      </a:r>
                      <a:endParaRPr sz="18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Midbrain</a:t>
                      </a:r>
                      <a:r>
                        <a:rPr sz="2000" b="1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and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pons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5181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Rubrospinal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tract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 decussates</a:t>
                      </a:r>
                      <a:r>
                        <a:rPr sz="2000" b="1" spc="-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in</a:t>
                      </a:r>
                      <a:r>
                        <a:rPr sz="2000" b="1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brain stem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978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Control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of skilled </a:t>
                      </a:r>
                      <a:r>
                        <a:rPr sz="2000" b="1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muscle</a:t>
                      </a:r>
                      <a:r>
                        <a:rPr sz="2000" b="1" spc="-8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movement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Reticular</a:t>
                      </a:r>
                      <a:r>
                        <a:rPr sz="2000" b="1" spc="-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formation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5099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Reticulospinal</a:t>
                      </a:r>
                      <a:r>
                        <a:rPr sz="2000" b="1" spc="-6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tract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does </a:t>
                      </a:r>
                      <a:r>
                        <a:rPr sz="2000" b="1" spc="-4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not</a:t>
                      </a:r>
                      <a:r>
                        <a:rPr sz="2000" b="1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decussate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92075" marR="6978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Coordination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of </a:t>
                      </a:r>
                      <a:r>
                        <a:rPr sz="2000" b="1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muscle</a:t>
                      </a:r>
                      <a:r>
                        <a:rPr sz="2000" b="1" spc="-8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movement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2075" marR="49657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Maintenance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of </a:t>
                      </a:r>
                      <a:r>
                        <a:rPr sz="2000" b="1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posture</a:t>
                      </a:r>
                      <a:r>
                        <a:rPr sz="2000" b="1" spc="-6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and</a:t>
                      </a:r>
                      <a:r>
                        <a:rPr sz="2000" b="1" spc="-5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balance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Midbrain</a:t>
                      </a:r>
                      <a:r>
                        <a:rPr sz="2000" b="1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and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pons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20" dirty="0">
                          <a:latin typeface="Calibri" panose="020F0502020204030204"/>
                          <a:cs typeface="Calibri" panose="020F0502020204030204"/>
                        </a:rPr>
                        <a:t>Tectospinal</a:t>
                      </a:r>
                      <a:r>
                        <a:rPr sz="2000" b="1" spc="-5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tract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decussates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in</a:t>
                      </a:r>
                      <a:r>
                        <a:rPr sz="2000" b="1" spc="-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midbrain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vMerge="1"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Midbrain</a:t>
                      </a:r>
                      <a:r>
                        <a:rPr sz="2000" b="1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and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pons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108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Vestibulospinal tract,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some </a:t>
                      </a:r>
                      <a:r>
                        <a:rPr sz="2000" b="1" spc="-4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fibres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5" dirty="0">
                          <a:latin typeface="Calibri" panose="020F0502020204030204"/>
                          <a:cs typeface="Calibri" panose="020F0502020204030204"/>
                        </a:rPr>
                        <a:t>decussate</a:t>
                      </a:r>
                      <a:r>
                        <a:rPr sz="2000" b="1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in</a:t>
                      </a:r>
                      <a:r>
                        <a:rPr sz="2000" b="1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dirty="0">
                          <a:latin typeface="Calibri" panose="020F0502020204030204"/>
                          <a:cs typeface="Calibri" panose="020F0502020204030204"/>
                        </a:rPr>
                        <a:t>the</a:t>
                      </a:r>
                      <a:r>
                        <a:rPr sz="2000" b="1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000" b="1" spc="-10" dirty="0">
                          <a:latin typeface="Calibri" panose="020F0502020204030204"/>
                          <a:cs typeface="Calibri" panose="020F0502020204030204"/>
                        </a:rPr>
                        <a:t>cord</a:t>
                      </a:r>
                      <a:endParaRPr sz="20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vMerge="1"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59740" y="1080261"/>
            <a:ext cx="7206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 panose="020F0502020204030204"/>
                <a:cs typeface="Calibri" panose="020F0502020204030204"/>
              </a:rPr>
              <a:t>Extrapyramidal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upper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motor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neurones: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origins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 tracts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316738"/>
            <a:ext cx="4585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/>
              <a:t>Types</a:t>
            </a:r>
            <a:r>
              <a:rPr sz="3600" spc="-35" dirty="0"/>
              <a:t> </a:t>
            </a:r>
            <a:r>
              <a:rPr sz="3600" spc="-10" dirty="0"/>
              <a:t>of </a:t>
            </a:r>
            <a:r>
              <a:rPr sz="3600" spc="-5" dirty="0"/>
              <a:t>sensory</a:t>
            </a:r>
            <a:r>
              <a:rPr sz="3600" spc="-45" dirty="0"/>
              <a:t> </a:t>
            </a:r>
            <a:r>
              <a:rPr sz="3600" spc="-5" dirty="0"/>
              <a:t>neuron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524000" y="1090436"/>
            <a:ext cx="5867400" cy="546447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316738"/>
            <a:ext cx="4585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/>
              <a:t>Types</a:t>
            </a:r>
            <a:r>
              <a:rPr sz="3600" spc="-35" dirty="0"/>
              <a:t> </a:t>
            </a:r>
            <a:r>
              <a:rPr sz="3600" spc="-10" dirty="0"/>
              <a:t>of </a:t>
            </a:r>
            <a:r>
              <a:rPr sz="3600" spc="-5" dirty="0"/>
              <a:t>sensory</a:t>
            </a:r>
            <a:r>
              <a:rPr sz="3600" spc="-45" dirty="0"/>
              <a:t> </a:t>
            </a:r>
            <a:r>
              <a:rPr sz="3600" spc="-5" dirty="0"/>
              <a:t>neuron</a:t>
            </a:r>
            <a:endParaRPr sz="3600"/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877359" y="1004554"/>
            <a:ext cx="7380689" cy="522896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5694" y="316738"/>
            <a:ext cx="3373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Sensory</a:t>
            </a:r>
            <a:r>
              <a:rPr sz="3600" spc="-70" dirty="0"/>
              <a:t> </a:t>
            </a:r>
            <a:r>
              <a:rPr sz="3600" spc="-15" dirty="0"/>
              <a:t>receptors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1153413"/>
            <a:ext cx="8073390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 panose="020F0502020204030204"/>
                <a:cs typeface="Calibri" panose="020F0502020204030204"/>
              </a:rPr>
              <a:t>In a sensory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system,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sensory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receptors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serve as the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front-liners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because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they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are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in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contact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with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stimulus.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dirty="0">
                <a:latin typeface="Calibri" panose="020F0502020204030204"/>
                <a:cs typeface="Calibri" panose="020F0502020204030204"/>
              </a:rPr>
              <a:t>E.g.: </a:t>
            </a:r>
            <a:r>
              <a:rPr sz="2800" spc="-60" dirty="0">
                <a:latin typeface="Calibri" panose="020F0502020204030204"/>
                <a:cs typeface="Calibri" panose="020F0502020204030204"/>
              </a:rPr>
              <a:t>Taste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or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gustatory receptors,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odor or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olfactory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receptors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have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receptor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molecules which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undergo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process</a:t>
            </a:r>
            <a:r>
              <a:rPr sz="28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binding</a:t>
            </a:r>
            <a:r>
              <a:rPr sz="2800" spc="5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to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chemicals</a:t>
            </a:r>
            <a:r>
              <a:rPr sz="2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in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stimuli.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8573" y="75692"/>
            <a:ext cx="30073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Sensory</a:t>
            </a:r>
            <a:r>
              <a:rPr spc="-50" dirty="0"/>
              <a:t> </a:t>
            </a:r>
            <a:r>
              <a:rPr spc="-15" dirty="0"/>
              <a:t>receptors</a:t>
            </a:r>
            <a:endParaRPr spc="-1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3250" y="679450"/>
          <a:ext cx="8248650" cy="5773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2200"/>
                <a:gridCol w="5867400"/>
              </a:tblGrid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Sensory</a:t>
                      </a:r>
                      <a:r>
                        <a:rPr sz="1900" b="1" spc="-3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Receptor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9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Adequate</a:t>
                      </a:r>
                      <a:r>
                        <a:rPr sz="1900" b="1" spc="2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Stimulus</a:t>
                      </a:r>
                      <a:r>
                        <a:rPr sz="1900" b="1" spc="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(sensory</a:t>
                      </a:r>
                      <a:r>
                        <a:rPr sz="1900" b="1" spc="3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receptor</a:t>
                      </a:r>
                      <a:r>
                        <a:rPr sz="1900" b="1" spc="4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responds</a:t>
                      </a:r>
                      <a:r>
                        <a:rPr sz="1900" b="1" spc="4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to…)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38100" marR="1873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Ampullae of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Lorenzini </a:t>
                      </a:r>
                      <a:r>
                        <a:rPr sz="1900" spc="-4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(electroreceptors)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electric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fields,</a:t>
                      </a:r>
                      <a:r>
                        <a:rPr sz="1900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20" dirty="0">
                          <a:latin typeface="Calibri" panose="020F0502020204030204"/>
                          <a:cs typeface="Calibri" panose="020F0502020204030204"/>
                        </a:rPr>
                        <a:t>salinity,</a:t>
                      </a:r>
                      <a:r>
                        <a:rPr sz="19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temperature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Baroreceptors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pressure</a:t>
                      </a:r>
                      <a:r>
                        <a:rPr sz="19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in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blood</a:t>
                      </a:r>
                      <a:r>
                        <a:rPr sz="19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vessels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Chemoreceptors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chemical</a:t>
                      </a:r>
                      <a:r>
                        <a:rPr sz="19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stimuli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20" dirty="0">
                          <a:latin typeface="Calibri" panose="020F0502020204030204"/>
                          <a:cs typeface="Calibri" panose="020F0502020204030204"/>
                        </a:rPr>
                        <a:t>Hydroreceptors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humidity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changes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Mechanoreceptors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mechanical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stress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or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mechanical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strain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Nociceptors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damage</a:t>
                      </a:r>
                      <a:r>
                        <a:rPr sz="1900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to</a:t>
                      </a:r>
                      <a:r>
                        <a:rPr sz="19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body</a:t>
                      </a:r>
                      <a:r>
                        <a:rPr sz="1900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tissues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(which</a:t>
                      </a:r>
                      <a:r>
                        <a:rPr sz="1900" spc="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leads</a:t>
                      </a:r>
                      <a:r>
                        <a:rPr sz="19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to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pain</a:t>
                      </a:r>
                      <a:r>
                        <a:rPr sz="1900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perception)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Osmoreceptors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osmolarity of</a:t>
                      </a:r>
                      <a:r>
                        <a:rPr sz="1900" spc="-4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fluids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Photoreceptors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light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Proprioceptors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sense</a:t>
                      </a:r>
                      <a:r>
                        <a:rPr sz="19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of</a:t>
                      </a:r>
                      <a:r>
                        <a:rPr sz="19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position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Thermoreceptors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temperature,</a:t>
                      </a:r>
                      <a:r>
                        <a:rPr sz="19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heat, cold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or</a:t>
                      </a:r>
                      <a:r>
                        <a:rPr sz="19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both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38100" marR="7321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Elect</a:t>
                      </a:r>
                      <a:r>
                        <a:rPr sz="1900" spc="-40" dirty="0">
                          <a:latin typeface="Calibri" panose="020F0502020204030204"/>
                          <a:cs typeface="Calibri" panose="020F0502020204030204"/>
                        </a:rPr>
                        <a:t>r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o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m</a:t>
                      </a:r>
                      <a:r>
                        <a:rPr sz="1900" dirty="0">
                          <a:latin typeface="Calibri" panose="020F0502020204030204"/>
                          <a:cs typeface="Calibri" panose="020F0502020204030204"/>
                        </a:rPr>
                        <a:t>agn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e</a:t>
                      </a:r>
                      <a:r>
                        <a:rPr sz="1900" dirty="0">
                          <a:latin typeface="Calibri" panose="020F0502020204030204"/>
                          <a:cs typeface="Calibri" panose="020F0502020204030204"/>
                        </a:rPr>
                        <a:t>tic  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receptors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electromagnetic</a:t>
                      </a:r>
                      <a:r>
                        <a:rPr sz="19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20" dirty="0">
                          <a:latin typeface="Calibri" panose="020F0502020204030204"/>
                          <a:cs typeface="Calibri" panose="020F0502020204030204"/>
                        </a:rPr>
                        <a:t>waves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Pacinian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Corpuscles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pressure</a:t>
                      </a:r>
                      <a:r>
                        <a:rPr sz="19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on </a:t>
                      </a: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skin; weight</a:t>
                      </a:r>
                      <a:r>
                        <a:rPr sz="19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of an object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Meissner’s</a:t>
                      </a:r>
                      <a:r>
                        <a:rPr sz="19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5" dirty="0">
                          <a:latin typeface="Calibri" panose="020F0502020204030204"/>
                          <a:cs typeface="Calibri" panose="020F0502020204030204"/>
                        </a:rPr>
                        <a:t>Corpuscles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900" spc="-10" dirty="0">
                          <a:latin typeface="Calibri" panose="020F0502020204030204"/>
                          <a:cs typeface="Calibri" panose="020F0502020204030204"/>
                        </a:rPr>
                        <a:t>fine</a:t>
                      </a:r>
                      <a:r>
                        <a:rPr sz="19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900" spc="-15" dirty="0">
                          <a:latin typeface="Calibri" panose="020F0502020204030204"/>
                          <a:cs typeface="Calibri" panose="020F0502020204030204"/>
                        </a:rPr>
                        <a:t>touch</a:t>
                      </a:r>
                      <a:endParaRPr sz="19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9952" y="316738"/>
            <a:ext cx="5323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Functions</a:t>
            </a:r>
            <a:r>
              <a:rPr sz="3600" dirty="0"/>
              <a:t> </a:t>
            </a:r>
            <a:r>
              <a:rPr sz="3600" spc="-5" dirty="0"/>
              <a:t>of</a:t>
            </a:r>
            <a:r>
              <a:rPr sz="3600" spc="-15" dirty="0"/>
              <a:t> </a:t>
            </a:r>
            <a:r>
              <a:rPr sz="3600" spc="-5" dirty="0"/>
              <a:t>sensory</a:t>
            </a:r>
            <a:r>
              <a:rPr sz="3600" spc="-10" dirty="0"/>
              <a:t> neuron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1507131"/>
            <a:ext cx="5338445" cy="385699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libri" panose="020F0502020204030204"/>
                <a:cs typeface="Calibri" panose="020F0502020204030204"/>
              </a:rPr>
              <a:t>External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 panose="020F0502020204030204"/>
                <a:cs typeface="Calibri" panose="020F0502020204030204"/>
              </a:rPr>
              <a:t>Smell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(olfactory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receptors)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50" dirty="0">
                <a:latin typeface="Calibri" panose="020F0502020204030204"/>
                <a:cs typeface="Calibri" panose="020F0502020204030204"/>
              </a:rPr>
              <a:t>Taste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(gustatory</a:t>
            </a:r>
            <a:r>
              <a:rPr sz="22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receptors)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6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 panose="020F0502020204030204"/>
                <a:cs typeface="Calibri" panose="020F0502020204030204"/>
              </a:rPr>
              <a:t>Vision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 panose="020F0502020204030204"/>
                <a:cs typeface="Calibri" panose="020F0502020204030204"/>
              </a:rPr>
              <a:t>Auditory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35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2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(Thermoreceptors</a:t>
            </a:r>
            <a:r>
              <a:rPr sz="22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Mechanoreceptors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(mechanoreceptors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libri" panose="020F0502020204030204"/>
                <a:cs typeface="Calibri" panose="020F0502020204030204"/>
              </a:rPr>
              <a:t>Internal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 panose="020F0502020204030204"/>
                <a:cs typeface="Calibri" panose="020F0502020204030204"/>
              </a:rPr>
              <a:t>Blood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(peripheral</a:t>
            </a:r>
            <a:r>
              <a:rPr sz="22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chemoreceptors</a:t>
            </a:r>
            <a:r>
              <a:rPr sz="22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latin typeface="Calibri" panose="020F0502020204030204"/>
                <a:cs typeface="Calibri" panose="020F0502020204030204"/>
              </a:rPr>
              <a:t>Nociceptors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1770" y="354838"/>
            <a:ext cx="368172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17375E"/>
                </a:solidFill>
              </a:rPr>
              <a:t>Learning</a:t>
            </a:r>
            <a:r>
              <a:rPr sz="3600" spc="-85" dirty="0">
                <a:solidFill>
                  <a:srgbClr val="17375E"/>
                </a:solidFill>
              </a:rPr>
              <a:t> </a:t>
            </a:r>
            <a:r>
              <a:rPr sz="3600" spc="-15" dirty="0">
                <a:solidFill>
                  <a:srgbClr val="17375E"/>
                </a:solidFill>
              </a:rPr>
              <a:t>Outcomes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420113"/>
            <a:ext cx="8074659" cy="4465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30" dirty="0">
                <a:latin typeface="Calibri" panose="020F0502020204030204"/>
                <a:cs typeface="Calibri" panose="020F0502020204030204"/>
              </a:rPr>
              <a:t>At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the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end</a:t>
            </a:r>
            <a:r>
              <a:rPr sz="26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6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this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session,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the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student</a:t>
            </a:r>
            <a:r>
              <a:rPr sz="26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would</a:t>
            </a:r>
            <a:r>
              <a:rPr sz="260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be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able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 to: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50">
              <a:latin typeface="Calibri" panose="020F0502020204030204"/>
              <a:cs typeface="Calibri" panose="020F0502020204030204"/>
            </a:endParaRPr>
          </a:p>
          <a:p>
            <a:pPr marL="756285" marR="7620" lvl="1" indent="-287020">
              <a:lnSpc>
                <a:spcPts val="2810"/>
              </a:lnSpc>
              <a:buFont typeface="Arial MT"/>
              <a:buChar char="–"/>
              <a:tabLst>
                <a:tab pos="756920" algn="l"/>
                <a:tab pos="1545590" algn="l"/>
                <a:tab pos="2856865" algn="l"/>
                <a:tab pos="4190365" algn="l"/>
                <a:tab pos="5942965" algn="l"/>
                <a:tab pos="6786245" algn="l"/>
              </a:tabLst>
            </a:pPr>
            <a:r>
              <a:rPr sz="2600" spc="-5" dirty="0">
                <a:latin typeface="Calibri" panose="020F0502020204030204"/>
                <a:cs typeface="Calibri" panose="020F0502020204030204"/>
              </a:rPr>
              <a:t>Li</a:t>
            </a:r>
            <a:r>
              <a:rPr sz="2600" spc="-35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40" dirty="0">
                <a:latin typeface="Calibri" panose="020F0502020204030204"/>
                <a:cs typeface="Calibri" panose="020F0502020204030204"/>
              </a:rPr>
              <a:t>v</a:t>
            </a:r>
            <a:r>
              <a:rPr sz="2600" dirty="0">
                <a:latin typeface="Calibri" panose="020F0502020204030204"/>
                <a:cs typeface="Calibri" panose="020F0502020204030204"/>
              </a:rPr>
              <a:t>arious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30" dirty="0">
                <a:latin typeface="Calibri" panose="020F0502020204030204"/>
                <a:cs typeface="Calibri" panose="020F0502020204030204"/>
              </a:rPr>
              <a:t>g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spc="-60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al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se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n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dirty="0">
                <a:latin typeface="Calibri" panose="020F0502020204030204"/>
                <a:cs typeface="Calibri" panose="020F0502020204030204"/>
              </a:rPr>
              <a:t>ti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2600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and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35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ec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p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spc="-55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s 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responsible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for</a:t>
            </a:r>
            <a:r>
              <a:rPr sz="2600" dirty="0">
                <a:latin typeface="Calibri" panose="020F0502020204030204"/>
                <a:cs typeface="Calibri" panose="020F0502020204030204"/>
              </a:rPr>
              <a:t> it.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756285" marR="6350" lvl="1" indent="-287020">
              <a:lnSpc>
                <a:spcPts val="2810"/>
              </a:lnSpc>
              <a:spcBef>
                <a:spcPts val="620"/>
              </a:spcBef>
              <a:buFont typeface="Arial MT"/>
              <a:buChar char="–"/>
              <a:tabLst>
                <a:tab pos="756920" algn="l"/>
                <a:tab pos="2063750" algn="l"/>
                <a:tab pos="3242310" algn="l"/>
                <a:tab pos="4658360" algn="l"/>
                <a:tab pos="5051425" algn="l"/>
                <a:tab pos="5981065" algn="l"/>
                <a:tab pos="6720840" algn="l"/>
                <a:tab pos="7369175" algn="l"/>
              </a:tabLst>
            </a:pPr>
            <a:r>
              <a:rPr sz="2600" spc="-5" dirty="0">
                <a:latin typeface="Calibri" panose="020F0502020204030204"/>
                <a:cs typeface="Calibri" panose="020F0502020204030204"/>
              </a:rPr>
              <a:t>Descr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i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b</a:t>
            </a:r>
            <a:r>
              <a:rPr sz="260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n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so</a:t>
            </a:r>
            <a:r>
              <a:rPr sz="2600" spc="10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y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p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dirty="0">
                <a:latin typeface="Calibri" panose="020F0502020204030204"/>
                <a:cs typeface="Calibri" panose="020F0502020204030204"/>
              </a:rPr>
              <a:t>th</a:t>
            </a:r>
            <a:r>
              <a:rPr sz="2600" spc="-35" dirty="0">
                <a:latin typeface="Calibri" panose="020F0502020204030204"/>
                <a:cs typeface="Calibri" panose="020F0502020204030204"/>
              </a:rPr>
              <a:t>w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spc="-40" dirty="0">
                <a:latin typeface="Calibri" panose="020F0502020204030204"/>
                <a:cs typeface="Calibri" panose="020F0502020204030204"/>
              </a:rPr>
              <a:t>y</a:t>
            </a:r>
            <a:r>
              <a:rPr sz="2600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in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pina</a:t>
            </a:r>
            <a:r>
              <a:rPr sz="2600" dirty="0">
                <a:latin typeface="Calibri" panose="020F0502020204030204"/>
                <a:cs typeface="Calibri" panose="020F0502020204030204"/>
              </a:rPr>
              <a:t>l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c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spc="-40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d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and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b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i</a:t>
            </a:r>
            <a:r>
              <a:rPr sz="2600" dirty="0">
                <a:latin typeface="Calibri" panose="020F0502020204030204"/>
                <a:cs typeface="Calibri" panose="020F0502020204030204"/>
              </a:rPr>
              <a:t>n 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and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the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somatosensory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cortex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dirty="0">
                <a:latin typeface="Calibri" panose="020F0502020204030204"/>
                <a:cs typeface="Calibri" panose="020F0502020204030204"/>
              </a:rPr>
              <a:t>Describe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upper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and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 lower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 motor</a:t>
            </a:r>
            <a:r>
              <a:rPr sz="260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neuron.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756285" marR="5715" lvl="1" indent="-287020">
              <a:lnSpc>
                <a:spcPts val="2810"/>
              </a:lnSpc>
              <a:spcBef>
                <a:spcPts val="665"/>
              </a:spcBef>
              <a:buFont typeface="Arial MT"/>
              <a:buChar char="–"/>
              <a:tabLst>
                <a:tab pos="756920" algn="l"/>
                <a:tab pos="2078355" algn="l"/>
                <a:tab pos="3290570" algn="l"/>
                <a:tab pos="4284980" algn="l"/>
                <a:tab pos="5036185" algn="l"/>
                <a:tab pos="5699125" algn="l"/>
                <a:tab pos="6618605" algn="l"/>
                <a:tab pos="7225030" algn="l"/>
              </a:tabLst>
            </a:pPr>
            <a:r>
              <a:rPr sz="2600" spc="-5" dirty="0">
                <a:latin typeface="Calibri" panose="020F0502020204030204"/>
                <a:cs typeface="Calibri" panose="020F0502020204030204"/>
              </a:rPr>
              <a:t>Descr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i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b</a:t>
            </a:r>
            <a:r>
              <a:rPr sz="260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p</a:t>
            </a:r>
            <a:r>
              <a:rPr sz="2600" dirty="0">
                <a:latin typeface="Calibri" panose="020F0502020204030204"/>
                <a:cs typeface="Calibri" panose="020F0502020204030204"/>
              </a:rPr>
              <a:t>rima</a:t>
            </a:r>
            <a:r>
              <a:rPr sz="2600" spc="10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y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m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spc="-35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ea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and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nam</a:t>
            </a:r>
            <a:r>
              <a:rPr sz="260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h</a:t>
            </a:r>
            <a:r>
              <a:rPr sz="260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m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or 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tracts.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756285" marR="5080" lvl="1" indent="-287020">
              <a:lnSpc>
                <a:spcPts val="2810"/>
              </a:lnSpc>
              <a:spcBef>
                <a:spcPts val="625"/>
              </a:spcBef>
              <a:buFont typeface="Arial MT"/>
              <a:buChar char="–"/>
              <a:tabLst>
                <a:tab pos="756920" algn="l"/>
                <a:tab pos="2134235" algn="l"/>
                <a:tab pos="2794000" algn="l"/>
                <a:tab pos="4718050" algn="l"/>
                <a:tab pos="5220970" algn="l"/>
                <a:tab pos="6769100" algn="l"/>
                <a:tab pos="7612380" algn="l"/>
              </a:tabLst>
            </a:pPr>
            <a:r>
              <a:rPr sz="2600" spc="-5" dirty="0">
                <a:latin typeface="Calibri" panose="020F0502020204030204"/>
                <a:cs typeface="Calibri" panose="020F0502020204030204"/>
              </a:rPr>
              <a:t>Descr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i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b</a:t>
            </a:r>
            <a:r>
              <a:rPr sz="260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h</a:t>
            </a:r>
            <a:r>
              <a:rPr sz="260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c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orti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c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osp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i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na</a:t>
            </a:r>
            <a:r>
              <a:rPr sz="2600" dirty="0">
                <a:latin typeface="Calibri" panose="020F0502020204030204"/>
                <a:cs typeface="Calibri" panose="020F0502020204030204"/>
              </a:rPr>
              <a:t>l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p</a:t>
            </a:r>
            <a:r>
              <a:rPr sz="2600" dirty="0">
                <a:latin typeface="Calibri" panose="020F0502020204030204"/>
                <a:cs typeface="Calibri" panose="020F0502020204030204"/>
              </a:rPr>
              <a:t>y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amidal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spc="-45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act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the 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somatosensory 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cortex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9389" y="2481452"/>
            <a:ext cx="36652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Motor</a:t>
            </a:r>
            <a:r>
              <a:rPr sz="4400" spc="-95" dirty="0"/>
              <a:t> </a:t>
            </a:r>
            <a:r>
              <a:rPr sz="4400" spc="-5" dirty="0"/>
              <a:t>pathway</a:t>
            </a:r>
            <a:endParaRPr sz="4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3229" y="316738"/>
            <a:ext cx="3178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Motor</a:t>
            </a:r>
            <a:r>
              <a:rPr sz="3600" spc="-60" dirty="0"/>
              <a:t> </a:t>
            </a:r>
            <a:r>
              <a:rPr sz="3600" spc="-10" dirty="0"/>
              <a:t>pathways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1034542"/>
            <a:ext cx="8225155" cy="49796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5080" indent="-342900" algn="just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0" dirty="0">
                <a:latin typeface="Calibri" panose="020F0502020204030204"/>
                <a:cs typeface="Calibri" panose="020F0502020204030204"/>
              </a:rPr>
              <a:t>The motor </a:t>
            </a:r>
            <a:r>
              <a:rPr sz="2800" spc="-30" dirty="0">
                <a:latin typeface="Calibri" panose="020F0502020204030204"/>
                <a:cs typeface="Calibri" panose="020F0502020204030204"/>
              </a:rPr>
              <a:t>system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is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part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 the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central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nervous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30" dirty="0">
                <a:latin typeface="Calibri" panose="020F0502020204030204"/>
                <a:cs typeface="Calibri" panose="020F0502020204030204"/>
              </a:rPr>
              <a:t>system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that is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involved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with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movement.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It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consists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pyramidal</a:t>
            </a:r>
            <a:r>
              <a:rPr sz="28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and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extrapyramidal</a:t>
            </a:r>
            <a:r>
              <a:rPr sz="28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system.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355600" indent="-342900" algn="just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0" dirty="0">
                <a:latin typeface="Calibri" panose="020F0502020204030204"/>
                <a:cs typeface="Calibri" panose="020F0502020204030204"/>
              </a:rPr>
              <a:t>Pyramidal tracts: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31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corticobulbar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tract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29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corticospinal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tract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5600" indent="-342900" algn="just">
              <a:lnSpc>
                <a:spcPct val="100000"/>
              </a:lnSpc>
              <a:spcBef>
                <a:spcPts val="31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5" dirty="0">
                <a:latin typeface="Calibri" panose="020F0502020204030204"/>
                <a:cs typeface="Calibri" panose="020F0502020204030204"/>
              </a:rPr>
              <a:t>Extrapyramidal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tracts: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824865" lvl="1" indent="-355600">
              <a:lnSpc>
                <a:spcPct val="100000"/>
              </a:lnSpc>
              <a:spcBef>
                <a:spcPts val="315"/>
              </a:spcBef>
              <a:buFont typeface="Arial MT"/>
              <a:buChar char="–"/>
              <a:tabLst>
                <a:tab pos="824865" algn="l"/>
                <a:tab pos="82550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rubrospinal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tract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pontine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reticulospinal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tract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medullary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reticulospinal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tract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9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5" dirty="0">
                <a:latin typeface="Calibri" panose="020F0502020204030204"/>
                <a:cs typeface="Calibri" panose="020F0502020204030204"/>
              </a:rPr>
              <a:t>lateral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vestibulospinal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tract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tectospinal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tract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3229" y="316738"/>
            <a:ext cx="3178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Motor</a:t>
            </a:r>
            <a:r>
              <a:rPr sz="3600" spc="-60" dirty="0"/>
              <a:t> </a:t>
            </a:r>
            <a:r>
              <a:rPr sz="3600" spc="-10" dirty="0"/>
              <a:t>pathways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987730"/>
            <a:ext cx="8226425" cy="471551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 panose="020F0502020204030204"/>
                <a:cs typeface="Calibri" panose="020F0502020204030204"/>
              </a:rPr>
              <a:t>Functions</a:t>
            </a:r>
            <a:r>
              <a:rPr sz="28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pyramidal</a:t>
            </a:r>
            <a:r>
              <a:rPr sz="2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tracts: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 MT"/>
              <a:buChar char="–"/>
              <a:tabLst>
                <a:tab pos="756920" algn="l"/>
                <a:tab pos="1807845" algn="l"/>
                <a:tab pos="2812415" algn="l"/>
                <a:tab pos="3451225" algn="l"/>
                <a:tab pos="5292090" algn="l"/>
                <a:tab pos="6095365" algn="l"/>
                <a:tab pos="6720840" algn="l"/>
                <a:tab pos="7981315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ne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v</a:t>
            </a:r>
            <a:r>
              <a:rPr sz="2400" dirty="0">
                <a:latin typeface="Calibri" panose="020F0502020204030204"/>
                <a:cs typeface="Calibri" panose="020F0502020204030204"/>
              </a:rPr>
              <a:t>es	within	the	</a:t>
            </a:r>
            <a:r>
              <a:rPr sz="24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co</a:t>
            </a:r>
            <a:r>
              <a:rPr sz="24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rt</a:t>
            </a:r>
            <a:r>
              <a:rPr sz="24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ic</a:t>
            </a:r>
            <a:r>
              <a:rPr sz="24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o</a:t>
            </a:r>
            <a:r>
              <a:rPr sz="2400" b="1" spc="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s</a:t>
            </a:r>
            <a:r>
              <a:rPr sz="24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p</a:t>
            </a:r>
            <a:r>
              <a:rPr sz="24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4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nal	</a:t>
            </a:r>
            <a:r>
              <a:rPr sz="2400" dirty="0">
                <a:latin typeface="Calibri" panose="020F0502020204030204"/>
                <a:cs typeface="Calibri" panose="020F0502020204030204"/>
              </a:rPr>
              <a:t>t</a:t>
            </a:r>
            <a:r>
              <a:rPr sz="2400" spc="-50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dirty="0">
                <a:latin typeface="Calibri" panose="020F0502020204030204"/>
                <a:cs typeface="Calibri" panose="020F0502020204030204"/>
              </a:rPr>
              <a:t>act	a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dirty="0">
                <a:latin typeface="Calibri" panose="020F0502020204030204"/>
                <a:cs typeface="Calibri" panose="020F0502020204030204"/>
              </a:rPr>
              <a:t>e	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i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n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v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ol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v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e</a:t>
            </a:r>
            <a:r>
              <a:rPr sz="2400" dirty="0">
                <a:latin typeface="Calibri" panose="020F0502020204030204"/>
                <a:cs typeface="Calibri" panose="020F0502020204030204"/>
              </a:rPr>
              <a:t>d	in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>
              <a:lnSpc>
                <a:spcPct val="100000"/>
              </a:lnSpc>
            </a:pPr>
            <a:r>
              <a:rPr sz="24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movement</a:t>
            </a:r>
            <a:r>
              <a:rPr sz="2400" b="1" spc="-1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400" b="1" spc="-3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muscles </a:t>
            </a:r>
            <a:r>
              <a:rPr sz="24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400" b="1" spc="-3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4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body</a:t>
            </a:r>
            <a:r>
              <a:rPr sz="2400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  <a:tab pos="1346200" algn="l"/>
                <a:tab pos="2304415" algn="l"/>
                <a:tab pos="3215005" algn="l"/>
                <a:tab pos="3757295" algn="l"/>
                <a:tab pos="5579110" algn="l"/>
                <a:tab pos="6285865" algn="l"/>
                <a:tab pos="6815455" algn="l"/>
                <a:tab pos="7981315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Th</a:t>
            </a:r>
            <a:r>
              <a:rPr sz="2400" dirty="0">
                <a:latin typeface="Calibri" panose="020F0502020204030204"/>
                <a:cs typeface="Calibri" panose="020F0502020204030204"/>
              </a:rPr>
              <a:t>e	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ne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v</a:t>
            </a:r>
            <a:r>
              <a:rPr sz="2400" dirty="0">
                <a:latin typeface="Calibri" panose="020F0502020204030204"/>
                <a:cs typeface="Calibri" panose="020F0502020204030204"/>
              </a:rPr>
              <a:t>es	within	the	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co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rt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ic</a:t>
            </a:r>
            <a:r>
              <a:rPr sz="24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obu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l</a:t>
            </a:r>
            <a:r>
              <a:rPr sz="24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bar	</a:t>
            </a:r>
            <a:r>
              <a:rPr sz="2400" dirty="0">
                <a:latin typeface="Calibri" panose="020F0502020204030204"/>
                <a:cs typeface="Calibri" panose="020F0502020204030204"/>
              </a:rPr>
              <a:t>t</a:t>
            </a:r>
            <a:r>
              <a:rPr sz="2400" spc="-50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</a:t>
            </a:r>
            <a:r>
              <a:rPr sz="2400" dirty="0">
                <a:latin typeface="Calibri" panose="020F0502020204030204"/>
                <a:cs typeface="Calibri" panose="020F0502020204030204"/>
              </a:rPr>
              <a:t>ct	a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dirty="0">
                <a:latin typeface="Calibri" panose="020F0502020204030204"/>
                <a:cs typeface="Calibri" panose="020F0502020204030204"/>
              </a:rPr>
              <a:t>e	i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n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v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ol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v</a:t>
            </a:r>
            <a:r>
              <a:rPr sz="2400" dirty="0">
                <a:latin typeface="Calibri" panose="020F0502020204030204"/>
                <a:cs typeface="Calibri" panose="020F0502020204030204"/>
              </a:rPr>
              <a:t>ed	in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>
              <a:lnSpc>
                <a:spcPct val="100000"/>
              </a:lnSpc>
            </a:pP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movement 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muscles</a:t>
            </a:r>
            <a:r>
              <a:rPr sz="2400" b="1" spc="-3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400" b="1" spc="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head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28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corticobulbar</a:t>
            </a:r>
            <a:r>
              <a:rPr sz="2400" b="1" spc="28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tract</a:t>
            </a:r>
            <a:r>
              <a:rPr sz="2400" spc="28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is</a:t>
            </a:r>
            <a:r>
              <a:rPr sz="2400" spc="28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also</a:t>
            </a:r>
            <a:r>
              <a:rPr sz="2400" spc="28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responsible</a:t>
            </a:r>
            <a:r>
              <a:rPr sz="2400" spc="29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for</a:t>
            </a:r>
            <a:r>
              <a:rPr sz="2400" spc="3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transmitting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>
              <a:lnSpc>
                <a:spcPct val="100000"/>
              </a:lnSpc>
            </a:pP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facial</a:t>
            </a:r>
            <a:r>
              <a:rPr sz="2400" b="1" spc="-4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expression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 panose="020F0502020204030204"/>
                <a:cs typeface="Calibri" panose="020F0502020204030204"/>
              </a:rPr>
              <a:t>Functions</a:t>
            </a:r>
            <a:r>
              <a:rPr sz="2800" spc="5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extrapyramidal</a:t>
            </a:r>
            <a:r>
              <a:rPr sz="28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tracts: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It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causing</a:t>
            </a:r>
            <a:r>
              <a:rPr sz="2400" spc="-20" dirty="0">
                <a:solidFill>
                  <a:srgbClr val="24406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u="heavy" spc="-15" dirty="0">
                <a:solidFill>
                  <a:srgbClr val="244060"/>
                </a:solidFill>
                <a:uFill>
                  <a:solidFill>
                    <a:srgbClr val="244060"/>
                  </a:solidFill>
                </a:uFill>
                <a:latin typeface="Calibri" panose="020F0502020204030204"/>
                <a:cs typeface="Calibri" panose="020F0502020204030204"/>
              </a:rPr>
              <a:t>involuntary</a:t>
            </a:r>
            <a:r>
              <a:rPr sz="2400" b="1" spc="-5" dirty="0">
                <a:solidFill>
                  <a:srgbClr val="24406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actions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  <a:tab pos="2839720" algn="l"/>
                <a:tab pos="3757295" algn="l"/>
                <a:tab pos="5015230" algn="l"/>
                <a:tab pos="5467350" algn="l"/>
                <a:tab pos="6724015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Extrapyramidal	tracts	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involved	</a:t>
            </a:r>
            <a:r>
              <a:rPr sz="2400" dirty="0">
                <a:latin typeface="Calibri" panose="020F0502020204030204"/>
                <a:cs typeface="Calibri" panose="020F0502020204030204"/>
              </a:rPr>
              <a:t>in	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reflexes,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locomotion,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>
              <a:lnSpc>
                <a:spcPct val="100000"/>
              </a:lnSpc>
            </a:pPr>
            <a:r>
              <a:rPr sz="2400" spc="-15" dirty="0">
                <a:latin typeface="Calibri" panose="020F0502020204030204"/>
                <a:cs typeface="Calibri" panose="020F0502020204030204"/>
              </a:rPr>
              <a:t>complex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movements,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postural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control.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0157" y="316738"/>
            <a:ext cx="35852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Motor</a:t>
            </a:r>
            <a:r>
              <a:rPr sz="3600" spc="-40" dirty="0"/>
              <a:t> </a:t>
            </a:r>
            <a:r>
              <a:rPr sz="3600" dirty="0"/>
              <a:t>nerve</a:t>
            </a:r>
            <a:r>
              <a:rPr sz="3600" spc="-60" dirty="0"/>
              <a:t> </a:t>
            </a:r>
            <a:r>
              <a:rPr sz="3600" dirty="0"/>
              <a:t>tracts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1229613"/>
            <a:ext cx="8225155" cy="4796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0" dirty="0">
                <a:latin typeface="Calibri" panose="020F0502020204030204"/>
                <a:cs typeface="Calibri" panose="020F0502020204030204"/>
              </a:rPr>
              <a:t>Neurones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which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transmit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nerve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impulses </a:t>
            </a:r>
            <a:r>
              <a:rPr sz="2800" spc="-30" dirty="0">
                <a:latin typeface="Calibri" panose="020F0502020204030204"/>
                <a:cs typeface="Calibri" panose="020F0502020204030204"/>
              </a:rPr>
              <a:t>away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from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brain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are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motor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30" dirty="0">
                <a:latin typeface="Calibri" panose="020F0502020204030204"/>
                <a:cs typeface="Calibri" panose="020F0502020204030204"/>
              </a:rPr>
              <a:t>(efferent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or</a:t>
            </a:r>
            <a:r>
              <a:rPr sz="2800" spc="62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descending) </a:t>
            </a:r>
            <a:r>
              <a:rPr sz="2800" spc="-6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neurones.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0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5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motor</a:t>
            </a:r>
            <a:r>
              <a:rPr sz="2800" spc="5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pathways</a:t>
            </a:r>
            <a:r>
              <a:rPr sz="2800" spc="53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from</a:t>
            </a:r>
            <a:r>
              <a:rPr sz="2800" spc="53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54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brain</a:t>
            </a:r>
            <a:r>
              <a:rPr sz="2800" spc="53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to</a:t>
            </a:r>
            <a:r>
              <a:rPr sz="2800" spc="54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54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muscles </a:t>
            </a:r>
            <a:r>
              <a:rPr sz="2800" spc="-6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are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made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up</a:t>
            </a:r>
            <a:r>
              <a:rPr sz="2800" dirty="0">
                <a:latin typeface="Calibri" panose="020F0502020204030204"/>
                <a:cs typeface="Calibri" panose="020F0502020204030204"/>
              </a:rPr>
              <a:t> of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two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neurones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[pyramidal </a:t>
            </a:r>
            <a:r>
              <a:rPr sz="2800" spc="-6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(corticospinal),</a:t>
            </a:r>
            <a:r>
              <a:rPr sz="28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extrapyramidal].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0" dirty="0">
                <a:latin typeface="Calibri" panose="020F0502020204030204"/>
                <a:cs typeface="Calibri" panose="020F0502020204030204"/>
              </a:rPr>
              <a:t>Motor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neurone</a:t>
            </a:r>
            <a:r>
              <a:rPr sz="28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stimulation</a:t>
            </a:r>
            <a:r>
              <a:rPr sz="2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results</a:t>
            </a:r>
            <a:r>
              <a:rPr sz="2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in: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contraction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skeletal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(striated,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voluntary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)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muscle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contraction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 smooth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(</a:t>
            </a:r>
            <a:r>
              <a:rPr sz="24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involuntary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) </a:t>
            </a:r>
            <a:r>
              <a:rPr sz="2400" dirty="0">
                <a:latin typeface="Calibri" panose="020F0502020204030204"/>
                <a:cs typeface="Calibri" panose="020F0502020204030204"/>
              </a:rPr>
              <a:t>muscle,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cardiac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muscle </a:t>
            </a:r>
            <a:r>
              <a:rPr sz="2400" dirty="0">
                <a:latin typeface="Calibri" panose="020F0502020204030204"/>
                <a:cs typeface="Calibri" panose="020F0502020204030204"/>
              </a:rPr>
              <a:t> and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secretion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by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glands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controlled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by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nerves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dirty="0">
                <a:latin typeface="Calibri" panose="020F0502020204030204"/>
                <a:cs typeface="Calibri" panose="020F0502020204030204"/>
              </a:rPr>
              <a:t> the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autonomic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nervous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system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305" marR="5080" indent="67691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Motor </a:t>
            </a:r>
            <a:r>
              <a:rPr dirty="0"/>
              <a:t>nerve tracts – </a:t>
            </a:r>
            <a:r>
              <a:rPr spc="5" dirty="0"/>
              <a:t> </a:t>
            </a:r>
            <a:r>
              <a:rPr spc="-25" dirty="0"/>
              <a:t>Voluntary</a:t>
            </a:r>
            <a:r>
              <a:rPr spc="-60" dirty="0"/>
              <a:t> </a:t>
            </a:r>
            <a:r>
              <a:rPr dirty="0"/>
              <a:t>muscle</a:t>
            </a:r>
            <a:r>
              <a:rPr spc="-5" dirty="0"/>
              <a:t> movement</a:t>
            </a:r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762000" y="1315211"/>
            <a:ext cx="7996555" cy="5471160"/>
            <a:chOff x="762000" y="1315211"/>
            <a:chExt cx="7996555" cy="5471160"/>
          </a:xfrm>
        </p:grpSpPr>
        <p:pic>
          <p:nvPicPr>
            <p:cNvPr id="4" name="object 4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762000" y="1315211"/>
              <a:ext cx="4419600" cy="513050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24755" y="5850635"/>
              <a:ext cx="4233672" cy="87782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06467" y="5862827"/>
              <a:ext cx="4034028" cy="92354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2000" y="5878067"/>
              <a:ext cx="4139183" cy="78333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572000" y="5878067"/>
              <a:ext cx="4139565" cy="783590"/>
            </a:xfrm>
            <a:custGeom>
              <a:avLst/>
              <a:gdLst/>
              <a:ahLst/>
              <a:cxnLst/>
              <a:rect l="l" t="t" r="r" b="b"/>
              <a:pathLst>
                <a:path w="4139565" h="783590">
                  <a:moveTo>
                    <a:pt x="0" y="130555"/>
                  </a:moveTo>
                  <a:lnTo>
                    <a:pt x="10255" y="79740"/>
                  </a:lnTo>
                  <a:lnTo>
                    <a:pt x="38226" y="38241"/>
                  </a:lnTo>
                  <a:lnTo>
                    <a:pt x="79724" y="10260"/>
                  </a:lnTo>
                  <a:lnTo>
                    <a:pt x="130555" y="0"/>
                  </a:lnTo>
                  <a:lnTo>
                    <a:pt x="4008628" y="0"/>
                  </a:lnTo>
                  <a:lnTo>
                    <a:pt x="4059459" y="10260"/>
                  </a:lnTo>
                  <a:lnTo>
                    <a:pt x="4100957" y="38241"/>
                  </a:lnTo>
                  <a:lnTo>
                    <a:pt x="4128928" y="79740"/>
                  </a:lnTo>
                  <a:lnTo>
                    <a:pt x="4139183" y="130555"/>
                  </a:lnTo>
                  <a:lnTo>
                    <a:pt x="4139183" y="652779"/>
                  </a:lnTo>
                  <a:lnTo>
                    <a:pt x="4128928" y="703595"/>
                  </a:lnTo>
                  <a:lnTo>
                    <a:pt x="4100956" y="745094"/>
                  </a:lnTo>
                  <a:lnTo>
                    <a:pt x="4059459" y="773075"/>
                  </a:lnTo>
                  <a:lnTo>
                    <a:pt x="4008628" y="783335"/>
                  </a:lnTo>
                  <a:lnTo>
                    <a:pt x="130555" y="783335"/>
                  </a:lnTo>
                  <a:lnTo>
                    <a:pt x="79724" y="773075"/>
                  </a:lnTo>
                  <a:lnTo>
                    <a:pt x="38226" y="745094"/>
                  </a:lnTo>
                  <a:lnTo>
                    <a:pt x="10255" y="703595"/>
                  </a:lnTo>
                  <a:lnTo>
                    <a:pt x="0" y="652779"/>
                  </a:lnTo>
                  <a:lnTo>
                    <a:pt x="0" y="130555"/>
                  </a:lnTo>
                  <a:close/>
                </a:path>
              </a:pathLst>
            </a:custGeom>
            <a:ln w="9144">
              <a:solidFill>
                <a:srgbClr val="97B85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4689728" y="5933643"/>
            <a:ext cx="361378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motor</a:t>
            </a:r>
            <a:r>
              <a:rPr sz="20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nerve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5" dirty="0">
                <a:latin typeface="Calibri" panose="020F0502020204030204"/>
                <a:cs typeface="Calibri" panose="020F0502020204030204"/>
              </a:rPr>
              <a:t>pathways: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upper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lower</a:t>
            </a:r>
            <a:r>
              <a:rPr sz="2000" b="1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motor</a:t>
            </a:r>
            <a:r>
              <a:rPr sz="2000" b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neurones.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305" marR="5080" indent="67691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Motor </a:t>
            </a:r>
            <a:r>
              <a:rPr dirty="0"/>
              <a:t>nerve tracts – </a:t>
            </a:r>
            <a:r>
              <a:rPr spc="5" dirty="0"/>
              <a:t> </a:t>
            </a:r>
            <a:r>
              <a:rPr spc="-25" dirty="0"/>
              <a:t>Voluntary</a:t>
            </a:r>
            <a:r>
              <a:rPr spc="-50" dirty="0"/>
              <a:t> </a:t>
            </a:r>
            <a:r>
              <a:rPr dirty="0"/>
              <a:t>muscle</a:t>
            </a:r>
            <a:r>
              <a:rPr spc="-5" dirty="0"/>
              <a:t> movement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191513"/>
            <a:ext cx="8225790" cy="500824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6350" indent="-342900">
              <a:lnSpc>
                <a:spcPts val="2810"/>
              </a:lnSpc>
              <a:spcBef>
                <a:spcPts val="455"/>
              </a:spcBef>
              <a:buFont typeface="Arial MT"/>
              <a:buChar char="•"/>
              <a:tabLst>
                <a:tab pos="354965" algn="l"/>
                <a:tab pos="355600" algn="l"/>
                <a:tab pos="1090295" algn="l"/>
                <a:tab pos="2454275" algn="l"/>
                <a:tab pos="2974340" algn="l"/>
                <a:tab pos="4324350" algn="l"/>
                <a:tab pos="5889625" algn="l"/>
                <a:tab pos="6391275" algn="l"/>
                <a:tab pos="7077075" algn="l"/>
                <a:tab pos="7936865" algn="l"/>
              </a:tabLst>
            </a:pPr>
            <a:r>
              <a:rPr sz="2600" spc="-5" dirty="0">
                <a:latin typeface="Calibri" panose="020F0502020204030204"/>
                <a:cs typeface="Calibri" panose="020F0502020204030204"/>
              </a:rPr>
              <a:t>Th</a:t>
            </a:r>
            <a:r>
              <a:rPr sz="2600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dirty="0">
                <a:latin typeface="Calibri" panose="020F0502020204030204"/>
                <a:cs typeface="Calibri" panose="020F0502020204030204"/>
              </a:rPr>
              <a:t>ti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m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u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l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u</a:t>
            </a:r>
            <a:r>
              <a:rPr sz="2600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c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</a:t>
            </a:r>
            <a:r>
              <a:rPr sz="2600" spc="-30" dirty="0">
                <a:latin typeface="Calibri" panose="020F0502020204030204"/>
                <a:cs typeface="Calibri" panose="020F0502020204030204"/>
              </a:rPr>
              <a:t>n</a:t>
            </a:r>
            <a:r>
              <a:rPr sz="2600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spc="-45" dirty="0">
                <a:latin typeface="Calibri" panose="020F0502020204030204"/>
                <a:cs typeface="Calibri" panose="020F0502020204030204"/>
              </a:rPr>
              <a:t>r</a:t>
            </a:r>
            <a:r>
              <a:rPr sz="2600" dirty="0">
                <a:latin typeface="Calibri" panose="020F0502020204030204"/>
                <a:cs typeface="Calibri" panose="020F0502020204030204"/>
              </a:rPr>
              <a:t>act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origin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at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dirty="0">
                <a:latin typeface="Calibri" panose="020F0502020204030204"/>
                <a:cs typeface="Calibri" panose="020F0502020204030204"/>
              </a:rPr>
              <a:t>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dirty="0">
                <a:latin typeface="Calibri" panose="020F0502020204030204"/>
                <a:cs typeface="Calibri" panose="020F0502020204030204"/>
              </a:rPr>
              <a:t>t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the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dirty="0">
                <a:latin typeface="Calibri" panose="020F0502020204030204"/>
                <a:cs typeface="Calibri" panose="020F0502020204030204"/>
              </a:rPr>
              <a:t>l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e</a:t>
            </a:r>
            <a:r>
              <a:rPr sz="2600" spc="-30" dirty="0">
                <a:latin typeface="Calibri" panose="020F0502020204030204"/>
                <a:cs typeface="Calibri" panose="020F0502020204030204"/>
              </a:rPr>
              <a:t>v</a:t>
            </a:r>
            <a:r>
              <a:rPr sz="2600" dirty="0">
                <a:latin typeface="Calibri" panose="020F0502020204030204"/>
                <a:cs typeface="Calibri" panose="020F0502020204030204"/>
              </a:rPr>
              <a:t>el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of 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consciousness</a:t>
            </a:r>
            <a:r>
              <a:rPr sz="26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in the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5" dirty="0">
                <a:latin typeface="Calibri" panose="020F0502020204030204"/>
                <a:cs typeface="Calibri" panose="020F0502020204030204"/>
              </a:rPr>
              <a:t>cerebrum.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355600" indent="-342900">
              <a:lnSpc>
                <a:spcPct val="100000"/>
              </a:lnSpc>
              <a:spcBef>
                <a:spcPts val="2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The upper</a:t>
            </a:r>
            <a:r>
              <a:rPr sz="2600" b="1" spc="1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motor</a:t>
            </a:r>
            <a:r>
              <a:rPr sz="2600" b="1" spc="-2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neurone: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756285" marR="5715" lvl="1" indent="-287020" algn="just">
              <a:lnSpc>
                <a:spcPts val="2380"/>
              </a:lnSpc>
              <a:spcBef>
                <a:spcPts val="590"/>
              </a:spcBef>
              <a:buFont typeface="Arial MT"/>
              <a:buChar char="–"/>
              <a:tabLst>
                <a:tab pos="75692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This has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its cell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body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(Betz's cell) in the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precentral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sulcus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area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 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cerebrum.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225"/>
              </a:spcBef>
              <a:buFont typeface="Arial MT"/>
              <a:buChar char="–"/>
              <a:tabLst>
                <a:tab pos="75692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axons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pass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through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internal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capsule,</a:t>
            </a:r>
            <a:r>
              <a:rPr sz="22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pons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and medulla.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marR="5080" lvl="1" indent="-287020" algn="just">
              <a:lnSpc>
                <a:spcPct val="90000"/>
              </a:lnSpc>
              <a:spcBef>
                <a:spcPts val="525"/>
              </a:spcBef>
              <a:buFont typeface="Arial MT"/>
              <a:buChar char="–"/>
              <a:tabLst>
                <a:tab pos="756920" algn="l"/>
              </a:tabLst>
            </a:pPr>
            <a:r>
              <a:rPr sz="22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axons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of these upper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motor neurones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make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up the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pyramidal </a:t>
            </a:r>
            <a:r>
              <a:rPr sz="2200" spc="-484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tracts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decussate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medulla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oblongata,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forming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the 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pyramids.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The lower</a:t>
            </a:r>
            <a:r>
              <a:rPr sz="2600" b="1" spc="-2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motor</a:t>
            </a:r>
            <a:r>
              <a:rPr sz="2600" b="1" spc="-2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neurone: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756285" marR="6985" lvl="1" indent="-287020" algn="just">
              <a:lnSpc>
                <a:spcPts val="2380"/>
              </a:lnSpc>
              <a:spcBef>
                <a:spcPts val="590"/>
              </a:spcBef>
              <a:buFont typeface="Arial MT"/>
              <a:buChar char="–"/>
              <a:tabLst>
                <a:tab pos="75692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This has </a:t>
            </a:r>
            <a:r>
              <a:rPr sz="2200" dirty="0">
                <a:latin typeface="Calibri" panose="020F0502020204030204"/>
                <a:cs typeface="Calibri" panose="020F0502020204030204"/>
              </a:rPr>
              <a:t>its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cell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body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in the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anterior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horn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grey matter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in the 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spinal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cord.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756285" marR="5715" lvl="1" indent="-287020" algn="just">
              <a:lnSpc>
                <a:spcPts val="2380"/>
              </a:lnSpc>
              <a:spcBef>
                <a:spcPts val="520"/>
              </a:spcBef>
              <a:buFont typeface="Arial MT"/>
              <a:buChar char="–"/>
              <a:tabLst>
                <a:tab pos="75692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The motor end-plates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each nerve and the muscle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fibres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they </a:t>
            </a:r>
            <a:r>
              <a:rPr sz="22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supply 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form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a</a:t>
            </a:r>
            <a:r>
              <a:rPr sz="22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motor</a:t>
            </a:r>
            <a:r>
              <a:rPr sz="22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unit.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178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Motor </a:t>
            </a:r>
            <a:r>
              <a:rPr spc="5" dirty="0"/>
              <a:t>nerve </a:t>
            </a:r>
            <a:r>
              <a:rPr dirty="0"/>
              <a:t>tracts – </a:t>
            </a:r>
            <a:r>
              <a:rPr spc="5" dirty="0"/>
              <a:t> </a:t>
            </a:r>
            <a:r>
              <a:rPr spc="-10" dirty="0"/>
              <a:t>Involuntary</a:t>
            </a:r>
            <a:r>
              <a:rPr spc="-40" dirty="0"/>
              <a:t> </a:t>
            </a:r>
            <a:r>
              <a:rPr dirty="0"/>
              <a:t>muscle</a:t>
            </a:r>
            <a:r>
              <a:rPr spc="-55" dirty="0"/>
              <a:t> </a:t>
            </a:r>
            <a:r>
              <a:rPr spc="-5" dirty="0"/>
              <a:t>movement</a:t>
            </a:r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pc="-10" dirty="0"/>
              <a:t>The upper</a:t>
            </a:r>
            <a:r>
              <a:rPr spc="15" dirty="0"/>
              <a:t> </a:t>
            </a:r>
            <a:r>
              <a:rPr spc="-10" dirty="0"/>
              <a:t>motor</a:t>
            </a:r>
            <a:r>
              <a:rPr spc="-5" dirty="0"/>
              <a:t> </a:t>
            </a:r>
            <a:r>
              <a:rPr spc="-10" dirty="0"/>
              <a:t>neurone:</a:t>
            </a:r>
            <a:endParaRPr spc="-10" dirty="0"/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Spinal</a:t>
            </a:r>
            <a:r>
              <a:rPr spc="-15" dirty="0"/>
              <a:t> </a:t>
            </a:r>
            <a:r>
              <a:rPr spc="-25" dirty="0"/>
              <a:t>reflexes:</a:t>
            </a:r>
            <a:endParaRPr spc="-25" dirty="0"/>
          </a:p>
          <a:p>
            <a:pPr marL="469900">
              <a:lnSpc>
                <a:spcPct val="100000"/>
              </a:lnSpc>
              <a:spcBef>
                <a:spcPts val="605"/>
              </a:spcBef>
              <a:tabLst>
                <a:tab pos="1738630" algn="l"/>
                <a:tab pos="2846070" algn="l"/>
                <a:tab pos="3350260" algn="l"/>
                <a:tab pos="4269740" algn="l"/>
                <a:tab pos="5668645" algn="l"/>
              </a:tabLst>
            </a:pPr>
            <a:r>
              <a:rPr sz="2400" b="0" dirty="0">
                <a:solidFill>
                  <a:srgbClr val="000000"/>
                </a:solidFill>
                <a:latin typeface="Arial MT"/>
                <a:cs typeface="Arial MT"/>
              </a:rPr>
              <a:t>–</a:t>
            </a:r>
            <a:r>
              <a:rPr sz="2400" b="0" spc="254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These	</a:t>
            </a:r>
            <a:r>
              <a:rPr sz="2400" b="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consist	</a:t>
            </a:r>
            <a:r>
              <a:rPr sz="2400" b="0" spc="-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	</a:t>
            </a:r>
            <a:r>
              <a:rPr sz="2400" b="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three	</a:t>
            </a:r>
            <a:r>
              <a:rPr sz="2400" b="0" spc="-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elements	(sensory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16545" y="2244978"/>
            <a:ext cx="1267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neurones,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3756" y="2610739"/>
            <a:ext cx="74822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12875" algn="l"/>
                <a:tab pos="2726690" algn="l"/>
                <a:tab pos="3105150" algn="l"/>
                <a:tab pos="3667125" algn="l"/>
                <a:tab pos="4538980" algn="l"/>
                <a:tab pos="5235575" algn="l"/>
                <a:tab pos="5849620" algn="l"/>
                <a:tab pos="6699250" algn="l"/>
              </a:tabLst>
            </a:pPr>
            <a:r>
              <a:rPr sz="2400" spc="-20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onnec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t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</a:t>
            </a:r>
            <a:r>
              <a:rPr sz="2400" dirty="0">
                <a:latin typeface="Calibri" panose="020F0502020204030204"/>
                <a:cs typeface="Calibri" panose="020F0502020204030204"/>
              </a:rPr>
              <a:t>r	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neu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one</a:t>
            </a:r>
            <a:r>
              <a:rPr sz="2400" dirty="0">
                <a:latin typeface="Calibri" panose="020F0502020204030204"/>
                <a:cs typeface="Calibri" panose="020F0502020204030204"/>
              </a:rPr>
              <a:t>s	in	the	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spina</a:t>
            </a:r>
            <a:r>
              <a:rPr sz="2400" dirty="0">
                <a:latin typeface="Calibri" panose="020F0502020204030204"/>
                <a:cs typeface="Calibri" panose="020F0502020204030204"/>
              </a:rPr>
              <a:t>l	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dirty="0">
                <a:latin typeface="Calibri" panose="020F0502020204030204"/>
                <a:cs typeface="Calibri" panose="020F0502020204030204"/>
              </a:rPr>
              <a:t>d	and	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l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o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w</a:t>
            </a:r>
            <a:r>
              <a:rPr sz="2400" dirty="0">
                <a:latin typeface="Calibri" panose="020F0502020204030204"/>
                <a:cs typeface="Calibri" panose="020F0502020204030204"/>
              </a:rPr>
              <a:t>er	mo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t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or 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neurones).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13359" y="3352800"/>
            <a:ext cx="8790940" cy="3401695"/>
            <a:chOff x="213359" y="3352800"/>
            <a:chExt cx="8790940" cy="3401695"/>
          </a:xfrm>
        </p:grpSpPr>
        <p:pic>
          <p:nvPicPr>
            <p:cNvPr id="7" name="object 7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213359" y="3352800"/>
              <a:ext cx="8790432" cy="277520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44239" y="6138672"/>
              <a:ext cx="2328672" cy="53797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09187" y="6135623"/>
              <a:ext cx="2119884" cy="61874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91483" y="6166104"/>
              <a:ext cx="2234183" cy="44348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491483" y="6166104"/>
              <a:ext cx="2234565" cy="443865"/>
            </a:xfrm>
            <a:custGeom>
              <a:avLst/>
              <a:gdLst/>
              <a:ahLst/>
              <a:cxnLst/>
              <a:rect l="l" t="t" r="r" b="b"/>
              <a:pathLst>
                <a:path w="2234565" h="443865">
                  <a:moveTo>
                    <a:pt x="0" y="73914"/>
                  </a:moveTo>
                  <a:lnTo>
                    <a:pt x="5816" y="45144"/>
                  </a:lnTo>
                  <a:lnTo>
                    <a:pt x="21669" y="21650"/>
                  </a:lnTo>
                  <a:lnTo>
                    <a:pt x="45166" y="5809"/>
                  </a:lnTo>
                  <a:lnTo>
                    <a:pt x="73913" y="0"/>
                  </a:lnTo>
                  <a:lnTo>
                    <a:pt x="2160269" y="0"/>
                  </a:lnTo>
                  <a:lnTo>
                    <a:pt x="2189017" y="5809"/>
                  </a:lnTo>
                  <a:lnTo>
                    <a:pt x="2212514" y="21650"/>
                  </a:lnTo>
                  <a:lnTo>
                    <a:pt x="2228367" y="45144"/>
                  </a:lnTo>
                  <a:lnTo>
                    <a:pt x="2234183" y="73914"/>
                  </a:lnTo>
                  <a:lnTo>
                    <a:pt x="2234183" y="369570"/>
                  </a:lnTo>
                  <a:lnTo>
                    <a:pt x="2228367" y="398339"/>
                  </a:lnTo>
                  <a:lnTo>
                    <a:pt x="2212514" y="421833"/>
                  </a:lnTo>
                  <a:lnTo>
                    <a:pt x="2189017" y="437674"/>
                  </a:lnTo>
                  <a:lnTo>
                    <a:pt x="2160269" y="443484"/>
                  </a:lnTo>
                  <a:lnTo>
                    <a:pt x="73913" y="443484"/>
                  </a:lnTo>
                  <a:lnTo>
                    <a:pt x="45166" y="437674"/>
                  </a:lnTo>
                  <a:lnTo>
                    <a:pt x="21669" y="421833"/>
                  </a:lnTo>
                  <a:lnTo>
                    <a:pt x="5816" y="398339"/>
                  </a:lnTo>
                  <a:lnTo>
                    <a:pt x="0" y="369570"/>
                  </a:lnTo>
                  <a:lnTo>
                    <a:pt x="0" y="73914"/>
                  </a:lnTo>
                  <a:close/>
                </a:path>
              </a:pathLst>
            </a:custGeom>
            <a:ln w="9144">
              <a:solidFill>
                <a:srgbClr val="97B85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3592448" y="6205829"/>
            <a:ext cx="175513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 panose="020F0502020204030204"/>
                <a:cs typeface="Calibri" panose="020F0502020204030204"/>
              </a:rPr>
              <a:t>simple</a:t>
            </a:r>
            <a:r>
              <a:rPr sz="2000" b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5" dirty="0">
                <a:latin typeface="Calibri" panose="020F0502020204030204"/>
                <a:cs typeface="Calibri" panose="020F0502020204030204"/>
              </a:rPr>
              <a:t>reflex</a:t>
            </a:r>
            <a:r>
              <a:rPr sz="20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arc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178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Motor </a:t>
            </a:r>
            <a:r>
              <a:rPr spc="5" dirty="0"/>
              <a:t>nerve </a:t>
            </a:r>
            <a:r>
              <a:rPr dirty="0"/>
              <a:t>tracts – </a:t>
            </a:r>
            <a:r>
              <a:rPr spc="5" dirty="0"/>
              <a:t> </a:t>
            </a:r>
            <a:r>
              <a:rPr spc="-10" dirty="0"/>
              <a:t>Involuntary</a:t>
            </a:r>
            <a:r>
              <a:rPr spc="-40" dirty="0"/>
              <a:t> </a:t>
            </a:r>
            <a:r>
              <a:rPr dirty="0"/>
              <a:t>muscle</a:t>
            </a:r>
            <a:r>
              <a:rPr spc="-55" dirty="0"/>
              <a:t> </a:t>
            </a:r>
            <a:r>
              <a:rPr spc="-5" dirty="0"/>
              <a:t>movement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140574"/>
            <a:ext cx="8226425" cy="361759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7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Spinal</a:t>
            </a:r>
            <a:r>
              <a:rPr sz="2800" b="1" spc="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3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reflexes</a:t>
            </a:r>
            <a:r>
              <a:rPr sz="2800" b="1" spc="4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(Cont.,)</a:t>
            </a:r>
            <a:r>
              <a:rPr sz="28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60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It</a:t>
            </a:r>
            <a:r>
              <a:rPr sz="2400" spc="2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is</a:t>
            </a:r>
            <a:r>
              <a:rPr sz="2400" spc="26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</a:t>
            </a:r>
            <a:r>
              <a:rPr sz="2400" spc="26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involuntary</a:t>
            </a:r>
            <a:r>
              <a:rPr sz="2400" spc="26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27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nearly</a:t>
            </a:r>
            <a:r>
              <a:rPr sz="2400" spc="28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instantaneous</a:t>
            </a:r>
            <a:r>
              <a:rPr sz="2400" spc="25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movement</a:t>
            </a:r>
            <a:r>
              <a:rPr sz="2400" spc="27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response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to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stimulus.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In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higher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animals,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most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sensory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neurons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do</a:t>
            </a:r>
            <a:r>
              <a:rPr sz="2400" spc="5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not</a:t>
            </a:r>
            <a:r>
              <a:rPr sz="2400" spc="5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pass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directly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into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brain,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but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synapse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 the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spinal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cord.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This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characteristic allows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reflex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actions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to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occur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relatively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quickly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by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activating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spinal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motor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neurons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without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delay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of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routing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signals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through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brain, </a:t>
            </a:r>
            <a:r>
              <a:rPr sz="2400" dirty="0">
                <a:latin typeface="Calibri" panose="020F0502020204030204"/>
                <a:cs typeface="Calibri" panose="020F0502020204030204"/>
              </a:rPr>
              <a:t>although the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brain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will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receive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sensory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input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while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reflex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action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occurs.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178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Motor </a:t>
            </a:r>
            <a:r>
              <a:rPr spc="5" dirty="0"/>
              <a:t>nerve </a:t>
            </a:r>
            <a:r>
              <a:rPr dirty="0"/>
              <a:t>tracts – </a:t>
            </a:r>
            <a:r>
              <a:rPr spc="5" dirty="0"/>
              <a:t> </a:t>
            </a:r>
            <a:r>
              <a:rPr spc="-10" dirty="0"/>
              <a:t>Involuntary</a:t>
            </a:r>
            <a:r>
              <a:rPr spc="-40" dirty="0"/>
              <a:t> </a:t>
            </a:r>
            <a:r>
              <a:rPr dirty="0"/>
              <a:t>muscle</a:t>
            </a:r>
            <a:r>
              <a:rPr spc="-55" dirty="0"/>
              <a:t> </a:t>
            </a:r>
            <a:r>
              <a:rPr spc="-5" dirty="0"/>
              <a:t>movement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140574"/>
            <a:ext cx="8226425" cy="464185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7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b="1" spc="-2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Stretch</a:t>
            </a:r>
            <a:r>
              <a:rPr sz="2800" b="1" spc="4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3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reflexes</a:t>
            </a:r>
            <a:r>
              <a:rPr sz="2800" b="1" spc="5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1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(Myotatic</a:t>
            </a:r>
            <a:r>
              <a:rPr sz="2800" b="1" spc="1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2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reflex):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60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5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stretch</a:t>
            </a:r>
            <a:r>
              <a:rPr sz="2400" spc="5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reflex</a:t>
            </a:r>
            <a:r>
              <a:rPr sz="2400" spc="5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is</a:t>
            </a:r>
            <a:r>
              <a:rPr sz="2400" spc="5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</a:t>
            </a:r>
            <a:r>
              <a:rPr sz="2400" spc="50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muscle</a:t>
            </a:r>
            <a:r>
              <a:rPr sz="2400" spc="50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contraction</a:t>
            </a:r>
            <a:r>
              <a:rPr sz="2400" spc="50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</a:t>
            </a:r>
            <a:r>
              <a:rPr sz="2400" spc="5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response</a:t>
            </a:r>
            <a:r>
              <a:rPr sz="2400" spc="50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to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stretching</a:t>
            </a:r>
            <a:r>
              <a:rPr sz="24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within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muscle.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This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reflex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has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shortest latency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 </a:t>
            </a:r>
            <a:r>
              <a:rPr sz="2400" dirty="0">
                <a:latin typeface="Calibri" panose="020F0502020204030204"/>
                <a:cs typeface="Calibri" panose="020F0502020204030204"/>
              </a:rPr>
              <a:t>all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spinal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reflexes.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It </a:t>
            </a:r>
            <a:r>
              <a:rPr sz="2400" dirty="0">
                <a:latin typeface="Calibri" panose="020F0502020204030204"/>
                <a:cs typeface="Calibri" panose="020F0502020204030204"/>
              </a:rPr>
              <a:t>is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monosynaptic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reflex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that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provides automatic regulation of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skeletal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muscle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length.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Autonomic </a:t>
            </a:r>
            <a:r>
              <a:rPr sz="2800" b="1" spc="-2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reflexes: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Font typeface="Arial MT"/>
              <a:buChar char="–"/>
              <a:tabLst>
                <a:tab pos="756920" algn="l"/>
                <a:tab pos="2287905" algn="l"/>
                <a:tab pos="3420745" algn="l"/>
                <a:tab pos="3995420" algn="l"/>
                <a:tab pos="4664710" algn="l"/>
                <a:tab pos="5673090" algn="l"/>
                <a:tab pos="6112510" algn="l"/>
                <a:tab pos="72402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Au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t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on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o</a:t>
            </a:r>
            <a:r>
              <a:rPr sz="2400" dirty="0">
                <a:latin typeface="Calibri" panose="020F0502020204030204"/>
                <a:cs typeface="Calibri" panose="020F0502020204030204"/>
              </a:rPr>
              <a:t>mic	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e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fl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e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x</a:t>
            </a:r>
            <a:r>
              <a:rPr sz="2400" dirty="0">
                <a:latin typeface="Calibri" panose="020F0502020204030204"/>
                <a:cs typeface="Calibri" panose="020F0502020204030204"/>
              </a:rPr>
              <a:t>es	a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dirty="0">
                <a:latin typeface="Calibri" panose="020F0502020204030204"/>
                <a:cs typeface="Calibri" panose="020F0502020204030204"/>
              </a:rPr>
              <a:t>e	also	kn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o</a:t>
            </a:r>
            <a:r>
              <a:rPr sz="2400" dirty="0">
                <a:latin typeface="Calibri" panose="020F0502020204030204"/>
                <a:cs typeface="Calibri" panose="020F0502020204030204"/>
              </a:rPr>
              <a:t>wn	as	</a:t>
            </a:r>
            <a:r>
              <a:rPr sz="2400" b="1" i="1" spc="-5" dirty="0">
                <a:latin typeface="Calibri" panose="020F0502020204030204"/>
                <a:cs typeface="Calibri" panose="020F0502020204030204"/>
              </a:rPr>
              <a:t>vis</a:t>
            </a:r>
            <a:r>
              <a:rPr sz="2400" b="1" i="1" spc="-15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b="1" i="1" spc="-5" dirty="0">
                <a:latin typeface="Calibri" panose="020F0502020204030204"/>
                <a:cs typeface="Calibri" panose="020F0502020204030204"/>
              </a:rPr>
              <a:t>e</a:t>
            </a:r>
            <a:r>
              <a:rPr sz="2400" b="1" i="1" spc="-10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b="1" i="1" dirty="0">
                <a:latin typeface="Calibri" panose="020F0502020204030204"/>
                <a:cs typeface="Calibri" panose="020F0502020204030204"/>
              </a:rPr>
              <a:t>al	</a:t>
            </a:r>
            <a:r>
              <a:rPr sz="2400" b="1" i="1" spc="-5" dirty="0">
                <a:latin typeface="Calibri" panose="020F0502020204030204"/>
                <a:cs typeface="Calibri" panose="020F0502020204030204"/>
              </a:rPr>
              <a:t>r</a:t>
            </a:r>
            <a:r>
              <a:rPr sz="2400" b="1" i="1" spc="-10" dirty="0">
                <a:latin typeface="Calibri" panose="020F0502020204030204"/>
                <a:cs typeface="Calibri" panose="020F0502020204030204"/>
              </a:rPr>
              <a:t>e</a:t>
            </a:r>
            <a:r>
              <a:rPr sz="2400" b="1" i="1" spc="-5" dirty="0">
                <a:latin typeface="Calibri" panose="020F0502020204030204"/>
                <a:cs typeface="Calibri" panose="020F0502020204030204"/>
              </a:rPr>
              <a:t>fl</a:t>
            </a:r>
            <a:r>
              <a:rPr sz="2400" b="1" i="1" spc="-70" dirty="0">
                <a:latin typeface="Calibri" panose="020F0502020204030204"/>
                <a:cs typeface="Calibri" panose="020F0502020204030204"/>
              </a:rPr>
              <a:t>e</a:t>
            </a:r>
            <a:r>
              <a:rPr sz="2400" b="1" i="1" spc="-50" dirty="0">
                <a:latin typeface="Calibri" panose="020F0502020204030204"/>
                <a:cs typeface="Calibri" panose="020F0502020204030204"/>
              </a:rPr>
              <a:t>x</a:t>
            </a:r>
            <a:r>
              <a:rPr sz="2400" b="1" i="1" spc="-5" dirty="0">
                <a:latin typeface="Calibri" panose="020F0502020204030204"/>
                <a:cs typeface="Calibri" panose="020F0502020204030204"/>
              </a:rPr>
              <a:t>es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>
              <a:lnSpc>
                <a:spcPct val="100000"/>
              </a:lnSpc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because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they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often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involve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internal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organs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b="1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body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Eg:</a:t>
            </a:r>
            <a:r>
              <a:rPr sz="2400" b="1" spc="40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Urination</a:t>
            </a:r>
            <a:r>
              <a:rPr sz="2400" b="1" spc="42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4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defecation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4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are</a:t>
            </a:r>
            <a:r>
              <a:rPr sz="2400" spc="4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spinal</a:t>
            </a:r>
            <a:r>
              <a:rPr sz="2400" spc="4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reflexes</a:t>
            </a:r>
            <a:r>
              <a:rPr sz="2400" spc="4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that</a:t>
            </a:r>
            <a:r>
              <a:rPr sz="2400" spc="409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can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756285">
              <a:lnSpc>
                <a:spcPct val="100000"/>
              </a:lnSpc>
            </a:pPr>
            <a:r>
              <a:rPr sz="2400" spc="-25" dirty="0">
                <a:latin typeface="Calibri" panose="020F0502020204030204"/>
                <a:cs typeface="Calibri" panose="020F0502020204030204"/>
              </a:rPr>
              <a:t>take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place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without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input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from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brain.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178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Motor </a:t>
            </a:r>
            <a:r>
              <a:rPr spc="5" dirty="0"/>
              <a:t>nerve </a:t>
            </a:r>
            <a:r>
              <a:rPr dirty="0"/>
              <a:t>tracts – </a:t>
            </a:r>
            <a:r>
              <a:rPr spc="5" dirty="0"/>
              <a:t> </a:t>
            </a:r>
            <a:r>
              <a:rPr spc="-10" dirty="0"/>
              <a:t>Involuntary</a:t>
            </a:r>
            <a:r>
              <a:rPr spc="-40" dirty="0"/>
              <a:t> </a:t>
            </a:r>
            <a:r>
              <a:rPr dirty="0"/>
              <a:t>muscle</a:t>
            </a:r>
            <a:r>
              <a:rPr spc="-55" dirty="0"/>
              <a:t> </a:t>
            </a:r>
            <a:r>
              <a:rPr spc="-5" dirty="0"/>
              <a:t>movement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140574"/>
            <a:ext cx="8225790" cy="24466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Autonomic</a:t>
            </a:r>
            <a:r>
              <a:rPr sz="2800" b="1" spc="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3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reflexes</a:t>
            </a:r>
            <a:r>
              <a:rPr sz="2800" b="1" spc="5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(Cont.,)</a:t>
            </a:r>
            <a:r>
              <a:rPr sz="28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756285" marR="5080" indent="-287020" algn="just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Arial MT"/>
                <a:cs typeface="Arial MT"/>
              </a:rPr>
              <a:t>–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Autonomic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reflexes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are </a:t>
            </a:r>
            <a:r>
              <a:rPr sz="2400" dirty="0">
                <a:latin typeface="Calibri" panose="020F0502020204030204"/>
                <a:cs typeface="Calibri" panose="020F0502020204030204"/>
              </a:rPr>
              <a:t>all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polysynaptic, </a:t>
            </a:r>
            <a:r>
              <a:rPr sz="2400" dirty="0">
                <a:latin typeface="Calibri" panose="020F0502020204030204"/>
                <a:cs typeface="Calibri" panose="020F0502020204030204"/>
              </a:rPr>
              <a:t>with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at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least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one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synapse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 the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CNS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between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sensory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neuron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 the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preganglionic autonomic neuron,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 an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additional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synapse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ganglion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between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preganglionic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postganglionic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neurons.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963065" y="3689145"/>
            <a:ext cx="4811485" cy="29219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0097" y="350265"/>
            <a:ext cx="76822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Myelinated</a:t>
            </a:r>
            <a:r>
              <a:rPr spc="-30" dirty="0"/>
              <a:t> </a:t>
            </a:r>
            <a:r>
              <a:rPr dirty="0"/>
              <a:t>and</a:t>
            </a:r>
            <a:r>
              <a:rPr spc="-10" dirty="0"/>
              <a:t> Non-myelinated</a:t>
            </a:r>
            <a:r>
              <a:rPr spc="-45" dirty="0"/>
              <a:t> </a:t>
            </a:r>
            <a:r>
              <a:rPr dirty="0"/>
              <a:t>Nerve Fibers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153413"/>
            <a:ext cx="8148320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 panose="020F0502020204030204"/>
                <a:cs typeface="Calibri" panose="020F0502020204030204"/>
              </a:rPr>
              <a:t>A</a:t>
            </a:r>
            <a:r>
              <a:rPr sz="2800" spc="12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motor</a:t>
            </a:r>
            <a:r>
              <a:rPr sz="2800" spc="1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neuron</a:t>
            </a:r>
            <a:r>
              <a:rPr sz="2800" spc="1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is</a:t>
            </a:r>
            <a:r>
              <a:rPr sz="2800" spc="1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</a:t>
            </a:r>
            <a:r>
              <a:rPr sz="2800" spc="1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nerve</a:t>
            </a:r>
            <a:r>
              <a:rPr sz="2800" spc="13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that</a:t>
            </a:r>
            <a:r>
              <a:rPr sz="2800" spc="14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carries</a:t>
            </a:r>
            <a:r>
              <a:rPr sz="2800" spc="12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an</a:t>
            </a:r>
            <a:r>
              <a:rPr sz="2800" spc="1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impulse</a:t>
            </a:r>
            <a:r>
              <a:rPr sz="2800" spc="114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30" dirty="0">
                <a:latin typeface="Calibri" panose="020F0502020204030204"/>
                <a:cs typeface="Calibri" panose="020F0502020204030204"/>
              </a:rPr>
              <a:t>for </a:t>
            </a:r>
            <a:r>
              <a:rPr sz="2800" spc="-6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response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from</a:t>
            </a:r>
            <a:r>
              <a:rPr sz="28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CNS</a:t>
            </a:r>
            <a:r>
              <a:rPr sz="2800" b="1" spc="3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8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an</a:t>
            </a:r>
            <a:r>
              <a:rPr sz="28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effector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.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 panose="020F0502020204030204"/>
                <a:cs typeface="Calibri" panose="020F0502020204030204"/>
              </a:rPr>
              <a:t>A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mylinated neuron </a:t>
            </a:r>
            <a:r>
              <a:rPr sz="2800" dirty="0">
                <a:latin typeface="Calibri" panose="020F0502020204030204"/>
                <a:cs typeface="Calibri" panose="020F0502020204030204"/>
              </a:rPr>
              <a:t>is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covered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by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myelin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sheaths. A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myelin</a:t>
            </a:r>
            <a:r>
              <a:rPr sz="2800" spc="55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sheath</a:t>
            </a:r>
            <a:r>
              <a:rPr sz="2800" spc="54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is</a:t>
            </a:r>
            <a:r>
              <a:rPr sz="2800" spc="55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membrane</a:t>
            </a:r>
            <a:r>
              <a:rPr sz="2800" spc="55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800" spc="54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</a:t>
            </a:r>
            <a:r>
              <a:rPr sz="2800" spc="54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Schwann</a:t>
            </a:r>
            <a:r>
              <a:rPr sz="2800" spc="56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cell-</a:t>
            </a:r>
            <a:r>
              <a:rPr sz="2800" spc="55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800" spc="-6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cell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wraps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itself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around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800" spc="-30" dirty="0">
                <a:latin typeface="Calibri" panose="020F0502020204030204"/>
                <a:cs typeface="Calibri" panose="020F0502020204030204"/>
              </a:rPr>
              <a:t>axon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 a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neuron many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times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creating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sheath.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752600" y="3962400"/>
            <a:ext cx="5791200" cy="2686812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2161" y="5445963"/>
            <a:ext cx="24352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i="1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Thank</a:t>
            </a:r>
            <a:r>
              <a:rPr sz="4400" b="1" i="1" spc="-90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400" b="1" i="1" spc="-5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you</a:t>
            </a:r>
            <a:endParaRPr sz="44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56615" y="609600"/>
            <a:ext cx="8532876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0097" y="350265"/>
            <a:ext cx="76822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Myelinated</a:t>
            </a:r>
            <a:r>
              <a:rPr spc="-30" dirty="0"/>
              <a:t> </a:t>
            </a:r>
            <a:r>
              <a:rPr dirty="0"/>
              <a:t>and</a:t>
            </a:r>
            <a:r>
              <a:rPr spc="-10" dirty="0"/>
              <a:t> Non-myelinated</a:t>
            </a:r>
            <a:r>
              <a:rPr spc="-45" dirty="0"/>
              <a:t> </a:t>
            </a:r>
            <a:r>
              <a:rPr dirty="0"/>
              <a:t>Nerve Fibers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077213"/>
            <a:ext cx="5710555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5" dirty="0">
                <a:latin typeface="Calibri" panose="020F0502020204030204"/>
                <a:cs typeface="Calibri" panose="020F0502020204030204"/>
              </a:rPr>
              <a:t>Non-myelinated fibers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comprise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smaller </a:t>
            </a:r>
            <a:r>
              <a:rPr sz="2800" spc="-25" dirty="0">
                <a:latin typeface="Calibri" panose="020F0502020204030204"/>
                <a:cs typeface="Calibri" panose="020F0502020204030204"/>
              </a:rPr>
              <a:t>axons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 the </a:t>
            </a:r>
            <a:r>
              <a:rPr sz="28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CNS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, </a:t>
            </a:r>
            <a:r>
              <a:rPr sz="2800" dirty="0">
                <a:latin typeface="Calibri" panose="020F0502020204030204"/>
                <a:cs typeface="Calibri" panose="020F0502020204030204"/>
              </a:rPr>
              <a:t>in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addition </a:t>
            </a:r>
            <a:r>
              <a:rPr sz="2800" spc="-62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to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peripheral</a:t>
            </a:r>
            <a:r>
              <a:rPr sz="28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postganglionic </a:t>
            </a:r>
            <a:r>
              <a:rPr sz="28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autonomic</a:t>
            </a:r>
            <a:r>
              <a:rPr sz="28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fibers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,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several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types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of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fine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sensory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fibers 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(C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fibers </a:t>
            </a:r>
            <a:r>
              <a:rPr sz="2800" spc="5" dirty="0">
                <a:latin typeface="Calibri" panose="020F0502020204030204"/>
                <a:cs typeface="Calibri" panose="020F0502020204030204"/>
              </a:rPr>
              <a:t>of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skin, 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muscle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5" dirty="0">
                <a:latin typeface="Calibri" panose="020F0502020204030204"/>
                <a:cs typeface="Calibri" panose="020F0502020204030204"/>
              </a:rPr>
              <a:t>and</a:t>
            </a:r>
            <a:r>
              <a:rPr sz="280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viscera),</a:t>
            </a:r>
            <a:r>
              <a:rPr sz="2800" spc="6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olfactory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 nerves,</a:t>
            </a:r>
            <a:r>
              <a:rPr sz="28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etc.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6477000" y="1447800"/>
            <a:ext cx="22098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0097" y="350265"/>
            <a:ext cx="76822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Myelinated</a:t>
            </a:r>
            <a:r>
              <a:rPr spc="-30" dirty="0"/>
              <a:t> </a:t>
            </a:r>
            <a:r>
              <a:rPr dirty="0"/>
              <a:t>and</a:t>
            </a:r>
            <a:r>
              <a:rPr spc="-10" dirty="0"/>
              <a:t> Non-myelinated</a:t>
            </a:r>
            <a:r>
              <a:rPr spc="-45" dirty="0"/>
              <a:t> </a:t>
            </a:r>
            <a:r>
              <a:rPr dirty="0"/>
              <a:t>Nerve Fibers</a:t>
            </a:r>
            <a:endParaRPr dirty="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600200" y="990600"/>
            <a:ext cx="5533644" cy="505206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450594" y="6077203"/>
            <a:ext cx="60902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 panose="020F0502020204030204"/>
                <a:cs typeface="Calibri" panose="020F0502020204030204"/>
              </a:rPr>
              <a:t>Nerve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fibres: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A.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Myelinated.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B.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Non-myelinated.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0097" y="350265"/>
            <a:ext cx="76822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Myelinated</a:t>
            </a:r>
            <a:r>
              <a:rPr spc="-30" dirty="0"/>
              <a:t> </a:t>
            </a:r>
            <a:r>
              <a:rPr dirty="0"/>
              <a:t>and</a:t>
            </a:r>
            <a:r>
              <a:rPr spc="-10" dirty="0"/>
              <a:t> Non-myelinated</a:t>
            </a:r>
            <a:r>
              <a:rPr spc="-45" dirty="0"/>
              <a:t> </a:t>
            </a:r>
            <a:r>
              <a:rPr dirty="0"/>
              <a:t>Nerve Fibers</a:t>
            </a:r>
            <a:endParaRPr dirty="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484876" y="2209800"/>
            <a:ext cx="3329001" cy="23622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639561" y="4572761"/>
            <a:ext cx="3202305" cy="1015365"/>
          </a:xfrm>
          <a:prstGeom prst="rect">
            <a:avLst/>
          </a:prstGeom>
          <a:ln w="25907">
            <a:solidFill>
              <a:srgbClr val="4F81BC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91440" marR="84455" algn="just">
              <a:lnSpc>
                <a:spcPct val="100000"/>
              </a:lnSpc>
              <a:spcBef>
                <a:spcPts val="230"/>
              </a:spcBef>
            </a:pPr>
            <a:r>
              <a:rPr sz="2000" b="1" spc="-10" dirty="0">
                <a:latin typeface="Calibri" panose="020F0502020204030204"/>
                <a:cs typeface="Calibri" panose="020F0502020204030204"/>
              </a:rPr>
              <a:t>Saltatory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 conduction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 of</a:t>
            </a:r>
            <a:r>
              <a:rPr sz="20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20" dirty="0">
                <a:latin typeface="Calibri" panose="020F0502020204030204"/>
                <a:cs typeface="Calibri" panose="020F0502020204030204"/>
              </a:rPr>
              <a:t>an </a:t>
            </a:r>
            <a:r>
              <a:rPr sz="20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impulse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 a</a:t>
            </a:r>
            <a:r>
              <a:rPr sz="20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5" dirty="0">
                <a:latin typeface="Calibri" panose="020F0502020204030204"/>
                <a:cs typeface="Calibri" panose="020F0502020204030204"/>
              </a:rPr>
              <a:t>myelinated 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nerve</a:t>
            </a:r>
            <a:r>
              <a:rPr sz="20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fibre.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565" y="998982"/>
            <a:ext cx="497268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In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myelinated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neurones,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insulating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properties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of</a:t>
            </a:r>
            <a:r>
              <a:rPr sz="2400" dirty="0">
                <a:latin typeface="Calibri" panose="020F0502020204030204"/>
                <a:cs typeface="Calibri" panose="020F0502020204030204"/>
              </a:rPr>
              <a:t> the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myelin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sheath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prevent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movement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of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ions.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5600" marR="5715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spc="-20" dirty="0">
                <a:latin typeface="Calibri" panose="020F0502020204030204"/>
                <a:cs typeface="Calibri" panose="020F0502020204030204"/>
              </a:rPr>
              <a:t>Therefore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electrical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changes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across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membrane can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only occur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at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gaps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 the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myelin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sheath, i.e.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at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nodes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 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Ranvier.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3565" y="3925570"/>
            <a:ext cx="497395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When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impulse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occurs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at</a:t>
            </a:r>
            <a:r>
              <a:rPr sz="2400" spc="5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one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node,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depolarisation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passes</a:t>
            </a:r>
            <a:r>
              <a:rPr sz="2400" spc="5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along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myelin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sheath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to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next</a:t>
            </a:r>
            <a:r>
              <a:rPr sz="2400" spc="5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node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so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that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the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flow</a:t>
            </a:r>
            <a:r>
              <a:rPr sz="2400" spc="5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 current appears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to </a:t>
            </a:r>
            <a:r>
              <a:rPr sz="2400" dirty="0">
                <a:latin typeface="Calibri" panose="020F0502020204030204"/>
                <a:cs typeface="Calibri" panose="020F0502020204030204"/>
              </a:rPr>
              <a:t>'leap'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from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one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node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to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next.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5600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This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is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called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i="1" spc="-10" dirty="0">
                <a:solidFill>
                  <a:srgbClr val="17375E"/>
                </a:solidFill>
                <a:latin typeface="Calibri" panose="020F0502020204030204"/>
                <a:cs typeface="Calibri" panose="020F0502020204030204"/>
              </a:rPr>
              <a:t>saltatory</a:t>
            </a:r>
            <a:r>
              <a:rPr sz="2400" b="1" i="1" dirty="0">
                <a:solidFill>
                  <a:srgbClr val="17375E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i="1" spc="-10" dirty="0">
                <a:solidFill>
                  <a:srgbClr val="17375E"/>
                </a:solidFill>
                <a:latin typeface="Calibri" panose="020F0502020204030204"/>
                <a:cs typeface="Calibri" panose="020F0502020204030204"/>
              </a:rPr>
              <a:t>conduction</a:t>
            </a:r>
            <a:r>
              <a:rPr sz="2400" b="1" i="1" spc="-10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0097" y="350265"/>
            <a:ext cx="76822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Myelinated</a:t>
            </a:r>
            <a:r>
              <a:rPr spc="-30" dirty="0"/>
              <a:t> </a:t>
            </a:r>
            <a:r>
              <a:rPr dirty="0"/>
              <a:t>and</a:t>
            </a:r>
            <a:r>
              <a:rPr spc="-10" dirty="0"/>
              <a:t> Non-myelinated</a:t>
            </a:r>
            <a:r>
              <a:rPr spc="-45" dirty="0"/>
              <a:t> </a:t>
            </a:r>
            <a:r>
              <a:rPr dirty="0"/>
              <a:t>Nerve Fibers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715761" y="5639561"/>
            <a:ext cx="2810510" cy="1015365"/>
          </a:xfrm>
          <a:prstGeom prst="rect">
            <a:avLst/>
          </a:prstGeom>
          <a:ln w="25907">
            <a:solidFill>
              <a:srgbClr val="4F81BC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1440" marR="82550" algn="just">
              <a:lnSpc>
                <a:spcPct val="100000"/>
              </a:lnSpc>
              <a:spcBef>
                <a:spcPts val="235"/>
              </a:spcBef>
            </a:pPr>
            <a:r>
              <a:rPr sz="2000" b="1" dirty="0">
                <a:latin typeface="Calibri" panose="020F0502020204030204"/>
                <a:cs typeface="Calibri" panose="020F0502020204030204"/>
              </a:rPr>
              <a:t>Simple</a:t>
            </a:r>
            <a:r>
              <a:rPr sz="20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propagation</a:t>
            </a:r>
            <a:r>
              <a:rPr sz="2000" b="1" spc="434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of </a:t>
            </a:r>
            <a:r>
              <a:rPr sz="20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an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impulse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a</a:t>
            </a:r>
            <a:r>
              <a:rPr sz="20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dirty="0">
                <a:latin typeface="Calibri" panose="020F0502020204030204"/>
                <a:cs typeface="Calibri" panose="020F0502020204030204"/>
              </a:rPr>
              <a:t>non- </a:t>
            </a:r>
            <a:r>
              <a:rPr sz="2000" b="1" spc="-4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5" dirty="0">
                <a:latin typeface="Calibri" panose="020F0502020204030204"/>
                <a:cs typeface="Calibri" panose="020F0502020204030204"/>
              </a:rPr>
              <a:t>myelinated</a:t>
            </a:r>
            <a:r>
              <a:rPr sz="20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nerve</a:t>
            </a:r>
            <a:r>
              <a:rPr sz="2000" b="1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fibre.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308091" y="1371600"/>
            <a:ext cx="3744811" cy="406621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83540" y="1232661"/>
            <a:ext cx="464375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72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The speed of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conduction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depends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on</a:t>
            </a:r>
            <a:r>
              <a:rPr sz="2400" spc="5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509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diameter</a:t>
            </a:r>
            <a:r>
              <a:rPr sz="2400" spc="5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5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509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neurone: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larger the 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diameter,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the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faster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conduction.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2696083"/>
            <a:ext cx="205676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Myelinated 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impulses </a:t>
            </a:r>
            <a:r>
              <a:rPr sz="24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u</a:t>
            </a: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n</a:t>
            </a:r>
            <a:r>
              <a:rPr sz="2400" b="1" spc="-5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2400" b="1" spc="-2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y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eli</a:t>
            </a: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n</a:t>
            </a:r>
            <a:r>
              <a:rPr sz="2400" b="1" spc="-2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400" b="1" spc="-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</a:t>
            </a:r>
            <a:r>
              <a:rPr sz="2400" b="1" spc="-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ed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94177" y="2696083"/>
            <a:ext cx="88709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90" marR="5080" indent="-47625" algn="just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fibres 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faster </a:t>
            </a:r>
            <a:r>
              <a:rPr sz="2400" b="1" spc="-1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fibres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85386" y="2696083"/>
            <a:ext cx="10420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conduct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R="6985" algn="r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than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be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dirty="0">
                <a:latin typeface="Calibri" panose="020F0502020204030204"/>
                <a:cs typeface="Calibri" panose="020F0502020204030204"/>
              </a:rPr>
              <a:t>ause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3540" y="3793617"/>
            <a:ext cx="4644390" cy="1736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715" algn="just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Calibri" panose="020F0502020204030204"/>
                <a:cs typeface="Calibri" panose="020F0502020204030204"/>
              </a:rPr>
              <a:t>saltatory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conduction </a:t>
            </a:r>
            <a:r>
              <a:rPr sz="2400" dirty="0">
                <a:latin typeface="Calibri" panose="020F0502020204030204"/>
                <a:cs typeface="Calibri" panose="020F0502020204030204"/>
              </a:rPr>
              <a:t>is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faster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than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complete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conduction,</a:t>
            </a:r>
            <a:r>
              <a:rPr sz="2400" spc="5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or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i="1" spc="-5" dirty="0">
                <a:solidFill>
                  <a:srgbClr val="17375E"/>
                </a:solidFill>
                <a:latin typeface="Calibri" panose="020F0502020204030204"/>
                <a:cs typeface="Calibri" panose="020F0502020204030204"/>
              </a:rPr>
              <a:t>simple</a:t>
            </a:r>
            <a:r>
              <a:rPr sz="2400" b="1" i="1" spc="-35" dirty="0">
                <a:solidFill>
                  <a:srgbClr val="17375E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i="1" spc="-5" dirty="0">
                <a:solidFill>
                  <a:srgbClr val="17375E"/>
                </a:solidFill>
                <a:latin typeface="Calibri" panose="020F0502020204030204"/>
                <a:cs typeface="Calibri" panose="020F0502020204030204"/>
              </a:rPr>
              <a:t>propagation.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42265" marR="5715" indent="-342265" algn="r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0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000" b="1" spc="24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2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fastest</a:t>
            </a:r>
            <a:r>
              <a:rPr sz="2000" b="1" spc="24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fibres</a:t>
            </a:r>
            <a:r>
              <a:rPr sz="2000" b="1" spc="25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can</a:t>
            </a:r>
            <a:r>
              <a:rPr sz="2000" b="1" spc="24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conduct</a:t>
            </a:r>
            <a:r>
              <a:rPr sz="2000" b="1" spc="229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impulses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  <a:tabLst>
                <a:tab pos="592455" algn="l"/>
                <a:tab pos="1646555" algn="l"/>
                <a:tab pos="2259965" algn="l"/>
                <a:tab pos="3350895" algn="l"/>
              </a:tabLst>
            </a:pPr>
            <a:r>
              <a:rPr sz="20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130	</a:t>
            </a:r>
            <a:r>
              <a:rPr sz="20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metres/	</a:t>
            </a:r>
            <a:r>
              <a:rPr sz="20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sec.	</a:t>
            </a:r>
            <a:r>
              <a:rPr sz="2000" b="1" spc="-1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(</a:t>
            </a:r>
            <a:r>
              <a:rPr sz="2000" b="1" spc="-15" dirty="0">
                <a:latin typeface="Calibri" panose="020F0502020204030204"/>
                <a:cs typeface="Calibri" panose="020F0502020204030204"/>
              </a:rPr>
              <a:t>skeletal	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muscles</a:t>
            </a:r>
            <a:r>
              <a:rPr sz="20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)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6440" y="5503875"/>
            <a:ext cx="430085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while</a:t>
            </a:r>
            <a:r>
              <a:rPr sz="2000" b="1" spc="15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000" b="1" spc="16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slowest</a:t>
            </a:r>
            <a:r>
              <a:rPr sz="2000" b="1" spc="16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impulses</a:t>
            </a:r>
            <a:r>
              <a:rPr sz="2000" b="1" spc="16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2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travel</a:t>
            </a:r>
            <a:r>
              <a:rPr sz="2000" b="1" spc="16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sz="2000" b="1" spc="16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0.5 </a:t>
            </a:r>
            <a:r>
              <a:rPr sz="2000" b="1" spc="-44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metres/</a:t>
            </a:r>
            <a:r>
              <a:rPr sz="2000" b="1" spc="-15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b="1" dirty="0">
                <a:solidFill>
                  <a:srgbClr val="E36C09"/>
                </a:solidFill>
                <a:latin typeface="Calibri" panose="020F0502020204030204"/>
                <a:cs typeface="Calibri" panose="020F0502020204030204"/>
              </a:rPr>
              <a:t>sec.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793" y="3240404"/>
            <a:ext cx="8738235" cy="1129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b="1" i="1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Sensory</a:t>
            </a:r>
            <a:r>
              <a:rPr sz="4000" b="1" i="1" spc="-40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b="1" i="1" spc="-10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pathway</a:t>
            </a:r>
            <a:endParaRPr sz="4000">
              <a:latin typeface="Calibri" panose="020F0502020204030204"/>
              <a:cs typeface="Calibri" panose="020F0502020204030204"/>
            </a:endParaRP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sz="3200" b="1" i="1" spc="-15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(Transmit</a:t>
            </a:r>
            <a:r>
              <a:rPr sz="3200" b="1" i="1" spc="-10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i="1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action</a:t>
            </a:r>
            <a:r>
              <a:rPr sz="3200" b="1" i="1" spc="-15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i="1" spc="-5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potentials</a:t>
            </a:r>
            <a:r>
              <a:rPr sz="3200" b="1" i="1" spc="-30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i="1" spc="-5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from </a:t>
            </a:r>
            <a:r>
              <a:rPr sz="3200" b="1" i="1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periphery</a:t>
            </a:r>
            <a:r>
              <a:rPr sz="3200" b="1" i="1" spc="-20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i="1" spc="-15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3200" b="1" i="1" spc="-10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i="1" dirty="0">
                <a:solidFill>
                  <a:srgbClr val="5039EF"/>
                </a:solidFill>
                <a:latin typeface="Calibri" panose="020F0502020204030204"/>
                <a:cs typeface="Calibri" panose="020F0502020204030204"/>
              </a:rPr>
              <a:t>brain)</a:t>
            </a:r>
            <a:endParaRPr sz="3200">
              <a:latin typeface="Calibri" panose="020F0502020204030204"/>
              <a:cs typeface="Calibri" panose="020F0502020204030204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1836" y="204215"/>
            <a:ext cx="8661400" cy="2906395"/>
            <a:chOff x="211836" y="204215"/>
            <a:chExt cx="8661400" cy="2906395"/>
          </a:xfrm>
        </p:grpSpPr>
        <p:pic>
          <p:nvPicPr>
            <p:cNvPr id="4" name="object 4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211836" y="280445"/>
              <a:ext cx="3810000" cy="283003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21836" y="204215"/>
              <a:ext cx="4850892" cy="269138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3229" y="316738"/>
            <a:ext cx="3178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Motor</a:t>
            </a:r>
            <a:r>
              <a:rPr sz="3600" spc="-60" dirty="0"/>
              <a:t> </a:t>
            </a:r>
            <a:r>
              <a:rPr sz="3600" spc="-10" dirty="0"/>
              <a:t>pathways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1371600"/>
            <a:ext cx="8889690" cy="38639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9474</Words>
  <Application>WPS Presentation</Application>
  <PresentationFormat>On-screen Show (4:3)</PresentationFormat>
  <Paragraphs>340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9" baseType="lpstr">
      <vt:lpstr>Arial</vt:lpstr>
      <vt:lpstr>SimSun</vt:lpstr>
      <vt:lpstr>Wingdings</vt:lpstr>
      <vt:lpstr>Calibri</vt:lpstr>
      <vt:lpstr>Arial MT</vt:lpstr>
      <vt:lpstr>Microsoft YaHei</vt:lpstr>
      <vt:lpstr>Arial Unicode MS</vt:lpstr>
      <vt:lpstr>Times New Roman</vt:lpstr>
      <vt:lpstr>Office Theme</vt:lpstr>
      <vt:lpstr>Sensory and motor  pathway</vt:lpstr>
      <vt:lpstr>Learning Outcomes</vt:lpstr>
      <vt:lpstr>Myelinated and Non-myelinated Nerve Fibers</vt:lpstr>
      <vt:lpstr>Myelinated and Non-myelinated Nerve Fibers</vt:lpstr>
      <vt:lpstr>Myelinated and Non-myelinated Nerve Fibers</vt:lpstr>
      <vt:lpstr>Myelinated and Non-myelinated Nerve Fibers</vt:lpstr>
      <vt:lpstr>Myelinated and Non-myelinated Nerve Fibers</vt:lpstr>
      <vt:lpstr>PowerPoint 演示文稿</vt:lpstr>
      <vt:lpstr>Motor pathways</vt:lpstr>
      <vt:lpstr>Sensory nerve tracts (afferent or ascending)  in the spinal cord</vt:lpstr>
      <vt:lpstr>Sensory nerve tracts</vt:lpstr>
      <vt:lpstr>Sensory nerve tracts</vt:lpstr>
      <vt:lpstr>Sensory nerve tracts</vt:lpstr>
      <vt:lpstr>Sensory and Motor Tracts</vt:lpstr>
      <vt:lpstr>Types of sensory neuron</vt:lpstr>
      <vt:lpstr>Types of sensory neuron</vt:lpstr>
      <vt:lpstr>Sensory receptors</vt:lpstr>
      <vt:lpstr>Sensory receptors</vt:lpstr>
      <vt:lpstr>Functions of sensory neuron</vt:lpstr>
      <vt:lpstr>Motor pathway</vt:lpstr>
      <vt:lpstr>Motor pathways</vt:lpstr>
      <vt:lpstr>Motor pathways</vt:lpstr>
      <vt:lpstr>Motor nerve tracts</vt:lpstr>
      <vt:lpstr>Motor nerve tracts –  Voluntary muscle movement</vt:lpstr>
      <vt:lpstr>Motor nerve tracts –  Voluntary muscle movement</vt:lpstr>
      <vt:lpstr>Motor nerve tracts –  Involuntary muscle movement</vt:lpstr>
      <vt:lpstr>Motor nerve tracts –  Involuntary muscle movement</vt:lpstr>
      <vt:lpstr>Motor nerve tracts –  Involuntary muscle movement</vt:lpstr>
      <vt:lpstr>Motor nerve tracts –  Involuntary muscle movement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Sensory and motor  pathway</dc:title>
  <dc:creator/>
  <cp:lastModifiedBy>USER</cp:lastModifiedBy>
  <cp:revision>1</cp:revision>
  <dcterms:created xsi:type="dcterms:W3CDTF">2021-11-23T06:18:24Z</dcterms:created>
  <dcterms:modified xsi:type="dcterms:W3CDTF">2021-11-23T06:18:24Z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2018-11-06T03:00:00Z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2021-11-23T03:00:00Z</vt:filetime>
  </property>
  <property fmtid="{D5CDD505-2E9C-101B-9397-08002B2CF9AE}" pid="5" name="ICV">
    <vt:lpwstr>27D2A61948C64021A400120C9C48C791</vt:lpwstr>
  </property>
  <property fmtid="{D5CDD505-2E9C-101B-9397-08002B2CF9AE}" pid="6" name="KSOProductBuildVer">
    <vt:lpwstr>1033-11.2.0.10382</vt:lpwstr>
  </property>
</Properties>
</file>