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3" r:id="rId74"/>
    <p:sldId id="334" r:id="rId75"/>
    <p:sldId id="337" r:id="rId76"/>
    <p:sldId id="338" r:id="rId77"/>
    <p:sldId id="339" r:id="rId78"/>
    <p:sldId id="341" r:id="rId79"/>
    <p:sldId id="342" r:id="rId80"/>
    <p:sldId id="345" r:id="rId81"/>
    <p:sldId id="346" r:id="rId82"/>
    <p:sldId id="347" r:id="rId83"/>
    <p:sldId id="348" r:id="rId84"/>
    <p:sldId id="349" r:id="rId85"/>
  </p:sldIdLst>
  <p:sldSz cx="9144000" cy="6858000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8" Type="http://schemas.openxmlformats.org/officeDocument/2006/relationships/tableStyles" Target="tableStyles.xml"/><Relationship Id="rId87" Type="http://schemas.openxmlformats.org/officeDocument/2006/relationships/viewProps" Target="viewProps.xml"/><Relationship Id="rId86" Type="http://schemas.openxmlformats.org/officeDocument/2006/relationships/presProps" Target="presProps.xml"/><Relationship Id="rId85" Type="http://schemas.openxmlformats.org/officeDocument/2006/relationships/slide" Target="slides/slide82.xml"/><Relationship Id="rId84" Type="http://schemas.openxmlformats.org/officeDocument/2006/relationships/slide" Target="slides/slide81.xml"/><Relationship Id="rId83" Type="http://schemas.openxmlformats.org/officeDocument/2006/relationships/slide" Target="slides/slide80.xml"/><Relationship Id="rId82" Type="http://schemas.openxmlformats.org/officeDocument/2006/relationships/slide" Target="slides/slide79.xml"/><Relationship Id="rId81" Type="http://schemas.openxmlformats.org/officeDocument/2006/relationships/slide" Target="slides/slide78.xml"/><Relationship Id="rId80" Type="http://schemas.openxmlformats.org/officeDocument/2006/relationships/slide" Target="slides/slide77.xml"/><Relationship Id="rId8" Type="http://schemas.openxmlformats.org/officeDocument/2006/relationships/slide" Target="slides/slide5.xml"/><Relationship Id="rId79" Type="http://schemas.openxmlformats.org/officeDocument/2006/relationships/slide" Target="slides/slide76.xml"/><Relationship Id="rId78" Type="http://schemas.openxmlformats.org/officeDocument/2006/relationships/slide" Target="slides/slide75.xml"/><Relationship Id="rId77" Type="http://schemas.openxmlformats.org/officeDocument/2006/relationships/slide" Target="slides/slide74.xml"/><Relationship Id="rId76" Type="http://schemas.openxmlformats.org/officeDocument/2006/relationships/slide" Target="slides/slide73.xml"/><Relationship Id="rId75" Type="http://schemas.openxmlformats.org/officeDocument/2006/relationships/slide" Target="slides/slide72.xml"/><Relationship Id="rId74" Type="http://schemas.openxmlformats.org/officeDocument/2006/relationships/slide" Target="slides/slide71.xml"/><Relationship Id="rId73" Type="http://schemas.openxmlformats.org/officeDocument/2006/relationships/slide" Target="slides/slide70.xml"/><Relationship Id="rId72" Type="http://schemas.openxmlformats.org/officeDocument/2006/relationships/slide" Target="slides/slide69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2950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2475309"/>
            <a:ext cx="97536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979" y="4885432"/>
            <a:ext cx="52832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000099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000099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D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75919" y="379729"/>
            <a:ext cx="8533130" cy="6197600"/>
          </a:xfrm>
          <a:custGeom>
            <a:avLst/>
            <a:gdLst/>
            <a:ahLst/>
            <a:cxnLst/>
            <a:rect l="l" t="t" r="r" b="b"/>
            <a:pathLst>
              <a:path w="8533130" h="6197600">
                <a:moveTo>
                  <a:pt x="8427720" y="1270"/>
                </a:moveTo>
                <a:lnTo>
                  <a:pt x="104139" y="1270"/>
                </a:lnTo>
                <a:lnTo>
                  <a:pt x="93979" y="6350"/>
                </a:lnTo>
                <a:lnTo>
                  <a:pt x="81279" y="11430"/>
                </a:lnTo>
                <a:lnTo>
                  <a:pt x="40639" y="39370"/>
                </a:lnTo>
                <a:lnTo>
                  <a:pt x="11429" y="81280"/>
                </a:lnTo>
                <a:lnTo>
                  <a:pt x="5079" y="102870"/>
                </a:lnTo>
                <a:lnTo>
                  <a:pt x="1269" y="115570"/>
                </a:lnTo>
                <a:lnTo>
                  <a:pt x="0" y="128270"/>
                </a:lnTo>
                <a:lnTo>
                  <a:pt x="0" y="6069330"/>
                </a:lnTo>
                <a:lnTo>
                  <a:pt x="1269" y="6080760"/>
                </a:lnTo>
                <a:lnTo>
                  <a:pt x="5079" y="6093460"/>
                </a:lnTo>
                <a:lnTo>
                  <a:pt x="6350" y="6104890"/>
                </a:lnTo>
                <a:lnTo>
                  <a:pt x="31750" y="6148070"/>
                </a:lnTo>
                <a:lnTo>
                  <a:pt x="71120" y="6181090"/>
                </a:lnTo>
                <a:lnTo>
                  <a:pt x="116839" y="6197600"/>
                </a:lnTo>
                <a:lnTo>
                  <a:pt x="8416290" y="6197600"/>
                </a:lnTo>
                <a:lnTo>
                  <a:pt x="8463280" y="6181090"/>
                </a:lnTo>
                <a:lnTo>
                  <a:pt x="8501380" y="6148070"/>
                </a:lnTo>
                <a:lnTo>
                  <a:pt x="8526780" y="6104890"/>
                </a:lnTo>
                <a:lnTo>
                  <a:pt x="8531860" y="6080760"/>
                </a:lnTo>
                <a:lnTo>
                  <a:pt x="8533130" y="6069330"/>
                </a:lnTo>
                <a:lnTo>
                  <a:pt x="8533130" y="128270"/>
                </a:lnTo>
                <a:lnTo>
                  <a:pt x="8530590" y="102870"/>
                </a:lnTo>
                <a:lnTo>
                  <a:pt x="8501380" y="49530"/>
                </a:lnTo>
                <a:lnTo>
                  <a:pt x="8463280" y="16510"/>
                </a:lnTo>
                <a:lnTo>
                  <a:pt x="8440420" y="6350"/>
                </a:lnTo>
                <a:lnTo>
                  <a:pt x="8427720" y="1270"/>
                </a:lnTo>
                <a:close/>
              </a:path>
              <a:path w="8533130" h="6197600">
                <a:moveTo>
                  <a:pt x="8404860" y="0"/>
                </a:moveTo>
                <a:lnTo>
                  <a:pt x="128270" y="0"/>
                </a:lnTo>
                <a:lnTo>
                  <a:pt x="116839" y="1270"/>
                </a:lnTo>
                <a:lnTo>
                  <a:pt x="8416290" y="1270"/>
                </a:lnTo>
                <a:lnTo>
                  <a:pt x="8404860" y="0"/>
                </a:lnTo>
                <a:close/>
              </a:path>
            </a:pathLst>
          </a:custGeom>
          <a:solidFill>
            <a:srgbClr val="000000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77189" y="378459"/>
            <a:ext cx="8533130" cy="6198870"/>
          </a:xfrm>
          <a:custGeom>
            <a:avLst/>
            <a:gdLst/>
            <a:ahLst/>
            <a:cxnLst/>
            <a:rect l="l" t="t" r="r" b="b"/>
            <a:pathLst>
              <a:path w="8533130" h="6198870">
                <a:moveTo>
                  <a:pt x="128269" y="0"/>
                </a:moveTo>
                <a:lnTo>
                  <a:pt x="80902" y="11132"/>
                </a:lnTo>
                <a:lnTo>
                  <a:pt x="39846" y="40481"/>
                </a:lnTo>
                <a:lnTo>
                  <a:pt x="10933" y="81974"/>
                </a:lnTo>
                <a:lnTo>
                  <a:pt x="0" y="129539"/>
                </a:lnTo>
                <a:lnTo>
                  <a:pt x="0" y="6069330"/>
                </a:lnTo>
                <a:lnTo>
                  <a:pt x="10933" y="6116895"/>
                </a:lnTo>
                <a:lnTo>
                  <a:pt x="39846" y="6158388"/>
                </a:lnTo>
                <a:lnTo>
                  <a:pt x="80902" y="6187737"/>
                </a:lnTo>
                <a:lnTo>
                  <a:pt x="128269" y="6198870"/>
                </a:lnTo>
                <a:lnTo>
                  <a:pt x="8403590" y="6198870"/>
                </a:lnTo>
                <a:lnTo>
                  <a:pt x="8450957" y="6187737"/>
                </a:lnTo>
                <a:lnTo>
                  <a:pt x="8492013" y="6158388"/>
                </a:lnTo>
                <a:lnTo>
                  <a:pt x="8520926" y="6116895"/>
                </a:lnTo>
                <a:lnTo>
                  <a:pt x="8531860" y="6069330"/>
                </a:lnTo>
                <a:lnTo>
                  <a:pt x="8531860" y="129539"/>
                </a:lnTo>
                <a:lnTo>
                  <a:pt x="8520926" y="81974"/>
                </a:lnTo>
                <a:lnTo>
                  <a:pt x="8492013" y="40481"/>
                </a:lnTo>
                <a:lnTo>
                  <a:pt x="8450957" y="11132"/>
                </a:lnTo>
                <a:lnTo>
                  <a:pt x="8403590" y="0"/>
                </a:lnTo>
                <a:lnTo>
                  <a:pt x="128269" y="0"/>
                </a:lnTo>
                <a:close/>
              </a:path>
              <a:path w="8533130" h="6198870">
                <a:moveTo>
                  <a:pt x="0" y="0"/>
                </a:moveTo>
                <a:lnTo>
                  <a:pt x="0" y="0"/>
                </a:lnTo>
              </a:path>
              <a:path w="8533130" h="6198870">
                <a:moveTo>
                  <a:pt x="8533130" y="6198870"/>
                </a:moveTo>
                <a:lnTo>
                  <a:pt x="8533130" y="61988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04800" y="328929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79">
                <a:moveTo>
                  <a:pt x="8427720" y="1270"/>
                </a:moveTo>
                <a:lnTo>
                  <a:pt x="104140" y="1270"/>
                </a:lnTo>
                <a:lnTo>
                  <a:pt x="69850" y="16510"/>
                </a:lnTo>
                <a:lnTo>
                  <a:pt x="30479" y="49530"/>
                </a:lnTo>
                <a:lnTo>
                  <a:pt x="6350" y="92710"/>
                </a:lnTo>
                <a:lnTo>
                  <a:pt x="2539" y="102870"/>
                </a:lnTo>
                <a:lnTo>
                  <a:pt x="0" y="115570"/>
                </a:lnTo>
                <a:lnTo>
                  <a:pt x="0" y="182880"/>
                </a:lnTo>
                <a:lnTo>
                  <a:pt x="8531860" y="182880"/>
                </a:lnTo>
                <a:lnTo>
                  <a:pt x="8531860" y="115570"/>
                </a:lnTo>
                <a:lnTo>
                  <a:pt x="8529320" y="102870"/>
                </a:lnTo>
                <a:lnTo>
                  <a:pt x="8525510" y="92710"/>
                </a:lnTo>
                <a:lnTo>
                  <a:pt x="8521700" y="81280"/>
                </a:lnTo>
                <a:lnTo>
                  <a:pt x="8515350" y="69850"/>
                </a:lnTo>
                <a:lnTo>
                  <a:pt x="8509000" y="59690"/>
                </a:lnTo>
                <a:lnTo>
                  <a:pt x="8500110" y="49530"/>
                </a:lnTo>
                <a:lnTo>
                  <a:pt x="8492490" y="39370"/>
                </a:lnTo>
                <a:lnTo>
                  <a:pt x="8483600" y="31750"/>
                </a:lnTo>
                <a:lnTo>
                  <a:pt x="8472170" y="24129"/>
                </a:lnTo>
                <a:lnTo>
                  <a:pt x="8462010" y="16510"/>
                </a:lnTo>
                <a:lnTo>
                  <a:pt x="8427720" y="1270"/>
                </a:lnTo>
                <a:close/>
              </a:path>
              <a:path w="8531860" h="182879">
                <a:moveTo>
                  <a:pt x="8403590" y="0"/>
                </a:moveTo>
                <a:lnTo>
                  <a:pt x="128270" y="0"/>
                </a:lnTo>
                <a:lnTo>
                  <a:pt x="115570" y="1270"/>
                </a:lnTo>
                <a:lnTo>
                  <a:pt x="8415020" y="1270"/>
                </a:lnTo>
                <a:lnTo>
                  <a:pt x="840359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04800" y="49530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304800" y="66293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04800" y="83057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304800" y="996949"/>
            <a:ext cx="8531860" cy="185420"/>
          </a:xfrm>
          <a:custGeom>
            <a:avLst/>
            <a:gdLst/>
            <a:ahLst/>
            <a:cxnLst/>
            <a:rect l="l" t="t" r="r" b="b"/>
            <a:pathLst>
              <a:path w="8531860" h="185419">
                <a:moveTo>
                  <a:pt x="0" y="0"/>
                </a:moveTo>
                <a:lnTo>
                  <a:pt x="8531859" y="0"/>
                </a:lnTo>
                <a:lnTo>
                  <a:pt x="8531860" y="185420"/>
                </a:lnTo>
                <a:lnTo>
                  <a:pt x="0" y="18542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304800" y="1165860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80">
                <a:moveTo>
                  <a:pt x="0" y="0"/>
                </a:moveTo>
                <a:lnTo>
                  <a:pt x="8531859" y="0"/>
                </a:lnTo>
                <a:lnTo>
                  <a:pt x="8531860" y="182879"/>
                </a:lnTo>
                <a:lnTo>
                  <a:pt x="0" y="182879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304800" y="1332229"/>
            <a:ext cx="8531860" cy="185420"/>
          </a:xfrm>
          <a:custGeom>
            <a:avLst/>
            <a:gdLst/>
            <a:ahLst/>
            <a:cxnLst/>
            <a:rect l="l" t="t" r="r" b="b"/>
            <a:pathLst>
              <a:path w="8531860" h="185419">
                <a:moveTo>
                  <a:pt x="0" y="0"/>
                </a:moveTo>
                <a:lnTo>
                  <a:pt x="8531859" y="0"/>
                </a:lnTo>
                <a:lnTo>
                  <a:pt x="8531860" y="185420"/>
                </a:lnTo>
                <a:lnTo>
                  <a:pt x="0" y="185420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304800" y="149986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304800" y="166751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304800" y="183514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304800" y="200279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304800" y="217042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304800" y="233806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304800" y="250570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304800" y="267335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304800" y="284099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304800" y="300862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304800" y="317626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304800" y="334390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304800" y="3511550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79">
                <a:moveTo>
                  <a:pt x="0" y="0"/>
                </a:moveTo>
                <a:lnTo>
                  <a:pt x="8531859" y="0"/>
                </a:lnTo>
                <a:lnTo>
                  <a:pt x="8531860" y="182880"/>
                </a:lnTo>
                <a:lnTo>
                  <a:pt x="0" y="18288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304800" y="3677920"/>
            <a:ext cx="8531860" cy="185420"/>
          </a:xfrm>
          <a:custGeom>
            <a:avLst/>
            <a:gdLst/>
            <a:ahLst/>
            <a:cxnLst/>
            <a:rect l="l" t="t" r="r" b="b"/>
            <a:pathLst>
              <a:path w="8531860" h="185420">
                <a:moveTo>
                  <a:pt x="0" y="0"/>
                </a:moveTo>
                <a:lnTo>
                  <a:pt x="8531859" y="0"/>
                </a:lnTo>
                <a:lnTo>
                  <a:pt x="8531860" y="185419"/>
                </a:lnTo>
                <a:lnTo>
                  <a:pt x="0" y="185419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304800" y="3846829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79">
                <a:moveTo>
                  <a:pt x="0" y="0"/>
                </a:moveTo>
                <a:lnTo>
                  <a:pt x="8531859" y="0"/>
                </a:lnTo>
                <a:lnTo>
                  <a:pt x="8531860" y="182880"/>
                </a:lnTo>
                <a:lnTo>
                  <a:pt x="0" y="182880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304800" y="401320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304800" y="418083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304800" y="434847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304800" y="451612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49"/>
                </a:lnTo>
                <a:lnTo>
                  <a:pt x="0" y="184149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304800" y="468375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304800" y="485140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304800" y="501903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304800" y="518667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304800" y="535432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49"/>
                </a:lnTo>
                <a:lnTo>
                  <a:pt x="0" y="184149"/>
                </a:lnTo>
                <a:lnTo>
                  <a:pt x="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304800" y="552195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49"/>
                </a:lnTo>
                <a:lnTo>
                  <a:pt x="0" y="184149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304800" y="568960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304800" y="585723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304800" y="6023609"/>
            <a:ext cx="8531860" cy="185420"/>
          </a:xfrm>
          <a:custGeom>
            <a:avLst/>
            <a:gdLst/>
            <a:ahLst/>
            <a:cxnLst/>
            <a:rect l="l" t="t" r="r" b="b"/>
            <a:pathLst>
              <a:path w="8531860" h="185420">
                <a:moveTo>
                  <a:pt x="0" y="0"/>
                </a:moveTo>
                <a:lnTo>
                  <a:pt x="8531859" y="0"/>
                </a:lnTo>
                <a:lnTo>
                  <a:pt x="8531860" y="185419"/>
                </a:lnTo>
                <a:lnTo>
                  <a:pt x="0" y="185419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304800" y="6192520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79">
                <a:moveTo>
                  <a:pt x="0" y="0"/>
                </a:moveTo>
                <a:lnTo>
                  <a:pt x="8531859" y="0"/>
                </a:lnTo>
                <a:lnTo>
                  <a:pt x="8531860" y="182879"/>
                </a:lnTo>
                <a:lnTo>
                  <a:pt x="0" y="182879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304800" y="6358889"/>
            <a:ext cx="8531860" cy="167640"/>
          </a:xfrm>
          <a:custGeom>
            <a:avLst/>
            <a:gdLst/>
            <a:ahLst/>
            <a:cxnLst/>
            <a:rect l="l" t="t" r="r" b="b"/>
            <a:pathLst>
              <a:path w="8531860" h="167640">
                <a:moveTo>
                  <a:pt x="8531859" y="0"/>
                </a:moveTo>
                <a:lnTo>
                  <a:pt x="0" y="0"/>
                </a:lnTo>
                <a:lnTo>
                  <a:pt x="0" y="50800"/>
                </a:lnTo>
                <a:lnTo>
                  <a:pt x="16510" y="97790"/>
                </a:lnTo>
                <a:lnTo>
                  <a:pt x="48260" y="135890"/>
                </a:lnTo>
                <a:lnTo>
                  <a:pt x="92710" y="161290"/>
                </a:lnTo>
                <a:lnTo>
                  <a:pt x="115570" y="167640"/>
                </a:lnTo>
                <a:lnTo>
                  <a:pt x="8415020" y="167640"/>
                </a:lnTo>
                <a:lnTo>
                  <a:pt x="8427720" y="165100"/>
                </a:lnTo>
                <a:lnTo>
                  <a:pt x="8439150" y="161290"/>
                </a:lnTo>
                <a:lnTo>
                  <a:pt x="8462010" y="151130"/>
                </a:lnTo>
                <a:lnTo>
                  <a:pt x="8472170" y="143510"/>
                </a:lnTo>
                <a:lnTo>
                  <a:pt x="8483600" y="135890"/>
                </a:lnTo>
                <a:lnTo>
                  <a:pt x="8492490" y="127000"/>
                </a:lnTo>
                <a:lnTo>
                  <a:pt x="8500110" y="118110"/>
                </a:lnTo>
                <a:lnTo>
                  <a:pt x="8509000" y="107950"/>
                </a:lnTo>
                <a:lnTo>
                  <a:pt x="8515350" y="97790"/>
                </a:lnTo>
                <a:lnTo>
                  <a:pt x="8521700" y="86360"/>
                </a:lnTo>
                <a:lnTo>
                  <a:pt x="8529320" y="63500"/>
                </a:lnTo>
                <a:lnTo>
                  <a:pt x="8531860" y="50800"/>
                </a:lnTo>
                <a:lnTo>
                  <a:pt x="8531859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304800" y="328929"/>
            <a:ext cx="8533130" cy="6197600"/>
          </a:xfrm>
          <a:custGeom>
            <a:avLst/>
            <a:gdLst/>
            <a:ahLst/>
            <a:cxnLst/>
            <a:rect l="l" t="t" r="r" b="b"/>
            <a:pathLst>
              <a:path w="8533130" h="6197600">
                <a:moveTo>
                  <a:pt x="128270" y="0"/>
                </a:moveTo>
                <a:lnTo>
                  <a:pt x="81438" y="10933"/>
                </a:lnTo>
                <a:lnTo>
                  <a:pt x="40322" y="39846"/>
                </a:lnTo>
                <a:lnTo>
                  <a:pt x="11112" y="80902"/>
                </a:lnTo>
                <a:lnTo>
                  <a:pt x="0" y="128270"/>
                </a:lnTo>
                <a:lnTo>
                  <a:pt x="0" y="6068060"/>
                </a:lnTo>
                <a:lnTo>
                  <a:pt x="11112" y="6115625"/>
                </a:lnTo>
                <a:lnTo>
                  <a:pt x="40322" y="6157118"/>
                </a:lnTo>
                <a:lnTo>
                  <a:pt x="81438" y="6186467"/>
                </a:lnTo>
                <a:lnTo>
                  <a:pt x="128270" y="6197600"/>
                </a:lnTo>
                <a:lnTo>
                  <a:pt x="8404860" y="6197600"/>
                </a:lnTo>
                <a:lnTo>
                  <a:pt x="8451691" y="6186467"/>
                </a:lnTo>
                <a:lnTo>
                  <a:pt x="8492807" y="6157118"/>
                </a:lnTo>
                <a:lnTo>
                  <a:pt x="8522017" y="6115625"/>
                </a:lnTo>
                <a:lnTo>
                  <a:pt x="8533130" y="6068060"/>
                </a:lnTo>
                <a:lnTo>
                  <a:pt x="8533130" y="128270"/>
                </a:lnTo>
                <a:lnTo>
                  <a:pt x="8522017" y="80902"/>
                </a:lnTo>
                <a:lnTo>
                  <a:pt x="8492807" y="39846"/>
                </a:lnTo>
                <a:lnTo>
                  <a:pt x="8451691" y="10933"/>
                </a:lnTo>
                <a:lnTo>
                  <a:pt x="8404860" y="0"/>
                </a:lnTo>
                <a:lnTo>
                  <a:pt x="128270" y="0"/>
                </a:lnTo>
                <a:close/>
              </a:path>
              <a:path w="8533130" h="6197600">
                <a:moveTo>
                  <a:pt x="0" y="0"/>
                </a:moveTo>
                <a:lnTo>
                  <a:pt x="0" y="0"/>
                </a:lnTo>
              </a:path>
              <a:path w="8533130" h="6197600">
                <a:moveTo>
                  <a:pt x="8533130" y="6197600"/>
                </a:moveTo>
                <a:lnTo>
                  <a:pt x="8533130" y="6197600"/>
                </a:lnTo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bg object 57"/>
          <p:cNvSpPr/>
          <p:nvPr/>
        </p:nvSpPr>
        <p:spPr>
          <a:xfrm>
            <a:off x="304800" y="533400"/>
            <a:ext cx="83058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000099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D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375919" y="379729"/>
            <a:ext cx="8533130" cy="6197600"/>
          </a:xfrm>
          <a:custGeom>
            <a:avLst/>
            <a:gdLst/>
            <a:ahLst/>
            <a:cxnLst/>
            <a:rect l="l" t="t" r="r" b="b"/>
            <a:pathLst>
              <a:path w="8533130" h="6197600">
                <a:moveTo>
                  <a:pt x="8427720" y="1270"/>
                </a:moveTo>
                <a:lnTo>
                  <a:pt x="104139" y="1270"/>
                </a:lnTo>
                <a:lnTo>
                  <a:pt x="93979" y="6350"/>
                </a:lnTo>
                <a:lnTo>
                  <a:pt x="81279" y="11430"/>
                </a:lnTo>
                <a:lnTo>
                  <a:pt x="40639" y="39370"/>
                </a:lnTo>
                <a:lnTo>
                  <a:pt x="11429" y="81280"/>
                </a:lnTo>
                <a:lnTo>
                  <a:pt x="5079" y="102870"/>
                </a:lnTo>
                <a:lnTo>
                  <a:pt x="1269" y="115570"/>
                </a:lnTo>
                <a:lnTo>
                  <a:pt x="0" y="128270"/>
                </a:lnTo>
                <a:lnTo>
                  <a:pt x="0" y="6069330"/>
                </a:lnTo>
                <a:lnTo>
                  <a:pt x="1269" y="6080760"/>
                </a:lnTo>
                <a:lnTo>
                  <a:pt x="5079" y="6093460"/>
                </a:lnTo>
                <a:lnTo>
                  <a:pt x="6350" y="6104890"/>
                </a:lnTo>
                <a:lnTo>
                  <a:pt x="31750" y="6148070"/>
                </a:lnTo>
                <a:lnTo>
                  <a:pt x="71120" y="6181090"/>
                </a:lnTo>
                <a:lnTo>
                  <a:pt x="116839" y="6197600"/>
                </a:lnTo>
                <a:lnTo>
                  <a:pt x="8416290" y="6197600"/>
                </a:lnTo>
                <a:lnTo>
                  <a:pt x="8463280" y="6181090"/>
                </a:lnTo>
                <a:lnTo>
                  <a:pt x="8501380" y="6148070"/>
                </a:lnTo>
                <a:lnTo>
                  <a:pt x="8526780" y="6104890"/>
                </a:lnTo>
                <a:lnTo>
                  <a:pt x="8531860" y="6080760"/>
                </a:lnTo>
                <a:lnTo>
                  <a:pt x="8533130" y="6069330"/>
                </a:lnTo>
                <a:lnTo>
                  <a:pt x="8533130" y="128270"/>
                </a:lnTo>
                <a:lnTo>
                  <a:pt x="8530590" y="102870"/>
                </a:lnTo>
                <a:lnTo>
                  <a:pt x="8501380" y="49530"/>
                </a:lnTo>
                <a:lnTo>
                  <a:pt x="8463280" y="16510"/>
                </a:lnTo>
                <a:lnTo>
                  <a:pt x="8440420" y="6350"/>
                </a:lnTo>
                <a:lnTo>
                  <a:pt x="8427720" y="1270"/>
                </a:lnTo>
                <a:close/>
              </a:path>
              <a:path w="8533130" h="6197600">
                <a:moveTo>
                  <a:pt x="8404860" y="0"/>
                </a:moveTo>
                <a:lnTo>
                  <a:pt x="128270" y="0"/>
                </a:lnTo>
                <a:lnTo>
                  <a:pt x="116839" y="1270"/>
                </a:lnTo>
                <a:lnTo>
                  <a:pt x="8416290" y="1270"/>
                </a:lnTo>
                <a:lnTo>
                  <a:pt x="8404860" y="0"/>
                </a:lnTo>
                <a:close/>
              </a:path>
            </a:pathLst>
          </a:custGeom>
          <a:solidFill>
            <a:srgbClr val="000000">
              <a:alpha val="25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77189" y="378459"/>
            <a:ext cx="8533130" cy="6198870"/>
          </a:xfrm>
          <a:custGeom>
            <a:avLst/>
            <a:gdLst/>
            <a:ahLst/>
            <a:cxnLst/>
            <a:rect l="l" t="t" r="r" b="b"/>
            <a:pathLst>
              <a:path w="8533130" h="6198870">
                <a:moveTo>
                  <a:pt x="128269" y="0"/>
                </a:moveTo>
                <a:lnTo>
                  <a:pt x="80902" y="11132"/>
                </a:lnTo>
                <a:lnTo>
                  <a:pt x="39846" y="40481"/>
                </a:lnTo>
                <a:lnTo>
                  <a:pt x="10933" y="81974"/>
                </a:lnTo>
                <a:lnTo>
                  <a:pt x="0" y="129539"/>
                </a:lnTo>
                <a:lnTo>
                  <a:pt x="0" y="6069330"/>
                </a:lnTo>
                <a:lnTo>
                  <a:pt x="10933" y="6116895"/>
                </a:lnTo>
                <a:lnTo>
                  <a:pt x="39846" y="6158388"/>
                </a:lnTo>
                <a:lnTo>
                  <a:pt x="80902" y="6187737"/>
                </a:lnTo>
                <a:lnTo>
                  <a:pt x="128269" y="6198870"/>
                </a:lnTo>
                <a:lnTo>
                  <a:pt x="8403590" y="6198870"/>
                </a:lnTo>
                <a:lnTo>
                  <a:pt x="8450957" y="6187737"/>
                </a:lnTo>
                <a:lnTo>
                  <a:pt x="8492013" y="6158388"/>
                </a:lnTo>
                <a:lnTo>
                  <a:pt x="8520926" y="6116895"/>
                </a:lnTo>
                <a:lnTo>
                  <a:pt x="8531860" y="6069330"/>
                </a:lnTo>
                <a:lnTo>
                  <a:pt x="8531860" y="129539"/>
                </a:lnTo>
                <a:lnTo>
                  <a:pt x="8520926" y="81974"/>
                </a:lnTo>
                <a:lnTo>
                  <a:pt x="8492013" y="40481"/>
                </a:lnTo>
                <a:lnTo>
                  <a:pt x="8450957" y="11132"/>
                </a:lnTo>
                <a:lnTo>
                  <a:pt x="8403590" y="0"/>
                </a:lnTo>
                <a:lnTo>
                  <a:pt x="128269" y="0"/>
                </a:lnTo>
                <a:close/>
              </a:path>
              <a:path w="8533130" h="6198870">
                <a:moveTo>
                  <a:pt x="0" y="0"/>
                </a:moveTo>
                <a:lnTo>
                  <a:pt x="0" y="0"/>
                </a:lnTo>
              </a:path>
              <a:path w="8533130" h="6198870">
                <a:moveTo>
                  <a:pt x="8533130" y="6198870"/>
                </a:moveTo>
                <a:lnTo>
                  <a:pt x="8533130" y="61988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304800" y="328929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79">
                <a:moveTo>
                  <a:pt x="8427720" y="1270"/>
                </a:moveTo>
                <a:lnTo>
                  <a:pt x="104140" y="1270"/>
                </a:lnTo>
                <a:lnTo>
                  <a:pt x="69850" y="16510"/>
                </a:lnTo>
                <a:lnTo>
                  <a:pt x="30479" y="49530"/>
                </a:lnTo>
                <a:lnTo>
                  <a:pt x="6350" y="92710"/>
                </a:lnTo>
                <a:lnTo>
                  <a:pt x="2539" y="102870"/>
                </a:lnTo>
                <a:lnTo>
                  <a:pt x="0" y="115570"/>
                </a:lnTo>
                <a:lnTo>
                  <a:pt x="0" y="182880"/>
                </a:lnTo>
                <a:lnTo>
                  <a:pt x="8531860" y="182880"/>
                </a:lnTo>
                <a:lnTo>
                  <a:pt x="8531860" y="115570"/>
                </a:lnTo>
                <a:lnTo>
                  <a:pt x="8529320" y="102870"/>
                </a:lnTo>
                <a:lnTo>
                  <a:pt x="8525510" y="92710"/>
                </a:lnTo>
                <a:lnTo>
                  <a:pt x="8521700" y="81280"/>
                </a:lnTo>
                <a:lnTo>
                  <a:pt x="8515350" y="69850"/>
                </a:lnTo>
                <a:lnTo>
                  <a:pt x="8509000" y="59690"/>
                </a:lnTo>
                <a:lnTo>
                  <a:pt x="8500110" y="49530"/>
                </a:lnTo>
                <a:lnTo>
                  <a:pt x="8492490" y="39370"/>
                </a:lnTo>
                <a:lnTo>
                  <a:pt x="8483600" y="31750"/>
                </a:lnTo>
                <a:lnTo>
                  <a:pt x="8472170" y="24129"/>
                </a:lnTo>
                <a:lnTo>
                  <a:pt x="8462010" y="16510"/>
                </a:lnTo>
                <a:lnTo>
                  <a:pt x="8427720" y="1270"/>
                </a:lnTo>
                <a:close/>
              </a:path>
              <a:path w="8531860" h="182879">
                <a:moveTo>
                  <a:pt x="8403590" y="0"/>
                </a:moveTo>
                <a:lnTo>
                  <a:pt x="128270" y="0"/>
                </a:lnTo>
                <a:lnTo>
                  <a:pt x="115570" y="1270"/>
                </a:lnTo>
                <a:lnTo>
                  <a:pt x="8415020" y="1270"/>
                </a:lnTo>
                <a:lnTo>
                  <a:pt x="840359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304800" y="49530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304800" y="66293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304800" y="83057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304800" y="996949"/>
            <a:ext cx="8531860" cy="185420"/>
          </a:xfrm>
          <a:custGeom>
            <a:avLst/>
            <a:gdLst/>
            <a:ahLst/>
            <a:cxnLst/>
            <a:rect l="l" t="t" r="r" b="b"/>
            <a:pathLst>
              <a:path w="8531860" h="185419">
                <a:moveTo>
                  <a:pt x="0" y="0"/>
                </a:moveTo>
                <a:lnTo>
                  <a:pt x="8531859" y="0"/>
                </a:lnTo>
                <a:lnTo>
                  <a:pt x="8531860" y="185420"/>
                </a:lnTo>
                <a:lnTo>
                  <a:pt x="0" y="185420"/>
                </a:lnTo>
                <a:lnTo>
                  <a:pt x="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304800" y="1165860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80">
                <a:moveTo>
                  <a:pt x="0" y="0"/>
                </a:moveTo>
                <a:lnTo>
                  <a:pt x="8531859" y="0"/>
                </a:lnTo>
                <a:lnTo>
                  <a:pt x="8531860" y="182879"/>
                </a:lnTo>
                <a:lnTo>
                  <a:pt x="0" y="182879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304800" y="1332229"/>
            <a:ext cx="8531860" cy="185420"/>
          </a:xfrm>
          <a:custGeom>
            <a:avLst/>
            <a:gdLst/>
            <a:ahLst/>
            <a:cxnLst/>
            <a:rect l="l" t="t" r="r" b="b"/>
            <a:pathLst>
              <a:path w="8531860" h="185419">
                <a:moveTo>
                  <a:pt x="0" y="0"/>
                </a:moveTo>
                <a:lnTo>
                  <a:pt x="8531859" y="0"/>
                </a:lnTo>
                <a:lnTo>
                  <a:pt x="8531860" y="185420"/>
                </a:lnTo>
                <a:lnTo>
                  <a:pt x="0" y="185420"/>
                </a:lnTo>
                <a:lnTo>
                  <a:pt x="0" y="0"/>
                </a:lnTo>
                <a:close/>
              </a:path>
            </a:pathLst>
          </a:custGeom>
          <a:solidFill>
            <a:srgbClr val="DEDED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304800" y="149986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304800" y="166751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304800" y="183514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304800" y="200279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bg object 30"/>
          <p:cNvSpPr/>
          <p:nvPr/>
        </p:nvSpPr>
        <p:spPr>
          <a:xfrm>
            <a:off x="304800" y="217042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bg object 31"/>
          <p:cNvSpPr/>
          <p:nvPr/>
        </p:nvSpPr>
        <p:spPr>
          <a:xfrm>
            <a:off x="304800" y="233806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4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bg object 32"/>
          <p:cNvSpPr/>
          <p:nvPr/>
        </p:nvSpPr>
        <p:spPr>
          <a:xfrm>
            <a:off x="304800" y="250570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bg object 33"/>
          <p:cNvSpPr/>
          <p:nvPr/>
        </p:nvSpPr>
        <p:spPr>
          <a:xfrm>
            <a:off x="304800" y="267335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bg object 34"/>
          <p:cNvSpPr/>
          <p:nvPr/>
        </p:nvSpPr>
        <p:spPr>
          <a:xfrm>
            <a:off x="304800" y="284099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bg object 35"/>
          <p:cNvSpPr/>
          <p:nvPr/>
        </p:nvSpPr>
        <p:spPr>
          <a:xfrm>
            <a:off x="304800" y="300862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bg object 36"/>
          <p:cNvSpPr/>
          <p:nvPr/>
        </p:nvSpPr>
        <p:spPr>
          <a:xfrm>
            <a:off x="304800" y="317626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bg object 37"/>
          <p:cNvSpPr/>
          <p:nvPr/>
        </p:nvSpPr>
        <p:spPr>
          <a:xfrm>
            <a:off x="304800" y="334390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bg object 38"/>
          <p:cNvSpPr/>
          <p:nvPr/>
        </p:nvSpPr>
        <p:spPr>
          <a:xfrm>
            <a:off x="304800" y="3511550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79">
                <a:moveTo>
                  <a:pt x="0" y="0"/>
                </a:moveTo>
                <a:lnTo>
                  <a:pt x="8531859" y="0"/>
                </a:lnTo>
                <a:lnTo>
                  <a:pt x="8531860" y="182880"/>
                </a:lnTo>
                <a:lnTo>
                  <a:pt x="0" y="182880"/>
                </a:lnTo>
                <a:lnTo>
                  <a:pt x="0" y="0"/>
                </a:lnTo>
                <a:close/>
              </a:path>
            </a:pathLst>
          </a:custGeom>
          <a:solidFill>
            <a:srgbClr val="EBEB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bg object 39"/>
          <p:cNvSpPr/>
          <p:nvPr/>
        </p:nvSpPr>
        <p:spPr>
          <a:xfrm>
            <a:off x="304800" y="3677920"/>
            <a:ext cx="8531860" cy="185420"/>
          </a:xfrm>
          <a:custGeom>
            <a:avLst/>
            <a:gdLst/>
            <a:ahLst/>
            <a:cxnLst/>
            <a:rect l="l" t="t" r="r" b="b"/>
            <a:pathLst>
              <a:path w="8531860" h="185420">
                <a:moveTo>
                  <a:pt x="0" y="0"/>
                </a:moveTo>
                <a:lnTo>
                  <a:pt x="8531859" y="0"/>
                </a:lnTo>
                <a:lnTo>
                  <a:pt x="8531860" y="185419"/>
                </a:lnTo>
                <a:lnTo>
                  <a:pt x="0" y="185419"/>
                </a:lnTo>
                <a:lnTo>
                  <a:pt x="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bg object 40"/>
          <p:cNvSpPr/>
          <p:nvPr/>
        </p:nvSpPr>
        <p:spPr>
          <a:xfrm>
            <a:off x="304800" y="3846829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79">
                <a:moveTo>
                  <a:pt x="0" y="0"/>
                </a:moveTo>
                <a:lnTo>
                  <a:pt x="8531859" y="0"/>
                </a:lnTo>
                <a:lnTo>
                  <a:pt x="8531860" y="182880"/>
                </a:lnTo>
                <a:lnTo>
                  <a:pt x="0" y="182880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bg object 41"/>
          <p:cNvSpPr/>
          <p:nvPr/>
        </p:nvSpPr>
        <p:spPr>
          <a:xfrm>
            <a:off x="304800" y="401320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bg object 42"/>
          <p:cNvSpPr/>
          <p:nvPr/>
        </p:nvSpPr>
        <p:spPr>
          <a:xfrm>
            <a:off x="304800" y="418083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bg object 43"/>
          <p:cNvSpPr/>
          <p:nvPr/>
        </p:nvSpPr>
        <p:spPr>
          <a:xfrm>
            <a:off x="304800" y="434847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bg object 44"/>
          <p:cNvSpPr/>
          <p:nvPr/>
        </p:nvSpPr>
        <p:spPr>
          <a:xfrm>
            <a:off x="304800" y="451612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49"/>
                </a:lnTo>
                <a:lnTo>
                  <a:pt x="0" y="184149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bg object 45"/>
          <p:cNvSpPr/>
          <p:nvPr/>
        </p:nvSpPr>
        <p:spPr>
          <a:xfrm>
            <a:off x="304800" y="468375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bg object 46"/>
          <p:cNvSpPr/>
          <p:nvPr/>
        </p:nvSpPr>
        <p:spPr>
          <a:xfrm>
            <a:off x="304800" y="485140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bg object 47"/>
          <p:cNvSpPr/>
          <p:nvPr/>
        </p:nvSpPr>
        <p:spPr>
          <a:xfrm>
            <a:off x="304800" y="501903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bg object 48"/>
          <p:cNvSpPr/>
          <p:nvPr/>
        </p:nvSpPr>
        <p:spPr>
          <a:xfrm>
            <a:off x="304800" y="518667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bg object 49"/>
          <p:cNvSpPr/>
          <p:nvPr/>
        </p:nvSpPr>
        <p:spPr>
          <a:xfrm>
            <a:off x="304800" y="535432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49"/>
                </a:lnTo>
                <a:lnTo>
                  <a:pt x="0" y="184149"/>
                </a:lnTo>
                <a:lnTo>
                  <a:pt x="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bg object 50"/>
          <p:cNvSpPr/>
          <p:nvPr/>
        </p:nvSpPr>
        <p:spPr>
          <a:xfrm>
            <a:off x="304800" y="552195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49"/>
                </a:lnTo>
                <a:lnTo>
                  <a:pt x="0" y="184149"/>
                </a:lnTo>
                <a:lnTo>
                  <a:pt x="0" y="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bg object 51"/>
          <p:cNvSpPr/>
          <p:nvPr/>
        </p:nvSpPr>
        <p:spPr>
          <a:xfrm>
            <a:off x="304800" y="5689600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bg object 52"/>
          <p:cNvSpPr/>
          <p:nvPr/>
        </p:nvSpPr>
        <p:spPr>
          <a:xfrm>
            <a:off x="304800" y="5857239"/>
            <a:ext cx="8531860" cy="184150"/>
          </a:xfrm>
          <a:custGeom>
            <a:avLst/>
            <a:gdLst/>
            <a:ahLst/>
            <a:cxnLst/>
            <a:rect l="l" t="t" r="r" b="b"/>
            <a:pathLst>
              <a:path w="8531860" h="184150">
                <a:moveTo>
                  <a:pt x="0" y="0"/>
                </a:moveTo>
                <a:lnTo>
                  <a:pt x="8531859" y="0"/>
                </a:lnTo>
                <a:lnTo>
                  <a:pt x="8531860" y="184150"/>
                </a:lnTo>
                <a:lnTo>
                  <a:pt x="0" y="184150"/>
                </a:lnTo>
                <a:lnTo>
                  <a:pt x="0" y="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bg object 53"/>
          <p:cNvSpPr/>
          <p:nvPr/>
        </p:nvSpPr>
        <p:spPr>
          <a:xfrm>
            <a:off x="304800" y="6023609"/>
            <a:ext cx="8531860" cy="185420"/>
          </a:xfrm>
          <a:custGeom>
            <a:avLst/>
            <a:gdLst/>
            <a:ahLst/>
            <a:cxnLst/>
            <a:rect l="l" t="t" r="r" b="b"/>
            <a:pathLst>
              <a:path w="8531860" h="185420">
                <a:moveTo>
                  <a:pt x="0" y="0"/>
                </a:moveTo>
                <a:lnTo>
                  <a:pt x="8531859" y="0"/>
                </a:lnTo>
                <a:lnTo>
                  <a:pt x="8531860" y="185419"/>
                </a:lnTo>
                <a:lnTo>
                  <a:pt x="0" y="185419"/>
                </a:lnTo>
                <a:lnTo>
                  <a:pt x="0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bg object 54"/>
          <p:cNvSpPr/>
          <p:nvPr/>
        </p:nvSpPr>
        <p:spPr>
          <a:xfrm>
            <a:off x="304800" y="6192520"/>
            <a:ext cx="8531860" cy="182880"/>
          </a:xfrm>
          <a:custGeom>
            <a:avLst/>
            <a:gdLst/>
            <a:ahLst/>
            <a:cxnLst/>
            <a:rect l="l" t="t" r="r" b="b"/>
            <a:pathLst>
              <a:path w="8531860" h="182879">
                <a:moveTo>
                  <a:pt x="0" y="0"/>
                </a:moveTo>
                <a:lnTo>
                  <a:pt x="8531859" y="0"/>
                </a:lnTo>
                <a:lnTo>
                  <a:pt x="8531860" y="182879"/>
                </a:lnTo>
                <a:lnTo>
                  <a:pt x="0" y="182879"/>
                </a:lnTo>
                <a:lnTo>
                  <a:pt x="0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bg object 55"/>
          <p:cNvSpPr/>
          <p:nvPr/>
        </p:nvSpPr>
        <p:spPr>
          <a:xfrm>
            <a:off x="304800" y="6358889"/>
            <a:ext cx="8531860" cy="167640"/>
          </a:xfrm>
          <a:custGeom>
            <a:avLst/>
            <a:gdLst/>
            <a:ahLst/>
            <a:cxnLst/>
            <a:rect l="l" t="t" r="r" b="b"/>
            <a:pathLst>
              <a:path w="8531860" h="167640">
                <a:moveTo>
                  <a:pt x="8531859" y="0"/>
                </a:moveTo>
                <a:lnTo>
                  <a:pt x="0" y="0"/>
                </a:lnTo>
                <a:lnTo>
                  <a:pt x="0" y="50800"/>
                </a:lnTo>
                <a:lnTo>
                  <a:pt x="16510" y="97790"/>
                </a:lnTo>
                <a:lnTo>
                  <a:pt x="48260" y="135890"/>
                </a:lnTo>
                <a:lnTo>
                  <a:pt x="92710" y="161290"/>
                </a:lnTo>
                <a:lnTo>
                  <a:pt x="115570" y="167640"/>
                </a:lnTo>
                <a:lnTo>
                  <a:pt x="8415020" y="167640"/>
                </a:lnTo>
                <a:lnTo>
                  <a:pt x="8427720" y="165100"/>
                </a:lnTo>
                <a:lnTo>
                  <a:pt x="8439150" y="161290"/>
                </a:lnTo>
                <a:lnTo>
                  <a:pt x="8462010" y="151130"/>
                </a:lnTo>
                <a:lnTo>
                  <a:pt x="8472170" y="143510"/>
                </a:lnTo>
                <a:lnTo>
                  <a:pt x="8483600" y="135890"/>
                </a:lnTo>
                <a:lnTo>
                  <a:pt x="8492490" y="127000"/>
                </a:lnTo>
                <a:lnTo>
                  <a:pt x="8500110" y="118110"/>
                </a:lnTo>
                <a:lnTo>
                  <a:pt x="8509000" y="107950"/>
                </a:lnTo>
                <a:lnTo>
                  <a:pt x="8515350" y="97790"/>
                </a:lnTo>
                <a:lnTo>
                  <a:pt x="8521700" y="86360"/>
                </a:lnTo>
                <a:lnTo>
                  <a:pt x="8529320" y="63500"/>
                </a:lnTo>
                <a:lnTo>
                  <a:pt x="8531860" y="50800"/>
                </a:lnTo>
                <a:lnTo>
                  <a:pt x="8531859" y="0"/>
                </a:lnTo>
                <a:close/>
              </a:path>
            </a:pathLst>
          </a:custGeom>
          <a:solidFill>
            <a:srgbClr val="FCFCF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bg object 56"/>
          <p:cNvSpPr/>
          <p:nvPr/>
        </p:nvSpPr>
        <p:spPr>
          <a:xfrm>
            <a:off x="304800" y="328929"/>
            <a:ext cx="8533130" cy="6197600"/>
          </a:xfrm>
          <a:custGeom>
            <a:avLst/>
            <a:gdLst/>
            <a:ahLst/>
            <a:cxnLst/>
            <a:rect l="l" t="t" r="r" b="b"/>
            <a:pathLst>
              <a:path w="8533130" h="6197600">
                <a:moveTo>
                  <a:pt x="128270" y="0"/>
                </a:moveTo>
                <a:lnTo>
                  <a:pt x="81438" y="10933"/>
                </a:lnTo>
                <a:lnTo>
                  <a:pt x="40322" y="39846"/>
                </a:lnTo>
                <a:lnTo>
                  <a:pt x="11112" y="80902"/>
                </a:lnTo>
                <a:lnTo>
                  <a:pt x="0" y="128270"/>
                </a:lnTo>
                <a:lnTo>
                  <a:pt x="0" y="6068060"/>
                </a:lnTo>
                <a:lnTo>
                  <a:pt x="11112" y="6115625"/>
                </a:lnTo>
                <a:lnTo>
                  <a:pt x="40322" y="6157118"/>
                </a:lnTo>
                <a:lnTo>
                  <a:pt x="81438" y="6186467"/>
                </a:lnTo>
                <a:lnTo>
                  <a:pt x="128270" y="6197600"/>
                </a:lnTo>
                <a:lnTo>
                  <a:pt x="8404860" y="6197600"/>
                </a:lnTo>
                <a:lnTo>
                  <a:pt x="8451691" y="6186467"/>
                </a:lnTo>
                <a:lnTo>
                  <a:pt x="8492807" y="6157118"/>
                </a:lnTo>
                <a:lnTo>
                  <a:pt x="8522017" y="6115625"/>
                </a:lnTo>
                <a:lnTo>
                  <a:pt x="8533130" y="6068060"/>
                </a:lnTo>
                <a:lnTo>
                  <a:pt x="8533130" y="128270"/>
                </a:lnTo>
                <a:lnTo>
                  <a:pt x="8522017" y="80902"/>
                </a:lnTo>
                <a:lnTo>
                  <a:pt x="8492807" y="39846"/>
                </a:lnTo>
                <a:lnTo>
                  <a:pt x="8451691" y="10933"/>
                </a:lnTo>
                <a:lnTo>
                  <a:pt x="8404860" y="0"/>
                </a:lnTo>
                <a:lnTo>
                  <a:pt x="128270" y="0"/>
                </a:lnTo>
                <a:close/>
              </a:path>
              <a:path w="8533130" h="6197600">
                <a:moveTo>
                  <a:pt x="0" y="0"/>
                </a:moveTo>
                <a:lnTo>
                  <a:pt x="0" y="0"/>
                </a:lnTo>
              </a:path>
              <a:path w="8533130" h="6197600">
                <a:moveTo>
                  <a:pt x="8533130" y="6197600"/>
                </a:moveTo>
                <a:lnTo>
                  <a:pt x="8533130" y="6197600"/>
                </a:lnTo>
              </a:path>
            </a:pathLst>
          </a:custGeom>
          <a:ln w="3175">
            <a:solidFill>
              <a:srgbClr val="A3A2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1180" y="383540"/>
            <a:ext cx="7423150" cy="65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000099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270" y="1049020"/>
            <a:ext cx="8007350" cy="3161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4.jpe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25.jpeg"/><Relationship Id="rId3" Type="http://schemas.openxmlformats.org/officeDocument/2006/relationships/hyperlink" Target="http://faculty.washington.edu/kepeter/119/images/eye3.jpg" TargetMode="External"/><Relationship Id="rId2" Type="http://schemas.openxmlformats.org/officeDocument/2006/relationships/image" Target="../media/image24.jpeg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3.jpeg"/><Relationship Id="rId1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1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1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2.jpeg"/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1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1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1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2" Type="http://schemas.openxmlformats.org/officeDocument/2006/relationships/image" Target="../media/image50.jpe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1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1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2.jpeg"/><Relationship Id="rId1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1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jpeg"/><Relationship Id="rId1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jpeg"/><Relationship Id="rId1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jpeg"/><Relationship Id="rId1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jpeg"/><Relationship Id="rId2" Type="http://schemas.openxmlformats.org/officeDocument/2006/relationships/image" Target="../media/image58.jpeg"/><Relationship Id="rId1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jpeg"/><Relationship Id="rId2" Type="http://schemas.openxmlformats.org/officeDocument/2006/relationships/image" Target="../media/image59.jpeg"/><Relationship Id="rId1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1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0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1.jpeg"/><Relationship Id="rId1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1.jpeg"/><Relationship Id="rId1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4.png"/><Relationship Id="rId2" Type="http://schemas.openxmlformats.org/officeDocument/2006/relationships/image" Target="../media/image62.jpe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5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1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DD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04800" y="328929"/>
            <a:ext cx="8605520" cy="6249670"/>
            <a:chOff x="304800" y="328929"/>
            <a:chExt cx="8605520" cy="6249670"/>
          </a:xfrm>
        </p:grpSpPr>
        <p:sp>
          <p:nvSpPr>
            <p:cNvPr id="4" name="object 4"/>
            <p:cNvSpPr/>
            <p:nvPr/>
          </p:nvSpPr>
          <p:spPr>
            <a:xfrm>
              <a:off x="375919" y="379729"/>
              <a:ext cx="8533130" cy="6197600"/>
            </a:xfrm>
            <a:custGeom>
              <a:avLst/>
              <a:gdLst/>
              <a:ahLst/>
              <a:cxnLst/>
              <a:rect l="l" t="t" r="r" b="b"/>
              <a:pathLst>
                <a:path w="8533130" h="6197600">
                  <a:moveTo>
                    <a:pt x="8427720" y="1270"/>
                  </a:moveTo>
                  <a:lnTo>
                    <a:pt x="104139" y="1270"/>
                  </a:lnTo>
                  <a:lnTo>
                    <a:pt x="93979" y="6350"/>
                  </a:lnTo>
                  <a:lnTo>
                    <a:pt x="81279" y="11430"/>
                  </a:lnTo>
                  <a:lnTo>
                    <a:pt x="40639" y="39370"/>
                  </a:lnTo>
                  <a:lnTo>
                    <a:pt x="11429" y="81280"/>
                  </a:lnTo>
                  <a:lnTo>
                    <a:pt x="5079" y="102870"/>
                  </a:lnTo>
                  <a:lnTo>
                    <a:pt x="1269" y="115570"/>
                  </a:lnTo>
                  <a:lnTo>
                    <a:pt x="0" y="128270"/>
                  </a:lnTo>
                  <a:lnTo>
                    <a:pt x="0" y="6069330"/>
                  </a:lnTo>
                  <a:lnTo>
                    <a:pt x="1269" y="6080760"/>
                  </a:lnTo>
                  <a:lnTo>
                    <a:pt x="5079" y="6093460"/>
                  </a:lnTo>
                  <a:lnTo>
                    <a:pt x="6350" y="6104890"/>
                  </a:lnTo>
                  <a:lnTo>
                    <a:pt x="31750" y="6148070"/>
                  </a:lnTo>
                  <a:lnTo>
                    <a:pt x="71120" y="6181090"/>
                  </a:lnTo>
                  <a:lnTo>
                    <a:pt x="116839" y="6197600"/>
                  </a:lnTo>
                  <a:lnTo>
                    <a:pt x="8416290" y="6197600"/>
                  </a:lnTo>
                  <a:lnTo>
                    <a:pt x="8463280" y="6181090"/>
                  </a:lnTo>
                  <a:lnTo>
                    <a:pt x="8501380" y="6148070"/>
                  </a:lnTo>
                  <a:lnTo>
                    <a:pt x="8526780" y="6104890"/>
                  </a:lnTo>
                  <a:lnTo>
                    <a:pt x="8531860" y="6080760"/>
                  </a:lnTo>
                  <a:lnTo>
                    <a:pt x="8533130" y="6069330"/>
                  </a:lnTo>
                  <a:lnTo>
                    <a:pt x="8533130" y="128270"/>
                  </a:lnTo>
                  <a:lnTo>
                    <a:pt x="8530590" y="102870"/>
                  </a:lnTo>
                  <a:lnTo>
                    <a:pt x="8501380" y="49530"/>
                  </a:lnTo>
                  <a:lnTo>
                    <a:pt x="8463280" y="16510"/>
                  </a:lnTo>
                  <a:lnTo>
                    <a:pt x="8440420" y="6350"/>
                  </a:lnTo>
                  <a:lnTo>
                    <a:pt x="8427720" y="1270"/>
                  </a:lnTo>
                  <a:close/>
                </a:path>
                <a:path w="8533130" h="6197600">
                  <a:moveTo>
                    <a:pt x="8404860" y="0"/>
                  </a:moveTo>
                  <a:lnTo>
                    <a:pt x="128270" y="0"/>
                  </a:lnTo>
                  <a:lnTo>
                    <a:pt x="116839" y="1270"/>
                  </a:lnTo>
                  <a:lnTo>
                    <a:pt x="8416290" y="1270"/>
                  </a:lnTo>
                  <a:lnTo>
                    <a:pt x="8404860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7189" y="378459"/>
              <a:ext cx="8533130" cy="6198870"/>
            </a:xfrm>
            <a:custGeom>
              <a:avLst/>
              <a:gdLst/>
              <a:ahLst/>
              <a:cxnLst/>
              <a:rect l="l" t="t" r="r" b="b"/>
              <a:pathLst>
                <a:path w="8533130" h="6198870">
                  <a:moveTo>
                    <a:pt x="128269" y="0"/>
                  </a:moveTo>
                  <a:lnTo>
                    <a:pt x="80902" y="11132"/>
                  </a:lnTo>
                  <a:lnTo>
                    <a:pt x="39846" y="40481"/>
                  </a:lnTo>
                  <a:lnTo>
                    <a:pt x="10933" y="81974"/>
                  </a:lnTo>
                  <a:lnTo>
                    <a:pt x="0" y="129539"/>
                  </a:lnTo>
                  <a:lnTo>
                    <a:pt x="0" y="6069330"/>
                  </a:lnTo>
                  <a:lnTo>
                    <a:pt x="10933" y="6116895"/>
                  </a:lnTo>
                  <a:lnTo>
                    <a:pt x="39846" y="6158388"/>
                  </a:lnTo>
                  <a:lnTo>
                    <a:pt x="80902" y="6187737"/>
                  </a:lnTo>
                  <a:lnTo>
                    <a:pt x="128269" y="6198870"/>
                  </a:lnTo>
                  <a:lnTo>
                    <a:pt x="8403590" y="6198870"/>
                  </a:lnTo>
                  <a:lnTo>
                    <a:pt x="8450957" y="6187737"/>
                  </a:lnTo>
                  <a:lnTo>
                    <a:pt x="8492013" y="6158388"/>
                  </a:lnTo>
                  <a:lnTo>
                    <a:pt x="8520926" y="6116895"/>
                  </a:lnTo>
                  <a:lnTo>
                    <a:pt x="8531860" y="6069330"/>
                  </a:lnTo>
                  <a:lnTo>
                    <a:pt x="8531860" y="129539"/>
                  </a:lnTo>
                  <a:lnTo>
                    <a:pt x="8520926" y="81974"/>
                  </a:lnTo>
                  <a:lnTo>
                    <a:pt x="8492013" y="40481"/>
                  </a:lnTo>
                  <a:lnTo>
                    <a:pt x="8450957" y="11132"/>
                  </a:lnTo>
                  <a:lnTo>
                    <a:pt x="8403590" y="0"/>
                  </a:lnTo>
                  <a:lnTo>
                    <a:pt x="128269" y="0"/>
                  </a:lnTo>
                  <a:close/>
                </a:path>
                <a:path w="8533130" h="6198870">
                  <a:moveTo>
                    <a:pt x="0" y="0"/>
                  </a:moveTo>
                  <a:lnTo>
                    <a:pt x="0" y="0"/>
                  </a:lnTo>
                </a:path>
                <a:path w="8533130" h="6198870">
                  <a:moveTo>
                    <a:pt x="8533130" y="6198870"/>
                  </a:moveTo>
                  <a:lnTo>
                    <a:pt x="8533130" y="61988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4800" y="32892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8427720" y="1270"/>
                  </a:moveTo>
                  <a:lnTo>
                    <a:pt x="104140" y="1270"/>
                  </a:lnTo>
                  <a:lnTo>
                    <a:pt x="69850" y="16510"/>
                  </a:lnTo>
                  <a:lnTo>
                    <a:pt x="30479" y="49530"/>
                  </a:lnTo>
                  <a:lnTo>
                    <a:pt x="6350" y="92710"/>
                  </a:lnTo>
                  <a:lnTo>
                    <a:pt x="2539" y="102870"/>
                  </a:lnTo>
                  <a:lnTo>
                    <a:pt x="0" y="115570"/>
                  </a:lnTo>
                  <a:lnTo>
                    <a:pt x="0" y="182880"/>
                  </a:lnTo>
                  <a:lnTo>
                    <a:pt x="8531860" y="182880"/>
                  </a:lnTo>
                  <a:lnTo>
                    <a:pt x="8531860" y="115570"/>
                  </a:lnTo>
                  <a:lnTo>
                    <a:pt x="8529320" y="102870"/>
                  </a:lnTo>
                  <a:lnTo>
                    <a:pt x="8525510" y="92710"/>
                  </a:lnTo>
                  <a:lnTo>
                    <a:pt x="8521700" y="81280"/>
                  </a:lnTo>
                  <a:lnTo>
                    <a:pt x="8515350" y="69850"/>
                  </a:lnTo>
                  <a:lnTo>
                    <a:pt x="8509000" y="59690"/>
                  </a:lnTo>
                  <a:lnTo>
                    <a:pt x="8500110" y="49530"/>
                  </a:lnTo>
                  <a:lnTo>
                    <a:pt x="8492490" y="39370"/>
                  </a:lnTo>
                  <a:lnTo>
                    <a:pt x="8483600" y="31750"/>
                  </a:lnTo>
                  <a:lnTo>
                    <a:pt x="8472170" y="24129"/>
                  </a:lnTo>
                  <a:lnTo>
                    <a:pt x="8462010" y="16510"/>
                  </a:lnTo>
                  <a:lnTo>
                    <a:pt x="8427720" y="1270"/>
                  </a:lnTo>
                  <a:close/>
                </a:path>
                <a:path w="8531860" h="182879">
                  <a:moveTo>
                    <a:pt x="8403590" y="0"/>
                  </a:moveTo>
                  <a:lnTo>
                    <a:pt x="128270" y="0"/>
                  </a:lnTo>
                  <a:lnTo>
                    <a:pt x="115570" y="1270"/>
                  </a:lnTo>
                  <a:lnTo>
                    <a:pt x="8415020" y="1270"/>
                  </a:lnTo>
                  <a:lnTo>
                    <a:pt x="84035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/>
          <p:nvPr/>
        </p:nvSpPr>
        <p:spPr>
          <a:xfrm>
            <a:off x="304800" y="495300"/>
            <a:ext cx="533400" cy="184150"/>
          </a:xfrm>
          <a:custGeom>
            <a:avLst/>
            <a:gdLst/>
            <a:ahLst/>
            <a:cxnLst/>
            <a:rect l="l" t="t" r="r" b="b"/>
            <a:pathLst>
              <a:path w="533400" h="184150">
                <a:moveTo>
                  <a:pt x="0" y="184150"/>
                </a:moveTo>
                <a:lnTo>
                  <a:pt x="533400" y="184150"/>
                </a:lnTo>
                <a:lnTo>
                  <a:pt x="533400" y="0"/>
                </a:lnTo>
                <a:lnTo>
                  <a:pt x="0" y="0"/>
                </a:lnTo>
                <a:lnTo>
                  <a:pt x="0" y="1841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90600" y="495300"/>
            <a:ext cx="7846059" cy="184150"/>
          </a:xfrm>
          <a:custGeom>
            <a:avLst/>
            <a:gdLst/>
            <a:ahLst/>
            <a:cxnLst/>
            <a:rect l="l" t="t" r="r" b="b"/>
            <a:pathLst>
              <a:path w="7846059" h="184150">
                <a:moveTo>
                  <a:pt x="0" y="184150"/>
                </a:moveTo>
                <a:lnTo>
                  <a:pt x="7846059" y="184150"/>
                </a:lnTo>
                <a:lnTo>
                  <a:pt x="7846059" y="0"/>
                </a:lnTo>
                <a:lnTo>
                  <a:pt x="0" y="0"/>
                </a:lnTo>
                <a:lnTo>
                  <a:pt x="0" y="1841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4800" y="662940"/>
            <a:ext cx="533400" cy="184150"/>
          </a:xfrm>
          <a:custGeom>
            <a:avLst/>
            <a:gdLst/>
            <a:ahLst/>
            <a:cxnLst/>
            <a:rect l="l" t="t" r="r" b="b"/>
            <a:pathLst>
              <a:path w="533400" h="184150">
                <a:moveTo>
                  <a:pt x="0" y="184150"/>
                </a:moveTo>
                <a:lnTo>
                  <a:pt x="533400" y="184150"/>
                </a:lnTo>
                <a:lnTo>
                  <a:pt x="533400" y="0"/>
                </a:lnTo>
                <a:lnTo>
                  <a:pt x="0" y="0"/>
                </a:lnTo>
                <a:lnTo>
                  <a:pt x="0" y="18415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90600" y="662940"/>
            <a:ext cx="7846059" cy="184150"/>
          </a:xfrm>
          <a:custGeom>
            <a:avLst/>
            <a:gdLst/>
            <a:ahLst/>
            <a:cxnLst/>
            <a:rect l="l" t="t" r="r" b="b"/>
            <a:pathLst>
              <a:path w="7846059" h="184150">
                <a:moveTo>
                  <a:pt x="0" y="184150"/>
                </a:moveTo>
                <a:lnTo>
                  <a:pt x="7846059" y="184150"/>
                </a:lnTo>
                <a:lnTo>
                  <a:pt x="7846059" y="0"/>
                </a:lnTo>
                <a:lnTo>
                  <a:pt x="0" y="0"/>
                </a:lnTo>
                <a:lnTo>
                  <a:pt x="0" y="18415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830580"/>
            <a:ext cx="533400" cy="184150"/>
          </a:xfrm>
          <a:custGeom>
            <a:avLst/>
            <a:gdLst/>
            <a:ahLst/>
            <a:cxnLst/>
            <a:rect l="l" t="t" r="r" b="b"/>
            <a:pathLst>
              <a:path w="533400" h="184150">
                <a:moveTo>
                  <a:pt x="0" y="184150"/>
                </a:moveTo>
                <a:lnTo>
                  <a:pt x="533400" y="184150"/>
                </a:lnTo>
                <a:lnTo>
                  <a:pt x="533400" y="0"/>
                </a:lnTo>
                <a:lnTo>
                  <a:pt x="0" y="0"/>
                </a:lnTo>
                <a:lnTo>
                  <a:pt x="0" y="18415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303529" y="327659"/>
            <a:ext cx="8535670" cy="6200140"/>
            <a:chOff x="303529" y="327659"/>
            <a:chExt cx="8535670" cy="6200140"/>
          </a:xfrm>
        </p:grpSpPr>
        <p:sp>
          <p:nvSpPr>
            <p:cNvPr id="13" name="object 13"/>
            <p:cNvSpPr/>
            <p:nvPr/>
          </p:nvSpPr>
          <p:spPr>
            <a:xfrm>
              <a:off x="990599" y="830579"/>
              <a:ext cx="7846059" cy="184150"/>
            </a:xfrm>
            <a:custGeom>
              <a:avLst/>
              <a:gdLst/>
              <a:ahLst/>
              <a:cxnLst/>
              <a:rect l="l" t="t" r="r" b="b"/>
              <a:pathLst>
                <a:path w="7846059" h="184150">
                  <a:moveTo>
                    <a:pt x="0" y="184150"/>
                  </a:moveTo>
                  <a:lnTo>
                    <a:pt x="7846059" y="184150"/>
                  </a:lnTo>
                  <a:lnTo>
                    <a:pt x="7846059" y="0"/>
                  </a:lnTo>
                  <a:lnTo>
                    <a:pt x="0" y="0"/>
                  </a:lnTo>
                  <a:lnTo>
                    <a:pt x="0" y="18415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4800" y="99694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19">
                  <a:moveTo>
                    <a:pt x="8531860" y="0"/>
                  </a:moveTo>
                  <a:lnTo>
                    <a:pt x="0" y="0"/>
                  </a:lnTo>
                  <a:lnTo>
                    <a:pt x="0" y="146050"/>
                  </a:lnTo>
                  <a:lnTo>
                    <a:pt x="0" y="185420"/>
                  </a:lnTo>
                  <a:lnTo>
                    <a:pt x="8531860" y="185420"/>
                  </a:lnTo>
                  <a:lnTo>
                    <a:pt x="8531860" y="146050"/>
                  </a:lnTo>
                  <a:lnTo>
                    <a:pt x="853186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04799" y="116585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80">
                  <a:moveTo>
                    <a:pt x="0" y="0"/>
                  </a:moveTo>
                  <a:lnTo>
                    <a:pt x="8531859" y="0"/>
                  </a:lnTo>
                  <a:lnTo>
                    <a:pt x="8531860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4799" y="133222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19">
                  <a:moveTo>
                    <a:pt x="0" y="0"/>
                  </a:moveTo>
                  <a:lnTo>
                    <a:pt x="8531859" y="0"/>
                  </a:lnTo>
                  <a:lnTo>
                    <a:pt x="8531860" y="185420"/>
                  </a:lnTo>
                  <a:lnTo>
                    <a:pt x="0" y="185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4799" y="149987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4799" y="166750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04799" y="183514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04799" y="200278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04799" y="217043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04799" y="233807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04799" y="250570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04799" y="267334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04799" y="284098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04799" y="300863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04799" y="317627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04799" y="334390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4799" y="351154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80"/>
                  </a:ln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4799" y="367791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20">
                  <a:moveTo>
                    <a:pt x="0" y="0"/>
                  </a:moveTo>
                  <a:lnTo>
                    <a:pt x="8531859" y="0"/>
                  </a:lnTo>
                  <a:lnTo>
                    <a:pt x="8531860" y="185419"/>
                  </a:lnTo>
                  <a:lnTo>
                    <a:pt x="0" y="18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4799" y="3846830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80"/>
                  </a:ln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04799" y="40132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04799" y="41808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04799" y="434848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04799" y="451611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04799" y="468375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04799" y="48514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04799" y="50190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04799" y="518668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04799" y="535431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04799" y="552195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04799" y="56896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04799" y="58572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04799" y="602360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20">
                  <a:moveTo>
                    <a:pt x="0" y="0"/>
                  </a:moveTo>
                  <a:lnTo>
                    <a:pt x="8531859" y="0"/>
                  </a:lnTo>
                  <a:lnTo>
                    <a:pt x="8531860" y="185419"/>
                  </a:lnTo>
                  <a:lnTo>
                    <a:pt x="0" y="18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04799" y="619251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304799" y="6358889"/>
              <a:ext cx="8531860" cy="167640"/>
            </a:xfrm>
            <a:custGeom>
              <a:avLst/>
              <a:gdLst/>
              <a:ahLst/>
              <a:cxnLst/>
              <a:rect l="l" t="t" r="r" b="b"/>
              <a:pathLst>
                <a:path w="8531860" h="167640">
                  <a:moveTo>
                    <a:pt x="8531859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6510" y="97790"/>
                  </a:lnTo>
                  <a:lnTo>
                    <a:pt x="48260" y="135890"/>
                  </a:lnTo>
                  <a:lnTo>
                    <a:pt x="92710" y="161290"/>
                  </a:lnTo>
                  <a:lnTo>
                    <a:pt x="115570" y="167640"/>
                  </a:lnTo>
                  <a:lnTo>
                    <a:pt x="8415020" y="167640"/>
                  </a:lnTo>
                  <a:lnTo>
                    <a:pt x="8427720" y="165100"/>
                  </a:lnTo>
                  <a:lnTo>
                    <a:pt x="8439150" y="161290"/>
                  </a:lnTo>
                  <a:lnTo>
                    <a:pt x="8462010" y="151130"/>
                  </a:lnTo>
                  <a:lnTo>
                    <a:pt x="8472170" y="143510"/>
                  </a:lnTo>
                  <a:lnTo>
                    <a:pt x="8483600" y="135890"/>
                  </a:lnTo>
                  <a:lnTo>
                    <a:pt x="8492490" y="127000"/>
                  </a:lnTo>
                  <a:lnTo>
                    <a:pt x="8500110" y="118110"/>
                  </a:lnTo>
                  <a:lnTo>
                    <a:pt x="8509000" y="107950"/>
                  </a:lnTo>
                  <a:lnTo>
                    <a:pt x="8515350" y="97790"/>
                  </a:lnTo>
                  <a:lnTo>
                    <a:pt x="8521700" y="86360"/>
                  </a:lnTo>
                  <a:lnTo>
                    <a:pt x="8529320" y="63500"/>
                  </a:lnTo>
                  <a:lnTo>
                    <a:pt x="8531860" y="50800"/>
                  </a:lnTo>
                  <a:lnTo>
                    <a:pt x="8531859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04799" y="328929"/>
              <a:ext cx="8533130" cy="6197600"/>
            </a:xfrm>
            <a:custGeom>
              <a:avLst/>
              <a:gdLst/>
              <a:ahLst/>
              <a:cxnLst/>
              <a:rect l="l" t="t" r="r" b="b"/>
              <a:pathLst>
                <a:path w="8533130" h="6197600">
                  <a:moveTo>
                    <a:pt x="128270" y="0"/>
                  </a:moveTo>
                  <a:lnTo>
                    <a:pt x="81438" y="10933"/>
                  </a:lnTo>
                  <a:lnTo>
                    <a:pt x="40322" y="39846"/>
                  </a:lnTo>
                  <a:lnTo>
                    <a:pt x="11112" y="80902"/>
                  </a:lnTo>
                  <a:lnTo>
                    <a:pt x="0" y="128270"/>
                  </a:lnTo>
                  <a:lnTo>
                    <a:pt x="0" y="6068060"/>
                  </a:lnTo>
                  <a:lnTo>
                    <a:pt x="11112" y="6115625"/>
                  </a:lnTo>
                  <a:lnTo>
                    <a:pt x="40322" y="6157118"/>
                  </a:lnTo>
                  <a:lnTo>
                    <a:pt x="81438" y="6186467"/>
                  </a:lnTo>
                  <a:lnTo>
                    <a:pt x="128270" y="6197600"/>
                  </a:lnTo>
                  <a:lnTo>
                    <a:pt x="8404860" y="6197600"/>
                  </a:lnTo>
                  <a:lnTo>
                    <a:pt x="8451691" y="6186467"/>
                  </a:lnTo>
                  <a:lnTo>
                    <a:pt x="8492807" y="6157118"/>
                  </a:lnTo>
                  <a:lnTo>
                    <a:pt x="8522017" y="6115625"/>
                  </a:lnTo>
                  <a:lnTo>
                    <a:pt x="8533130" y="6068060"/>
                  </a:lnTo>
                  <a:lnTo>
                    <a:pt x="8533130" y="128270"/>
                  </a:lnTo>
                  <a:lnTo>
                    <a:pt x="8522017" y="80902"/>
                  </a:lnTo>
                  <a:lnTo>
                    <a:pt x="8492807" y="39846"/>
                  </a:lnTo>
                  <a:lnTo>
                    <a:pt x="8451691" y="10933"/>
                  </a:lnTo>
                  <a:lnTo>
                    <a:pt x="8404860" y="0"/>
                  </a:lnTo>
                  <a:lnTo>
                    <a:pt x="128270" y="0"/>
                  </a:lnTo>
                  <a:close/>
                </a:path>
                <a:path w="8533130" h="6197600">
                  <a:moveTo>
                    <a:pt x="0" y="0"/>
                  </a:moveTo>
                  <a:lnTo>
                    <a:pt x="0" y="0"/>
                  </a:lnTo>
                </a:path>
                <a:path w="8533130" h="6197600">
                  <a:moveTo>
                    <a:pt x="8533130" y="6197600"/>
                  </a:moveTo>
                  <a:lnTo>
                    <a:pt x="8533130" y="6197600"/>
                  </a:lnTo>
                </a:path>
              </a:pathLst>
            </a:custGeom>
            <a:ln w="3175">
              <a:solidFill>
                <a:srgbClr val="A3A2A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414019" y="426719"/>
              <a:ext cx="8314690" cy="312166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2" name="object 52"/>
          <p:cNvGrpSpPr/>
          <p:nvPr/>
        </p:nvGrpSpPr>
        <p:grpSpPr>
          <a:xfrm>
            <a:off x="-1270" y="0"/>
            <a:ext cx="1375410" cy="6860540"/>
            <a:chOff x="-1270" y="0"/>
            <a:chExt cx="1375410" cy="6860540"/>
          </a:xfrm>
        </p:grpSpPr>
        <p:sp>
          <p:nvSpPr>
            <p:cNvPr id="53" name="object 53"/>
            <p:cNvSpPr/>
            <p:nvPr/>
          </p:nvSpPr>
          <p:spPr>
            <a:xfrm>
              <a:off x="-12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635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DFD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270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FCFC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032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AFA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793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9F9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42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F8F8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19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6F6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495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5F5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571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4F4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634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2F2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711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F1F1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7874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F0F0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8509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EEEE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927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EDED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003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CEC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0667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EAEA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1430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9E9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219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8E8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2826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E6E6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3589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E5E5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4350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4E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4985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E2E2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5747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E1E1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6510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0E0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727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EDE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7906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DDDD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8669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CDC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9430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ADA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20065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D9D9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2082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8D8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21590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6D6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22225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D5D5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2298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4D4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2374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D2D2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24510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D1D1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25145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D0D0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2590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ECE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26670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DCD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27305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CCC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2806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CAC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2882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9C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29463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8C8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30225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C6C6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3098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5C5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3162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C4C4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32385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C2C2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3314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C1C1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3390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C0C0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34543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BEBE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35305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BDBD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3606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CBC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3670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BABA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37465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9B9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3822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B8B8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38862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B6B6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39623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89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B5B5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40385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B4B4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4114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2B2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4178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B1B1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4254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B0B0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4330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EA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43942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DAD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44703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CAC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45466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AAA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46101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A9A9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4686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8A8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4762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6A6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48259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A5A5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49022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A4A4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49783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A2A2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50546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A1A1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51181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A0A0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5194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E9E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5270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D9DD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53339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9C9C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/>
            <p:cNvSpPr/>
            <p:nvPr/>
          </p:nvSpPr>
          <p:spPr>
            <a:xfrm>
              <a:off x="54102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A9A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54863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999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5549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9999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/>
            <p:cNvSpPr/>
            <p:nvPr/>
          </p:nvSpPr>
          <p:spPr>
            <a:xfrm>
              <a:off x="56261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9696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/>
            <p:cNvSpPr/>
            <p:nvPr/>
          </p:nvSpPr>
          <p:spPr>
            <a:xfrm>
              <a:off x="5702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595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/>
            <p:cNvSpPr/>
            <p:nvPr/>
          </p:nvSpPr>
          <p:spPr>
            <a:xfrm>
              <a:off x="5778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49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/>
            <p:cNvSpPr/>
            <p:nvPr/>
          </p:nvSpPr>
          <p:spPr>
            <a:xfrm>
              <a:off x="58419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9292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/>
            <p:cNvSpPr/>
            <p:nvPr/>
          </p:nvSpPr>
          <p:spPr>
            <a:xfrm>
              <a:off x="59182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9191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/>
            <p:cNvSpPr/>
            <p:nvPr/>
          </p:nvSpPr>
          <p:spPr>
            <a:xfrm>
              <a:off x="59943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9090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6057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8E8E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6134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D8D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6210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C8C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62737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8A8A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6349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989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/>
            <p:cNvSpPr/>
            <p:nvPr/>
          </p:nvSpPr>
          <p:spPr>
            <a:xfrm>
              <a:off x="64262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888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/>
            <p:cNvSpPr/>
            <p:nvPr/>
          </p:nvSpPr>
          <p:spPr>
            <a:xfrm>
              <a:off x="65023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8686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/>
            <p:cNvSpPr/>
            <p:nvPr/>
          </p:nvSpPr>
          <p:spPr>
            <a:xfrm>
              <a:off x="65658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8585C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/>
            <p:cNvSpPr/>
            <p:nvPr/>
          </p:nvSpPr>
          <p:spPr>
            <a:xfrm>
              <a:off x="6642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484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/>
            <p:cNvSpPr/>
            <p:nvPr/>
          </p:nvSpPr>
          <p:spPr>
            <a:xfrm>
              <a:off x="6718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282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67817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8181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6857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8080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/>
            <p:cNvSpPr/>
            <p:nvPr/>
          </p:nvSpPr>
          <p:spPr>
            <a:xfrm>
              <a:off x="69342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E7E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/>
            <p:cNvSpPr/>
            <p:nvPr/>
          </p:nvSpPr>
          <p:spPr>
            <a:xfrm>
              <a:off x="69977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D7D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/>
            <p:cNvSpPr/>
            <p:nvPr/>
          </p:nvSpPr>
          <p:spPr>
            <a:xfrm>
              <a:off x="7073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C7C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/>
            <p:cNvSpPr/>
            <p:nvPr/>
          </p:nvSpPr>
          <p:spPr>
            <a:xfrm>
              <a:off x="7150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A7A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/>
            <p:cNvSpPr/>
            <p:nvPr/>
          </p:nvSpPr>
          <p:spPr>
            <a:xfrm>
              <a:off x="72136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7979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/>
            <p:cNvSpPr/>
            <p:nvPr/>
          </p:nvSpPr>
          <p:spPr>
            <a:xfrm>
              <a:off x="72897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787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7365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676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74422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575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/>
            <p:cNvSpPr/>
            <p:nvPr/>
          </p:nvSpPr>
          <p:spPr>
            <a:xfrm>
              <a:off x="75057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7474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/>
            <p:cNvSpPr/>
            <p:nvPr/>
          </p:nvSpPr>
          <p:spPr>
            <a:xfrm>
              <a:off x="7581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7272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/>
            <p:cNvSpPr/>
            <p:nvPr/>
          </p:nvSpPr>
          <p:spPr>
            <a:xfrm>
              <a:off x="7658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7171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/>
            <p:cNvSpPr/>
            <p:nvPr/>
          </p:nvSpPr>
          <p:spPr>
            <a:xfrm>
              <a:off x="77216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7070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/>
            <p:cNvSpPr/>
            <p:nvPr/>
          </p:nvSpPr>
          <p:spPr>
            <a:xfrm>
              <a:off x="7797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E6E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/>
            <p:cNvSpPr/>
            <p:nvPr/>
          </p:nvSpPr>
          <p:spPr>
            <a:xfrm>
              <a:off x="7873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20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D6D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/>
            <p:cNvSpPr/>
            <p:nvPr/>
          </p:nvSpPr>
          <p:spPr>
            <a:xfrm>
              <a:off x="7937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C6C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80137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8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89" y="6860540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6A6A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80898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6969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8166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868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82296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666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/>
            <p:cNvSpPr/>
            <p:nvPr/>
          </p:nvSpPr>
          <p:spPr>
            <a:xfrm>
              <a:off x="8305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6666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/>
            <p:cNvSpPr/>
            <p:nvPr/>
          </p:nvSpPr>
          <p:spPr>
            <a:xfrm>
              <a:off x="83820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464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/>
            <p:cNvSpPr/>
            <p:nvPr/>
          </p:nvSpPr>
          <p:spPr>
            <a:xfrm>
              <a:off x="84455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1144270"/>
                  </a:lnTo>
                  <a:close/>
                </a:path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8890" y="774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6262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/>
            <p:cNvSpPr/>
            <p:nvPr/>
          </p:nvSpPr>
          <p:spPr>
            <a:xfrm>
              <a:off x="8521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161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/>
            <p:cNvSpPr/>
            <p:nvPr/>
          </p:nvSpPr>
          <p:spPr>
            <a:xfrm>
              <a:off x="85979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6060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/>
            <p:cNvSpPr/>
            <p:nvPr/>
          </p:nvSpPr>
          <p:spPr>
            <a:xfrm>
              <a:off x="86614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1144270"/>
                  </a:lnTo>
                  <a:close/>
                </a:path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8890" y="774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5E5E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/>
            <p:cNvSpPr/>
            <p:nvPr/>
          </p:nvSpPr>
          <p:spPr>
            <a:xfrm>
              <a:off x="87376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D5D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/>
            <p:cNvSpPr/>
            <p:nvPr/>
          </p:nvSpPr>
          <p:spPr>
            <a:xfrm>
              <a:off x="8813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C5C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/>
            <p:cNvSpPr/>
            <p:nvPr/>
          </p:nvSpPr>
          <p:spPr>
            <a:xfrm>
              <a:off x="88900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A5A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/>
            <p:cNvSpPr/>
            <p:nvPr/>
          </p:nvSpPr>
          <p:spPr>
            <a:xfrm>
              <a:off x="89535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959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/>
            <p:cNvSpPr/>
            <p:nvPr/>
          </p:nvSpPr>
          <p:spPr>
            <a:xfrm>
              <a:off x="9029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858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/>
            <p:cNvSpPr/>
            <p:nvPr/>
          </p:nvSpPr>
          <p:spPr>
            <a:xfrm>
              <a:off x="91059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656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/>
            <p:cNvSpPr/>
            <p:nvPr/>
          </p:nvSpPr>
          <p:spPr>
            <a:xfrm>
              <a:off x="91694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1144270"/>
                  </a:lnTo>
                  <a:close/>
                </a:path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8890" y="774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5555B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/>
            <p:cNvSpPr/>
            <p:nvPr/>
          </p:nvSpPr>
          <p:spPr>
            <a:xfrm>
              <a:off x="92456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454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/>
            <p:cNvSpPr/>
            <p:nvPr/>
          </p:nvSpPr>
          <p:spPr>
            <a:xfrm>
              <a:off x="9321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252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/>
            <p:cNvSpPr/>
            <p:nvPr/>
          </p:nvSpPr>
          <p:spPr>
            <a:xfrm>
              <a:off x="93852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1144270"/>
                  </a:lnTo>
                  <a:close/>
                </a:path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8890" y="774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5151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/>
            <p:cNvSpPr/>
            <p:nvPr/>
          </p:nvSpPr>
          <p:spPr>
            <a:xfrm>
              <a:off x="94615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5050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/>
            <p:cNvSpPr/>
            <p:nvPr/>
          </p:nvSpPr>
          <p:spPr>
            <a:xfrm>
              <a:off x="95377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E4E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/>
            <p:cNvSpPr/>
            <p:nvPr/>
          </p:nvSpPr>
          <p:spPr>
            <a:xfrm>
              <a:off x="96012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1144270"/>
                  </a:lnTo>
                  <a:close/>
                </a:path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8890" y="7747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4D4D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/>
            <p:cNvSpPr/>
            <p:nvPr/>
          </p:nvSpPr>
          <p:spPr>
            <a:xfrm>
              <a:off x="96774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C4C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/>
            <p:cNvSpPr/>
            <p:nvPr/>
          </p:nvSpPr>
          <p:spPr>
            <a:xfrm>
              <a:off x="97536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A4A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/>
            <p:cNvSpPr/>
            <p:nvPr/>
          </p:nvSpPr>
          <p:spPr>
            <a:xfrm>
              <a:off x="9829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1144270"/>
                  </a:moveTo>
                  <a:lnTo>
                    <a:pt x="0" y="114427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1144270"/>
                  </a:lnTo>
                  <a:close/>
                </a:path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7620" y="7747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949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/>
            <p:cNvSpPr/>
            <p:nvPr/>
          </p:nvSpPr>
          <p:spPr>
            <a:xfrm>
              <a:off x="9893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4848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/>
            <p:cNvSpPr/>
            <p:nvPr/>
          </p:nvSpPr>
          <p:spPr>
            <a:xfrm>
              <a:off x="9969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4646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/>
            <p:cNvSpPr/>
            <p:nvPr/>
          </p:nvSpPr>
          <p:spPr>
            <a:xfrm>
              <a:off x="100456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545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/>
            <p:cNvSpPr/>
            <p:nvPr/>
          </p:nvSpPr>
          <p:spPr>
            <a:xfrm>
              <a:off x="10109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444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/>
            <p:cNvSpPr/>
            <p:nvPr/>
          </p:nvSpPr>
          <p:spPr>
            <a:xfrm>
              <a:off x="101854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4242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/>
            <p:cNvSpPr/>
            <p:nvPr/>
          </p:nvSpPr>
          <p:spPr>
            <a:xfrm>
              <a:off x="102616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141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/>
            <p:cNvSpPr/>
            <p:nvPr/>
          </p:nvSpPr>
          <p:spPr>
            <a:xfrm>
              <a:off x="10325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4040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/>
            <p:cNvSpPr/>
            <p:nvPr/>
          </p:nvSpPr>
          <p:spPr>
            <a:xfrm>
              <a:off x="10401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E3EB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/>
            <p:cNvSpPr/>
            <p:nvPr/>
          </p:nvSpPr>
          <p:spPr>
            <a:xfrm>
              <a:off x="10477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D3D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/>
            <p:cNvSpPr/>
            <p:nvPr/>
          </p:nvSpPr>
          <p:spPr>
            <a:xfrm>
              <a:off x="105536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C3C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/>
            <p:cNvSpPr/>
            <p:nvPr/>
          </p:nvSpPr>
          <p:spPr>
            <a:xfrm>
              <a:off x="10617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A3A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/>
            <p:cNvSpPr/>
            <p:nvPr/>
          </p:nvSpPr>
          <p:spPr>
            <a:xfrm>
              <a:off x="106934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939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/>
            <p:cNvSpPr/>
            <p:nvPr/>
          </p:nvSpPr>
          <p:spPr>
            <a:xfrm>
              <a:off x="107696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838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/>
            <p:cNvSpPr/>
            <p:nvPr/>
          </p:nvSpPr>
          <p:spPr>
            <a:xfrm>
              <a:off x="10833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636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/>
            <p:cNvSpPr/>
            <p:nvPr/>
          </p:nvSpPr>
          <p:spPr>
            <a:xfrm>
              <a:off x="10909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53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/>
            <p:cNvSpPr/>
            <p:nvPr/>
          </p:nvSpPr>
          <p:spPr>
            <a:xfrm>
              <a:off x="10985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434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/>
            <p:cNvSpPr/>
            <p:nvPr/>
          </p:nvSpPr>
          <p:spPr>
            <a:xfrm>
              <a:off x="11048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333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/>
            <p:cNvSpPr/>
            <p:nvPr/>
          </p:nvSpPr>
          <p:spPr>
            <a:xfrm>
              <a:off x="11125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3131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/>
            <p:cNvSpPr/>
            <p:nvPr/>
          </p:nvSpPr>
          <p:spPr>
            <a:xfrm>
              <a:off x="112014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3030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/>
            <p:cNvSpPr/>
            <p:nvPr/>
          </p:nvSpPr>
          <p:spPr>
            <a:xfrm>
              <a:off x="112649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2E2E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/>
            <p:cNvSpPr/>
            <p:nvPr/>
          </p:nvSpPr>
          <p:spPr>
            <a:xfrm>
              <a:off x="11341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2D2D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/>
            <p:cNvSpPr/>
            <p:nvPr/>
          </p:nvSpPr>
          <p:spPr>
            <a:xfrm>
              <a:off x="11417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2C2C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/>
            <p:cNvSpPr/>
            <p:nvPr/>
          </p:nvSpPr>
          <p:spPr>
            <a:xfrm>
              <a:off x="114934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2A2A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/>
            <p:cNvSpPr/>
            <p:nvPr/>
          </p:nvSpPr>
          <p:spPr>
            <a:xfrm>
              <a:off x="11556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2929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/>
            <p:cNvSpPr/>
            <p:nvPr/>
          </p:nvSpPr>
          <p:spPr>
            <a:xfrm>
              <a:off x="11633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2828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/>
            <p:cNvSpPr/>
            <p:nvPr/>
          </p:nvSpPr>
          <p:spPr>
            <a:xfrm>
              <a:off x="117094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2626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/>
            <p:cNvSpPr/>
            <p:nvPr/>
          </p:nvSpPr>
          <p:spPr>
            <a:xfrm>
              <a:off x="117729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2525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/>
            <p:cNvSpPr/>
            <p:nvPr/>
          </p:nvSpPr>
          <p:spPr>
            <a:xfrm>
              <a:off x="11849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2424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/>
            <p:cNvSpPr/>
            <p:nvPr/>
          </p:nvSpPr>
          <p:spPr>
            <a:xfrm>
              <a:off x="11925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2222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/>
            <p:cNvSpPr/>
            <p:nvPr/>
          </p:nvSpPr>
          <p:spPr>
            <a:xfrm>
              <a:off x="11988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2121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/>
            <p:cNvSpPr/>
            <p:nvPr/>
          </p:nvSpPr>
          <p:spPr>
            <a:xfrm>
              <a:off x="12064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2020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/>
            <p:cNvSpPr/>
            <p:nvPr/>
          </p:nvSpPr>
          <p:spPr>
            <a:xfrm>
              <a:off x="12141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1E1E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/>
            <p:cNvSpPr/>
            <p:nvPr/>
          </p:nvSpPr>
          <p:spPr>
            <a:xfrm>
              <a:off x="122174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1D1D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/>
            <p:cNvSpPr/>
            <p:nvPr/>
          </p:nvSpPr>
          <p:spPr>
            <a:xfrm>
              <a:off x="122809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1C1C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/>
            <p:cNvSpPr/>
            <p:nvPr/>
          </p:nvSpPr>
          <p:spPr>
            <a:xfrm>
              <a:off x="12357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1A1A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/>
            <p:cNvSpPr/>
            <p:nvPr/>
          </p:nvSpPr>
          <p:spPr>
            <a:xfrm>
              <a:off x="124332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1919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/>
            <p:cNvSpPr/>
            <p:nvPr/>
          </p:nvSpPr>
          <p:spPr>
            <a:xfrm>
              <a:off x="12496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1818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/>
            <p:cNvSpPr/>
            <p:nvPr/>
          </p:nvSpPr>
          <p:spPr>
            <a:xfrm>
              <a:off x="12572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1616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/>
            <p:cNvSpPr/>
            <p:nvPr/>
          </p:nvSpPr>
          <p:spPr>
            <a:xfrm>
              <a:off x="126491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1515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/>
            <p:cNvSpPr/>
            <p:nvPr/>
          </p:nvSpPr>
          <p:spPr>
            <a:xfrm>
              <a:off x="127126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1414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/>
            <p:cNvSpPr/>
            <p:nvPr/>
          </p:nvSpPr>
          <p:spPr>
            <a:xfrm>
              <a:off x="127889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1212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/>
            <p:cNvSpPr/>
            <p:nvPr/>
          </p:nvSpPr>
          <p:spPr>
            <a:xfrm>
              <a:off x="12865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1111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/>
            <p:cNvSpPr/>
            <p:nvPr/>
          </p:nvSpPr>
          <p:spPr>
            <a:xfrm>
              <a:off x="1292860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1010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/>
            <p:cNvSpPr/>
            <p:nvPr/>
          </p:nvSpPr>
          <p:spPr>
            <a:xfrm>
              <a:off x="13004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E0E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/>
            <p:cNvSpPr/>
            <p:nvPr/>
          </p:nvSpPr>
          <p:spPr>
            <a:xfrm>
              <a:off x="13080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D0D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/>
            <p:cNvSpPr/>
            <p:nvPr/>
          </p:nvSpPr>
          <p:spPr>
            <a:xfrm>
              <a:off x="13144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C0C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/>
            <p:cNvSpPr/>
            <p:nvPr/>
          </p:nvSpPr>
          <p:spPr>
            <a:xfrm>
              <a:off x="132206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A0A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/>
            <p:cNvSpPr/>
            <p:nvPr/>
          </p:nvSpPr>
          <p:spPr>
            <a:xfrm>
              <a:off x="132969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909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/>
            <p:cNvSpPr/>
            <p:nvPr/>
          </p:nvSpPr>
          <p:spPr>
            <a:xfrm>
              <a:off x="133731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808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/>
            <p:cNvSpPr/>
            <p:nvPr/>
          </p:nvSpPr>
          <p:spPr>
            <a:xfrm>
              <a:off x="1343660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2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20" y="6860540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0606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/>
            <p:cNvSpPr/>
            <p:nvPr/>
          </p:nvSpPr>
          <p:spPr>
            <a:xfrm>
              <a:off x="135127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505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/>
            <p:cNvSpPr/>
            <p:nvPr/>
          </p:nvSpPr>
          <p:spPr>
            <a:xfrm>
              <a:off x="1358899" y="0"/>
              <a:ext cx="7620" cy="6860540"/>
            </a:xfrm>
            <a:custGeom>
              <a:avLst/>
              <a:gdLst/>
              <a:ahLst/>
              <a:cxnLst/>
              <a:rect l="l" t="t" r="r" b="b"/>
              <a:pathLst>
                <a:path w="7619" h="6860540">
                  <a:moveTo>
                    <a:pt x="7619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7619" y="6860540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04049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/>
            <p:cNvSpPr/>
            <p:nvPr/>
          </p:nvSpPr>
          <p:spPr>
            <a:xfrm>
              <a:off x="1365249" y="0"/>
              <a:ext cx="8890" cy="6860540"/>
            </a:xfrm>
            <a:custGeom>
              <a:avLst/>
              <a:gdLst/>
              <a:ahLst/>
              <a:cxnLst/>
              <a:rect l="l" t="t" r="r" b="b"/>
              <a:pathLst>
                <a:path w="8890" h="6860540">
                  <a:moveTo>
                    <a:pt x="8890" y="0"/>
                  </a:moveTo>
                  <a:lnTo>
                    <a:pt x="0" y="0"/>
                  </a:lnTo>
                  <a:lnTo>
                    <a:pt x="0" y="6860540"/>
                  </a:lnTo>
                  <a:lnTo>
                    <a:pt x="8890" y="6860540"/>
                  </a:lnTo>
                  <a:lnTo>
                    <a:pt x="8890" y="0"/>
                  </a:lnTo>
                  <a:close/>
                </a:path>
              </a:pathLst>
            </a:custGeom>
            <a:solidFill>
              <a:srgbClr val="02029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4" name="object 244"/>
          <p:cNvSpPr txBox="1"/>
          <p:nvPr/>
        </p:nvSpPr>
        <p:spPr>
          <a:xfrm>
            <a:off x="2672079" y="2126488"/>
            <a:ext cx="5295265" cy="231711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675"/>
              </a:spcBef>
            </a:pPr>
            <a:endParaRPr sz="4800">
              <a:latin typeface="Verdana" panose="020B0604030504040204"/>
              <a:cs typeface="Verdana" panose="020B0604030504040204"/>
            </a:endParaRPr>
          </a:p>
          <a:p>
            <a:pPr marR="8890" algn="r">
              <a:lnSpc>
                <a:spcPct val="100000"/>
              </a:lnSpc>
              <a:spcBef>
                <a:spcPts val="600"/>
              </a:spcBef>
            </a:pPr>
            <a:r>
              <a:rPr sz="5000" b="1" spc="-5" dirty="0">
                <a:latin typeface="Verdana" panose="020B0604030504040204"/>
                <a:cs typeface="Verdana" panose="020B0604030504040204"/>
              </a:rPr>
              <a:t>Special</a:t>
            </a:r>
            <a:r>
              <a:rPr sz="5000" b="1" spc="-75" dirty="0">
                <a:latin typeface="Verdana" panose="020B0604030504040204"/>
                <a:cs typeface="Verdana" panose="020B0604030504040204"/>
              </a:rPr>
              <a:t> </a:t>
            </a:r>
            <a:r>
              <a:rPr sz="5000" b="1" spc="-5" dirty="0">
                <a:latin typeface="Verdana" panose="020B0604030504040204"/>
                <a:cs typeface="Verdana" panose="020B0604030504040204"/>
              </a:rPr>
              <a:t>Senses</a:t>
            </a:r>
            <a:endParaRPr sz="5000" b="1" spc="-5" dirty="0">
              <a:latin typeface="Verdana" panose="020B0604030504040204"/>
              <a:cs typeface="Verdana" panose="020B0604030504040204"/>
            </a:endParaRPr>
          </a:p>
          <a:p>
            <a:pPr marR="8890" algn="r">
              <a:lnSpc>
                <a:spcPct val="100000"/>
              </a:lnSpc>
              <a:spcBef>
                <a:spcPts val="600"/>
              </a:spcBef>
            </a:pPr>
            <a:r>
              <a:rPr lang="en-US" sz="1600">
                <a:latin typeface="Verdana" panose="020B0604030504040204"/>
                <a:cs typeface="Verdana" panose="020B0604030504040204"/>
              </a:rPr>
              <a:t>13/1/2022</a:t>
            </a:r>
            <a:endParaRPr lang="en-US" sz="1600">
              <a:latin typeface="Verdana" panose="020B0604030504040204"/>
              <a:cs typeface="Verdana" panose="020B0604030504040204"/>
            </a:endParaRPr>
          </a:p>
          <a:p>
            <a:pPr marR="8890" algn="r">
              <a:lnSpc>
                <a:spcPct val="100000"/>
              </a:lnSpc>
              <a:spcBef>
                <a:spcPts val="600"/>
              </a:spcBef>
            </a:pPr>
            <a:r>
              <a:rPr lang="en-US" sz="1600">
                <a:latin typeface="Verdana" panose="020B0604030504040204"/>
                <a:cs typeface="Verdana" panose="020B0604030504040204"/>
              </a:rPr>
              <a:t>by MUSYIMI.J.M</a:t>
            </a:r>
            <a:endParaRPr lang="en-US" sz="16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245" name="object 245"/>
          <p:cNvGrpSpPr/>
          <p:nvPr/>
        </p:nvGrpSpPr>
        <p:grpSpPr>
          <a:xfrm>
            <a:off x="838200" y="76200"/>
            <a:ext cx="7315200" cy="3061335"/>
            <a:chOff x="838200" y="76200"/>
            <a:chExt cx="7315200" cy="3061335"/>
          </a:xfrm>
        </p:grpSpPr>
        <p:sp>
          <p:nvSpPr>
            <p:cNvPr id="246" name="object 246"/>
            <p:cNvSpPr/>
            <p:nvPr/>
          </p:nvSpPr>
          <p:spPr>
            <a:xfrm>
              <a:off x="2057400" y="3124200"/>
              <a:ext cx="5105400" cy="0"/>
            </a:xfrm>
            <a:custGeom>
              <a:avLst/>
              <a:gdLst/>
              <a:ahLst/>
              <a:cxnLst/>
              <a:rect l="l" t="t" r="r" b="b"/>
              <a:pathLst>
                <a:path w="5105400">
                  <a:moveTo>
                    <a:pt x="0" y="0"/>
                  </a:moveTo>
                  <a:lnTo>
                    <a:pt x="5105400" y="0"/>
                  </a:lnTo>
                </a:path>
              </a:pathLst>
            </a:custGeom>
            <a:ln w="25518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/>
            <p:cNvSpPr/>
            <p:nvPr/>
          </p:nvSpPr>
          <p:spPr>
            <a:xfrm>
              <a:off x="838200" y="76200"/>
              <a:ext cx="152400" cy="1066800"/>
            </a:xfrm>
            <a:custGeom>
              <a:avLst/>
              <a:gdLst/>
              <a:ahLst/>
              <a:cxnLst/>
              <a:rect l="l" t="t" r="r" b="b"/>
              <a:pathLst>
                <a:path w="152400" h="1066800">
                  <a:moveTo>
                    <a:pt x="152400" y="0"/>
                  </a:moveTo>
                  <a:lnTo>
                    <a:pt x="0" y="0"/>
                  </a:lnTo>
                  <a:lnTo>
                    <a:pt x="0" y="1066800"/>
                  </a:lnTo>
                  <a:lnTo>
                    <a:pt x="152400" y="10668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/>
            <p:cNvSpPr/>
            <p:nvPr/>
          </p:nvSpPr>
          <p:spPr>
            <a:xfrm>
              <a:off x="914400" y="609600"/>
              <a:ext cx="7239000" cy="0"/>
            </a:xfrm>
            <a:custGeom>
              <a:avLst/>
              <a:gdLst/>
              <a:ahLst/>
              <a:cxnLst/>
              <a:rect l="l" t="t" r="r" b="b"/>
              <a:pathLst>
                <a:path w="7239000">
                  <a:moveTo>
                    <a:pt x="0" y="0"/>
                  </a:moveTo>
                  <a:lnTo>
                    <a:pt x="7239000" y="0"/>
                  </a:lnTo>
                </a:path>
              </a:pathLst>
            </a:custGeom>
            <a:ln w="12579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74231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Accessory</a:t>
            </a:r>
            <a:r>
              <a:rPr spc="-5" dirty="0"/>
              <a:t> </a:t>
            </a:r>
            <a:r>
              <a:rPr spc="-5" dirty="0"/>
              <a:t>Structures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40" dirty="0"/>
              <a:t> </a:t>
            </a:r>
            <a:r>
              <a:rPr spc="-10" dirty="0"/>
              <a:t>Eye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34669" y="1130300"/>
            <a:ext cx="3086735" cy="1717039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2570" marR="5080" indent="-229870">
              <a:lnSpc>
                <a:spcPts val="3240"/>
              </a:lnSpc>
              <a:spcBef>
                <a:spcPts val="50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Nasolacrimal  duct </a:t>
            </a:r>
            <a:r>
              <a:rPr sz="3000" dirty="0">
                <a:latin typeface="Arial" panose="020B0604020202020204"/>
                <a:cs typeface="Arial" panose="020B0604020202020204"/>
              </a:rPr>
              <a:t>–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empties  lacrimal fluid</a:t>
            </a:r>
            <a:r>
              <a:rPr sz="30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into  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nasal</a:t>
            </a:r>
            <a:r>
              <a:rPr sz="3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cavity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57600" y="1905000"/>
            <a:ext cx="54864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809307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Function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10" dirty="0"/>
              <a:t> </a:t>
            </a:r>
            <a:r>
              <a:rPr spc="-5" dirty="0"/>
              <a:t>Lacrimal</a:t>
            </a:r>
            <a:r>
              <a:rPr spc="-65" dirty="0"/>
              <a:t> </a:t>
            </a:r>
            <a:r>
              <a:rPr spc="-5" dirty="0"/>
              <a:t>Apparatus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1557697"/>
            <a:ext cx="5328285" cy="147764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Properties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of lacrimal</a:t>
            </a:r>
            <a:r>
              <a:rPr sz="34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fluid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Dilute </a:t>
            </a:r>
            <a:r>
              <a:rPr sz="3000" dirty="0">
                <a:latin typeface="Arial" panose="020B0604020202020204"/>
                <a:cs typeface="Arial" panose="020B0604020202020204"/>
              </a:rPr>
              <a:t>salt solution</a:t>
            </a:r>
            <a:r>
              <a:rPr sz="30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(tears)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669" y="3201670"/>
            <a:ext cx="7492365" cy="89281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42570" marR="5080" indent="-229870">
              <a:lnSpc>
                <a:spcPts val="3230"/>
              </a:lnSpc>
              <a:spcBef>
                <a:spcPts val="51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Contains antibodies (fight </a:t>
            </a:r>
            <a:r>
              <a:rPr sz="3000" dirty="0">
                <a:latin typeface="Arial" panose="020B0604020202020204"/>
                <a:cs typeface="Arial" panose="020B0604020202020204"/>
              </a:rPr>
              <a:t>antigens</a:t>
            </a:r>
            <a:r>
              <a:rPr sz="30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- </a:t>
            </a:r>
            <a:r>
              <a:rPr sz="30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foreign 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substance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) and lysozyme (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enzyme</a:t>
            </a:r>
            <a:r>
              <a:rPr sz="3000" spc="-3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that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469" y="3859754"/>
            <a:ext cx="7559675" cy="135001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699770">
              <a:lnSpc>
                <a:spcPct val="100000"/>
              </a:lnSpc>
              <a:spcBef>
                <a:spcPts val="1385"/>
              </a:spcBef>
            </a:pPr>
            <a:r>
              <a:rPr sz="3000" spc="-5" dirty="0">
                <a:latin typeface="Arial" panose="020B0604020202020204"/>
                <a:cs typeface="Arial" panose="020B0604020202020204"/>
              </a:rPr>
              <a:t>destroys</a:t>
            </a:r>
            <a:r>
              <a:rPr sz="30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bacteria)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4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Protects, moistens,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and lubricates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469" y="4914900"/>
            <a:ext cx="5831840" cy="149606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810"/>
              </a:spcBef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eye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Empties into 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nasal</a:t>
            </a:r>
            <a:r>
              <a:rPr sz="34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cavity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78740"/>
            <a:ext cx="508127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Extrinsic</a:t>
            </a:r>
            <a:r>
              <a:rPr spc="-10" dirty="0"/>
              <a:t> </a:t>
            </a:r>
            <a:r>
              <a:rPr spc="-10" dirty="0"/>
              <a:t>Eye</a:t>
            </a:r>
            <a:r>
              <a:rPr spc="-25" dirty="0"/>
              <a:t> </a:t>
            </a:r>
            <a:r>
              <a:rPr spc="-5" dirty="0"/>
              <a:t>Muscles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515620"/>
            <a:ext cx="7553959" cy="174498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4965" marR="5080" indent="-342900">
              <a:lnSpc>
                <a:spcPts val="3670"/>
              </a:lnSpc>
              <a:spcBef>
                <a:spcPts val="5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Muscles attach </a:t>
            </a:r>
            <a:r>
              <a:rPr sz="3400" dirty="0">
                <a:latin typeface="Arial" panose="020B0604020202020204"/>
                <a:cs typeface="Arial" panose="020B0604020202020204"/>
              </a:rPr>
              <a:t>to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outer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surface</a:t>
            </a:r>
            <a:r>
              <a:rPr sz="3400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of  the</a:t>
            </a:r>
            <a:r>
              <a:rPr sz="34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eye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6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Produce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eye</a:t>
            </a:r>
            <a:r>
              <a:rPr sz="34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movements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2362200"/>
            <a:ext cx="91440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670" y="34290"/>
            <a:ext cx="869632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When</a:t>
            </a:r>
            <a:r>
              <a:rPr spc="-10" dirty="0"/>
              <a:t> </a:t>
            </a:r>
            <a:r>
              <a:rPr spc="-10" dirty="0"/>
              <a:t>Extrinsic</a:t>
            </a:r>
            <a:r>
              <a:rPr spc="-10" dirty="0"/>
              <a:t> </a:t>
            </a:r>
            <a:r>
              <a:rPr spc="-5" dirty="0"/>
              <a:t>Eye</a:t>
            </a:r>
            <a:r>
              <a:rPr spc="-5" dirty="0"/>
              <a:t> </a:t>
            </a:r>
            <a:r>
              <a:rPr dirty="0"/>
              <a:t>Muscles</a:t>
            </a:r>
            <a:r>
              <a:rPr spc="-40" dirty="0"/>
              <a:t> </a:t>
            </a:r>
            <a:r>
              <a:rPr spc="-5" dirty="0"/>
              <a:t>Contract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915669" y="330200"/>
            <a:ext cx="7251700" cy="391922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6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Superior oblique- eyes look out and</a:t>
            </a:r>
            <a:r>
              <a:rPr sz="30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down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Superior rectus- eyes looks</a:t>
            </a:r>
            <a:r>
              <a:rPr sz="3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up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Lateral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rectus- eyes look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outward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Medial rectus- eyes look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inward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Inferior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rectus- eyes looks</a:t>
            </a:r>
            <a:r>
              <a:rPr sz="3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down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Inferior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oblique- eyes look in and</a:t>
            </a:r>
            <a:r>
              <a:rPr sz="3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up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191000"/>
            <a:ext cx="9144000" cy="2667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461899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Structure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75" dirty="0"/>
              <a:t> </a:t>
            </a:r>
            <a:r>
              <a:rPr spc="-5" dirty="0"/>
              <a:t>Eye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7200" y="1079318"/>
            <a:ext cx="7341234" cy="4985385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2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wall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is composed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of three</a:t>
            </a:r>
            <a:r>
              <a:rPr sz="34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tunics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701040" marR="4300220" lvl="1" indent="-231140">
              <a:lnSpc>
                <a:spcPts val="3020"/>
              </a:lnSpc>
              <a:spcBef>
                <a:spcPts val="216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Fibrous tunic</a:t>
            </a:r>
            <a:r>
              <a:rPr sz="28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– 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outside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layer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701040" marR="5091430" lvl="1" indent="-231140">
              <a:lnSpc>
                <a:spcPts val="302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Choroid</a:t>
            </a:r>
            <a:r>
              <a:rPr sz="28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–  middle 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layer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701040" marR="5327650" lvl="1" indent="-231140">
              <a:lnSpc>
                <a:spcPts val="3020"/>
              </a:lnSpc>
              <a:spcBef>
                <a:spcPts val="17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2800" spc="-10" dirty="0">
                <a:latin typeface="Arial" panose="020B0604020202020204"/>
                <a:cs typeface="Arial" panose="020B0604020202020204"/>
              </a:rPr>
              <a:t>S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enso</a:t>
            </a:r>
            <a:r>
              <a:rPr sz="2800" spc="5" dirty="0">
                <a:latin typeface="Arial" panose="020B0604020202020204"/>
                <a:cs typeface="Arial" panose="020B0604020202020204"/>
              </a:rPr>
              <a:t>r</a:t>
            </a:r>
            <a:r>
              <a:rPr sz="2800" dirty="0">
                <a:latin typeface="Arial" panose="020B0604020202020204"/>
                <a:cs typeface="Arial" panose="020B0604020202020204"/>
              </a:rPr>
              <a:t>y 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tunic </a:t>
            </a:r>
            <a:r>
              <a:rPr sz="2800" dirty="0">
                <a:latin typeface="Arial" panose="020B0604020202020204"/>
                <a:cs typeface="Arial" panose="020B0604020202020204"/>
              </a:rPr>
              <a:t>– 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inside 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layer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76600" y="2438400"/>
            <a:ext cx="58674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42227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5" dirty="0"/>
              <a:t>Fibrous</a:t>
            </a:r>
            <a:r>
              <a:rPr spc="-80" dirty="0"/>
              <a:t> </a:t>
            </a:r>
            <a:r>
              <a:rPr spc="-5" dirty="0"/>
              <a:t>Tunic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768350"/>
            <a:ext cx="15913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S</a:t>
            </a:r>
            <a:r>
              <a:rPr sz="3400" spc="5" dirty="0">
                <a:latin typeface="Arial" panose="020B0604020202020204"/>
                <a:cs typeface="Arial" panose="020B0604020202020204"/>
              </a:rPr>
              <a:t>c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ler</a:t>
            </a:r>
            <a:r>
              <a:rPr sz="3400" dirty="0">
                <a:latin typeface="Arial" panose="020B0604020202020204"/>
                <a:cs typeface="Arial" panose="020B0604020202020204"/>
              </a:rPr>
              <a:t>a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669" y="1318259"/>
            <a:ext cx="6970395" cy="183515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2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White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connective tissue</a:t>
            </a:r>
            <a:r>
              <a:rPr sz="3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layer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Seen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anteriorly as the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“white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of the</a:t>
            </a:r>
            <a:r>
              <a:rPr sz="3000" spc="-114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eye”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Semi-transparent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3515359"/>
            <a:ext cx="8382000" cy="3018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339090"/>
            <a:ext cx="422338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5" dirty="0"/>
              <a:t>Fibrous</a:t>
            </a:r>
            <a:r>
              <a:rPr spc="-70" dirty="0"/>
              <a:t> </a:t>
            </a:r>
            <a:r>
              <a:rPr spc="-5" dirty="0"/>
              <a:t>Tunic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8469" y="566843"/>
            <a:ext cx="7941309" cy="392049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Cornea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Transparent, central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anterior</a:t>
            </a:r>
            <a:r>
              <a:rPr sz="30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portion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080" lvl="1" indent="-229870">
              <a:lnSpc>
                <a:spcPct val="80000"/>
              </a:lnSpc>
              <a:spcBef>
                <a:spcPts val="18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Allows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for light to pass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through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(refracts, or  bends, light</a:t>
            </a:r>
            <a:r>
              <a:rPr sz="3000" spc="-2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slightly)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1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Repairs itself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easily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1108710" lvl="1" indent="-229870">
              <a:lnSpc>
                <a:spcPct val="80000"/>
              </a:lnSpc>
              <a:spcBef>
                <a:spcPts val="18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only human tissue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that </a:t>
            </a:r>
            <a:r>
              <a:rPr sz="3000" dirty="0">
                <a:latin typeface="Arial" panose="020B0604020202020204"/>
                <a:cs typeface="Arial" panose="020B0604020202020204"/>
              </a:rPr>
              <a:t>can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be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transplanted without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fear of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rejection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800" y="4494529"/>
            <a:ext cx="8069580" cy="236347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65150"/>
            <a:ext cx="9144000" cy="59905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8469" y="383540"/>
            <a:ext cx="338582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-165" baseline="-36000" dirty="0">
                <a:solidFill>
                  <a:srgbClr val="FF6600"/>
                </a:solidFill>
                <a:latin typeface="Symbol" panose="05050102010706020507"/>
                <a:cs typeface="Symbol" panose="05050102010706020507"/>
              </a:rPr>
              <a:t></a:t>
            </a:r>
            <a:r>
              <a:rPr sz="4100" spc="-11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Choroid</a:t>
            </a:r>
            <a:r>
              <a:rPr sz="4100" spc="-6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spc="-1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Layer</a:t>
            </a:r>
            <a:endParaRPr sz="4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369" y="768350"/>
            <a:ext cx="462280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Blood-rich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nutritive</a:t>
            </a:r>
            <a:r>
              <a:rPr sz="34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tunic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8469" y="1451609"/>
            <a:ext cx="7606665" cy="137160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Pigment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prevents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light from scattering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(opaque-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blocks light from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getting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in, 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has</a:t>
            </a:r>
            <a:r>
              <a:rPr sz="34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melanin)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" y="3357879"/>
            <a:ext cx="8153400" cy="2738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339090"/>
            <a:ext cx="329311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Choroid</a:t>
            </a:r>
            <a:r>
              <a:rPr spc="-75" dirty="0"/>
              <a:t> </a:t>
            </a:r>
            <a:r>
              <a:rPr spc="-10" dirty="0"/>
              <a:t>Layer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8469" y="566843"/>
            <a:ext cx="7972425" cy="138049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Modified interiorly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into two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structures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Cilliary body </a:t>
            </a:r>
            <a:r>
              <a:rPr sz="3000" dirty="0">
                <a:latin typeface="Arial" panose="020B0604020202020204"/>
                <a:cs typeface="Arial" panose="020B0604020202020204"/>
              </a:rPr>
              <a:t>–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smooth </a:t>
            </a:r>
            <a:r>
              <a:rPr sz="3000" dirty="0">
                <a:latin typeface="Arial" panose="020B0604020202020204"/>
                <a:cs typeface="Arial" panose="020B0604020202020204"/>
              </a:rPr>
              <a:t>muscle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(contracts</a:t>
            </a:r>
            <a:r>
              <a:rPr sz="3000" spc="-4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to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5669" y="1684020"/>
            <a:ext cx="7082790" cy="123190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250"/>
              </a:spcBef>
            </a:pP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adjust </a:t>
            </a:r>
            <a:r>
              <a:rPr sz="30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shape of the</a:t>
            </a:r>
            <a:r>
              <a:rPr sz="3000" spc="-3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lens)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Iris- pigmented </a:t>
            </a:r>
            <a:r>
              <a:rPr sz="3000" dirty="0">
                <a:latin typeface="Arial" panose="020B0604020202020204"/>
                <a:cs typeface="Arial" panose="020B0604020202020204"/>
              </a:rPr>
              <a:t>layer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that gives eye</a:t>
            </a:r>
            <a:r>
              <a:rPr sz="3000" spc="-13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color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5539" y="2797809"/>
            <a:ext cx="6744970" cy="145161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12700" marR="5080">
              <a:lnSpc>
                <a:spcPts val="2880"/>
              </a:lnSpc>
              <a:spcBef>
                <a:spcPts val="795"/>
              </a:spcBef>
            </a:pP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(contracts to adjust the </a:t>
            </a:r>
            <a:r>
              <a:rPr sz="30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size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of </a:t>
            </a:r>
            <a:r>
              <a:rPr sz="30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3000" spc="-1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pupil-  regulates entry of light into </a:t>
            </a:r>
            <a:r>
              <a:rPr sz="30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3000" spc="-6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eye)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355600" indent="-228600">
              <a:lnSpc>
                <a:spcPct val="100000"/>
              </a:lnSpc>
              <a:spcBef>
                <a:spcPts val="117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Pupil </a:t>
            </a:r>
            <a:r>
              <a:rPr sz="3000" dirty="0">
                <a:latin typeface="Arial" panose="020B0604020202020204"/>
                <a:cs typeface="Arial" panose="020B0604020202020204"/>
              </a:rPr>
              <a:t>–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rounded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opening </a:t>
            </a:r>
            <a:r>
              <a:rPr sz="3000" spc="5" dirty="0">
                <a:latin typeface="Arial" panose="020B0604020202020204"/>
                <a:cs typeface="Arial" panose="020B0604020202020204"/>
              </a:rPr>
              <a:t>in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30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iris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800" y="4324350"/>
            <a:ext cx="7809230" cy="25336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280479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75" dirty="0"/>
              <a:t> </a:t>
            </a:r>
            <a:r>
              <a:rPr spc="-5" dirty="0"/>
              <a:t>Senses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1023535"/>
            <a:ext cx="7759700" cy="53498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General senses of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touch</a:t>
            </a:r>
            <a:r>
              <a:rPr sz="3400" spc="3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(tactile)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6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  <a:tab pos="6095365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Temperature-</a:t>
            </a:r>
            <a:r>
              <a:rPr sz="3000" spc="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thermoreceptors	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(heat)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3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Pressure-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mechanoreceptors</a:t>
            </a:r>
            <a:r>
              <a:rPr sz="300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(movement)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3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Pain-</a:t>
            </a:r>
            <a:r>
              <a:rPr sz="3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mechanoreceptors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Special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senses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6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Smell- chemoreceptors</a:t>
            </a:r>
            <a:r>
              <a:rPr sz="3000" spc="1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(chemicals)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3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Taste-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chemoreceptors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3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Sight- photoreceptors</a:t>
            </a:r>
            <a:r>
              <a:rPr sz="30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(light)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4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Hearing-</a:t>
            </a:r>
            <a:r>
              <a:rPr sz="30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mechanoreceptors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3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Equilibrium-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(balance)</a:t>
            </a:r>
            <a:r>
              <a:rPr sz="3000" spc="5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mechanoreceptors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534860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Sensory</a:t>
            </a:r>
            <a:r>
              <a:rPr spc="-5" dirty="0"/>
              <a:t> </a:t>
            </a:r>
            <a:r>
              <a:rPr spc="-5" dirty="0"/>
              <a:t>Tunic</a:t>
            </a:r>
            <a:r>
              <a:rPr spc="-90" dirty="0"/>
              <a:t> </a:t>
            </a:r>
            <a:r>
              <a:rPr dirty="0"/>
              <a:t>(Retina)</a:t>
            </a:r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643043"/>
            <a:ext cx="8031480" cy="1983739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Contains receptor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cells</a:t>
            </a:r>
            <a:r>
              <a:rPr sz="3400" spc="2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(photoreceptors)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Rods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Cones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669" y="6422390"/>
            <a:ext cx="7512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200" spc="-335" dirty="0">
                <a:latin typeface="Arial Black" panose="020B0A04020102020204"/>
                <a:cs typeface="Arial Black" panose="020B0A04020102020204"/>
              </a:rPr>
              <a:t>Signals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leave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the </a:t>
            </a:r>
            <a:r>
              <a:rPr sz="3200" spc="-385" dirty="0">
                <a:latin typeface="Arial Black" panose="020B0A04020102020204"/>
                <a:cs typeface="Arial Black" panose="020B0A04020102020204"/>
              </a:rPr>
              <a:t>retina </a:t>
            </a:r>
            <a:r>
              <a:rPr sz="3200" spc="-445" dirty="0">
                <a:latin typeface="Arial Black" panose="020B0A04020102020204"/>
                <a:cs typeface="Arial Black" panose="020B0A04020102020204"/>
              </a:rPr>
              <a:t>toward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the</a:t>
            </a:r>
            <a:r>
              <a:rPr sz="3200" spc="-44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brain</a:t>
            </a:r>
            <a:endParaRPr sz="3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43200" y="1600200"/>
            <a:ext cx="5897880" cy="37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2057400"/>
            <a:ext cx="8839200" cy="48006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469" y="339090"/>
            <a:ext cx="534924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Sensory</a:t>
            </a:r>
            <a:r>
              <a:rPr spc="-5" dirty="0"/>
              <a:t> </a:t>
            </a:r>
            <a:r>
              <a:rPr spc="-5" dirty="0"/>
              <a:t>Tunic</a:t>
            </a:r>
            <a:r>
              <a:rPr spc="-75" dirty="0"/>
              <a:t> </a:t>
            </a:r>
            <a:r>
              <a:rPr dirty="0"/>
              <a:t>(Retina)</a:t>
            </a:r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1149350"/>
            <a:ext cx="7820025" cy="159258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Signals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pass from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photoreceptors via </a:t>
            </a:r>
            <a:r>
              <a:rPr sz="3400" dirty="0">
                <a:latin typeface="Arial" panose="020B0604020202020204"/>
                <a:cs typeface="Arial" panose="020B0604020202020204"/>
              </a:rPr>
              <a:t>a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two-neuron</a:t>
            </a:r>
            <a:r>
              <a:rPr sz="34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chain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Bipolar neurons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and Ganglion</a:t>
            </a:r>
            <a:r>
              <a:rPr sz="30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cells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16529" y="262890"/>
            <a:ext cx="37058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30" dirty="0">
                <a:solidFill>
                  <a:srgbClr val="000000"/>
                </a:solidFill>
                <a:latin typeface="Arial Black" panose="020B0A04020102020204"/>
                <a:cs typeface="Arial Black" panose="020B0A04020102020204"/>
              </a:rPr>
              <a:t>VISUAL</a:t>
            </a:r>
            <a:r>
              <a:rPr sz="3200" spc="-245" dirty="0">
                <a:solidFill>
                  <a:srgbClr val="00000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270" dirty="0">
                <a:solidFill>
                  <a:srgbClr val="000000"/>
                </a:solidFill>
                <a:latin typeface="Arial Black" panose="020B0A04020102020204"/>
                <a:cs typeface="Arial Black" panose="020B0A04020102020204"/>
              </a:rPr>
              <a:t>PIGMENTS</a:t>
            </a:r>
            <a:endParaRPr sz="3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69" y="751840"/>
            <a:ext cx="8934450" cy="4752340"/>
          </a:xfrm>
          <a:prstGeom prst="rect">
            <a:avLst/>
          </a:prstGeom>
        </p:spPr>
        <p:txBody>
          <a:bodyPr vert="horz" wrap="square" lIns="0" tIns="233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40"/>
              </a:spcBef>
            </a:pPr>
            <a:r>
              <a:rPr sz="2800" spc="-270" dirty="0">
                <a:latin typeface="Arial Black" panose="020B0A04020102020204"/>
                <a:cs typeface="Arial Black" panose="020B0A04020102020204"/>
              </a:rPr>
              <a:t>Rhodopsin- </a:t>
            </a:r>
            <a:r>
              <a:rPr sz="2800" spc="-310" dirty="0">
                <a:latin typeface="Arial Black" panose="020B0A04020102020204"/>
                <a:cs typeface="Arial Black" panose="020B0A04020102020204"/>
              </a:rPr>
              <a:t>visual </a:t>
            </a:r>
            <a:r>
              <a:rPr sz="2800" spc="-295" dirty="0">
                <a:latin typeface="Arial Black" panose="020B0A04020102020204"/>
                <a:cs typeface="Arial Black" panose="020B0A04020102020204"/>
              </a:rPr>
              <a:t>purple,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in high </a:t>
            </a:r>
            <a:r>
              <a:rPr sz="2800" spc="-365" dirty="0">
                <a:latin typeface="Arial Black" panose="020B0A04020102020204"/>
                <a:cs typeface="Arial Black" panose="020B0A04020102020204"/>
              </a:rPr>
              <a:t>concentration </a:t>
            </a:r>
            <a:r>
              <a:rPr sz="2800" spc="-310" dirty="0">
                <a:latin typeface="Arial Black" panose="020B0A04020102020204"/>
                <a:cs typeface="Arial Black" panose="020B0A04020102020204"/>
              </a:rPr>
              <a:t>in</a:t>
            </a:r>
            <a:r>
              <a:rPr sz="2800" spc="-27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16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RODS</a:t>
            </a:r>
            <a:endParaRPr sz="2800">
              <a:latin typeface="Arial Black" panose="020B0A04020102020204"/>
              <a:cs typeface="Arial Black" panose="020B0A04020102020204"/>
            </a:endParaRPr>
          </a:p>
          <a:p>
            <a:pPr marL="12700">
              <a:lnSpc>
                <a:spcPct val="100000"/>
              </a:lnSpc>
              <a:spcBef>
                <a:spcPts val="1740"/>
              </a:spcBef>
            </a:pPr>
            <a:r>
              <a:rPr sz="2800" spc="-285" dirty="0">
                <a:latin typeface="Arial Black" panose="020B0A04020102020204"/>
                <a:cs typeface="Arial Black" panose="020B0A04020102020204"/>
              </a:rPr>
              <a:t>-Composed</a:t>
            </a:r>
            <a:r>
              <a:rPr sz="2800" spc="-16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of</a:t>
            </a:r>
            <a:r>
              <a:rPr sz="2800" spc="-15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opsin</a:t>
            </a:r>
            <a:r>
              <a:rPr sz="2800" spc="-16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and</a:t>
            </a:r>
            <a:r>
              <a:rPr sz="2800" spc="-15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35" dirty="0">
                <a:latin typeface="Arial Black" panose="020B0A04020102020204"/>
                <a:cs typeface="Arial Black" panose="020B0A04020102020204"/>
              </a:rPr>
              <a:t>retinal</a:t>
            </a:r>
            <a:r>
              <a:rPr sz="2800" spc="-15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235" dirty="0">
                <a:latin typeface="Arial Black" panose="020B0A04020102020204"/>
                <a:cs typeface="Arial Black" panose="020B0A04020102020204"/>
              </a:rPr>
              <a:t>(a</a:t>
            </a:r>
            <a:r>
              <a:rPr sz="2800" spc="-16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30" dirty="0">
                <a:latin typeface="Arial Black" panose="020B0A04020102020204"/>
                <a:cs typeface="Arial Black" panose="020B0A04020102020204"/>
              </a:rPr>
              <a:t>derivative</a:t>
            </a:r>
            <a:r>
              <a:rPr sz="2800" spc="-15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of</a:t>
            </a:r>
            <a:r>
              <a:rPr sz="2800" spc="-15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60" dirty="0">
                <a:latin typeface="Arial Black" panose="020B0A04020102020204"/>
                <a:cs typeface="Arial Black" panose="020B0A04020102020204"/>
              </a:rPr>
              <a:t>vitamin</a:t>
            </a:r>
            <a:endParaRPr sz="2800">
              <a:latin typeface="Arial Black" panose="020B0A04020102020204"/>
              <a:cs typeface="Arial Black" panose="020B0A04020102020204"/>
            </a:endParaRPr>
          </a:p>
          <a:p>
            <a:pPr marL="12700">
              <a:lnSpc>
                <a:spcPct val="100000"/>
              </a:lnSpc>
            </a:pPr>
            <a:r>
              <a:rPr sz="2800" spc="-240" dirty="0">
                <a:latin typeface="Arial Black" panose="020B0A04020102020204"/>
                <a:cs typeface="Arial Black" panose="020B0A04020102020204"/>
              </a:rPr>
              <a:t>A)</a:t>
            </a:r>
            <a:r>
              <a:rPr sz="2800" spc="-15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35" dirty="0">
                <a:latin typeface="Arial Black" panose="020B0A04020102020204"/>
                <a:cs typeface="Arial Black" panose="020B0A04020102020204"/>
              </a:rPr>
              <a:t>proteins</a:t>
            </a:r>
            <a:endParaRPr sz="2800">
              <a:latin typeface="Arial Black" panose="020B0A04020102020204"/>
              <a:cs typeface="Arial Black" panose="020B0A04020102020204"/>
            </a:endParaRPr>
          </a:p>
          <a:p>
            <a:pPr marL="12700" marR="292735">
              <a:lnSpc>
                <a:spcPct val="100000"/>
              </a:lnSpc>
              <a:spcBef>
                <a:spcPts val="1750"/>
              </a:spcBef>
              <a:tabLst>
                <a:tab pos="3195320" algn="l"/>
              </a:tabLst>
            </a:pPr>
            <a:r>
              <a:rPr sz="2800" spc="-225" dirty="0">
                <a:latin typeface="Arial Black" panose="020B0A04020102020204"/>
                <a:cs typeface="Arial Black" panose="020B0A04020102020204"/>
              </a:rPr>
              <a:t>-When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light </a:t>
            </a:r>
            <a:r>
              <a:rPr sz="2800" spc="-355" dirty="0">
                <a:latin typeface="Arial Black" panose="020B0A04020102020204"/>
                <a:cs typeface="Arial Black" panose="020B0A04020102020204"/>
              </a:rPr>
              <a:t>hits </a:t>
            </a:r>
            <a:r>
              <a:rPr sz="2800" spc="-365" dirty="0">
                <a:latin typeface="Arial Black" panose="020B0A04020102020204"/>
                <a:cs typeface="Arial Black" panose="020B0A04020102020204"/>
              </a:rPr>
              <a:t>the </a:t>
            </a:r>
            <a:r>
              <a:rPr sz="2800" spc="-335" dirty="0">
                <a:latin typeface="Arial Black" panose="020B0A04020102020204"/>
                <a:cs typeface="Arial Black" panose="020B0A04020102020204"/>
              </a:rPr>
              <a:t>protein </a:t>
            </a:r>
            <a:r>
              <a:rPr sz="2800" spc="-395" dirty="0">
                <a:latin typeface="Arial Black" panose="020B0A04020102020204"/>
                <a:cs typeface="Arial Black" panose="020B0A04020102020204"/>
              </a:rPr>
              <a:t>it </a:t>
            </a:r>
            <a:r>
              <a:rPr sz="2800" spc="-330" dirty="0">
                <a:latin typeface="Arial Black" panose="020B0A04020102020204"/>
                <a:cs typeface="Arial Black" panose="020B0A04020102020204"/>
              </a:rPr>
              <a:t>“bleaches”-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turns </a:t>
            </a:r>
            <a:r>
              <a:rPr sz="2800" spc="-365" dirty="0">
                <a:latin typeface="Arial Black" panose="020B0A04020102020204"/>
                <a:cs typeface="Arial Black" panose="020B0A04020102020204"/>
              </a:rPr>
              <a:t>yellow 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and</a:t>
            </a:r>
            <a:r>
              <a:rPr sz="2800" spc="-15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55" dirty="0">
                <a:latin typeface="Arial Black" panose="020B0A04020102020204"/>
                <a:cs typeface="Arial Black" panose="020B0A04020102020204"/>
              </a:rPr>
              <a:t>then</a:t>
            </a:r>
            <a:r>
              <a:rPr sz="2800" spc="-14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colorless.	</a:t>
            </a:r>
            <a:r>
              <a:rPr sz="2800" spc="-390" dirty="0">
                <a:latin typeface="Arial Black" panose="020B0A04020102020204"/>
                <a:cs typeface="Arial Black" panose="020B0A04020102020204"/>
              </a:rPr>
              <a:t>It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straightens </a:t>
            </a:r>
            <a:r>
              <a:rPr sz="2800" spc="-370" dirty="0">
                <a:latin typeface="Arial Black" panose="020B0A04020102020204"/>
                <a:cs typeface="Arial Black" panose="020B0A04020102020204"/>
              </a:rPr>
              <a:t>out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and </a:t>
            </a:r>
            <a:r>
              <a:rPr sz="2800" spc="-340" dirty="0">
                <a:latin typeface="Arial Black" panose="020B0A04020102020204"/>
                <a:cs typeface="Arial Black" panose="020B0A04020102020204"/>
              </a:rPr>
              <a:t>breaks </a:t>
            </a:r>
            <a:r>
              <a:rPr sz="2800" spc="-395" dirty="0">
                <a:latin typeface="Arial Black" panose="020B0A04020102020204"/>
                <a:cs typeface="Arial Black" panose="020B0A04020102020204"/>
              </a:rPr>
              <a:t>down  </a:t>
            </a:r>
            <a:r>
              <a:rPr sz="2800" spc="-355" dirty="0">
                <a:latin typeface="Arial Black" panose="020B0A04020102020204"/>
                <a:cs typeface="Arial Black" panose="020B0A04020102020204"/>
              </a:rPr>
              <a:t>into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opsin and</a:t>
            </a:r>
            <a:r>
              <a:rPr sz="2800" spc="18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retinal.</a:t>
            </a:r>
            <a:endParaRPr sz="2800">
              <a:latin typeface="Arial Black" panose="020B0A04020102020204"/>
              <a:cs typeface="Arial Black" panose="020B0A04020102020204"/>
            </a:endParaRPr>
          </a:p>
          <a:p>
            <a:pPr marL="12700" marR="134620">
              <a:lnSpc>
                <a:spcPct val="100000"/>
              </a:lnSpc>
              <a:spcBef>
                <a:spcPts val="1750"/>
              </a:spcBef>
            </a:pPr>
            <a:r>
              <a:rPr sz="2800" spc="-315" dirty="0">
                <a:latin typeface="Arial Black" panose="020B0A04020102020204"/>
                <a:cs typeface="Arial Black" panose="020B0A04020102020204"/>
              </a:rPr>
              <a:t>There are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three </a:t>
            </a:r>
            <a:r>
              <a:rPr sz="2800" spc="-330" dirty="0">
                <a:latin typeface="Arial Black" panose="020B0A04020102020204"/>
                <a:cs typeface="Arial Black" panose="020B0A04020102020204"/>
              </a:rPr>
              <a:t>different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other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opsins beside </a:t>
            </a:r>
            <a:r>
              <a:rPr sz="2800" spc="-300" dirty="0">
                <a:latin typeface="Arial Black" panose="020B0A04020102020204"/>
                <a:cs typeface="Arial Black" panose="020B0A04020102020204"/>
              </a:rPr>
              <a:t>rhodopsin,  </a:t>
            </a:r>
            <a:r>
              <a:rPr sz="2800" spc="-430" dirty="0">
                <a:latin typeface="Arial Black" panose="020B0A04020102020204"/>
                <a:cs typeface="Arial Black" panose="020B0A04020102020204"/>
              </a:rPr>
              <a:t>with </a:t>
            </a:r>
            <a:r>
              <a:rPr sz="2800" spc="-330" dirty="0">
                <a:latin typeface="Arial Black" panose="020B0A04020102020204"/>
                <a:cs typeface="Arial Black" panose="020B0A04020102020204"/>
              </a:rPr>
              <a:t>absorption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for yellowish-green (photopsin </a:t>
            </a:r>
            <a:r>
              <a:rPr sz="2800" spc="-210" dirty="0">
                <a:latin typeface="Arial Black" panose="020B0A04020102020204"/>
                <a:cs typeface="Arial Black" panose="020B0A04020102020204"/>
              </a:rPr>
              <a:t>I), </a:t>
            </a:r>
            <a:r>
              <a:rPr sz="2800" spc="-320" dirty="0">
                <a:latin typeface="Arial Black" panose="020B0A04020102020204"/>
                <a:cs typeface="Arial Black" panose="020B0A04020102020204"/>
              </a:rPr>
              <a:t>green 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(photopsin </a:t>
            </a:r>
            <a:r>
              <a:rPr sz="2800" spc="-235" dirty="0">
                <a:latin typeface="Arial Black" panose="020B0A04020102020204"/>
                <a:cs typeface="Arial Black" panose="020B0A04020102020204"/>
              </a:rPr>
              <a:t>II),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and </a:t>
            </a:r>
            <a:r>
              <a:rPr sz="2800" spc="-300" dirty="0">
                <a:latin typeface="Arial Black" panose="020B0A04020102020204"/>
                <a:cs typeface="Arial Black" panose="020B0A04020102020204"/>
              </a:rPr>
              <a:t>bluish-violet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(photopsin </a:t>
            </a:r>
            <a:r>
              <a:rPr sz="2800" spc="-275" dirty="0">
                <a:latin typeface="Arial Black" panose="020B0A04020102020204"/>
                <a:cs typeface="Arial Black" panose="020B0A04020102020204"/>
              </a:rPr>
              <a:t>III)</a:t>
            </a:r>
            <a:r>
              <a:rPr sz="2800" spc="-114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light.</a:t>
            </a:r>
            <a:endParaRPr sz="28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766000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Neurons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10" dirty="0"/>
              <a:t> </a:t>
            </a:r>
            <a:r>
              <a:rPr spc="-5" dirty="0"/>
              <a:t>Retina</a:t>
            </a:r>
            <a:r>
              <a:rPr spc="-5" dirty="0"/>
              <a:t> </a:t>
            </a:r>
            <a:r>
              <a:rPr spc="-5" dirty="0"/>
              <a:t>and</a:t>
            </a:r>
            <a:r>
              <a:rPr spc="-40" dirty="0"/>
              <a:t> </a:t>
            </a:r>
            <a:r>
              <a:rPr spc="-5" dirty="0"/>
              <a:t>Vision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1862497"/>
            <a:ext cx="7839075" cy="4008754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Rods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marR="329565" lvl="1" indent="-229870">
              <a:lnSpc>
                <a:spcPts val="3240"/>
              </a:lnSpc>
              <a:spcBef>
                <a:spcPts val="216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Most are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found towards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the edges of the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retina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080" lvl="1" indent="-229870">
              <a:lnSpc>
                <a:spcPct val="90000"/>
              </a:lnSpc>
              <a:spcBef>
                <a:spcPts val="182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Allow dim light </a:t>
            </a:r>
            <a:r>
              <a:rPr sz="3000" dirty="0">
                <a:latin typeface="Arial" panose="020B0604020202020204"/>
                <a:cs typeface="Arial" panose="020B0604020202020204"/>
              </a:rPr>
              <a:t>vision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and peripheral vision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(more </a:t>
            </a:r>
            <a:r>
              <a:rPr sz="30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sensitive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to light, do not respond </a:t>
            </a:r>
            <a:r>
              <a:rPr sz="3000" spc="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in 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bright</a:t>
            </a:r>
            <a:r>
              <a:rPr sz="30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light)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Perception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is all in gray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tones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7851"/>
            <a:ext cx="9144000" cy="6200140"/>
            <a:chOff x="0" y="327851"/>
            <a:chExt cx="9144000" cy="6200140"/>
          </a:xfrm>
        </p:grpSpPr>
        <p:sp>
          <p:nvSpPr>
            <p:cNvPr id="3" name="object 3"/>
            <p:cNvSpPr/>
            <p:nvPr/>
          </p:nvSpPr>
          <p:spPr>
            <a:xfrm>
              <a:off x="5196840" y="1371599"/>
              <a:ext cx="3947160" cy="51054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1447799"/>
              <a:ext cx="5105400" cy="4800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087370" y="339090"/>
            <a:ext cx="23558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ROD</a:t>
            </a:r>
            <a:r>
              <a:rPr sz="3200" spc="-7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CELLS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766000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Neurons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10" dirty="0"/>
              <a:t> </a:t>
            </a:r>
            <a:r>
              <a:rPr spc="-5" dirty="0"/>
              <a:t>Retina</a:t>
            </a:r>
            <a:r>
              <a:rPr spc="-5" dirty="0"/>
              <a:t> </a:t>
            </a:r>
            <a:r>
              <a:rPr spc="-5" dirty="0"/>
              <a:t>and</a:t>
            </a:r>
            <a:r>
              <a:rPr spc="-40" dirty="0"/>
              <a:t> </a:t>
            </a:r>
            <a:r>
              <a:rPr spc="-5" dirty="0"/>
              <a:t>Vision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7200" y="1496736"/>
            <a:ext cx="5614035" cy="147764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Cones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701040" lvl="1" indent="-231140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Allow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for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detailed </a:t>
            </a:r>
            <a:r>
              <a:rPr sz="3000" dirty="0">
                <a:latin typeface="Arial" panose="020B0604020202020204"/>
                <a:cs typeface="Arial" panose="020B0604020202020204"/>
              </a:rPr>
              <a:t>color</a:t>
            </a:r>
            <a:r>
              <a:rPr sz="3000" spc="-12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vision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2948939"/>
            <a:ext cx="6910070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16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Densest in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center of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</a:t>
            </a:r>
            <a:r>
              <a:rPr sz="3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retina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3840" indent="-23114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Fovea centralis </a:t>
            </a:r>
            <a:r>
              <a:rPr sz="3000" dirty="0">
                <a:latin typeface="Arial" panose="020B0604020202020204"/>
                <a:cs typeface="Arial" panose="020B0604020202020204"/>
              </a:rPr>
              <a:t>–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area of the retina</a:t>
            </a:r>
            <a:r>
              <a:rPr sz="3000" spc="-10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with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400" y="4009390"/>
            <a:ext cx="4866640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610"/>
              </a:spcBef>
            </a:pPr>
            <a:r>
              <a:rPr sz="3000" spc="-5" dirty="0">
                <a:latin typeface="Arial" panose="020B0604020202020204"/>
                <a:cs typeface="Arial" panose="020B0604020202020204"/>
              </a:rPr>
              <a:t>only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cones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3840" indent="-23114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</a:tabLst>
            </a:pP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Respond best in bright</a:t>
            </a:r>
            <a:r>
              <a:rPr sz="3000" spc="-7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light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7200" y="5492750"/>
            <a:ext cx="6621145" cy="100965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5080" indent="-342900">
              <a:lnSpc>
                <a:spcPts val="3670"/>
              </a:lnSpc>
              <a:spcBef>
                <a:spcPts val="56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No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photoreceptor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cells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are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at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the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optic disk, or blind</a:t>
            </a:r>
            <a:r>
              <a:rPr sz="34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spot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8779" y="78740"/>
            <a:ext cx="375729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Cone</a:t>
            </a:r>
            <a:r>
              <a:rPr spc="-80" dirty="0"/>
              <a:t> </a:t>
            </a:r>
            <a:r>
              <a:rPr spc="-5" dirty="0"/>
              <a:t>Sensitivity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178435" cy="1321435"/>
            <a:chOff x="-12759" y="0"/>
            <a:chExt cx="1784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7469" y="591820"/>
            <a:ext cx="4199890" cy="620649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marR="868680" indent="-342900">
              <a:lnSpc>
                <a:spcPts val="3660"/>
              </a:lnSpc>
              <a:spcBef>
                <a:spcPts val="5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There are</a:t>
            </a:r>
            <a:r>
              <a:rPr sz="34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three  types of</a:t>
            </a:r>
            <a:r>
              <a:rPr sz="34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cones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ts val="3670"/>
              </a:lnSpc>
              <a:spcBef>
                <a:spcPts val="212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Different cones are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sensitive </a:t>
            </a:r>
            <a:r>
              <a:rPr sz="3400" dirty="0">
                <a:latin typeface="Arial" panose="020B0604020202020204"/>
                <a:cs typeface="Arial" panose="020B0604020202020204"/>
              </a:rPr>
              <a:t>to</a:t>
            </a:r>
            <a:r>
              <a:rPr sz="34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different  wavelengths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17855" lvl="1" indent="-262890">
              <a:lnSpc>
                <a:spcPts val="3410"/>
              </a:lnSpc>
              <a:buChar char="-"/>
              <a:tabLst>
                <a:tab pos="61849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red- long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17855" lvl="1" indent="-262890">
              <a:lnSpc>
                <a:spcPts val="3665"/>
              </a:lnSpc>
              <a:buChar char="-"/>
              <a:tabLst>
                <a:tab pos="61849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green-</a:t>
            </a:r>
            <a:r>
              <a:rPr sz="34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medium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17855" lvl="1" indent="-262890">
              <a:lnSpc>
                <a:spcPts val="3870"/>
              </a:lnSpc>
              <a:buChar char="-"/>
              <a:tabLst>
                <a:tab pos="61849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blue-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short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218440" indent="-342900">
              <a:lnSpc>
                <a:spcPct val="90000"/>
              </a:lnSpc>
              <a:spcBef>
                <a:spcPts val="213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Color blindness </a:t>
            </a:r>
            <a:r>
              <a:rPr sz="3400" dirty="0">
                <a:latin typeface="Arial" panose="020B0604020202020204"/>
                <a:cs typeface="Arial" panose="020B0604020202020204"/>
              </a:rPr>
              <a:t>is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result of lack</a:t>
            </a:r>
            <a:r>
              <a:rPr sz="34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of  one or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more cone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type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19600" y="381000"/>
            <a:ext cx="4724400" cy="64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900" y="71120"/>
            <a:ext cx="6419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9933"/>
                </a:solidFill>
                <a:latin typeface="Verdana" panose="020B0604030504040204"/>
                <a:cs typeface="Verdana" panose="020B0604030504040204"/>
              </a:rPr>
              <a:t>How </a:t>
            </a:r>
            <a:r>
              <a:rPr sz="4400" spc="-5" dirty="0">
                <a:solidFill>
                  <a:srgbClr val="FF9933"/>
                </a:solidFill>
                <a:latin typeface="Verdana" panose="020B0604030504040204"/>
                <a:cs typeface="Verdana" panose="020B0604030504040204"/>
              </a:rPr>
              <a:t>do we see</a:t>
            </a:r>
            <a:r>
              <a:rPr sz="4400" spc="-65" dirty="0">
                <a:solidFill>
                  <a:srgbClr val="FF9933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4400" spc="-5" dirty="0">
                <a:solidFill>
                  <a:srgbClr val="FF9933"/>
                </a:solidFill>
                <a:latin typeface="Verdana" panose="020B0604030504040204"/>
                <a:cs typeface="Verdana" panose="020B0604030504040204"/>
              </a:rPr>
              <a:t>colors?</a:t>
            </a:r>
            <a:endParaRPr sz="4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676909"/>
            <a:ext cx="8828405" cy="55295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295275" indent="-342900">
              <a:lnSpc>
                <a:spcPts val="3020"/>
              </a:lnSpc>
              <a:spcBef>
                <a:spcPts val="480"/>
              </a:spcBef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To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see any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color,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brain must compare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the 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input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from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different kinds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of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cone cells—and 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then make many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other comparisons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as</a:t>
            </a:r>
            <a:r>
              <a:rPr sz="2800" spc="-5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well.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55600" marR="5080" indent="-342900">
              <a:lnSpc>
                <a:spcPct val="90000"/>
              </a:lnSpc>
              <a:spcBef>
                <a:spcPts val="660"/>
              </a:spcBef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lightning-fast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work of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judging </a:t>
            </a:r>
            <a:r>
              <a:rPr sz="280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a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color  begins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the retina, which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has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three layers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of 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cells. Signals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from the red and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green cones in 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first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layer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are compared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by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specialized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red- 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green "opponent" cells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in the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second layer.  These opponent cells compute the balance 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between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red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and green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light coming from </a:t>
            </a:r>
            <a:r>
              <a:rPr sz="280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a 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particular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part of the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visual field.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Other 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opponent cells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then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compare signals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from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blue  cones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with the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combined signals from </a:t>
            </a:r>
            <a:r>
              <a:rPr sz="2800" spc="-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red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and  green</a:t>
            </a:r>
            <a:r>
              <a:rPr sz="2800" spc="-15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solidFill>
                  <a:srgbClr val="313131"/>
                </a:solidFill>
                <a:latin typeface="Verdana" panose="020B0604030504040204"/>
                <a:cs typeface="Verdana" panose="020B0604030504040204"/>
              </a:rPr>
              <a:t>cones.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44470" y="34290"/>
            <a:ext cx="38690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COLORBLINDNESS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269" y="1024890"/>
            <a:ext cx="3914775" cy="388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 marR="106680">
              <a:lnSpc>
                <a:spcPct val="100000"/>
              </a:lnSpc>
              <a:spcBef>
                <a:spcPts val="100"/>
              </a:spcBef>
              <a:buChar char="-"/>
              <a:tabLst>
                <a:tab pos="331470" algn="l"/>
              </a:tabLst>
            </a:pPr>
            <a:r>
              <a:rPr sz="2800" spc="-320" dirty="0">
                <a:latin typeface="Arial Black" panose="020B0A04020102020204"/>
                <a:cs typeface="Arial Black" panose="020B0A04020102020204"/>
              </a:rPr>
              <a:t>An </a:t>
            </a:r>
            <a:r>
              <a:rPr sz="2800" spc="-335" dirty="0">
                <a:latin typeface="Arial Black" panose="020B0A04020102020204"/>
                <a:cs typeface="Arial Black" panose="020B0A04020102020204"/>
              </a:rPr>
              <a:t>inherited </a:t>
            </a:r>
            <a:r>
              <a:rPr sz="2800" spc="-375" dirty="0">
                <a:latin typeface="Arial Black" panose="020B0A04020102020204"/>
                <a:cs typeface="Arial Black" panose="020B0A04020102020204"/>
              </a:rPr>
              <a:t>trait </a:t>
            </a:r>
            <a:r>
              <a:rPr sz="2800" spc="-395" dirty="0">
                <a:latin typeface="Arial Black" panose="020B0A04020102020204"/>
                <a:cs typeface="Arial Black" panose="020B0A04020102020204"/>
              </a:rPr>
              <a:t>that 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is </a:t>
            </a:r>
            <a:r>
              <a:rPr sz="2800" spc="-330" dirty="0">
                <a:latin typeface="Arial Black" panose="020B0A04020102020204"/>
                <a:cs typeface="Arial Black" panose="020B0A04020102020204"/>
              </a:rPr>
              <a:t>transferred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on </a:t>
            </a:r>
            <a:r>
              <a:rPr sz="2800" spc="-370" dirty="0">
                <a:latin typeface="Arial Black" panose="020B0A04020102020204"/>
                <a:cs typeface="Arial Black" panose="020B0A04020102020204"/>
              </a:rPr>
              <a:t>the  </a:t>
            </a:r>
            <a:r>
              <a:rPr sz="2800" spc="-365" dirty="0">
                <a:latin typeface="Arial Black" panose="020B0A04020102020204"/>
                <a:cs typeface="Arial Black" panose="020B0A04020102020204"/>
              </a:rPr>
              <a:t>sex </a:t>
            </a:r>
            <a:r>
              <a:rPr sz="2800" spc="-360" dirty="0">
                <a:latin typeface="Arial Black" panose="020B0A04020102020204"/>
                <a:cs typeface="Arial Black" panose="020B0A04020102020204"/>
              </a:rPr>
              <a:t>chromosomes </a:t>
            </a:r>
            <a:r>
              <a:rPr sz="2800" spc="-220" dirty="0">
                <a:latin typeface="Arial Black" panose="020B0A04020102020204"/>
                <a:cs typeface="Arial Black" panose="020B0A04020102020204"/>
              </a:rPr>
              <a:t>(23</a:t>
            </a:r>
            <a:r>
              <a:rPr sz="2400" spc="-330" baseline="30000" dirty="0">
                <a:latin typeface="Arial Black" panose="020B0A04020102020204"/>
                <a:cs typeface="Arial Black" panose="020B0A04020102020204"/>
              </a:rPr>
              <a:t>rd </a:t>
            </a:r>
            <a:r>
              <a:rPr sz="1600" spc="-22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240" dirty="0">
                <a:latin typeface="Arial Black" panose="020B0A04020102020204"/>
                <a:cs typeface="Arial Black" panose="020B0A04020102020204"/>
              </a:rPr>
              <a:t>pair)-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sex-linked</a:t>
            </a:r>
            <a:r>
              <a:rPr sz="2800" spc="-8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75" dirty="0">
                <a:latin typeface="Arial Black" panose="020B0A04020102020204"/>
                <a:cs typeface="Arial Black" panose="020B0A04020102020204"/>
              </a:rPr>
              <a:t>trait</a:t>
            </a:r>
            <a:endParaRPr sz="2800">
              <a:latin typeface="Arial Black" panose="020B0A04020102020204"/>
              <a:cs typeface="Arial Black" panose="020B0A04020102020204"/>
            </a:endParaRPr>
          </a:p>
          <a:p>
            <a:pPr marL="114300" marR="273685">
              <a:lnSpc>
                <a:spcPct val="100000"/>
              </a:lnSpc>
              <a:spcBef>
                <a:spcPts val="1750"/>
              </a:spcBef>
              <a:buChar char="-"/>
              <a:tabLst>
                <a:tab pos="331470" algn="l"/>
              </a:tabLst>
            </a:pPr>
            <a:r>
              <a:rPr sz="2800" spc="-340" dirty="0">
                <a:latin typeface="Arial Black" panose="020B0A04020102020204"/>
                <a:cs typeface="Arial Black" panose="020B0A04020102020204"/>
              </a:rPr>
              <a:t>Occurs </a:t>
            </a:r>
            <a:r>
              <a:rPr sz="2800" spc="-355" dirty="0">
                <a:latin typeface="Arial Black" panose="020B0A04020102020204"/>
                <a:cs typeface="Arial Black" panose="020B0A04020102020204"/>
              </a:rPr>
              <a:t>more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often </a:t>
            </a:r>
            <a:r>
              <a:rPr sz="2800" spc="-310" dirty="0">
                <a:latin typeface="Arial Black" panose="020B0A04020102020204"/>
                <a:cs typeface="Arial Black" panose="020B0A04020102020204"/>
              </a:rPr>
              <a:t>in  </a:t>
            </a:r>
            <a:r>
              <a:rPr sz="2800" spc="-350" dirty="0">
                <a:latin typeface="Arial Black" panose="020B0A04020102020204"/>
                <a:cs typeface="Arial Black" panose="020B0A04020102020204"/>
              </a:rPr>
              <a:t>males</a:t>
            </a:r>
            <a:endParaRPr sz="2800">
              <a:latin typeface="Arial Black" panose="020B0A04020102020204"/>
              <a:cs typeface="Arial Black" panose="020B0A04020102020204"/>
            </a:endParaRPr>
          </a:p>
          <a:p>
            <a:pPr marL="114300" marR="430530">
              <a:lnSpc>
                <a:spcPct val="100000"/>
              </a:lnSpc>
              <a:spcBef>
                <a:spcPts val="1750"/>
              </a:spcBef>
              <a:buChar char="-"/>
              <a:tabLst>
                <a:tab pos="331470" algn="l"/>
              </a:tabLst>
            </a:pPr>
            <a:r>
              <a:rPr sz="2800" spc="-265" dirty="0">
                <a:latin typeface="Arial Black" panose="020B0A04020102020204"/>
                <a:cs typeface="Arial Black" panose="020B0A04020102020204"/>
              </a:rPr>
              <a:t>Can </a:t>
            </a:r>
            <a:r>
              <a:rPr sz="2800" spc="-365" dirty="0">
                <a:latin typeface="Arial Black" panose="020B0A04020102020204"/>
                <a:cs typeface="Arial Black" panose="020B0A04020102020204"/>
              </a:rPr>
              <a:t>not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be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cured </a:t>
            </a:r>
            <a:r>
              <a:rPr sz="2800" spc="-320" dirty="0">
                <a:latin typeface="Arial Black" panose="020B0A04020102020204"/>
                <a:cs typeface="Arial Black" panose="020B0A04020102020204"/>
              </a:rPr>
              <a:t>or  </a:t>
            </a:r>
            <a:r>
              <a:rPr sz="2800" spc="-365" dirty="0">
                <a:latin typeface="Arial Black" panose="020B0A04020102020204"/>
                <a:cs typeface="Arial Black" panose="020B0A04020102020204"/>
              </a:rPr>
              <a:t>corrected</a:t>
            </a:r>
            <a:endParaRPr sz="28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9470" y="948690"/>
            <a:ext cx="4201160" cy="516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6000"/>
              <a:buChar char="•"/>
              <a:tabLst>
                <a:tab pos="138430" algn="l"/>
              </a:tabLst>
            </a:pPr>
            <a:r>
              <a:rPr sz="2800" spc="-320" dirty="0">
                <a:latin typeface="Arial Black" panose="020B0A04020102020204"/>
                <a:cs typeface="Arial Black" panose="020B0A04020102020204"/>
              </a:rPr>
              <a:t>Comes </a:t>
            </a:r>
            <a:r>
              <a:rPr sz="2800" spc="-355" dirty="0">
                <a:latin typeface="Arial Black" panose="020B0A04020102020204"/>
                <a:cs typeface="Arial Black" panose="020B0A04020102020204"/>
              </a:rPr>
              <a:t>from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a </a:t>
            </a:r>
            <a:r>
              <a:rPr sz="2800" spc="-390" dirty="0">
                <a:latin typeface="Arial Black" panose="020B0A04020102020204"/>
                <a:cs typeface="Arial Black" panose="020B0A04020102020204"/>
              </a:rPr>
              <a:t>lack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of </a:t>
            </a:r>
            <a:r>
              <a:rPr sz="2800" spc="-320" dirty="0">
                <a:latin typeface="Arial Black" panose="020B0A04020102020204"/>
                <a:cs typeface="Arial Black" panose="020B0A04020102020204"/>
              </a:rPr>
              <a:t>one 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or </a:t>
            </a:r>
            <a:r>
              <a:rPr sz="2800" spc="-355" dirty="0">
                <a:latin typeface="Arial Black" panose="020B0A04020102020204"/>
                <a:cs typeface="Arial Black" panose="020B0A04020102020204"/>
              </a:rPr>
              <a:t>more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types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of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color  </a:t>
            </a:r>
            <a:r>
              <a:rPr sz="2800" spc="-330" dirty="0">
                <a:latin typeface="Arial Black" panose="020B0A04020102020204"/>
                <a:cs typeface="Arial Black" panose="020B0A04020102020204"/>
              </a:rPr>
              <a:t>receptors.</a:t>
            </a:r>
            <a:endParaRPr sz="2800">
              <a:latin typeface="Arial Black" panose="020B0A04020102020204"/>
              <a:cs typeface="Arial Black" panose="020B0A04020102020204"/>
            </a:endParaRPr>
          </a:p>
          <a:p>
            <a:pPr marL="12700" marR="220345">
              <a:lnSpc>
                <a:spcPct val="100000"/>
              </a:lnSpc>
              <a:spcBef>
                <a:spcPts val="1750"/>
              </a:spcBef>
              <a:buSzPct val="96000"/>
              <a:buChar char="•"/>
              <a:tabLst>
                <a:tab pos="138430" algn="l"/>
              </a:tabLst>
            </a:pPr>
            <a:r>
              <a:rPr sz="2800" spc="-355" dirty="0">
                <a:latin typeface="Arial Black" panose="020B0A04020102020204"/>
                <a:cs typeface="Arial Black" panose="020B0A04020102020204"/>
              </a:rPr>
              <a:t>Most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are green or red </a:t>
            </a:r>
            <a:r>
              <a:rPr sz="2800" spc="-320" dirty="0">
                <a:latin typeface="Arial Black" panose="020B0A04020102020204"/>
                <a:cs typeface="Arial Black" panose="020B0A04020102020204"/>
              </a:rPr>
              <a:t>or  </a:t>
            </a:r>
            <a:r>
              <a:rPr sz="2800" spc="-355" dirty="0">
                <a:latin typeface="Arial Black" panose="020B0A04020102020204"/>
                <a:cs typeface="Arial Black" panose="020B0A04020102020204"/>
              </a:rPr>
              <a:t>both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and </a:t>
            </a:r>
            <a:r>
              <a:rPr sz="2800" spc="-395" dirty="0">
                <a:latin typeface="Arial Black" panose="020B0A04020102020204"/>
                <a:cs typeface="Arial Black" panose="020B0A04020102020204"/>
              </a:rPr>
              <a:t>that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is due </a:t>
            </a:r>
            <a:r>
              <a:rPr sz="2800" spc="-390" dirty="0">
                <a:latin typeface="Arial Black" panose="020B0A04020102020204"/>
                <a:cs typeface="Arial Black" panose="020B0A04020102020204"/>
              </a:rPr>
              <a:t>to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a  </a:t>
            </a:r>
            <a:r>
              <a:rPr sz="2800" spc="-395" dirty="0">
                <a:latin typeface="Arial Black" panose="020B0A04020102020204"/>
                <a:cs typeface="Arial Black" panose="020B0A04020102020204"/>
              </a:rPr>
              <a:t>lack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of red</a:t>
            </a:r>
            <a:r>
              <a:rPr sz="2800" spc="-32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330" dirty="0">
                <a:latin typeface="Arial Black" panose="020B0A04020102020204"/>
                <a:cs typeface="Arial Black" panose="020B0A04020102020204"/>
              </a:rPr>
              <a:t>receptors.</a:t>
            </a:r>
            <a:endParaRPr sz="2800">
              <a:latin typeface="Arial Black" panose="020B0A04020102020204"/>
              <a:cs typeface="Arial Black" panose="020B0A04020102020204"/>
            </a:endParaRPr>
          </a:p>
          <a:p>
            <a:pPr marL="12700" marR="285750">
              <a:lnSpc>
                <a:spcPct val="100000"/>
              </a:lnSpc>
              <a:spcBef>
                <a:spcPts val="1750"/>
              </a:spcBef>
              <a:buSzPct val="96000"/>
              <a:buChar char="•"/>
              <a:tabLst>
                <a:tab pos="138430" algn="l"/>
              </a:tabLst>
            </a:pPr>
            <a:r>
              <a:rPr sz="2800" spc="-340" dirty="0">
                <a:latin typeface="Arial Black" panose="020B0A04020102020204"/>
                <a:cs typeface="Arial Black" panose="020B0A04020102020204"/>
              </a:rPr>
              <a:t>Another </a:t>
            </a:r>
            <a:r>
              <a:rPr sz="2800" spc="-325" dirty="0">
                <a:latin typeface="Arial Black" panose="020B0A04020102020204"/>
                <a:cs typeface="Arial Black" panose="020B0A04020102020204"/>
              </a:rPr>
              <a:t>possibility </a:t>
            </a:r>
            <a:r>
              <a:rPr sz="2800" spc="-310" dirty="0">
                <a:latin typeface="Arial Black" panose="020B0A04020102020204"/>
                <a:cs typeface="Arial Black" panose="020B0A04020102020204"/>
              </a:rPr>
              <a:t>is </a:t>
            </a:r>
            <a:r>
              <a:rPr sz="2800" spc="-390" dirty="0">
                <a:latin typeface="Arial Black" panose="020B0A04020102020204"/>
                <a:cs typeface="Arial Black" panose="020B0A04020102020204"/>
              </a:rPr>
              <a:t>to 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have </a:t>
            </a:r>
            <a:r>
              <a:rPr sz="2800" spc="-365" dirty="0">
                <a:latin typeface="Arial Black" panose="020B0A04020102020204"/>
                <a:cs typeface="Arial Black" panose="020B0A04020102020204"/>
              </a:rPr>
              <a:t>the </a:t>
            </a:r>
            <a:r>
              <a:rPr sz="2800" spc="-345" dirty="0">
                <a:latin typeface="Arial Black" panose="020B0A04020102020204"/>
                <a:cs typeface="Arial Black" panose="020B0A04020102020204"/>
              </a:rPr>
              <a:t>color </a:t>
            </a:r>
            <a:r>
              <a:rPr sz="2800" spc="-350" dirty="0">
                <a:latin typeface="Arial Black" panose="020B0A04020102020204"/>
                <a:cs typeface="Arial Black" panose="020B0A04020102020204"/>
              </a:rPr>
              <a:t>receptors  </a:t>
            </a:r>
            <a:r>
              <a:rPr sz="2800" spc="-335" dirty="0">
                <a:latin typeface="Arial Black" panose="020B0A04020102020204"/>
                <a:cs typeface="Arial Black" panose="020B0A04020102020204"/>
              </a:rPr>
              <a:t>missing </a:t>
            </a:r>
            <a:r>
              <a:rPr sz="2800" spc="-315" dirty="0">
                <a:latin typeface="Arial Black" panose="020B0A04020102020204"/>
                <a:cs typeface="Arial Black" panose="020B0A04020102020204"/>
              </a:rPr>
              <a:t>entirely, </a:t>
            </a:r>
            <a:r>
              <a:rPr sz="2800" spc="-409" dirty="0">
                <a:latin typeface="Arial Black" panose="020B0A04020102020204"/>
                <a:cs typeface="Arial Black" panose="020B0A04020102020204"/>
              </a:rPr>
              <a:t>which  </a:t>
            </a:r>
            <a:r>
              <a:rPr sz="2800" spc="-380" dirty="0">
                <a:latin typeface="Arial Black" panose="020B0A04020102020204"/>
                <a:cs typeface="Arial Black" panose="020B0A04020102020204"/>
              </a:rPr>
              <a:t>would </a:t>
            </a:r>
            <a:r>
              <a:rPr sz="2800" spc="-340" dirty="0">
                <a:latin typeface="Arial Black" panose="020B0A04020102020204"/>
                <a:cs typeface="Arial Black" panose="020B0A04020102020204"/>
              </a:rPr>
              <a:t>result </a:t>
            </a:r>
            <a:r>
              <a:rPr sz="2800" spc="-310" dirty="0">
                <a:latin typeface="Arial Black" panose="020B0A04020102020204"/>
                <a:cs typeface="Arial Black" panose="020B0A04020102020204"/>
              </a:rPr>
              <a:t>in </a:t>
            </a:r>
            <a:r>
              <a:rPr sz="2800" spc="-380" dirty="0">
                <a:latin typeface="Arial Black" panose="020B0A04020102020204"/>
                <a:cs typeface="Arial Black" panose="020B0A04020102020204"/>
              </a:rPr>
              <a:t>black </a:t>
            </a:r>
            <a:r>
              <a:rPr sz="2800" spc="-320" dirty="0">
                <a:latin typeface="Arial Black" panose="020B0A04020102020204"/>
                <a:cs typeface="Arial Black" panose="020B0A04020102020204"/>
              </a:rPr>
              <a:t>and  </a:t>
            </a:r>
            <a:r>
              <a:rPr sz="2800" spc="-409" dirty="0">
                <a:latin typeface="Arial Black" panose="020B0A04020102020204"/>
                <a:cs typeface="Arial Black" panose="020B0A04020102020204"/>
              </a:rPr>
              <a:t>white</a:t>
            </a:r>
            <a:r>
              <a:rPr sz="2800" spc="-16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2800" spc="-290" dirty="0">
                <a:latin typeface="Arial Black" panose="020B0A04020102020204"/>
                <a:cs typeface="Arial Black" panose="020B0A04020102020204"/>
              </a:rPr>
              <a:t>vision.</a:t>
            </a:r>
            <a:endParaRPr sz="28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453834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5" dirty="0"/>
              <a:t>Eye</a:t>
            </a:r>
            <a:r>
              <a:rPr spc="-5" dirty="0"/>
              <a:t> </a:t>
            </a:r>
            <a:r>
              <a:rPr dirty="0"/>
              <a:t>and</a:t>
            </a:r>
            <a:r>
              <a:rPr spc="-110" dirty="0"/>
              <a:t> </a:t>
            </a:r>
            <a:r>
              <a:rPr spc="-5" dirty="0"/>
              <a:t>Vision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marR="292100" indent="-342900">
              <a:lnSpc>
                <a:spcPts val="3660"/>
              </a:lnSpc>
              <a:spcBef>
                <a:spcPts val="5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70 percent of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all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sensory receptors are  </a:t>
            </a:r>
            <a:r>
              <a:rPr sz="3400" dirty="0">
                <a:latin typeface="Arial" panose="020B0604020202020204"/>
                <a:cs typeface="Arial" panose="020B0604020202020204"/>
              </a:rPr>
              <a:t>in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34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eyes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6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Each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eye has over </a:t>
            </a:r>
            <a:r>
              <a:rPr sz="3400" dirty="0">
                <a:latin typeface="Arial" panose="020B0604020202020204"/>
                <a:cs typeface="Arial" panose="020B0604020202020204"/>
              </a:rPr>
              <a:t>a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million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nerve</a:t>
            </a:r>
            <a:r>
              <a:rPr sz="34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fibers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Protection for the</a:t>
            </a:r>
            <a:r>
              <a:rPr sz="34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eye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Most of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eye is enclosed in </a:t>
            </a:r>
            <a:r>
              <a:rPr sz="3000" dirty="0">
                <a:latin typeface="Arial" panose="020B0604020202020204"/>
                <a:cs typeface="Arial" panose="020B0604020202020204"/>
              </a:rPr>
              <a:t>a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bony</a:t>
            </a:r>
            <a:r>
              <a:rPr sz="30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orbit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9339" y="4137659"/>
            <a:ext cx="7027545" cy="13055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 marR="5080">
              <a:lnSpc>
                <a:spcPts val="3240"/>
              </a:lnSpc>
              <a:spcBef>
                <a:spcPts val="505"/>
              </a:spcBef>
            </a:pP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made up of </a:t>
            </a:r>
            <a:r>
              <a:rPr sz="30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lacrimal (medial), ethmoid  (posterior), sphenoid (lateral), </a:t>
            </a:r>
            <a:r>
              <a:rPr sz="30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frontal 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(superior), and zygomatic and</a:t>
            </a:r>
            <a:r>
              <a:rPr sz="3000" spc="-2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maxilla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469" y="5179059"/>
            <a:ext cx="7379334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610"/>
              </a:spcBef>
            </a:pP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(inferior)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A cushion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of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fat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surrounds most of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</a:t>
            </a:r>
            <a:r>
              <a:rPr sz="30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eye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78740"/>
            <a:ext cx="115443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Lens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6623684"/>
            <a:chOff x="-12759" y="0"/>
            <a:chExt cx="9081135" cy="662368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95369" y="838199"/>
              <a:ext cx="5214620" cy="57721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58469" y="615950"/>
            <a:ext cx="2883535" cy="563626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4965" marR="481965" indent="-342900">
              <a:lnSpc>
                <a:spcPct val="80000"/>
              </a:lnSpc>
              <a:spcBef>
                <a:spcPts val="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Biconvex  </a:t>
            </a:r>
            <a:r>
              <a:rPr sz="3400" dirty="0">
                <a:latin typeface="Arial" panose="020B0604020202020204"/>
                <a:cs typeface="Arial" panose="020B0604020202020204"/>
              </a:rPr>
              <a:t>c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r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y</a:t>
            </a:r>
            <a:r>
              <a:rPr sz="3400" dirty="0">
                <a:latin typeface="Arial" panose="020B0604020202020204"/>
                <a:cs typeface="Arial" panose="020B0604020202020204"/>
              </a:rPr>
              <a:t>st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al-</a:t>
            </a:r>
            <a:r>
              <a:rPr sz="3400" dirty="0">
                <a:latin typeface="Arial" panose="020B0604020202020204"/>
                <a:cs typeface="Arial" panose="020B0604020202020204"/>
              </a:rPr>
              <a:t>l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i</a:t>
            </a:r>
            <a:r>
              <a:rPr sz="3400" spc="5" dirty="0">
                <a:latin typeface="Arial" panose="020B0604020202020204"/>
                <a:cs typeface="Arial" panose="020B0604020202020204"/>
              </a:rPr>
              <a:t>k</a:t>
            </a:r>
            <a:r>
              <a:rPr sz="3400" dirty="0">
                <a:latin typeface="Arial" panose="020B0604020202020204"/>
                <a:cs typeface="Arial" panose="020B0604020202020204"/>
              </a:rPr>
              <a:t>e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structure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4965" marR="28575" indent="-342900">
              <a:lnSpc>
                <a:spcPct val="80000"/>
              </a:lnSpc>
              <a:spcBef>
                <a:spcPts val="21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Held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in</a:t>
            </a:r>
            <a:r>
              <a:rPr sz="34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place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by </a:t>
            </a:r>
            <a:r>
              <a:rPr sz="3400" dirty="0">
                <a:latin typeface="Arial" panose="020B0604020202020204"/>
                <a:cs typeface="Arial" panose="020B0604020202020204"/>
              </a:rPr>
              <a:t>a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suspensory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ligament  attached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to  the ciliary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body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4965" marR="5080" indent="-342900">
              <a:lnSpc>
                <a:spcPct val="80000"/>
              </a:lnSpc>
              <a:spcBef>
                <a:spcPts val="21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Refracts</a:t>
            </a:r>
            <a:r>
              <a:rPr sz="3400" spc="-1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light 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greatly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182879"/>
            <a:ext cx="661352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Internal</a:t>
            </a:r>
            <a:r>
              <a:rPr spc="-10" dirty="0"/>
              <a:t> </a:t>
            </a:r>
            <a:r>
              <a:rPr spc="-10" dirty="0"/>
              <a:t>Eye</a:t>
            </a:r>
            <a:r>
              <a:rPr spc="-10" dirty="0"/>
              <a:t> </a:t>
            </a:r>
            <a:r>
              <a:rPr spc="-5" dirty="0"/>
              <a:t>Chamber</a:t>
            </a:r>
            <a:r>
              <a:rPr spc="-60" dirty="0"/>
              <a:t> </a:t>
            </a:r>
            <a:r>
              <a:rPr spc="-5" dirty="0"/>
              <a:t>Fluids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6490335"/>
            <a:chOff x="-12759" y="0"/>
            <a:chExt cx="9081135" cy="64903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067299" y="838199"/>
              <a:ext cx="3848100" cy="5638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06070" y="692150"/>
            <a:ext cx="28790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Aqueous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humor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3269" y="1297940"/>
            <a:ext cx="3497579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Watery fluid found</a:t>
            </a:r>
            <a:r>
              <a:rPr sz="28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in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3139" y="1681479"/>
            <a:ext cx="344741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latin typeface="Arial" panose="020B0604020202020204"/>
                <a:cs typeface="Arial" panose="020B0604020202020204"/>
              </a:rPr>
              <a:t>chamber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between</a:t>
            </a:r>
            <a:r>
              <a:rPr sz="28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the  lens and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cornea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3269" y="2670809"/>
            <a:ext cx="27076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2800" dirty="0">
                <a:latin typeface="Arial" panose="020B0604020202020204"/>
                <a:cs typeface="Arial" panose="020B0604020202020204"/>
              </a:rPr>
              <a:t>Similar to</a:t>
            </a:r>
            <a:r>
              <a:rPr sz="28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blood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3269" y="2875280"/>
            <a:ext cx="2609850" cy="123698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510"/>
              </a:spcBef>
            </a:pPr>
            <a:r>
              <a:rPr sz="2800" dirty="0">
                <a:latin typeface="Arial" panose="020B0604020202020204"/>
                <a:cs typeface="Arial" panose="020B0604020202020204"/>
              </a:rPr>
              <a:t>plasma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Helps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maintain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3269" y="3864609"/>
            <a:ext cx="3616960" cy="162179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510"/>
              </a:spcBef>
            </a:pPr>
            <a:r>
              <a:rPr sz="2800" spc="-5" dirty="0">
                <a:latin typeface="Arial" panose="020B0604020202020204"/>
                <a:cs typeface="Arial" panose="020B0604020202020204"/>
              </a:rPr>
              <a:t>intraocular</a:t>
            </a:r>
            <a:r>
              <a:rPr sz="28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pressure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42570" marR="5080" indent="-229870">
              <a:lnSpc>
                <a:spcPts val="3030"/>
              </a:lnSpc>
              <a:spcBef>
                <a:spcPts val="178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Provides nutrients for  the lens and</a:t>
            </a:r>
            <a:r>
              <a:rPr sz="28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cornea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3269" y="5640070"/>
            <a:ext cx="3677920" cy="12192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2570" marR="5080" indent="-229870">
              <a:lnSpc>
                <a:spcPts val="3020"/>
              </a:lnSpc>
              <a:spcBef>
                <a:spcPts val="48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Reabsorbed into  </a:t>
            </a:r>
            <a:r>
              <a:rPr sz="2800" dirty="0">
                <a:latin typeface="Arial" panose="020B0604020202020204"/>
                <a:cs typeface="Arial" panose="020B0604020202020204"/>
              </a:rPr>
              <a:t>venous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blood</a:t>
            </a:r>
            <a:r>
              <a:rPr sz="28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through  the canal of</a:t>
            </a:r>
            <a:r>
              <a:rPr sz="28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Schlemm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06670" y="948690"/>
            <a:ext cx="18021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8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Refracts </a:t>
            </a:r>
            <a:r>
              <a:rPr sz="2400" spc="-300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light  </a:t>
            </a:r>
            <a:r>
              <a:rPr sz="2400" spc="-290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slightly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7469" y="78740"/>
            <a:ext cx="7011034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210" indent="-39751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SzPct val="83000"/>
              <a:buFont typeface="Symbol" panose="05050102010706020507"/>
              <a:buChar char=""/>
              <a:tabLst>
                <a:tab pos="409575" algn="l"/>
                <a:tab pos="409575" algn="l"/>
              </a:tabLst>
            </a:pPr>
            <a:r>
              <a:rPr sz="4100" spc="-1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Internal</a:t>
            </a:r>
            <a:r>
              <a:rPr sz="4100" spc="-1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spc="-1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Eye</a:t>
            </a:r>
            <a:r>
              <a:rPr sz="4100" spc="-1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spc="-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Chamber</a:t>
            </a:r>
            <a:r>
              <a:rPr sz="4100" spc="-6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spc="-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Fluids</a:t>
            </a:r>
            <a:endParaRPr sz="4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369" y="262297"/>
            <a:ext cx="6185535" cy="147764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5"/>
              </a:spcBef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Vitreous humor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6870" indent="-229870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68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Gel-like substance behind the</a:t>
            </a:r>
            <a:r>
              <a:rPr sz="30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lens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69" y="1714500"/>
            <a:ext cx="6114415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6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Keeps 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eye from</a:t>
            </a:r>
            <a:r>
              <a:rPr sz="3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collapsing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Lasts </a:t>
            </a:r>
            <a:r>
              <a:rPr sz="3000" dirty="0">
                <a:latin typeface="Arial" panose="020B0604020202020204"/>
                <a:cs typeface="Arial" panose="020B0604020202020204"/>
              </a:rPr>
              <a:t>a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lifetime and </a:t>
            </a:r>
            <a:r>
              <a:rPr sz="3000" spc="5" dirty="0">
                <a:latin typeface="Arial" panose="020B0604020202020204"/>
                <a:cs typeface="Arial" panose="020B0604020202020204"/>
              </a:rPr>
              <a:t>is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not</a:t>
            </a:r>
            <a:r>
              <a:rPr sz="30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replaced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17720" y="3408679"/>
            <a:ext cx="4526280" cy="3449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454650" y="6616700"/>
            <a:ext cx="35953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 panose="02020603050405020304"/>
                <a:cs typeface="Times New Roman" panose="02020603050405020304"/>
                <a:hlinkClick r:id="rId3"/>
              </a:rPr>
              <a:t>http://faculty.washington.edu/kepeter/119/images/eye3.jpg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2967354"/>
            <a:ext cx="7548245" cy="3890645"/>
            <a:chOff x="0" y="2967354"/>
            <a:chExt cx="7548245" cy="3890645"/>
          </a:xfrm>
        </p:grpSpPr>
        <p:sp>
          <p:nvSpPr>
            <p:cNvPr id="13" name="object 13"/>
            <p:cNvSpPr/>
            <p:nvPr/>
          </p:nvSpPr>
          <p:spPr>
            <a:xfrm>
              <a:off x="6200140" y="2971799"/>
              <a:ext cx="1343660" cy="3135630"/>
            </a:xfrm>
            <a:custGeom>
              <a:avLst/>
              <a:gdLst/>
              <a:ahLst/>
              <a:cxnLst/>
              <a:rect l="l" t="t" r="r" b="b"/>
              <a:pathLst>
                <a:path w="1343659" h="3135629">
                  <a:moveTo>
                    <a:pt x="1343660" y="0"/>
                  </a:moveTo>
                  <a:lnTo>
                    <a:pt x="0" y="3135630"/>
                  </a:lnTo>
                </a:path>
              </a:pathLst>
            </a:custGeom>
            <a:ln w="889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67120" y="6088379"/>
              <a:ext cx="69850" cy="83820"/>
            </a:xfrm>
            <a:custGeom>
              <a:avLst/>
              <a:gdLst/>
              <a:ahLst/>
              <a:cxnLst/>
              <a:rect l="l" t="t" r="r" b="b"/>
              <a:pathLst>
                <a:path w="69850" h="83820">
                  <a:moveTo>
                    <a:pt x="0" y="0"/>
                  </a:moveTo>
                  <a:lnTo>
                    <a:pt x="5079" y="83820"/>
                  </a:lnTo>
                  <a:lnTo>
                    <a:pt x="69850" y="29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0" y="3352799"/>
              <a:ext cx="5191760" cy="3505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011669" y="643890"/>
            <a:ext cx="1802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0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Refracts</a:t>
            </a:r>
            <a:r>
              <a:rPr sz="2400" spc="-185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400" spc="-300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light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11669" y="1009650"/>
            <a:ext cx="955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0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slightly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11669" y="1565909"/>
            <a:ext cx="2038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5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Holds lens</a:t>
            </a:r>
            <a:r>
              <a:rPr sz="2400" spc="-50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400" spc="-275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and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11669" y="1931670"/>
            <a:ext cx="1918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95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retina </a:t>
            </a:r>
            <a:r>
              <a:rPr sz="2400" spc="-270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in</a:t>
            </a:r>
            <a:r>
              <a:rPr sz="2400" spc="-45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400" spc="-300" dirty="0">
                <a:solidFill>
                  <a:srgbClr val="CC0099"/>
                </a:solidFill>
                <a:latin typeface="Arial Black" panose="020B0A04020102020204"/>
                <a:cs typeface="Arial Black" panose="020B0A04020102020204"/>
              </a:rPr>
              <a:t>place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503174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Lens</a:t>
            </a:r>
            <a:r>
              <a:rPr spc="-95" dirty="0"/>
              <a:t> </a:t>
            </a:r>
            <a:r>
              <a:rPr dirty="0"/>
              <a:t>Accommodation</a:t>
            </a:r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469" y="1292859"/>
            <a:ext cx="4616450" cy="555625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54330" marR="78105" indent="-341630">
              <a:lnSpc>
                <a:spcPts val="2690"/>
              </a:lnSpc>
              <a:spcBef>
                <a:spcPts val="74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Light </a:t>
            </a:r>
            <a:r>
              <a:rPr sz="2800" dirty="0">
                <a:latin typeface="Arial" panose="020B0604020202020204"/>
                <a:cs typeface="Arial" panose="020B0604020202020204"/>
              </a:rPr>
              <a:t>must </a:t>
            </a:r>
            <a:r>
              <a:rPr sz="2800" spc="5" dirty="0">
                <a:latin typeface="Arial" panose="020B0604020202020204"/>
                <a:cs typeface="Arial" panose="020B0604020202020204"/>
              </a:rPr>
              <a:t>be </a:t>
            </a:r>
            <a:r>
              <a:rPr sz="2800" dirty="0">
                <a:latin typeface="Arial" panose="020B0604020202020204"/>
                <a:cs typeface="Arial" panose="020B0604020202020204"/>
              </a:rPr>
              <a:t>focused to</a:t>
            </a:r>
            <a:r>
              <a:rPr sz="28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2800" dirty="0">
                <a:latin typeface="Arial" panose="020B0604020202020204"/>
                <a:cs typeface="Arial" panose="020B0604020202020204"/>
              </a:rPr>
              <a:t>a 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point on the retina for  </a:t>
            </a:r>
            <a:r>
              <a:rPr sz="2800" dirty="0">
                <a:latin typeface="Arial" panose="020B0604020202020204"/>
                <a:cs typeface="Arial" panose="020B0604020202020204"/>
              </a:rPr>
              <a:t>optimal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vision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4330" marR="104775" indent="-341630">
              <a:lnSpc>
                <a:spcPct val="80000"/>
              </a:lnSpc>
              <a:spcBef>
                <a:spcPts val="17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The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eye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is </a:t>
            </a:r>
            <a:r>
              <a:rPr sz="2800" dirty="0">
                <a:latin typeface="Arial" panose="020B0604020202020204"/>
                <a:cs typeface="Arial" panose="020B0604020202020204"/>
              </a:rPr>
              <a:t>set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for distance  vision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4330">
              <a:lnSpc>
                <a:spcPts val="2690"/>
              </a:lnSpc>
            </a:pPr>
            <a:r>
              <a:rPr sz="2800" spc="-5" dirty="0">
                <a:latin typeface="Arial" panose="020B0604020202020204"/>
                <a:cs typeface="Arial" panose="020B0604020202020204"/>
              </a:rPr>
              <a:t>(over 20 </a:t>
            </a:r>
            <a:r>
              <a:rPr sz="2800" dirty="0">
                <a:latin typeface="Arial" panose="020B0604020202020204"/>
                <a:cs typeface="Arial" panose="020B0604020202020204"/>
              </a:rPr>
              <a:t>ft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away)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4330" marR="5080" indent="-341630">
              <a:lnSpc>
                <a:spcPct val="80000"/>
              </a:lnSpc>
              <a:spcBef>
                <a:spcPts val="175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3695" algn="l"/>
                <a:tab pos="354330" algn="l"/>
              </a:tabLst>
            </a:pPr>
            <a:r>
              <a:rPr sz="28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20/20 vision- at 20 feet,  </a:t>
            </a:r>
            <a:r>
              <a:rPr sz="28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you see </a:t>
            </a:r>
            <a:r>
              <a:rPr sz="28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what </a:t>
            </a:r>
            <a:r>
              <a:rPr sz="28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 </a:t>
            </a:r>
            <a:r>
              <a:rPr sz="28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normal</a:t>
            </a:r>
            <a:r>
              <a:rPr sz="2800" spc="-6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eye  would </a:t>
            </a:r>
            <a:r>
              <a:rPr sz="28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see </a:t>
            </a:r>
            <a:r>
              <a:rPr sz="28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at 20 feet  (20/100- at 20, </a:t>
            </a:r>
            <a:r>
              <a:rPr sz="28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normal  person </a:t>
            </a:r>
            <a:r>
              <a:rPr sz="28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would </a:t>
            </a:r>
            <a:r>
              <a:rPr sz="28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see </a:t>
            </a:r>
            <a:r>
              <a:rPr sz="28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2800" spc="-5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100)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4330" marR="377825" indent="-341630">
              <a:lnSpc>
                <a:spcPts val="2690"/>
              </a:lnSpc>
              <a:spcBef>
                <a:spcPts val="171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3695" algn="l"/>
                <a:tab pos="35433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The lens </a:t>
            </a:r>
            <a:r>
              <a:rPr sz="2800" dirty="0">
                <a:latin typeface="Arial" panose="020B0604020202020204"/>
                <a:cs typeface="Arial" panose="020B0604020202020204"/>
              </a:rPr>
              <a:t>must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change  shape </a:t>
            </a:r>
            <a:r>
              <a:rPr sz="2800" dirty="0">
                <a:latin typeface="Arial" panose="020B0604020202020204"/>
                <a:cs typeface="Arial" panose="020B0604020202020204"/>
              </a:rPr>
              <a:t>to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focus for closer  objects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81600" y="914400"/>
            <a:ext cx="39624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DD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04800" y="328929"/>
            <a:ext cx="8605520" cy="6249670"/>
            <a:chOff x="304800" y="328929"/>
            <a:chExt cx="8605520" cy="6249670"/>
          </a:xfrm>
        </p:grpSpPr>
        <p:sp>
          <p:nvSpPr>
            <p:cNvPr id="4" name="object 4"/>
            <p:cNvSpPr/>
            <p:nvPr/>
          </p:nvSpPr>
          <p:spPr>
            <a:xfrm>
              <a:off x="375919" y="379729"/>
              <a:ext cx="8533130" cy="6197600"/>
            </a:xfrm>
            <a:custGeom>
              <a:avLst/>
              <a:gdLst/>
              <a:ahLst/>
              <a:cxnLst/>
              <a:rect l="l" t="t" r="r" b="b"/>
              <a:pathLst>
                <a:path w="8533130" h="6197600">
                  <a:moveTo>
                    <a:pt x="8427720" y="1270"/>
                  </a:moveTo>
                  <a:lnTo>
                    <a:pt x="104139" y="1270"/>
                  </a:lnTo>
                  <a:lnTo>
                    <a:pt x="93979" y="6350"/>
                  </a:lnTo>
                  <a:lnTo>
                    <a:pt x="81279" y="11430"/>
                  </a:lnTo>
                  <a:lnTo>
                    <a:pt x="40639" y="39370"/>
                  </a:lnTo>
                  <a:lnTo>
                    <a:pt x="11429" y="81280"/>
                  </a:lnTo>
                  <a:lnTo>
                    <a:pt x="5079" y="102870"/>
                  </a:lnTo>
                  <a:lnTo>
                    <a:pt x="1269" y="115570"/>
                  </a:lnTo>
                  <a:lnTo>
                    <a:pt x="0" y="128270"/>
                  </a:lnTo>
                  <a:lnTo>
                    <a:pt x="0" y="6069330"/>
                  </a:lnTo>
                  <a:lnTo>
                    <a:pt x="1269" y="6080760"/>
                  </a:lnTo>
                  <a:lnTo>
                    <a:pt x="5079" y="6093460"/>
                  </a:lnTo>
                  <a:lnTo>
                    <a:pt x="6350" y="6104890"/>
                  </a:lnTo>
                  <a:lnTo>
                    <a:pt x="31750" y="6148070"/>
                  </a:lnTo>
                  <a:lnTo>
                    <a:pt x="71120" y="6181090"/>
                  </a:lnTo>
                  <a:lnTo>
                    <a:pt x="116839" y="6197600"/>
                  </a:lnTo>
                  <a:lnTo>
                    <a:pt x="8416290" y="6197600"/>
                  </a:lnTo>
                  <a:lnTo>
                    <a:pt x="8463280" y="6181090"/>
                  </a:lnTo>
                  <a:lnTo>
                    <a:pt x="8501380" y="6148070"/>
                  </a:lnTo>
                  <a:lnTo>
                    <a:pt x="8526780" y="6104890"/>
                  </a:lnTo>
                  <a:lnTo>
                    <a:pt x="8531860" y="6080760"/>
                  </a:lnTo>
                  <a:lnTo>
                    <a:pt x="8533130" y="6069330"/>
                  </a:lnTo>
                  <a:lnTo>
                    <a:pt x="8533130" y="128270"/>
                  </a:lnTo>
                  <a:lnTo>
                    <a:pt x="8530590" y="102870"/>
                  </a:lnTo>
                  <a:lnTo>
                    <a:pt x="8501380" y="49530"/>
                  </a:lnTo>
                  <a:lnTo>
                    <a:pt x="8463280" y="16510"/>
                  </a:lnTo>
                  <a:lnTo>
                    <a:pt x="8440420" y="6350"/>
                  </a:lnTo>
                  <a:lnTo>
                    <a:pt x="8427720" y="1270"/>
                  </a:lnTo>
                  <a:close/>
                </a:path>
                <a:path w="8533130" h="6197600">
                  <a:moveTo>
                    <a:pt x="8404860" y="0"/>
                  </a:moveTo>
                  <a:lnTo>
                    <a:pt x="128270" y="0"/>
                  </a:lnTo>
                  <a:lnTo>
                    <a:pt x="116839" y="1270"/>
                  </a:lnTo>
                  <a:lnTo>
                    <a:pt x="8416290" y="1270"/>
                  </a:lnTo>
                  <a:lnTo>
                    <a:pt x="8404860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7189" y="378459"/>
              <a:ext cx="8533130" cy="6198870"/>
            </a:xfrm>
            <a:custGeom>
              <a:avLst/>
              <a:gdLst/>
              <a:ahLst/>
              <a:cxnLst/>
              <a:rect l="l" t="t" r="r" b="b"/>
              <a:pathLst>
                <a:path w="8533130" h="6198870">
                  <a:moveTo>
                    <a:pt x="128269" y="0"/>
                  </a:moveTo>
                  <a:lnTo>
                    <a:pt x="80902" y="11132"/>
                  </a:lnTo>
                  <a:lnTo>
                    <a:pt x="39846" y="40481"/>
                  </a:lnTo>
                  <a:lnTo>
                    <a:pt x="10933" y="81974"/>
                  </a:lnTo>
                  <a:lnTo>
                    <a:pt x="0" y="129539"/>
                  </a:lnTo>
                  <a:lnTo>
                    <a:pt x="0" y="6069330"/>
                  </a:lnTo>
                  <a:lnTo>
                    <a:pt x="10933" y="6116895"/>
                  </a:lnTo>
                  <a:lnTo>
                    <a:pt x="39846" y="6158388"/>
                  </a:lnTo>
                  <a:lnTo>
                    <a:pt x="80902" y="6187737"/>
                  </a:lnTo>
                  <a:lnTo>
                    <a:pt x="128269" y="6198870"/>
                  </a:lnTo>
                  <a:lnTo>
                    <a:pt x="8403590" y="6198870"/>
                  </a:lnTo>
                  <a:lnTo>
                    <a:pt x="8450957" y="6187737"/>
                  </a:lnTo>
                  <a:lnTo>
                    <a:pt x="8492013" y="6158388"/>
                  </a:lnTo>
                  <a:lnTo>
                    <a:pt x="8520926" y="6116895"/>
                  </a:lnTo>
                  <a:lnTo>
                    <a:pt x="8531860" y="6069330"/>
                  </a:lnTo>
                  <a:lnTo>
                    <a:pt x="8531860" y="129539"/>
                  </a:lnTo>
                  <a:lnTo>
                    <a:pt x="8520926" y="81974"/>
                  </a:lnTo>
                  <a:lnTo>
                    <a:pt x="8492013" y="40481"/>
                  </a:lnTo>
                  <a:lnTo>
                    <a:pt x="8450957" y="11132"/>
                  </a:lnTo>
                  <a:lnTo>
                    <a:pt x="8403590" y="0"/>
                  </a:lnTo>
                  <a:lnTo>
                    <a:pt x="128269" y="0"/>
                  </a:lnTo>
                  <a:close/>
                </a:path>
                <a:path w="8533130" h="6198870">
                  <a:moveTo>
                    <a:pt x="0" y="0"/>
                  </a:moveTo>
                  <a:lnTo>
                    <a:pt x="0" y="0"/>
                  </a:lnTo>
                </a:path>
                <a:path w="8533130" h="6198870">
                  <a:moveTo>
                    <a:pt x="8533130" y="6198870"/>
                  </a:moveTo>
                  <a:lnTo>
                    <a:pt x="8533130" y="61988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4800" y="32892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8427720" y="1270"/>
                  </a:moveTo>
                  <a:lnTo>
                    <a:pt x="104140" y="1270"/>
                  </a:lnTo>
                  <a:lnTo>
                    <a:pt x="69850" y="16510"/>
                  </a:lnTo>
                  <a:lnTo>
                    <a:pt x="30479" y="49530"/>
                  </a:lnTo>
                  <a:lnTo>
                    <a:pt x="6350" y="92710"/>
                  </a:lnTo>
                  <a:lnTo>
                    <a:pt x="2539" y="102870"/>
                  </a:lnTo>
                  <a:lnTo>
                    <a:pt x="0" y="115570"/>
                  </a:lnTo>
                  <a:lnTo>
                    <a:pt x="0" y="182880"/>
                  </a:lnTo>
                  <a:lnTo>
                    <a:pt x="8531860" y="182880"/>
                  </a:lnTo>
                  <a:lnTo>
                    <a:pt x="8531860" y="115570"/>
                  </a:lnTo>
                  <a:lnTo>
                    <a:pt x="8529320" y="102870"/>
                  </a:lnTo>
                  <a:lnTo>
                    <a:pt x="8525510" y="92710"/>
                  </a:lnTo>
                  <a:lnTo>
                    <a:pt x="8521700" y="81280"/>
                  </a:lnTo>
                  <a:lnTo>
                    <a:pt x="8515350" y="69850"/>
                  </a:lnTo>
                  <a:lnTo>
                    <a:pt x="8509000" y="59690"/>
                  </a:lnTo>
                  <a:lnTo>
                    <a:pt x="8500110" y="49530"/>
                  </a:lnTo>
                  <a:lnTo>
                    <a:pt x="8492490" y="39370"/>
                  </a:lnTo>
                  <a:lnTo>
                    <a:pt x="8483600" y="31750"/>
                  </a:lnTo>
                  <a:lnTo>
                    <a:pt x="8472170" y="24129"/>
                  </a:lnTo>
                  <a:lnTo>
                    <a:pt x="8462010" y="16510"/>
                  </a:lnTo>
                  <a:lnTo>
                    <a:pt x="8427720" y="1270"/>
                  </a:lnTo>
                  <a:close/>
                </a:path>
                <a:path w="8531860" h="182879">
                  <a:moveTo>
                    <a:pt x="8403590" y="0"/>
                  </a:moveTo>
                  <a:lnTo>
                    <a:pt x="128270" y="0"/>
                  </a:lnTo>
                  <a:lnTo>
                    <a:pt x="115570" y="1270"/>
                  </a:lnTo>
                  <a:lnTo>
                    <a:pt x="8415020" y="1270"/>
                  </a:lnTo>
                  <a:lnTo>
                    <a:pt x="84035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04800" y="495300"/>
            <a:ext cx="8531860" cy="266700"/>
            <a:chOff x="304800" y="495300"/>
            <a:chExt cx="8531860" cy="266700"/>
          </a:xfrm>
        </p:grpSpPr>
        <p:sp>
          <p:nvSpPr>
            <p:cNvPr id="8" name="object 8"/>
            <p:cNvSpPr/>
            <p:nvPr/>
          </p:nvSpPr>
          <p:spPr>
            <a:xfrm>
              <a:off x="304800" y="4953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4800" y="662939"/>
              <a:ext cx="8531860" cy="99060"/>
            </a:xfrm>
            <a:custGeom>
              <a:avLst/>
              <a:gdLst/>
              <a:ahLst/>
              <a:cxnLst/>
              <a:rect l="l" t="t" r="r" b="b"/>
              <a:pathLst>
                <a:path w="8531860" h="99059">
                  <a:moveTo>
                    <a:pt x="0" y="99060"/>
                  </a:moveTo>
                  <a:lnTo>
                    <a:pt x="8531860" y="99060"/>
                  </a:lnTo>
                  <a:lnTo>
                    <a:pt x="8531860" y="0"/>
                  </a:lnTo>
                  <a:lnTo>
                    <a:pt x="0" y="0"/>
                  </a:lnTo>
                  <a:lnTo>
                    <a:pt x="0" y="9906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303529" y="327659"/>
            <a:ext cx="8535670" cy="6200140"/>
            <a:chOff x="303529" y="327659"/>
            <a:chExt cx="8535670" cy="6200140"/>
          </a:xfrm>
        </p:grpSpPr>
        <p:sp>
          <p:nvSpPr>
            <p:cNvPr id="11" name="object 11"/>
            <p:cNvSpPr/>
            <p:nvPr/>
          </p:nvSpPr>
          <p:spPr>
            <a:xfrm>
              <a:off x="304799" y="434848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4799" y="451611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4799" y="468375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4799" y="48514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04799" y="50190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4799" y="518668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4799" y="535431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4799" y="552195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04799" y="56896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04799" y="58572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04799" y="602360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20">
                  <a:moveTo>
                    <a:pt x="0" y="0"/>
                  </a:moveTo>
                  <a:lnTo>
                    <a:pt x="8531859" y="0"/>
                  </a:lnTo>
                  <a:lnTo>
                    <a:pt x="8531860" y="185419"/>
                  </a:lnTo>
                  <a:lnTo>
                    <a:pt x="0" y="18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04799" y="619251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04799" y="6358889"/>
              <a:ext cx="8531860" cy="167640"/>
            </a:xfrm>
            <a:custGeom>
              <a:avLst/>
              <a:gdLst/>
              <a:ahLst/>
              <a:cxnLst/>
              <a:rect l="l" t="t" r="r" b="b"/>
              <a:pathLst>
                <a:path w="8531860" h="167640">
                  <a:moveTo>
                    <a:pt x="8531859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6510" y="97790"/>
                  </a:lnTo>
                  <a:lnTo>
                    <a:pt x="48260" y="135890"/>
                  </a:lnTo>
                  <a:lnTo>
                    <a:pt x="92710" y="161290"/>
                  </a:lnTo>
                  <a:lnTo>
                    <a:pt x="115570" y="167640"/>
                  </a:lnTo>
                  <a:lnTo>
                    <a:pt x="8415020" y="167640"/>
                  </a:lnTo>
                  <a:lnTo>
                    <a:pt x="8427720" y="165100"/>
                  </a:lnTo>
                  <a:lnTo>
                    <a:pt x="8439150" y="161290"/>
                  </a:lnTo>
                  <a:lnTo>
                    <a:pt x="8462010" y="151130"/>
                  </a:lnTo>
                  <a:lnTo>
                    <a:pt x="8472170" y="143510"/>
                  </a:lnTo>
                  <a:lnTo>
                    <a:pt x="8483600" y="135890"/>
                  </a:lnTo>
                  <a:lnTo>
                    <a:pt x="8492490" y="127000"/>
                  </a:lnTo>
                  <a:lnTo>
                    <a:pt x="8500110" y="118110"/>
                  </a:lnTo>
                  <a:lnTo>
                    <a:pt x="8509000" y="107950"/>
                  </a:lnTo>
                  <a:lnTo>
                    <a:pt x="8515350" y="97790"/>
                  </a:lnTo>
                  <a:lnTo>
                    <a:pt x="8521700" y="86360"/>
                  </a:lnTo>
                  <a:lnTo>
                    <a:pt x="8529320" y="63500"/>
                  </a:lnTo>
                  <a:lnTo>
                    <a:pt x="8531860" y="50800"/>
                  </a:lnTo>
                  <a:lnTo>
                    <a:pt x="8531859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04799" y="328929"/>
              <a:ext cx="8533130" cy="6197600"/>
            </a:xfrm>
            <a:custGeom>
              <a:avLst/>
              <a:gdLst/>
              <a:ahLst/>
              <a:cxnLst/>
              <a:rect l="l" t="t" r="r" b="b"/>
              <a:pathLst>
                <a:path w="8533130" h="6197600">
                  <a:moveTo>
                    <a:pt x="128270" y="0"/>
                  </a:moveTo>
                  <a:lnTo>
                    <a:pt x="81438" y="10933"/>
                  </a:lnTo>
                  <a:lnTo>
                    <a:pt x="40322" y="39846"/>
                  </a:lnTo>
                  <a:lnTo>
                    <a:pt x="11112" y="80902"/>
                  </a:lnTo>
                  <a:lnTo>
                    <a:pt x="0" y="128270"/>
                  </a:lnTo>
                  <a:lnTo>
                    <a:pt x="0" y="6068060"/>
                  </a:lnTo>
                  <a:lnTo>
                    <a:pt x="11112" y="6115625"/>
                  </a:lnTo>
                  <a:lnTo>
                    <a:pt x="40322" y="6157118"/>
                  </a:lnTo>
                  <a:lnTo>
                    <a:pt x="81438" y="6186467"/>
                  </a:lnTo>
                  <a:lnTo>
                    <a:pt x="128270" y="6197600"/>
                  </a:lnTo>
                  <a:lnTo>
                    <a:pt x="8404860" y="6197600"/>
                  </a:lnTo>
                  <a:lnTo>
                    <a:pt x="8451691" y="6186467"/>
                  </a:lnTo>
                  <a:lnTo>
                    <a:pt x="8492807" y="6157118"/>
                  </a:lnTo>
                  <a:lnTo>
                    <a:pt x="8522017" y="6115625"/>
                  </a:lnTo>
                  <a:lnTo>
                    <a:pt x="8533130" y="6068060"/>
                  </a:lnTo>
                  <a:lnTo>
                    <a:pt x="8533130" y="128270"/>
                  </a:lnTo>
                  <a:lnTo>
                    <a:pt x="8522017" y="80902"/>
                  </a:lnTo>
                  <a:lnTo>
                    <a:pt x="8492807" y="39846"/>
                  </a:lnTo>
                  <a:lnTo>
                    <a:pt x="8451691" y="10933"/>
                  </a:lnTo>
                  <a:lnTo>
                    <a:pt x="8404860" y="0"/>
                  </a:lnTo>
                  <a:lnTo>
                    <a:pt x="128270" y="0"/>
                  </a:lnTo>
                  <a:close/>
                </a:path>
                <a:path w="8533130" h="6197600">
                  <a:moveTo>
                    <a:pt x="0" y="0"/>
                  </a:moveTo>
                  <a:lnTo>
                    <a:pt x="0" y="0"/>
                  </a:lnTo>
                </a:path>
                <a:path w="8533130" h="6197600">
                  <a:moveTo>
                    <a:pt x="8533130" y="6197600"/>
                  </a:moveTo>
                  <a:lnTo>
                    <a:pt x="8533130" y="6197600"/>
                  </a:lnTo>
                </a:path>
              </a:pathLst>
            </a:custGeom>
            <a:ln w="3175">
              <a:solidFill>
                <a:srgbClr val="A3A2A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04800" y="762000"/>
          <a:ext cx="8531860" cy="561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6700"/>
                <a:gridCol w="4191000"/>
                <a:gridCol w="226059"/>
              </a:tblGrid>
              <a:tr h="800100">
                <a:tc gridSpan="2">
                  <a:txBody>
                    <a:bodyPr/>
                    <a:lstStyle/>
                    <a:p>
                      <a:pPr marL="128270" marR="97282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Nearsightedness, or </a:t>
                      </a:r>
                      <a:r>
                        <a:rPr sz="2800" spc="-340" dirty="0">
                          <a:latin typeface="Arial Black" panose="020B0A04020102020204"/>
                          <a:cs typeface="Arial Black" panose="020B0A04020102020204"/>
                        </a:rPr>
                        <a:t>myopia 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is </a:t>
                      </a:r>
                      <a:r>
                        <a:rPr sz="2800" spc="-370" dirty="0">
                          <a:latin typeface="Arial Black" panose="020B0A04020102020204"/>
                          <a:cs typeface="Arial Black" panose="020B0A04020102020204"/>
                        </a:rPr>
                        <a:t>the </a:t>
                      </a:r>
                      <a:r>
                        <a:rPr sz="2800" spc="-345" dirty="0">
                          <a:latin typeface="Arial Black" panose="020B0A04020102020204"/>
                          <a:cs typeface="Arial Black" panose="020B0A04020102020204"/>
                        </a:rPr>
                        <a:t>difficulty </a:t>
                      </a:r>
                      <a:r>
                        <a:rPr sz="2800" spc="-320" dirty="0">
                          <a:latin typeface="Arial Black" panose="020B0A04020102020204"/>
                          <a:cs typeface="Arial Black" panose="020B0A04020102020204"/>
                        </a:rPr>
                        <a:t>of  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seeing </a:t>
                      </a:r>
                      <a:r>
                        <a:rPr sz="2800" spc="-360" dirty="0">
                          <a:latin typeface="Arial Black" panose="020B0A04020102020204"/>
                          <a:cs typeface="Arial Black" panose="020B0A04020102020204"/>
                        </a:rPr>
                        <a:t>objects </a:t>
                      </a:r>
                      <a:r>
                        <a:rPr sz="2800" spc="-395" dirty="0">
                          <a:latin typeface="Arial Black" panose="020B0A04020102020204"/>
                          <a:cs typeface="Arial Black" panose="020B0A04020102020204"/>
                        </a:rPr>
                        <a:t>at 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a</a:t>
                      </a:r>
                      <a:r>
                        <a:rPr sz="2800" spc="-665" dirty="0">
                          <a:latin typeface="Arial Black" panose="020B0A04020102020204"/>
                          <a:cs typeface="Arial Black" panose="020B0A04020102020204"/>
                        </a:rPr>
                        <a:t> </a:t>
                      </a:r>
                      <a:r>
                        <a:rPr sz="2800" spc="-330" dirty="0">
                          <a:latin typeface="Arial Black" panose="020B0A04020102020204"/>
                          <a:cs typeface="Arial Black" panose="020B0A04020102020204"/>
                        </a:rPr>
                        <a:t>distance.</a:t>
                      </a:r>
                      <a:endParaRPr sz="2800">
                        <a:latin typeface="Arial Black" panose="020B0A04020102020204"/>
                        <a:cs typeface="Arial Black" panose="020B0A04020102020204"/>
                      </a:endParaRPr>
                    </a:p>
                  </a:txBody>
                  <a:tcPr marL="0" marR="0" marT="46990" marB="0">
                    <a:lnL w="76200">
                      <a:solidFill>
                        <a:srgbClr val="DFDFDF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DDDDDD"/>
                    </a:solidFill>
                  </a:tcPr>
                </a:tc>
              </a:tr>
              <a:tr h="1127759">
                <a:tc rowSpan="2">
                  <a:txBody>
                    <a:bodyPr/>
                    <a:lstStyle/>
                    <a:p>
                      <a:pPr marL="127000" marR="104775" algn="just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Myopia </a:t>
                      </a:r>
                      <a:r>
                        <a:rPr sz="2800" spc="-365" dirty="0">
                          <a:latin typeface="Arial Black" panose="020B0A04020102020204"/>
                          <a:cs typeface="Arial Black" panose="020B0A04020102020204"/>
                        </a:rPr>
                        <a:t>occurs </a:t>
                      </a:r>
                      <a:r>
                        <a:rPr sz="2800" spc="-395" dirty="0">
                          <a:latin typeface="Arial Black" panose="020B0A04020102020204"/>
                          <a:cs typeface="Arial Black" panose="020B0A04020102020204"/>
                        </a:rPr>
                        <a:t>when </a:t>
                      </a:r>
                      <a:r>
                        <a:rPr sz="2800" spc="-360" dirty="0">
                          <a:latin typeface="Arial Black" panose="020B0A04020102020204"/>
                          <a:cs typeface="Arial Black" panose="020B0A04020102020204"/>
                        </a:rPr>
                        <a:t>the  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eyeball is </a:t>
                      </a:r>
                      <a:r>
                        <a:rPr sz="2800" spc="-335" dirty="0">
                          <a:latin typeface="Arial Black" panose="020B0A04020102020204"/>
                          <a:cs typeface="Arial Black" panose="020B0A04020102020204"/>
                        </a:rPr>
                        <a:t>slightly </a:t>
                      </a:r>
                      <a:r>
                        <a:rPr sz="2800" spc="-320" dirty="0">
                          <a:latin typeface="Arial Black" panose="020B0A04020102020204"/>
                          <a:cs typeface="Arial Black" panose="020B0A04020102020204"/>
                        </a:rPr>
                        <a:t>longer  </a:t>
                      </a:r>
                      <a:r>
                        <a:rPr sz="2800" spc="-350" dirty="0">
                          <a:latin typeface="Arial Black" panose="020B0A04020102020204"/>
                          <a:cs typeface="Arial Black" panose="020B0A04020102020204"/>
                        </a:rPr>
                        <a:t>than </a:t>
                      </a:r>
                      <a:r>
                        <a:rPr sz="2800" spc="-310" dirty="0">
                          <a:latin typeface="Arial Black" panose="020B0A04020102020204"/>
                          <a:cs typeface="Arial Black" panose="020B0A04020102020204"/>
                        </a:rPr>
                        <a:t>usual </a:t>
                      </a:r>
                      <a:r>
                        <a:rPr sz="2800" spc="-350" dirty="0">
                          <a:latin typeface="Arial Black" panose="020B0A04020102020204"/>
                          <a:cs typeface="Arial Black" panose="020B0A04020102020204"/>
                        </a:rPr>
                        <a:t>from </a:t>
                      </a:r>
                      <a:r>
                        <a:rPr sz="2800" spc="-345" dirty="0">
                          <a:latin typeface="Arial Black" panose="020B0A04020102020204"/>
                          <a:cs typeface="Arial Black" panose="020B0A04020102020204"/>
                        </a:rPr>
                        <a:t>front</a:t>
                      </a:r>
                      <a:r>
                        <a:rPr sz="2800" spc="-275" dirty="0">
                          <a:latin typeface="Arial Black" panose="020B0A04020102020204"/>
                          <a:cs typeface="Arial Black" panose="020B0A04020102020204"/>
                        </a:rPr>
                        <a:t> </a:t>
                      </a:r>
                      <a:r>
                        <a:rPr sz="2800" spc="-390" dirty="0">
                          <a:latin typeface="Arial Black" panose="020B0A04020102020204"/>
                          <a:cs typeface="Arial Black" panose="020B0A04020102020204"/>
                        </a:rPr>
                        <a:t>to</a:t>
                      </a:r>
                      <a:endParaRPr sz="2800">
                        <a:latin typeface="Arial Black" panose="020B0A04020102020204"/>
                        <a:cs typeface="Arial Black" panose="020B0A04020102020204"/>
                      </a:endParaRPr>
                    </a:p>
                    <a:p>
                      <a:pPr marL="127000" algn="just">
                        <a:lnSpc>
                          <a:spcPts val="2650"/>
                        </a:lnSpc>
                      </a:pPr>
                      <a:r>
                        <a:rPr sz="2800" spc="-345" dirty="0">
                          <a:latin typeface="Arial Black" panose="020B0A04020102020204"/>
                          <a:cs typeface="Arial Black" panose="020B0A04020102020204"/>
                        </a:rPr>
                        <a:t>back. </a:t>
                      </a:r>
                      <a:r>
                        <a:rPr sz="2800" spc="-320" dirty="0">
                          <a:latin typeface="Arial Black" panose="020B0A04020102020204"/>
                          <a:cs typeface="Arial Black" panose="020B0A04020102020204"/>
                        </a:rPr>
                        <a:t>This </a:t>
                      </a:r>
                      <a:r>
                        <a:rPr sz="2800" spc="-340" dirty="0">
                          <a:latin typeface="Arial Black" panose="020B0A04020102020204"/>
                          <a:cs typeface="Arial Black" panose="020B0A04020102020204"/>
                        </a:rPr>
                        <a:t>causes</a:t>
                      </a:r>
                      <a:r>
                        <a:rPr sz="2800" spc="195" dirty="0">
                          <a:latin typeface="Arial Black" panose="020B0A04020102020204"/>
                          <a:cs typeface="Arial Black" panose="020B0A04020102020204"/>
                        </a:rPr>
                        <a:t> </a:t>
                      </a:r>
                      <a:r>
                        <a:rPr sz="2800" spc="-345" dirty="0">
                          <a:latin typeface="Arial Black" panose="020B0A04020102020204"/>
                          <a:cs typeface="Arial Black" panose="020B0A04020102020204"/>
                        </a:rPr>
                        <a:t>light</a:t>
                      </a:r>
                      <a:endParaRPr sz="2800">
                        <a:latin typeface="Arial Black" panose="020B0A04020102020204"/>
                        <a:cs typeface="Arial Black" panose="020B0A04020102020204"/>
                      </a:endParaRPr>
                    </a:p>
                  </a:txBody>
                  <a:tcPr marL="0" marR="0" marT="85090" marB="0">
                    <a:lnL w="76200">
                      <a:solidFill>
                        <a:srgbClr val="E9E9E9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2E2E2"/>
                    </a:solidFill>
                  </a:tcPr>
                </a:tc>
                <a:tc hMerge="1">
                  <a:tcPr marL="0" marR="0" marT="0" marB="0"/>
                </a:tc>
              </a:tr>
              <a:tr h="585470">
                <a:tc vMerge="1">
                  <a:tcPr marL="0" marR="0" marT="85090" marB="0">
                    <a:lnL w="76200">
                      <a:solidFill>
                        <a:srgbClr val="E9E9E9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solidFill>
                      <a:srgbClr val="E8E8E8"/>
                    </a:solidFill>
                  </a:tcPr>
                </a:tc>
                <a:tc hMerge="1">
                  <a:tcPr marL="0" marR="0" marT="0" marB="0"/>
                </a:tc>
              </a:tr>
              <a:tr h="1089660">
                <a:tc gridSpan="3">
                  <a:txBody>
                    <a:bodyPr/>
                    <a:lstStyle/>
                    <a:p>
                      <a:pPr marL="127000" marR="477901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2800" spc="-310" dirty="0">
                          <a:latin typeface="Arial Black" panose="020B0A04020102020204"/>
                          <a:cs typeface="Arial Black" panose="020B0A04020102020204"/>
                        </a:rPr>
                        <a:t>rays </a:t>
                      </a:r>
                      <a:r>
                        <a:rPr sz="2800" spc="-390" dirty="0">
                          <a:latin typeface="Arial Black" panose="020B0A04020102020204"/>
                          <a:cs typeface="Arial Black" panose="020B0A04020102020204"/>
                        </a:rPr>
                        <a:t>to </a:t>
                      </a:r>
                      <a:r>
                        <a:rPr sz="2800" spc="-350" dirty="0">
                          <a:latin typeface="Arial Black" panose="020B0A04020102020204"/>
                          <a:cs typeface="Arial Black" panose="020B0A04020102020204"/>
                        </a:rPr>
                        <a:t>focus </a:t>
                      </a:r>
                      <a:r>
                        <a:rPr sz="2800" spc="-395" dirty="0">
                          <a:latin typeface="Arial Black" panose="020B0A04020102020204"/>
                          <a:cs typeface="Arial Black" panose="020B0A04020102020204"/>
                        </a:rPr>
                        <a:t>at 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a </a:t>
                      </a:r>
                      <a:r>
                        <a:rPr sz="2800" spc="-350" dirty="0">
                          <a:latin typeface="Arial Black" panose="020B0A04020102020204"/>
                          <a:cs typeface="Arial Black" panose="020B0A04020102020204"/>
                        </a:rPr>
                        <a:t>point  </a:t>
                      </a:r>
                      <a:r>
                        <a:rPr sz="2800" spc="-310" dirty="0">
                          <a:latin typeface="Arial Black" panose="020B0A04020102020204"/>
                          <a:cs typeface="Arial Black" panose="020B0A04020102020204"/>
                        </a:rPr>
                        <a:t>in </a:t>
                      </a:r>
                      <a:r>
                        <a:rPr sz="2800" spc="-345" dirty="0">
                          <a:latin typeface="Arial Black" panose="020B0A04020102020204"/>
                          <a:cs typeface="Arial Black" panose="020B0A04020102020204"/>
                        </a:rPr>
                        <a:t>front 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of </a:t>
                      </a:r>
                      <a:r>
                        <a:rPr sz="2800" spc="-370" dirty="0">
                          <a:latin typeface="Arial Black" panose="020B0A04020102020204"/>
                          <a:cs typeface="Arial Black" panose="020B0A04020102020204"/>
                        </a:rPr>
                        <a:t>the</a:t>
                      </a:r>
                      <a:r>
                        <a:rPr sz="2800" spc="-200" dirty="0">
                          <a:latin typeface="Arial Black" panose="020B0A04020102020204"/>
                          <a:cs typeface="Arial Black" panose="020B0A04020102020204"/>
                        </a:rPr>
                        <a:t> </a:t>
                      </a:r>
                      <a:r>
                        <a:rPr sz="2800" spc="-315" dirty="0">
                          <a:solidFill>
                            <a:srgbClr val="007F00"/>
                          </a:solidFill>
                          <a:latin typeface="Arial Black" panose="020B0A04020102020204"/>
                          <a:cs typeface="Arial Black" panose="020B0A04020102020204"/>
                        </a:rPr>
                        <a:t>retina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,</a:t>
                      </a:r>
                      <a:endParaRPr sz="2800">
                        <a:latin typeface="Arial Black" panose="020B0A04020102020204"/>
                        <a:cs typeface="Arial Black" panose="020B0A04020102020204"/>
                      </a:endParaRPr>
                    </a:p>
                  </a:txBody>
                  <a:tcPr marL="0" marR="0" marT="77470" marB="0">
                    <a:solidFill>
                      <a:srgbClr val="EDEDED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173480">
                <a:tc gridSpan="3">
                  <a:txBody>
                    <a:bodyPr/>
                    <a:lstStyle/>
                    <a:p>
                      <a:pPr marL="127000">
                        <a:lnSpc>
                          <a:spcPts val="2110"/>
                        </a:lnSpc>
                      </a:pPr>
                      <a:r>
                        <a:rPr sz="2800" spc="-340" dirty="0">
                          <a:latin typeface="Arial Black" panose="020B0A04020102020204"/>
                          <a:cs typeface="Arial Black" panose="020B0A04020102020204"/>
                        </a:rPr>
                        <a:t>rather </a:t>
                      </a:r>
                      <a:r>
                        <a:rPr sz="2800" spc="-355" dirty="0">
                          <a:latin typeface="Arial Black" panose="020B0A04020102020204"/>
                          <a:cs typeface="Arial Black" panose="020B0A04020102020204"/>
                        </a:rPr>
                        <a:t>than directly</a:t>
                      </a:r>
                      <a:r>
                        <a:rPr sz="2800" spc="215" dirty="0">
                          <a:latin typeface="Arial Black" panose="020B0A04020102020204"/>
                          <a:cs typeface="Arial Black" panose="020B0A04020102020204"/>
                        </a:rPr>
                        <a:t> </a:t>
                      </a:r>
                      <a:r>
                        <a:rPr sz="2800" spc="-320" dirty="0">
                          <a:latin typeface="Arial Black" panose="020B0A04020102020204"/>
                          <a:cs typeface="Arial Black" panose="020B0A04020102020204"/>
                        </a:rPr>
                        <a:t>on</a:t>
                      </a:r>
                      <a:endParaRPr sz="2800">
                        <a:latin typeface="Arial Black" panose="020B0A04020102020204"/>
                        <a:cs typeface="Arial Black" panose="020B0A04020102020204"/>
                      </a:endParaRPr>
                    </a:p>
                    <a:p>
                      <a:pPr marL="127000" marR="5213985">
                        <a:lnSpc>
                          <a:spcPct val="100000"/>
                        </a:lnSpc>
                      </a:pPr>
                      <a:r>
                        <a:rPr sz="2800" spc="-365" dirty="0">
                          <a:latin typeface="Arial Black" panose="020B0A04020102020204"/>
                          <a:cs typeface="Arial Black" panose="020B0A04020102020204"/>
                        </a:rPr>
                        <a:t>its 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surface.  Concave lenses</a:t>
                      </a:r>
                      <a:r>
                        <a:rPr sz="2800" spc="-60" dirty="0">
                          <a:latin typeface="Arial Black" panose="020B0A04020102020204"/>
                          <a:cs typeface="Arial Black" panose="020B0A04020102020204"/>
                        </a:rPr>
                        <a:t> </a:t>
                      </a: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are</a:t>
                      </a:r>
                      <a:endParaRPr sz="2800">
                        <a:latin typeface="Arial Black" panose="020B0A04020102020204"/>
                        <a:cs typeface="Arial Black" panose="020B0A04020102020204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836930">
                <a:tc gridSpan="3">
                  <a:txBody>
                    <a:bodyPr/>
                    <a:lstStyle/>
                    <a:p>
                      <a:pPr marL="127000">
                        <a:lnSpc>
                          <a:spcPts val="2950"/>
                        </a:lnSpc>
                      </a:pP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used </a:t>
                      </a:r>
                      <a:r>
                        <a:rPr sz="2800" spc="-390" dirty="0">
                          <a:latin typeface="Arial Black" panose="020B0A04020102020204"/>
                          <a:cs typeface="Arial Black" panose="020B0A04020102020204"/>
                        </a:rPr>
                        <a:t>to </a:t>
                      </a:r>
                      <a:r>
                        <a:rPr sz="2800" spc="-380" dirty="0">
                          <a:latin typeface="Arial Black" panose="020B0A04020102020204"/>
                          <a:cs typeface="Arial Black" panose="020B0A04020102020204"/>
                        </a:rPr>
                        <a:t>correct</a:t>
                      </a:r>
                      <a:r>
                        <a:rPr sz="2800" spc="-320" dirty="0">
                          <a:latin typeface="Arial Black" panose="020B0A04020102020204"/>
                          <a:cs typeface="Arial Black" panose="020B0A04020102020204"/>
                        </a:rPr>
                        <a:t> </a:t>
                      </a:r>
                      <a:r>
                        <a:rPr sz="2800" spc="-370" dirty="0">
                          <a:latin typeface="Arial Black" panose="020B0A04020102020204"/>
                          <a:cs typeface="Arial Black" panose="020B0A04020102020204"/>
                        </a:rPr>
                        <a:t>the</a:t>
                      </a:r>
                      <a:endParaRPr sz="2800">
                        <a:latin typeface="Arial Black" panose="020B0A04020102020204"/>
                        <a:cs typeface="Arial Black" panose="020B0A04020102020204"/>
                      </a:endParaRPr>
                    </a:p>
                    <a:p>
                      <a:pPr marL="127000">
                        <a:lnSpc>
                          <a:spcPct val="100000"/>
                        </a:lnSpc>
                      </a:pPr>
                      <a:r>
                        <a:rPr sz="2800" spc="-315" dirty="0">
                          <a:latin typeface="Arial Black" panose="020B0A04020102020204"/>
                          <a:cs typeface="Arial Black" panose="020B0A04020102020204"/>
                        </a:rPr>
                        <a:t>problem.</a:t>
                      </a:r>
                      <a:endParaRPr sz="2800">
                        <a:latin typeface="Arial Black" panose="020B0A04020102020204"/>
                        <a:cs typeface="Arial Black" panose="020B0A04020102020204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26" name="object 26"/>
          <p:cNvSpPr/>
          <p:nvPr/>
        </p:nvSpPr>
        <p:spPr>
          <a:xfrm>
            <a:off x="4572000" y="4366259"/>
            <a:ext cx="4572000" cy="249174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820670" y="34290"/>
            <a:ext cx="18923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9E2835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3200" b="1" spc="10" dirty="0">
                <a:solidFill>
                  <a:srgbClr val="9E2835"/>
                </a:solidFill>
                <a:latin typeface="Verdana" panose="020B0604030504040204"/>
                <a:cs typeface="Verdana" panose="020B0604030504040204"/>
              </a:rPr>
              <a:t>Y</a:t>
            </a:r>
            <a:r>
              <a:rPr sz="3200" b="1" spc="-5" dirty="0">
                <a:solidFill>
                  <a:srgbClr val="9E2835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3200" b="1" dirty="0">
                <a:solidFill>
                  <a:srgbClr val="9E2835"/>
                </a:solidFill>
                <a:latin typeface="Verdana" panose="020B0604030504040204"/>
                <a:cs typeface="Verdana" panose="020B0604030504040204"/>
              </a:rPr>
              <a:t>PIA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7003" y="1422360"/>
            <a:ext cx="226060" cy="544830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20"/>
              </a:spcBef>
            </a:pPr>
            <a:r>
              <a:rPr sz="3200" spc="-355" dirty="0">
                <a:latin typeface="Arial Black" panose="020B0A04020102020204"/>
                <a:cs typeface="Arial Black" panose="020B0A04020102020204"/>
              </a:rPr>
              <a:t>g</a:t>
            </a:r>
            <a:endParaRPr sz="3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462279"/>
            <a:ext cx="3211830" cy="5895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340" dirty="0">
                <a:latin typeface="Arial Black" panose="020B0A04020102020204"/>
                <a:cs typeface="Arial Black" panose="020B0A04020102020204"/>
              </a:rPr>
              <a:t>Hyperopia,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or  farsightedness,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is  </a:t>
            </a:r>
            <a:r>
              <a:rPr sz="3200" spc="-445" dirty="0">
                <a:latin typeface="Arial Black" panose="020B0A04020102020204"/>
                <a:cs typeface="Arial Black" panose="020B0A04020102020204"/>
              </a:rPr>
              <a:t>when </a:t>
            </a:r>
            <a:r>
              <a:rPr sz="3200" spc="-395" dirty="0">
                <a:latin typeface="Arial Black" panose="020B0A04020102020204"/>
                <a:cs typeface="Arial Black" panose="020B0A04020102020204"/>
              </a:rPr>
              <a:t>light </a:t>
            </a:r>
            <a:r>
              <a:rPr sz="3200" spc="-385" dirty="0">
                <a:latin typeface="Arial Black" panose="020B0A04020102020204"/>
                <a:cs typeface="Arial Black" panose="020B0A04020102020204"/>
              </a:rPr>
              <a:t>enterin 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the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eye </a:t>
            </a:r>
            <a:r>
              <a:rPr sz="3200" spc="-380" dirty="0">
                <a:latin typeface="Arial Black" panose="020B0A04020102020204"/>
                <a:cs typeface="Arial Black" panose="020B0A04020102020204"/>
              </a:rPr>
              <a:t>focuses 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behind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the</a:t>
            </a:r>
            <a:r>
              <a:rPr sz="3200" spc="-3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retina.</a:t>
            </a:r>
            <a:endParaRPr sz="3200">
              <a:latin typeface="Arial Black" panose="020B0A04020102020204"/>
              <a:cs typeface="Arial Black" panose="020B0A04020102020204"/>
            </a:endParaRPr>
          </a:p>
          <a:p>
            <a:pPr marL="12700" marR="273050" algn="just">
              <a:lnSpc>
                <a:spcPct val="100000"/>
              </a:lnSpc>
              <a:spcBef>
                <a:spcPts val="2000"/>
              </a:spcBef>
            </a:pPr>
            <a:r>
              <a:rPr sz="3200" spc="-390" dirty="0">
                <a:latin typeface="Arial Black" panose="020B0A04020102020204"/>
                <a:cs typeface="Arial Black" panose="020B0A04020102020204"/>
              </a:rPr>
              <a:t>Hyperoptic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eyes  are </a:t>
            </a:r>
            <a:r>
              <a:rPr sz="3200" spc="-380" dirty="0">
                <a:latin typeface="Arial Black" panose="020B0A04020102020204"/>
                <a:cs typeface="Arial Black" panose="020B0A04020102020204"/>
              </a:rPr>
              <a:t>shorter </a:t>
            </a:r>
            <a:r>
              <a:rPr sz="3200" spc="-400" dirty="0">
                <a:latin typeface="Arial Black" panose="020B0A04020102020204"/>
                <a:cs typeface="Arial Black" panose="020B0A04020102020204"/>
              </a:rPr>
              <a:t>than 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normal.</a:t>
            </a:r>
            <a:endParaRPr sz="3200">
              <a:latin typeface="Arial Black" panose="020B0A04020102020204"/>
              <a:cs typeface="Arial Black" panose="020B0A04020102020204"/>
            </a:endParaRPr>
          </a:p>
          <a:p>
            <a:pPr marL="12700" marR="501650">
              <a:lnSpc>
                <a:spcPct val="100000"/>
              </a:lnSpc>
              <a:spcBef>
                <a:spcPts val="1990"/>
              </a:spcBef>
            </a:pPr>
            <a:r>
              <a:rPr sz="3200" spc="-355" dirty="0">
                <a:latin typeface="Arial Black" panose="020B0A04020102020204"/>
                <a:cs typeface="Arial Black" panose="020B0A04020102020204"/>
              </a:rPr>
              <a:t>Hyperopia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is  </a:t>
            </a:r>
            <a:r>
              <a:rPr sz="3200" spc="-409" dirty="0">
                <a:latin typeface="Arial Black" panose="020B0A04020102020204"/>
                <a:cs typeface="Arial Black" panose="020B0A04020102020204"/>
              </a:rPr>
              <a:t>treated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using a  </a:t>
            </a:r>
            <a:r>
              <a:rPr sz="3200" spc="-415" dirty="0">
                <a:latin typeface="Arial Black" panose="020B0A04020102020204"/>
                <a:cs typeface="Arial Black" panose="020B0A04020102020204"/>
              </a:rPr>
              <a:t>convex</a:t>
            </a:r>
            <a:r>
              <a:rPr sz="3200" spc="-20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20" dirty="0">
                <a:latin typeface="Arial Black" panose="020B0A04020102020204"/>
                <a:cs typeface="Arial Black" panose="020B0A04020102020204"/>
              </a:rPr>
              <a:t>lens.</a:t>
            </a:r>
            <a:endParaRPr sz="3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0" y="1524000"/>
            <a:ext cx="5715000" cy="49339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96870" y="34290"/>
            <a:ext cx="239776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260" dirty="0">
                <a:solidFill>
                  <a:srgbClr val="000000"/>
                </a:solidFill>
                <a:latin typeface="Arial Black" panose="020B0A04020102020204"/>
                <a:cs typeface="Arial Black" panose="020B0A04020102020204"/>
              </a:rPr>
              <a:t>HYPEROPIA</a:t>
            </a:r>
            <a:endParaRPr sz="32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78740"/>
            <a:ext cx="6903084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Images</a:t>
            </a:r>
            <a:r>
              <a:rPr spc="-10" dirty="0"/>
              <a:t> </a:t>
            </a:r>
            <a:r>
              <a:rPr spc="-5" dirty="0"/>
              <a:t>Formed</a:t>
            </a:r>
            <a:r>
              <a:rPr spc="-5" dirty="0"/>
              <a:t> </a:t>
            </a:r>
            <a:r>
              <a:rPr spc="-5" dirty="0"/>
              <a:t>on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65" dirty="0"/>
              <a:t> </a:t>
            </a:r>
            <a:r>
              <a:rPr spc="-5" dirty="0"/>
              <a:t>Retina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3272154"/>
            <a:chOff x="-12759" y="0"/>
            <a:chExt cx="9081135" cy="327215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81000" y="610869"/>
              <a:ext cx="6934200" cy="2647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39469" y="3387090"/>
            <a:ext cx="6943725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769235" algn="l"/>
                <a:tab pos="3922395" algn="l"/>
              </a:tabLst>
            </a:pPr>
            <a:r>
              <a:rPr sz="3200" spc="-365" dirty="0">
                <a:latin typeface="Arial Black" panose="020B0A04020102020204"/>
                <a:cs typeface="Arial Black" panose="020B0A04020102020204"/>
              </a:rPr>
              <a:t>If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the </a:t>
            </a:r>
            <a:r>
              <a:rPr sz="3200" spc="-395" dirty="0">
                <a:latin typeface="Arial Black" panose="020B0A04020102020204"/>
                <a:cs typeface="Arial Black" panose="020B0A04020102020204"/>
              </a:rPr>
              <a:t>image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is </a:t>
            </a:r>
            <a:r>
              <a:rPr sz="3200" spc="-380" dirty="0">
                <a:latin typeface="Arial Black" panose="020B0A04020102020204"/>
                <a:cs typeface="Arial Black" panose="020B0A04020102020204"/>
              </a:rPr>
              <a:t>focused </a:t>
            </a:r>
            <a:r>
              <a:rPr sz="3200" spc="-445" dirty="0">
                <a:latin typeface="Arial Black" panose="020B0A04020102020204"/>
                <a:cs typeface="Arial Black" panose="020B0A04020102020204"/>
              </a:rPr>
              <a:t>at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the </a:t>
            </a:r>
            <a:r>
              <a:rPr sz="3200" spc="-400" dirty="0">
                <a:latin typeface="Arial Black" panose="020B0A04020102020204"/>
                <a:cs typeface="Arial Black" panose="020B0A04020102020204"/>
              </a:rPr>
              <a:t>spot  </a:t>
            </a:r>
            <a:r>
              <a:rPr sz="3200" spc="-425" dirty="0">
                <a:latin typeface="Arial Black" panose="020B0A04020102020204"/>
                <a:cs typeface="Arial Black" panose="020B0A04020102020204"/>
              </a:rPr>
              <a:t>where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the </a:t>
            </a:r>
            <a:r>
              <a:rPr sz="3200" spc="-430" dirty="0">
                <a:latin typeface="Arial Black" panose="020B0A04020102020204"/>
                <a:cs typeface="Arial Black" panose="020B0A04020102020204"/>
              </a:rPr>
              <a:t>optic </a:t>
            </a:r>
            <a:r>
              <a:rPr sz="3200" spc="-405" dirty="0">
                <a:latin typeface="Arial Black" panose="020B0A04020102020204"/>
                <a:cs typeface="Arial Black" panose="020B0A04020102020204"/>
              </a:rPr>
              <a:t>disk </a:t>
            </a:r>
            <a:r>
              <a:rPr sz="3200" spc="-365" dirty="0">
                <a:latin typeface="Arial Black" panose="020B0A04020102020204"/>
                <a:cs typeface="Arial Black" panose="020B0A04020102020204"/>
              </a:rPr>
              <a:t>is </a:t>
            </a:r>
            <a:r>
              <a:rPr sz="3200" spc="-380" dirty="0">
                <a:latin typeface="Arial Black" panose="020B0A04020102020204"/>
                <a:cs typeface="Arial Black" panose="020B0A04020102020204"/>
              </a:rPr>
              <a:t>located,  nothing </a:t>
            </a:r>
            <a:r>
              <a:rPr sz="3200" spc="-445" dirty="0">
                <a:latin typeface="Arial Black" panose="020B0A04020102020204"/>
                <a:cs typeface="Arial Black" panose="020B0A04020102020204"/>
              </a:rPr>
              <a:t>will</a:t>
            </a:r>
            <a:r>
              <a:rPr sz="3200" spc="1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be</a:t>
            </a:r>
            <a:r>
              <a:rPr sz="3200" spc="-17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20" dirty="0">
                <a:latin typeface="Arial Black" panose="020B0A04020102020204"/>
                <a:cs typeface="Arial Black" panose="020B0A04020102020204"/>
              </a:rPr>
              <a:t>seen.	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This is </a:t>
            </a:r>
            <a:r>
              <a:rPr sz="3200" spc="-459" dirty="0">
                <a:latin typeface="Arial Black" panose="020B0A04020102020204"/>
                <a:cs typeface="Arial Black" panose="020B0A04020102020204"/>
              </a:rPr>
              <a:t>known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as 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the</a:t>
            </a:r>
            <a:r>
              <a:rPr sz="3200" spc="-18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blind</a:t>
            </a:r>
            <a:r>
              <a:rPr sz="3200" spc="-16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spot.	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There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are no  </a:t>
            </a:r>
            <a:r>
              <a:rPr sz="3200" spc="-395" dirty="0">
                <a:latin typeface="Arial Black" panose="020B0A04020102020204"/>
                <a:cs typeface="Arial Black" panose="020B0A04020102020204"/>
              </a:rPr>
              <a:t>photoreceptors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there, as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nerves and  blood vessels pass </a:t>
            </a:r>
            <a:r>
              <a:rPr sz="3200" spc="-380" dirty="0">
                <a:latin typeface="Arial Black" panose="020B0A04020102020204"/>
                <a:cs typeface="Arial Black" panose="020B0A04020102020204"/>
              </a:rPr>
              <a:t>through </a:t>
            </a:r>
            <a:r>
              <a:rPr sz="3200" spc="-405" dirty="0">
                <a:latin typeface="Arial Black" panose="020B0A04020102020204"/>
                <a:cs typeface="Arial Black" panose="020B0A04020102020204"/>
              </a:rPr>
              <a:t>this</a:t>
            </a:r>
            <a:r>
              <a:rPr sz="3200" spc="-13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point.</a:t>
            </a:r>
            <a:endParaRPr sz="32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358457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Visual</a:t>
            </a:r>
            <a:r>
              <a:rPr spc="-70" dirty="0"/>
              <a:t> </a:t>
            </a:r>
            <a:r>
              <a:rPr spc="-5" dirty="0"/>
              <a:t>Pathway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156065" cy="6871334"/>
            <a:chOff x="-12759" y="0"/>
            <a:chExt cx="9156065" cy="687133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812030" y="381000"/>
              <a:ext cx="4330700" cy="647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57200" y="2192020"/>
            <a:ext cx="4205605" cy="294513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marR="441960" indent="-342900">
              <a:lnSpc>
                <a:spcPts val="3660"/>
              </a:lnSpc>
              <a:spcBef>
                <a:spcPts val="5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Photoreceptors of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34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retina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6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Optic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 nerve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ts val="3660"/>
              </a:lnSpc>
              <a:spcBef>
                <a:spcPts val="219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Optic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nerve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crosses  at the optic</a:t>
            </a:r>
            <a:r>
              <a:rPr sz="34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chiasma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358457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Visual</a:t>
            </a:r>
            <a:r>
              <a:rPr spc="-70" dirty="0"/>
              <a:t> </a:t>
            </a:r>
            <a:r>
              <a:rPr spc="-5" dirty="0"/>
              <a:t>Pathway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156065" cy="6871334"/>
            <a:chOff x="-12759" y="0"/>
            <a:chExt cx="9156065" cy="687133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812030" y="381000"/>
              <a:ext cx="4330700" cy="6476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57200" y="2127250"/>
            <a:ext cx="4177665" cy="316357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Optic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tracts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ts val="3670"/>
              </a:lnSpc>
              <a:spcBef>
                <a:spcPts val="21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Thalamus 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(axons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form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optic</a:t>
            </a:r>
            <a:r>
              <a:rPr sz="34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radiation)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151130" indent="-342900">
              <a:lnSpc>
                <a:spcPts val="3670"/>
              </a:lnSpc>
              <a:spcBef>
                <a:spcPts val="21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Visual cortex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of</a:t>
            </a:r>
            <a:r>
              <a:rPr sz="3400" spc="-10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 occipital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 lobe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308800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Eye</a:t>
            </a:r>
            <a:r>
              <a:rPr spc="-80" dirty="0"/>
              <a:t> </a:t>
            </a:r>
            <a:r>
              <a:rPr spc="-10" dirty="0"/>
              <a:t>Reflexes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1149350"/>
            <a:ext cx="7531734" cy="95758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4965" marR="5080" indent="-342900">
              <a:lnSpc>
                <a:spcPct val="80000"/>
              </a:lnSpc>
              <a:spcBef>
                <a:spcPts val="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Internal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muscles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are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controlled by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the  autonomic nervous</a:t>
            </a:r>
            <a:r>
              <a:rPr sz="340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system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669" y="2259329"/>
            <a:ext cx="6793230" cy="84836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242570" marR="5080" indent="-229870">
              <a:lnSpc>
                <a:spcPts val="2880"/>
              </a:lnSpc>
              <a:spcBef>
                <a:spcPts val="7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Bright light causes pupils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to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constrict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through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action of radial </a:t>
            </a:r>
            <a:r>
              <a:rPr sz="3000" spc="-5" dirty="0">
                <a:solidFill>
                  <a:srgbClr val="CC0099"/>
                </a:solidFill>
                <a:latin typeface="Arial" panose="020B0604020202020204"/>
                <a:cs typeface="Arial" panose="020B0604020202020204"/>
              </a:rPr>
              <a:t>(iris)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and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ciliary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5669" y="2844800"/>
            <a:ext cx="5202555" cy="123190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250"/>
              </a:spcBef>
            </a:pPr>
            <a:r>
              <a:rPr sz="3000" spc="-5" dirty="0">
                <a:latin typeface="Arial" panose="020B0604020202020204"/>
                <a:cs typeface="Arial" panose="020B0604020202020204"/>
              </a:rPr>
              <a:t>muscles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Viewing </a:t>
            </a:r>
            <a:r>
              <a:rPr sz="3000" dirty="0">
                <a:latin typeface="Arial" panose="020B0604020202020204"/>
                <a:cs typeface="Arial" panose="020B0604020202020204"/>
              </a:rPr>
              <a:t>close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objects</a:t>
            </a:r>
            <a:r>
              <a:rPr sz="30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causes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469" y="3839807"/>
            <a:ext cx="8033384" cy="166878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699770">
              <a:lnSpc>
                <a:spcPct val="100000"/>
              </a:lnSpc>
              <a:spcBef>
                <a:spcPts val="1035"/>
              </a:spcBef>
            </a:pPr>
            <a:r>
              <a:rPr sz="3000" spc="-5" dirty="0">
                <a:latin typeface="Arial" panose="020B0604020202020204"/>
                <a:cs typeface="Arial" panose="020B0604020202020204"/>
              </a:rPr>
              <a:t>accommodation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354965" marR="5080" indent="-342900">
              <a:lnSpc>
                <a:spcPct val="80000"/>
              </a:lnSpc>
              <a:spcBef>
                <a:spcPts val="18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5" dirty="0">
                <a:latin typeface="Arial" panose="020B0604020202020204"/>
                <a:cs typeface="Arial" panose="020B0604020202020204"/>
              </a:rPr>
              <a:t>External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muscles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control eye movement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to follow objects-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voluntary,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controlled</a:t>
            </a:r>
            <a:r>
              <a:rPr sz="3400" spc="-5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at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8469" y="5213350"/>
            <a:ext cx="5977255" cy="1391920"/>
          </a:xfrm>
          <a:prstGeom prst="rect">
            <a:avLst/>
          </a:prstGeom>
        </p:spPr>
        <p:txBody>
          <a:bodyPr vert="horz" wrap="square" lIns="0" tIns="177800" rIns="0" bIns="0" rtlCol="0">
            <a:spAutoFit/>
          </a:bodyPr>
          <a:lstStyle/>
          <a:p>
            <a:pPr marL="354965">
              <a:lnSpc>
                <a:spcPct val="100000"/>
              </a:lnSpc>
              <a:spcBef>
                <a:spcPts val="1400"/>
              </a:spcBef>
            </a:pP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frontal eye</a:t>
            </a:r>
            <a:r>
              <a:rPr sz="3400" spc="-3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field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3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Viewing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close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objects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causes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1369" y="6475729"/>
            <a:ext cx="70167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convergence (eyes moving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medially)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Accessory</a:t>
            </a:r>
            <a:r>
              <a:rPr spc="-5" dirty="0"/>
              <a:t> </a:t>
            </a:r>
            <a:r>
              <a:rPr spc="-5" dirty="0"/>
              <a:t>Structures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40" dirty="0"/>
              <a:t> </a:t>
            </a:r>
            <a:r>
              <a:rPr spc="-10" dirty="0"/>
              <a:t>Eye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469" y="972820"/>
            <a:ext cx="2524760" cy="59372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269240" indent="-342900">
              <a:lnSpc>
                <a:spcPct val="90000"/>
              </a:lnSpc>
              <a:spcBef>
                <a:spcPts val="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Eyelids-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brush  particles  out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3400" spc="-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eye 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or cover  eye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ct val="90000"/>
              </a:lnSpc>
              <a:spcBef>
                <a:spcPts val="212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Eyelashes-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trap  particles  and keep  them out</a:t>
            </a:r>
            <a:r>
              <a:rPr sz="3400" spc="-6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of 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3400" spc="-3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eye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00400" y="1600200"/>
            <a:ext cx="59436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390" y="5427979"/>
            <a:ext cx="2454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3600" b="1" spc="-1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3600" b="1" spc="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arac</a:t>
            </a: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ts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700" y="608329"/>
            <a:ext cx="72688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7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youth, the lens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is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transparent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2800" spc="-1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a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300" y="1003299"/>
            <a:ext cx="7594600" cy="136906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350"/>
              </a:spcBef>
            </a:pPr>
            <a:r>
              <a:rPr sz="2800" spc="-10" dirty="0">
                <a:latin typeface="Verdana" panose="020B0604030504040204"/>
                <a:cs typeface="Verdana" panose="020B0604030504040204"/>
              </a:rPr>
              <a:t>hardened jelly-like</a:t>
            </a:r>
            <a:r>
              <a:rPr sz="2800" spc="-1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texture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28930" marR="55880" indent="-265430">
              <a:lnSpc>
                <a:spcPct val="100000"/>
              </a:lnSpc>
              <a:spcBef>
                <a:spcPts val="250"/>
              </a:spcBef>
            </a:pPr>
            <a:r>
              <a:rPr sz="3375" spc="-7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As we age,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it becomes increasingly hard 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and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 opaque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3000" y="3657600"/>
            <a:ext cx="34290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90600" y="3657600"/>
            <a:ext cx="3200400" cy="25615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390" y="5427979"/>
            <a:ext cx="2454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3600" b="1" spc="-1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3600" b="1" spc="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arac</a:t>
            </a: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ts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700" y="608329"/>
            <a:ext cx="72929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7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Cataracts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cause vision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to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become</a:t>
            </a:r>
            <a:r>
              <a:rPr sz="2800" spc="-4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hazy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 marR="8877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and </a:t>
            </a:r>
            <a:r>
              <a:rPr spc="-10" dirty="0"/>
              <a:t>distorted, </a:t>
            </a:r>
            <a:r>
              <a:rPr spc="-5" dirty="0"/>
              <a:t>and </a:t>
            </a:r>
            <a:r>
              <a:rPr spc="-10" dirty="0"/>
              <a:t>eventually cause  blindness</a:t>
            </a:r>
            <a:endParaRPr spc="-10" dirty="0"/>
          </a:p>
          <a:p>
            <a:pPr marL="568325" marR="93980" indent="-265430">
              <a:lnSpc>
                <a:spcPct val="100000"/>
              </a:lnSpc>
              <a:spcBef>
                <a:spcPts val="25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/>
              <a:t>Risk factors: </a:t>
            </a:r>
            <a:r>
              <a:rPr sz="2800" spc="-5" dirty="0"/>
              <a:t>Type </a:t>
            </a:r>
            <a:r>
              <a:rPr sz="2800" dirty="0"/>
              <a:t>II </a:t>
            </a:r>
            <a:r>
              <a:rPr sz="2800" spc="-10" dirty="0"/>
              <a:t>diabetes, exposure  </a:t>
            </a:r>
            <a:r>
              <a:rPr sz="2800" spc="-5" dirty="0"/>
              <a:t>to </a:t>
            </a:r>
            <a:r>
              <a:rPr sz="2800" spc="-10" dirty="0"/>
              <a:t>intense sunlight, </a:t>
            </a:r>
            <a:r>
              <a:rPr sz="2800" spc="-5" dirty="0"/>
              <a:t>heavy</a:t>
            </a:r>
            <a:r>
              <a:rPr sz="2800" spc="-20" dirty="0"/>
              <a:t> </a:t>
            </a:r>
            <a:r>
              <a:rPr sz="2800" spc="-10" dirty="0"/>
              <a:t>smoking</a:t>
            </a:r>
            <a:endParaRPr sz="2800">
              <a:latin typeface="UnDotum"/>
              <a:cs typeface="UnDotum"/>
            </a:endParaRPr>
          </a:p>
          <a:p>
            <a:pPr marL="568325" marR="34925" indent="-265430">
              <a:lnSpc>
                <a:spcPct val="100000"/>
              </a:lnSpc>
              <a:spcBef>
                <a:spcPts val="25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/>
              <a:t>Current treatments: surgical removal,  replacement lens implants </a:t>
            </a:r>
            <a:r>
              <a:rPr sz="2800" spc="-5" dirty="0"/>
              <a:t>or </a:t>
            </a:r>
            <a:r>
              <a:rPr sz="2800" spc="-10" dirty="0"/>
              <a:t>specialized  glasses</a:t>
            </a:r>
            <a:endParaRPr sz="2800">
              <a:latin typeface="UnDotum"/>
              <a:cs typeface="UnDotum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390" y="5427979"/>
            <a:ext cx="4364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Cataract</a:t>
            </a:r>
            <a:r>
              <a:rPr sz="3600" b="1" spc="-5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600" b="1" spc="-1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Surgery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1524000"/>
            <a:ext cx="4648200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390" y="5427979"/>
            <a:ext cx="2555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Gla</a:t>
            </a: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3600" b="1" spc="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3600" b="1" spc="-1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a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700" y="608329"/>
            <a:ext cx="7802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Occurs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when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the drainage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of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800" spc="-3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aqueous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2300" y="1003299"/>
            <a:ext cx="7350125" cy="136906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328930">
              <a:lnSpc>
                <a:spcPct val="100000"/>
              </a:lnSpc>
              <a:spcBef>
                <a:spcPts val="350"/>
              </a:spcBef>
            </a:pPr>
            <a:r>
              <a:rPr sz="2800" spc="-10" dirty="0">
                <a:latin typeface="Verdana" panose="020B0604030504040204"/>
                <a:cs typeface="Verdana" panose="020B0604030504040204"/>
              </a:rPr>
              <a:t>humor is blocked,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and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fluids back</a:t>
            </a:r>
            <a:r>
              <a:rPr sz="2800" spc="-3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up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28930" marR="17780" indent="-265430">
              <a:lnSpc>
                <a:spcPct val="100000"/>
              </a:lnSpc>
              <a:spcBef>
                <a:spcPts val="25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Pressure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on the eye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increases,  compressing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the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retina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and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optic</a:t>
            </a:r>
            <a:r>
              <a:rPr sz="2800" spc="-5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nerve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4600" y="4037329"/>
            <a:ext cx="4038600" cy="2658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1980" y="2059940"/>
            <a:ext cx="34550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Glaucoma</a:t>
            </a:r>
            <a:r>
              <a:rPr sz="2800" spc="-5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causes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780" y="2486659"/>
            <a:ext cx="3969385" cy="352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 marR="491490">
              <a:lnSpc>
                <a:spcPct val="100000"/>
              </a:lnSpc>
              <a:spcBef>
                <a:spcPts val="100"/>
              </a:spcBef>
            </a:pPr>
            <a:r>
              <a:rPr sz="2800" spc="-10" dirty="0">
                <a:latin typeface="Verdana" panose="020B0604030504040204"/>
                <a:cs typeface="Verdana" panose="020B0604030504040204"/>
              </a:rPr>
              <a:t>pain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and</a:t>
            </a:r>
            <a:r>
              <a:rPr sz="2800" spc="-9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possible  blindness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78460" marR="55880" indent="-264160">
              <a:lnSpc>
                <a:spcPct val="100000"/>
              </a:lnSpc>
              <a:spcBef>
                <a:spcPts val="25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Progresses slowly 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and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painlessly until 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the damage is</a:t>
            </a:r>
            <a:r>
              <a:rPr sz="2800" spc="-114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done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78460" marR="258445" indent="-264160">
              <a:lnSpc>
                <a:spcPct val="100000"/>
              </a:lnSpc>
              <a:spcBef>
                <a:spcPts val="24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Tonometer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is</a:t>
            </a:r>
            <a:r>
              <a:rPr sz="2800" spc="-6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used  </a:t>
            </a:r>
            <a:r>
              <a:rPr sz="2800" dirty="0">
                <a:latin typeface="Verdana" panose="020B0604030504040204"/>
                <a:cs typeface="Verdana" panose="020B0604030504040204"/>
              </a:rPr>
              <a:t>to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test</a:t>
            </a:r>
            <a:r>
              <a:rPr sz="2800" spc="-7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intraocular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67310">
              <a:lnSpc>
                <a:spcPts val="3520"/>
              </a:lnSpc>
            </a:pPr>
            <a:r>
              <a:rPr sz="3600" b="1" spc="-76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G</a:t>
            </a:r>
            <a:r>
              <a:rPr sz="2800" spc="-765" dirty="0">
                <a:latin typeface="Verdana" panose="020B0604030504040204"/>
                <a:cs typeface="Verdana" panose="020B0604030504040204"/>
              </a:rPr>
              <a:t>p</a:t>
            </a:r>
            <a:r>
              <a:rPr sz="3600" b="1" spc="-76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la</a:t>
            </a:r>
            <a:r>
              <a:rPr sz="2800" spc="-765" dirty="0">
                <a:latin typeface="Verdana" panose="020B0604030504040204"/>
                <a:cs typeface="Verdana" panose="020B0604030504040204"/>
              </a:rPr>
              <a:t>re</a:t>
            </a:r>
            <a:r>
              <a:rPr sz="3600" b="1" spc="-76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2800" spc="-765" dirty="0">
                <a:latin typeface="Verdana" panose="020B0604030504040204"/>
                <a:cs typeface="Verdana" panose="020B0604030504040204"/>
              </a:rPr>
              <a:t>ss</a:t>
            </a:r>
            <a:r>
              <a:rPr sz="3600" b="1" spc="-76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2800" spc="-765" dirty="0">
                <a:latin typeface="Verdana" panose="020B0604030504040204"/>
                <a:cs typeface="Verdana" panose="020B0604030504040204"/>
              </a:rPr>
              <a:t>u</a:t>
            </a:r>
            <a:r>
              <a:rPr sz="3600" b="1" spc="-76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800" spc="-765" dirty="0">
                <a:latin typeface="Verdana" panose="020B0604030504040204"/>
                <a:cs typeface="Verdana" panose="020B0604030504040204"/>
              </a:rPr>
              <a:t>re</a:t>
            </a:r>
            <a:r>
              <a:rPr sz="3600" b="1" spc="-76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ma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0" y="2665729"/>
            <a:ext cx="3810000" cy="3185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390" y="5427979"/>
            <a:ext cx="25558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Gla</a:t>
            </a: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3600" b="1" spc="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3600" b="1" spc="-1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3600" b="1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a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700" y="608329"/>
            <a:ext cx="67843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Glaucoma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is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commonly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treated</a:t>
            </a:r>
            <a:r>
              <a:rPr sz="2800" spc="-6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with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8325" marR="48514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eyedrops </a:t>
            </a:r>
            <a:r>
              <a:rPr spc="-5" dirty="0"/>
              <a:t>that </a:t>
            </a:r>
            <a:r>
              <a:rPr spc="-10" dirty="0"/>
              <a:t>increase </a:t>
            </a:r>
            <a:r>
              <a:rPr spc="-5" dirty="0"/>
              <a:t>the </a:t>
            </a:r>
            <a:r>
              <a:rPr spc="-10" dirty="0"/>
              <a:t>rate </a:t>
            </a:r>
            <a:r>
              <a:rPr spc="-5" dirty="0"/>
              <a:t>of  </a:t>
            </a:r>
            <a:r>
              <a:rPr spc="-10" dirty="0"/>
              <a:t>drainage</a:t>
            </a:r>
            <a:endParaRPr spc="-10" dirty="0"/>
          </a:p>
          <a:p>
            <a:pPr marL="568325" marR="55880" indent="-265430">
              <a:lnSpc>
                <a:spcPct val="100000"/>
              </a:lnSpc>
              <a:spcBef>
                <a:spcPts val="250"/>
              </a:spcBef>
            </a:pPr>
            <a:r>
              <a:rPr sz="3375" spc="-7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5" dirty="0"/>
              <a:t>Laser or </a:t>
            </a:r>
            <a:r>
              <a:rPr sz="2800" spc="-10" dirty="0"/>
              <a:t>surgical enlargement </a:t>
            </a:r>
            <a:r>
              <a:rPr sz="2800" spc="-5" dirty="0"/>
              <a:t>of the  </a:t>
            </a:r>
            <a:r>
              <a:rPr sz="2800" spc="-10" dirty="0"/>
              <a:t>drainage channel </a:t>
            </a:r>
            <a:r>
              <a:rPr sz="2800" spc="-5" dirty="0"/>
              <a:t>can </a:t>
            </a:r>
            <a:r>
              <a:rPr sz="2800" spc="-10" dirty="0"/>
              <a:t>also </a:t>
            </a:r>
            <a:r>
              <a:rPr sz="2800" spc="-5" dirty="0"/>
              <a:t>be</a:t>
            </a:r>
            <a:r>
              <a:rPr sz="2800" spc="-40" dirty="0"/>
              <a:t> </a:t>
            </a:r>
            <a:r>
              <a:rPr sz="2800" spc="-10" dirty="0"/>
              <a:t>used</a:t>
            </a:r>
            <a:endParaRPr sz="2800">
              <a:latin typeface="UnDotum"/>
              <a:cs typeface="UnDot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38400" y="3962400"/>
            <a:ext cx="3886200" cy="2698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580" y="1635759"/>
            <a:ext cx="42678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7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An 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ophthalmoscope</a:t>
            </a:r>
            <a:r>
              <a:rPr sz="2800" spc="-8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is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079" y="2019300"/>
            <a:ext cx="4758690" cy="316992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67030" marR="68580">
              <a:lnSpc>
                <a:spcPct val="90000"/>
              </a:lnSpc>
              <a:spcBef>
                <a:spcPts val="435"/>
              </a:spcBef>
            </a:pPr>
            <a:r>
              <a:rPr sz="2800" spc="-5" dirty="0">
                <a:latin typeface="Verdana" panose="020B0604030504040204"/>
                <a:cs typeface="Verdana" panose="020B0604030504040204"/>
              </a:rPr>
              <a:t>an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instrument used </a:t>
            </a:r>
            <a:r>
              <a:rPr sz="2800" dirty="0">
                <a:latin typeface="Verdana" panose="020B0604030504040204"/>
                <a:cs typeface="Verdana" panose="020B0604030504040204"/>
              </a:rPr>
              <a:t>to 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illuminate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the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interior</a:t>
            </a:r>
            <a:r>
              <a:rPr sz="2800" spc="-95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of  the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 eyeball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67030" marR="323215" indent="-265430">
              <a:lnSpc>
                <a:spcPts val="3020"/>
              </a:lnSpc>
              <a:spcBef>
                <a:spcPts val="295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Conditions such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as 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diabetes,  arteriosclerosis,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and 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degeneration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of the 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optic nerve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and</a:t>
            </a:r>
            <a:r>
              <a:rPr sz="2800" spc="-6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retina,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0409" y="5121909"/>
            <a:ext cx="34258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Verdana" panose="020B0604030504040204"/>
                <a:cs typeface="Verdana" panose="020B0604030504040204"/>
              </a:rPr>
              <a:t>can be </a:t>
            </a:r>
            <a:r>
              <a:rPr sz="2800" spc="-10" dirty="0">
                <a:latin typeface="Verdana" panose="020B0604030504040204"/>
                <a:cs typeface="Verdana" panose="020B0604030504040204"/>
              </a:rPr>
              <a:t>detected</a:t>
            </a:r>
            <a:r>
              <a:rPr sz="2800" spc="-80" dirty="0">
                <a:latin typeface="Verdana" panose="020B0604030504040204"/>
                <a:cs typeface="Verdana" panose="020B0604030504040204"/>
              </a:rPr>
              <a:t> </a:t>
            </a:r>
            <a:r>
              <a:rPr sz="2800" spc="-5" dirty="0">
                <a:latin typeface="Verdana" panose="020B0604030504040204"/>
                <a:cs typeface="Verdana" panose="020B0604030504040204"/>
              </a:rPr>
              <a:t>by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0390" y="5403850"/>
            <a:ext cx="4329430" cy="93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070"/>
              </a:lnSpc>
              <a:spcBef>
                <a:spcPts val="100"/>
              </a:spcBef>
            </a:pPr>
            <a:r>
              <a:rPr sz="5400" b="1" spc="-1470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800" spc="-980" dirty="0">
                <a:latin typeface="Verdana" panose="020B0604030504040204"/>
                <a:cs typeface="Verdana" panose="020B0604030504040204"/>
              </a:rPr>
              <a:t>ex</a:t>
            </a:r>
            <a:r>
              <a:rPr sz="5400" b="1" spc="-1470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p</a:t>
            </a:r>
            <a:r>
              <a:rPr sz="2800" spc="-980" dirty="0">
                <a:latin typeface="Verdana" panose="020B0604030504040204"/>
                <a:cs typeface="Verdana" panose="020B0604030504040204"/>
              </a:rPr>
              <a:t>a</a:t>
            </a:r>
            <a:r>
              <a:rPr sz="5400" b="1" spc="-1470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h</a:t>
            </a:r>
            <a:r>
              <a:rPr sz="2800" spc="-980" dirty="0">
                <a:latin typeface="Verdana" panose="020B0604030504040204"/>
                <a:cs typeface="Verdana" panose="020B0604030504040204"/>
              </a:rPr>
              <a:t>m</a:t>
            </a:r>
            <a:r>
              <a:rPr sz="5400" b="1" spc="-1470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2800" spc="-980" dirty="0">
                <a:latin typeface="Verdana" panose="020B0604030504040204"/>
                <a:cs typeface="Verdana" panose="020B0604030504040204"/>
              </a:rPr>
              <a:t>in</a:t>
            </a:r>
            <a:r>
              <a:rPr sz="5400" b="1" spc="-1470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h</a:t>
            </a:r>
            <a:r>
              <a:rPr sz="2800" spc="-980" dirty="0">
                <a:latin typeface="Verdana" panose="020B0604030504040204"/>
                <a:cs typeface="Verdana" panose="020B0604030504040204"/>
              </a:rPr>
              <a:t>a</a:t>
            </a:r>
            <a:r>
              <a:rPr sz="5400" b="1" spc="-1470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800" spc="-980" dirty="0">
                <a:latin typeface="Verdana" panose="020B0604030504040204"/>
                <a:cs typeface="Verdana" panose="020B0604030504040204"/>
              </a:rPr>
              <a:t>ti</a:t>
            </a:r>
            <a:r>
              <a:rPr sz="5400" b="1" spc="-1470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l</a:t>
            </a:r>
            <a:r>
              <a:rPr sz="2800" spc="-980" dirty="0">
                <a:latin typeface="Verdana" panose="020B0604030504040204"/>
                <a:cs typeface="Verdana" panose="020B0604030504040204"/>
              </a:rPr>
              <a:t>o</a:t>
            </a:r>
            <a:r>
              <a:rPr sz="5400" b="1" spc="-1470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2800" spc="-980" dirty="0">
                <a:latin typeface="Verdana" panose="020B0604030504040204"/>
                <a:cs typeface="Verdana" panose="020B0604030504040204"/>
              </a:rPr>
              <a:t>n </a:t>
            </a:r>
            <a:r>
              <a:rPr sz="2800" spc="-760" dirty="0">
                <a:latin typeface="Verdana" panose="020B0604030504040204"/>
                <a:cs typeface="Verdana" panose="020B0604030504040204"/>
              </a:rPr>
              <a:t>w</a:t>
            </a:r>
            <a:r>
              <a:rPr sz="5400" b="1" spc="-1139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800" spc="-760" dirty="0">
                <a:latin typeface="Verdana" panose="020B0604030504040204"/>
                <a:cs typeface="Verdana" panose="020B0604030504040204"/>
              </a:rPr>
              <a:t>i</a:t>
            </a:r>
            <a:r>
              <a:rPr sz="5400" b="1" spc="-1139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s</a:t>
            </a:r>
            <a:r>
              <a:rPr sz="2800" spc="-760" dirty="0">
                <a:latin typeface="Verdana" panose="020B0604030504040204"/>
                <a:cs typeface="Verdana" panose="020B0604030504040204"/>
              </a:rPr>
              <a:t>th</a:t>
            </a:r>
            <a:r>
              <a:rPr sz="5400" b="1" spc="-1139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c</a:t>
            </a:r>
            <a:r>
              <a:rPr sz="2800" spc="-760" dirty="0">
                <a:latin typeface="Verdana" panose="020B0604030504040204"/>
                <a:cs typeface="Verdana" panose="020B0604030504040204"/>
              </a:rPr>
              <a:t>a</a:t>
            </a:r>
            <a:r>
              <a:rPr sz="5400" b="1" spc="-1139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800" spc="-760" dirty="0">
                <a:latin typeface="Verdana" panose="020B0604030504040204"/>
                <a:cs typeface="Verdana" panose="020B0604030504040204"/>
              </a:rPr>
              <a:t>n</a:t>
            </a:r>
            <a:r>
              <a:rPr sz="5400" b="1" spc="-1139" baseline="-3000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pe</a:t>
            </a:r>
            <a:endParaRPr sz="5400" baseline="-3000">
              <a:latin typeface="Verdana" panose="020B0604030504040204"/>
              <a:cs typeface="Verdana" panose="020B0604030504040204"/>
            </a:endParaRPr>
          </a:p>
          <a:p>
            <a:pPr marL="172085">
              <a:lnSpc>
                <a:spcPts val="3110"/>
              </a:lnSpc>
            </a:pPr>
            <a:r>
              <a:rPr sz="2800" spc="-10" dirty="0">
                <a:latin typeface="Verdana" panose="020B0604030504040204"/>
                <a:cs typeface="Verdana" panose="020B0604030504040204"/>
              </a:rPr>
              <a:t>ophthalmoscope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57800" y="1981200"/>
            <a:ext cx="3524250" cy="3790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390" y="5427979"/>
            <a:ext cx="4318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Ophthalmascope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7700" y="608329"/>
            <a:ext cx="333438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375" spc="-15" baseline="11000" dirty="0">
                <a:solidFill>
                  <a:srgbClr val="EF7E08"/>
                </a:solidFill>
                <a:latin typeface="UnDotum"/>
                <a:cs typeface="UnDotum"/>
              </a:rPr>
              <a:t></a:t>
            </a:r>
            <a:r>
              <a:rPr sz="2800" spc="-10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Ophthalmascope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2000" y="1446530"/>
            <a:ext cx="7696200" cy="3735070"/>
            <a:chOff x="762000" y="1446530"/>
            <a:chExt cx="7696200" cy="3735070"/>
          </a:xfrm>
        </p:grpSpPr>
        <p:sp>
          <p:nvSpPr>
            <p:cNvPr id="6" name="object 6"/>
            <p:cNvSpPr/>
            <p:nvPr/>
          </p:nvSpPr>
          <p:spPr>
            <a:xfrm>
              <a:off x="762000" y="1447800"/>
              <a:ext cx="3488690" cy="3733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733800" y="1446530"/>
              <a:ext cx="4724400" cy="36944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0390" y="5427979"/>
            <a:ext cx="43186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F8C3D"/>
                </a:solidFill>
                <a:latin typeface="Verdana" panose="020B0604030504040204"/>
                <a:cs typeface="Verdana" panose="020B0604030504040204"/>
              </a:rPr>
              <a:t>Ophthalmascope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800" y="4113529"/>
            <a:ext cx="2839720" cy="1972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304800" y="1598930"/>
            <a:ext cx="8382000" cy="3020060"/>
            <a:chOff x="304800" y="1598930"/>
            <a:chExt cx="8382000" cy="3020060"/>
          </a:xfrm>
        </p:grpSpPr>
        <p:sp>
          <p:nvSpPr>
            <p:cNvPr id="6" name="object 6"/>
            <p:cNvSpPr/>
            <p:nvPr/>
          </p:nvSpPr>
          <p:spPr>
            <a:xfrm>
              <a:off x="304800" y="1751330"/>
              <a:ext cx="2819400" cy="28676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867400" y="1598930"/>
              <a:ext cx="2819400" cy="22529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187706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spc="-95" dirty="0"/>
              <a:t> </a:t>
            </a:r>
            <a:r>
              <a:rPr spc="-5" dirty="0"/>
              <a:t>Ear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1633897"/>
            <a:ext cx="6991350" cy="147764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Houses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two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senses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Hearing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(interpreted in the</a:t>
            </a:r>
            <a:r>
              <a:rPr sz="3000" b="1" u="heavy" spc="-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auditory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669" y="2847339"/>
            <a:ext cx="7175500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610"/>
              </a:spcBef>
            </a:pP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cortex of the temporal</a:t>
            </a:r>
            <a:r>
              <a:rPr sz="3000" b="1" u="heavy" spc="-4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lobe)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Equilibrium (balance)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(interpreted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in</a:t>
            </a:r>
            <a:r>
              <a:rPr sz="3000" b="1" u="heavy" spc="5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469" y="3935954"/>
            <a:ext cx="6762750" cy="135001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699770">
              <a:lnSpc>
                <a:spcPct val="100000"/>
              </a:lnSpc>
              <a:spcBef>
                <a:spcPts val="1385"/>
              </a:spcBef>
            </a:pP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cerebellum)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4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Receptors are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mechanoreceptors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469" y="5478779"/>
            <a:ext cx="7265034" cy="100838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4965" marR="5080" indent="-342900">
              <a:lnSpc>
                <a:spcPts val="3660"/>
              </a:lnSpc>
              <a:spcBef>
                <a:spcPts val="5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Different organs house receptors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for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each</a:t>
            </a:r>
            <a:r>
              <a:rPr sz="34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sense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Accessory</a:t>
            </a:r>
            <a:r>
              <a:rPr spc="-5" dirty="0"/>
              <a:t> </a:t>
            </a:r>
            <a:r>
              <a:rPr spc="-5" dirty="0"/>
              <a:t>Structures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40" dirty="0"/>
              <a:t> </a:t>
            </a:r>
            <a:r>
              <a:rPr spc="-10" dirty="0"/>
              <a:t>Eye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469" y="896620"/>
            <a:ext cx="3313429" cy="5201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Ciliary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glands</a:t>
            </a:r>
            <a:r>
              <a:rPr sz="34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latin typeface="Arial" panose="020B0604020202020204"/>
                <a:cs typeface="Arial" panose="020B0604020202020204"/>
              </a:rPr>
              <a:t>–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313055">
              <a:lnSpc>
                <a:spcPct val="90000"/>
              </a:lnSpc>
              <a:spcBef>
                <a:spcPts val="3660"/>
              </a:spcBef>
            </a:pPr>
            <a:r>
              <a:rPr sz="3400" spc="-5" dirty="0">
                <a:latin typeface="Arial" panose="020B0604020202020204"/>
                <a:cs typeface="Arial" panose="020B0604020202020204"/>
              </a:rPr>
              <a:t>modified  sweat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glands  between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eyelashes- 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secrete</a:t>
            </a:r>
            <a:r>
              <a:rPr sz="3400" spc="-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acidic  sweat </a:t>
            </a:r>
            <a:r>
              <a:rPr sz="34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to kill 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bacteria, 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lubricate 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eyelashes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24200" y="1905000"/>
            <a:ext cx="60198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447865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Anatomy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5" dirty="0"/>
              <a:t>the</a:t>
            </a:r>
            <a:r>
              <a:rPr spc="-95" dirty="0"/>
              <a:t> </a:t>
            </a:r>
            <a:r>
              <a:rPr spc="-5" dirty="0"/>
              <a:t>Ear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469" y="1100243"/>
            <a:ext cx="7332980" cy="501777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8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ear </a:t>
            </a:r>
            <a:r>
              <a:rPr sz="3400" dirty="0">
                <a:latin typeface="Arial" panose="020B0604020202020204"/>
                <a:cs typeface="Arial" panose="020B0604020202020204"/>
              </a:rPr>
              <a:t>is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divided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into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three</a:t>
            </a:r>
            <a:r>
              <a:rPr sz="3400" spc="-6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areas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marR="5020945" lvl="1" indent="-229870">
              <a:lnSpc>
                <a:spcPct val="80000"/>
              </a:lnSpc>
              <a:spcBef>
                <a:spcPts val="212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Outer  (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x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ter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n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al)  ear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502275" lvl="1" indent="-229870">
              <a:lnSpc>
                <a:spcPct val="80000"/>
              </a:lnSpc>
              <a:spcBef>
                <a:spcPts val="189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5" dirty="0">
                <a:latin typeface="Arial" panose="020B0604020202020204"/>
                <a:cs typeface="Arial" panose="020B0604020202020204"/>
              </a:rPr>
              <a:t>M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iddle  ear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759450" lvl="1" indent="-229870">
              <a:lnSpc>
                <a:spcPct val="80000"/>
              </a:lnSpc>
              <a:spcBef>
                <a:spcPts val="18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In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n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er  ear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080" lvl="1" indent="-229870">
              <a:lnSpc>
                <a:spcPct val="80000"/>
              </a:lnSpc>
              <a:spcBef>
                <a:spcPts val="18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  <a:tab pos="7319645" algn="l"/>
              </a:tabLst>
            </a:pP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(Add</a:t>
            </a:r>
            <a:r>
              <a:rPr sz="3000" b="1" u="heavy" spc="-4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C.</a:t>
            </a:r>
            <a:r>
              <a:rPr sz="3000" b="1" u="heavy" spc="-5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“INNER 	</a:t>
            </a:r>
            <a:r>
              <a:rPr sz="30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                          </a:t>
            </a:r>
            <a:r>
              <a:rPr sz="3000" b="1" u="heavy" spc="27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EAR”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to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notes)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57600" y="1892300"/>
            <a:ext cx="5486400" cy="496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392430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10" dirty="0"/>
              <a:t>External</a:t>
            </a:r>
            <a:r>
              <a:rPr spc="-100" dirty="0"/>
              <a:t> </a:t>
            </a:r>
            <a:r>
              <a:rPr spc="-5" dirty="0"/>
              <a:t>Ear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469" y="1149350"/>
            <a:ext cx="3379470" cy="475488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5600" marR="669925" indent="-342900">
              <a:lnSpc>
                <a:spcPct val="80000"/>
              </a:lnSpc>
              <a:spcBef>
                <a:spcPts val="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Involved </a:t>
            </a:r>
            <a:r>
              <a:rPr sz="3400" dirty="0">
                <a:latin typeface="Arial" panose="020B0604020202020204"/>
                <a:cs typeface="Arial" panose="020B0604020202020204"/>
              </a:rPr>
              <a:t>in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hearing</a:t>
            </a:r>
            <a:r>
              <a:rPr sz="34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only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27940" indent="-342900">
              <a:lnSpc>
                <a:spcPct val="80000"/>
              </a:lnSpc>
              <a:spcBef>
                <a:spcPts val="21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Structures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of  the 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external</a:t>
            </a:r>
            <a:r>
              <a:rPr sz="34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ear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ts val="3240"/>
              </a:lnSpc>
              <a:spcBef>
                <a:spcPts val="1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Pinna</a:t>
            </a:r>
            <a:r>
              <a:rPr sz="3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(auricle)-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>
              <a:lnSpc>
                <a:spcPts val="3240"/>
              </a:lnSpc>
            </a:pP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collects</a:t>
            </a:r>
            <a:r>
              <a:rPr sz="3000" b="1" u="heavy" spc="-7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sound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176530" lvl="1" indent="-229870">
              <a:lnSpc>
                <a:spcPct val="80000"/>
              </a:lnSpc>
              <a:spcBef>
                <a:spcPts val="18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External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auditory</a:t>
            </a:r>
            <a:r>
              <a:rPr sz="30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canal- </a:t>
            </a:r>
            <a:r>
              <a:rPr sz="3000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channels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sound</a:t>
            </a:r>
            <a:r>
              <a:rPr sz="3000" b="1" u="heavy" spc="-7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inward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05200" y="1371600"/>
            <a:ext cx="5638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652716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10" dirty="0"/>
              <a:t>External</a:t>
            </a:r>
            <a:r>
              <a:rPr spc="-10" dirty="0"/>
              <a:t> </a:t>
            </a:r>
            <a:r>
              <a:rPr spc="-5" dirty="0"/>
              <a:t>Auditory</a:t>
            </a:r>
            <a:r>
              <a:rPr spc="-100" dirty="0"/>
              <a:t> </a:t>
            </a:r>
            <a:r>
              <a:rPr spc="-5" dirty="0"/>
              <a:t>Canal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2268220"/>
            <a:ext cx="7980045" cy="3681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875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Narrow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chamber </a:t>
            </a:r>
            <a:r>
              <a:rPr sz="3400" dirty="0">
                <a:latin typeface="Arial" panose="020B0604020202020204"/>
                <a:cs typeface="Arial" panose="020B0604020202020204"/>
              </a:rPr>
              <a:t>in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temporal</a:t>
            </a:r>
            <a:r>
              <a:rPr sz="34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bone-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4965">
              <a:lnSpc>
                <a:spcPts val="3875"/>
              </a:lnSpc>
            </a:pP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through the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external auditory</a:t>
            </a:r>
            <a:r>
              <a:rPr sz="3400" b="1" u="heavy" spc="-3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meatus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Lined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with</a:t>
            </a:r>
            <a:r>
              <a:rPr sz="34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3400" dirty="0">
                <a:latin typeface="Arial" panose="020B0604020202020204"/>
                <a:cs typeface="Arial" panose="020B0604020202020204"/>
              </a:rPr>
              <a:t>skin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Ceruminous 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(wax)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glands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are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present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ts val="3875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Ends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at 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tympanic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membrane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4965">
              <a:lnSpc>
                <a:spcPts val="3875"/>
              </a:lnSpc>
            </a:pP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(eardrum)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6565900" cy="1275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130" marR="5080" indent="-26543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5" dirty="0"/>
              <a:t>Middle</a:t>
            </a:r>
            <a:r>
              <a:rPr spc="-5" dirty="0"/>
              <a:t> </a:t>
            </a:r>
            <a:r>
              <a:rPr spc="-5" dirty="0"/>
              <a:t>Ear</a:t>
            </a:r>
            <a:r>
              <a:rPr spc="-5" dirty="0"/>
              <a:t> </a:t>
            </a:r>
            <a:r>
              <a:rPr spc="-5" dirty="0"/>
              <a:t>or</a:t>
            </a:r>
            <a:r>
              <a:rPr spc="-5" dirty="0"/>
              <a:t> </a:t>
            </a:r>
            <a:r>
              <a:rPr spc="-5" dirty="0"/>
              <a:t>Tympanic </a:t>
            </a:r>
            <a:r>
              <a:rPr spc="-5" dirty="0"/>
              <a:t> </a:t>
            </a:r>
            <a:r>
              <a:rPr spc="-5" dirty="0"/>
              <a:t>Cavity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2660650"/>
            <a:ext cx="7960359" cy="149606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Air-filled cavity within 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temporal</a:t>
            </a:r>
            <a:r>
              <a:rPr sz="34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bone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Only involved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in the sense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of</a:t>
            </a:r>
            <a:r>
              <a:rPr sz="34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hearing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656590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5" dirty="0"/>
              <a:t>Middle</a:t>
            </a:r>
            <a:r>
              <a:rPr spc="-5" dirty="0"/>
              <a:t> </a:t>
            </a:r>
            <a:r>
              <a:rPr spc="-5" dirty="0"/>
              <a:t>Ear</a:t>
            </a:r>
            <a:r>
              <a:rPr spc="-5" dirty="0"/>
              <a:t> </a:t>
            </a:r>
            <a:r>
              <a:rPr spc="-5" dirty="0"/>
              <a:t>or</a:t>
            </a:r>
            <a:r>
              <a:rPr spc="-60" dirty="0"/>
              <a:t> </a:t>
            </a:r>
            <a:r>
              <a:rPr spc="-5" dirty="0"/>
              <a:t>Tympanic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31800" y="807720"/>
            <a:ext cx="801179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81000" algn="l"/>
              </a:tabLst>
            </a:pPr>
            <a:r>
              <a:rPr sz="3400" spc="-755" dirty="0">
                <a:latin typeface="Arial" panose="020B0604020202020204"/>
                <a:cs typeface="Arial" panose="020B0604020202020204"/>
              </a:rPr>
              <a:t>T</a:t>
            </a:r>
            <a:r>
              <a:rPr sz="6150" spc="-1132" baseline="-2200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C</a:t>
            </a:r>
            <a:r>
              <a:rPr sz="3400" spc="-755" dirty="0">
                <a:latin typeface="Arial" panose="020B0604020202020204"/>
                <a:cs typeface="Arial" panose="020B0604020202020204"/>
              </a:rPr>
              <a:t>w</a:t>
            </a:r>
            <a:r>
              <a:rPr sz="6150" spc="-1132" baseline="-2200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400" spc="-755" dirty="0">
                <a:latin typeface="Arial" panose="020B0604020202020204"/>
                <a:cs typeface="Arial" panose="020B0604020202020204"/>
              </a:rPr>
              <a:t>o</a:t>
            </a:r>
            <a:r>
              <a:rPr sz="6150" spc="-1132" baseline="-2200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v</a:t>
            </a:r>
            <a:r>
              <a:rPr sz="3400" spc="-755" dirty="0">
                <a:latin typeface="Arial" panose="020B0604020202020204"/>
                <a:cs typeface="Arial" panose="020B0604020202020204"/>
              </a:rPr>
              <a:t>t</a:t>
            </a:r>
            <a:r>
              <a:rPr sz="6150" spc="-1132" baseline="-2200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3400" spc="-755" dirty="0">
                <a:latin typeface="Arial" panose="020B0604020202020204"/>
                <a:cs typeface="Arial" panose="020B0604020202020204"/>
              </a:rPr>
              <a:t>u</a:t>
            </a:r>
            <a:r>
              <a:rPr sz="6150" spc="-1132" baseline="-2200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ty</a:t>
            </a:r>
            <a:r>
              <a:rPr sz="3400" spc="-755" dirty="0">
                <a:latin typeface="Arial" panose="020B0604020202020204"/>
                <a:cs typeface="Arial" panose="020B0604020202020204"/>
              </a:rPr>
              <a:t>bes</a:t>
            </a:r>
            <a:r>
              <a:rPr sz="3400" spc="-57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are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associated with the</a:t>
            </a:r>
            <a:r>
              <a:rPr sz="34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inner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0100" y="1361440"/>
            <a:ext cx="6483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>
                <a:latin typeface="Arial" panose="020B0604020202020204"/>
                <a:cs typeface="Arial" panose="020B0604020202020204"/>
              </a:rPr>
              <a:t>e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a</a:t>
            </a:r>
            <a:r>
              <a:rPr sz="3400" dirty="0">
                <a:latin typeface="Arial" panose="020B0604020202020204"/>
                <a:cs typeface="Arial" panose="020B0604020202020204"/>
              </a:rPr>
              <a:t>r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400" y="2103120"/>
            <a:ext cx="6727190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3840" marR="5080" indent="-231140">
              <a:lnSpc>
                <a:spcPts val="3240"/>
              </a:lnSpc>
              <a:spcBef>
                <a:spcPts val="50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The opening from the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auditory </a:t>
            </a:r>
            <a:r>
              <a:rPr sz="3000" dirty="0">
                <a:latin typeface="Arial" panose="020B0604020202020204"/>
                <a:cs typeface="Arial" panose="020B0604020202020204"/>
              </a:rPr>
              <a:t>canal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is  covered by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tympanic</a:t>
            </a:r>
            <a:r>
              <a:rPr sz="3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membrane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400" y="2734309"/>
            <a:ext cx="7677150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1610"/>
              </a:spcBef>
            </a:pP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(eardrum)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3840" indent="-23114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The auditory tube connecting the middle</a:t>
            </a:r>
            <a:r>
              <a:rPr sz="30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ear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5539" y="3986529"/>
            <a:ext cx="7577455" cy="151511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31115">
              <a:lnSpc>
                <a:spcPts val="3230"/>
              </a:lnSpc>
              <a:spcBef>
                <a:spcPts val="515"/>
              </a:spcBef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with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throat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(also know as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 </a:t>
            </a: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eustacian </a:t>
            </a:r>
            <a:r>
              <a:rPr sz="3000" b="1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tube)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354330" indent="-229235">
              <a:lnSpc>
                <a:spcPct val="100000"/>
              </a:lnSpc>
              <a:spcBef>
                <a:spcPts val="14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33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Allows for equalizing pressure during</a:t>
            </a:r>
            <a:r>
              <a:rPr sz="280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yawning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8569" y="5253990"/>
            <a:ext cx="5293995" cy="123698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510"/>
              </a:spcBef>
            </a:pPr>
            <a:r>
              <a:rPr sz="2800" spc="-5" dirty="0">
                <a:latin typeface="Arial" panose="020B0604020202020204"/>
                <a:cs typeface="Arial" panose="020B0604020202020204"/>
              </a:rPr>
              <a:t>or</a:t>
            </a:r>
            <a:r>
              <a:rPr sz="280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swallowing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41300" indent="-228600">
              <a:lnSpc>
                <a:spcPct val="100000"/>
              </a:lnSpc>
              <a:spcBef>
                <a:spcPts val="1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130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This tube is otherwise</a:t>
            </a:r>
            <a:r>
              <a:rPr sz="28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collapsed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6938009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Bones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10" dirty="0"/>
              <a:t> </a:t>
            </a:r>
            <a:r>
              <a:rPr spc="-5" dirty="0"/>
              <a:t>Tympanic</a:t>
            </a:r>
            <a:r>
              <a:rPr spc="-55" dirty="0"/>
              <a:t> </a:t>
            </a:r>
            <a:r>
              <a:rPr spc="-5" dirty="0"/>
              <a:t>Cavity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156065" cy="6871334"/>
            <a:chOff x="-12759" y="0"/>
            <a:chExt cx="9156065" cy="687133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859530" y="1066799"/>
              <a:ext cx="5283200" cy="5791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57200" y="1963420"/>
            <a:ext cx="3242310" cy="33985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5080" indent="-342900">
              <a:lnSpc>
                <a:spcPts val="3670"/>
              </a:lnSpc>
              <a:spcBef>
                <a:spcPts val="5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Three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bones  span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34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cavity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701040" marR="882015" lvl="1" indent="-231140">
              <a:lnSpc>
                <a:spcPts val="3230"/>
              </a:lnSpc>
              <a:spcBef>
                <a:spcPts val="212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Malleus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(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ha</a:t>
            </a:r>
            <a:r>
              <a:rPr sz="3000" spc="5" dirty="0">
                <a:latin typeface="Arial" panose="020B0604020202020204"/>
                <a:cs typeface="Arial" panose="020B0604020202020204"/>
              </a:rPr>
              <a:t>m</a:t>
            </a:r>
            <a:r>
              <a:rPr sz="3000" dirty="0">
                <a:latin typeface="Arial" panose="020B0604020202020204"/>
                <a:cs typeface="Arial" panose="020B0604020202020204"/>
              </a:rPr>
              <a:t>mer)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701040" lvl="1" indent="-231140">
              <a:lnSpc>
                <a:spcPct val="100000"/>
              </a:lnSpc>
              <a:spcBef>
                <a:spcPts val="146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Incus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(anvil)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701040" lvl="1" indent="-23114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Stapes</a:t>
            </a:r>
            <a:r>
              <a:rPr sz="3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(stirrip)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6938009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Bones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10" dirty="0"/>
              <a:t> </a:t>
            </a:r>
            <a:r>
              <a:rPr spc="-5" dirty="0"/>
              <a:t>Tympanic</a:t>
            </a:r>
            <a:r>
              <a:rPr spc="-55" dirty="0"/>
              <a:t> </a:t>
            </a:r>
            <a:r>
              <a:rPr spc="-5" dirty="0"/>
              <a:t>Cavity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3017" y="0"/>
            <a:ext cx="9100185" cy="1321435"/>
            <a:chOff x="-13017" y="0"/>
            <a:chExt cx="910018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399" y="228599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7200" y="2115820"/>
            <a:ext cx="3267075" cy="100965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5080" indent="-342900">
              <a:lnSpc>
                <a:spcPts val="3670"/>
              </a:lnSpc>
              <a:spcBef>
                <a:spcPts val="5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Vibrations from  eardrum</a:t>
            </a:r>
            <a:r>
              <a:rPr sz="34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move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7200" y="2830830"/>
            <a:ext cx="2859405" cy="149606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810"/>
              </a:spcBef>
            </a:pPr>
            <a:r>
              <a:rPr sz="3400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34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malleus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These</a:t>
            </a:r>
            <a:r>
              <a:rPr sz="34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bones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100" y="4249420"/>
            <a:ext cx="2922905" cy="100838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660"/>
              </a:lnSpc>
              <a:spcBef>
                <a:spcPts val="570"/>
              </a:spcBef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transfer sound  </a:t>
            </a:r>
            <a:r>
              <a:rPr sz="3400" dirty="0">
                <a:latin typeface="Arial" panose="020B0604020202020204"/>
                <a:cs typeface="Arial" panose="020B0604020202020204"/>
              </a:rPr>
              <a:t>to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inner</a:t>
            </a:r>
            <a:r>
              <a:rPr sz="34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ear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12209" y="1219200"/>
            <a:ext cx="543052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529" y="327659"/>
            <a:ext cx="8840470" cy="6200140"/>
            <a:chOff x="303529" y="327659"/>
            <a:chExt cx="8840470" cy="6200140"/>
          </a:xfrm>
        </p:grpSpPr>
        <p:sp>
          <p:nvSpPr>
            <p:cNvPr id="3" name="object 3"/>
            <p:cNvSpPr/>
            <p:nvPr/>
          </p:nvSpPr>
          <p:spPr>
            <a:xfrm>
              <a:off x="414019" y="426719"/>
              <a:ext cx="8314690" cy="549783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419600" y="762000"/>
              <a:ext cx="4724400" cy="5715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1180" y="106679"/>
            <a:ext cx="638238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Inner</a:t>
            </a:r>
            <a:r>
              <a:rPr spc="-10" dirty="0"/>
              <a:t> </a:t>
            </a:r>
            <a:r>
              <a:rPr spc="-10" dirty="0"/>
              <a:t>Ear</a:t>
            </a:r>
            <a:r>
              <a:rPr spc="-10" dirty="0"/>
              <a:t> </a:t>
            </a:r>
            <a:r>
              <a:rPr spc="-5" dirty="0"/>
              <a:t>or</a:t>
            </a:r>
            <a:r>
              <a:rPr spc="-5" dirty="0"/>
              <a:t> </a:t>
            </a:r>
            <a:r>
              <a:rPr spc="-5" dirty="0"/>
              <a:t>Bony</a:t>
            </a:r>
            <a:r>
              <a:rPr spc="-45" dirty="0"/>
              <a:t> </a:t>
            </a:r>
            <a:r>
              <a:rPr spc="-5" dirty="0"/>
              <a:t>Labyrinth</a:t>
            </a:r>
            <a:endParaRPr spc="-5" dirty="0"/>
          </a:p>
        </p:txBody>
      </p:sp>
      <p:grpSp>
        <p:nvGrpSpPr>
          <p:cNvPr id="6" name="object 6"/>
          <p:cNvGrpSpPr/>
          <p:nvPr/>
        </p:nvGrpSpPr>
        <p:grpSpPr>
          <a:xfrm>
            <a:off x="-12759" y="0"/>
            <a:ext cx="178435" cy="1321435"/>
            <a:chOff x="-12759" y="0"/>
            <a:chExt cx="178435" cy="132143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7469" y="1198879"/>
            <a:ext cx="4420870" cy="55867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53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6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Also </a:t>
            </a:r>
            <a:r>
              <a:rPr sz="36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known as </a:t>
            </a:r>
            <a:r>
              <a:rPr sz="36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6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osseous</a:t>
            </a:r>
            <a:r>
              <a:rPr sz="3600" b="1" u="heavy" spc="-8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6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labyrinth- </a:t>
            </a:r>
            <a:r>
              <a:rPr sz="36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6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twisted </a:t>
            </a:r>
            <a:r>
              <a:rPr sz="36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bony </a:t>
            </a:r>
            <a:r>
              <a:rPr sz="36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6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tubes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355600" marR="1007745" indent="-342900">
              <a:lnSpc>
                <a:spcPts val="3890"/>
              </a:lnSpc>
              <a:spcBef>
                <a:spcPts val="23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600" spc="-5" dirty="0">
                <a:latin typeface="Arial" panose="020B0604020202020204"/>
                <a:cs typeface="Arial" panose="020B0604020202020204"/>
              </a:rPr>
              <a:t>Includes</a:t>
            </a:r>
            <a:r>
              <a:rPr sz="36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3600" dirty="0">
                <a:latin typeface="Arial" panose="020B0604020202020204"/>
                <a:cs typeface="Arial" panose="020B0604020202020204"/>
              </a:rPr>
              <a:t>sense 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organs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2501900">
              <a:lnSpc>
                <a:spcPts val="3605"/>
              </a:lnSpc>
            </a:pPr>
            <a:r>
              <a:rPr sz="3600" spc="-10" dirty="0">
                <a:latin typeface="Arial" panose="020B0604020202020204"/>
                <a:cs typeface="Arial" panose="020B0604020202020204"/>
              </a:rPr>
              <a:t>for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355600" marR="1642110">
              <a:lnSpc>
                <a:spcPts val="3880"/>
              </a:lnSpc>
              <a:spcBef>
                <a:spcPts val="280"/>
              </a:spcBef>
            </a:pPr>
            <a:r>
              <a:rPr sz="3600" spc="-5" dirty="0">
                <a:latin typeface="Arial" panose="020B0604020202020204"/>
                <a:cs typeface="Arial" panose="020B0604020202020204"/>
              </a:rPr>
              <a:t>hearing</a:t>
            </a:r>
            <a:r>
              <a:rPr sz="36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3600" spc="-5" dirty="0">
                <a:latin typeface="Arial" panose="020B0604020202020204"/>
                <a:cs typeface="Arial" panose="020B0604020202020204"/>
              </a:rPr>
              <a:t>and  balance</a:t>
            </a:r>
            <a:endParaRPr sz="36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6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600" spc="-5" dirty="0">
                <a:latin typeface="Arial" panose="020B0604020202020204"/>
                <a:cs typeface="Arial" panose="020B0604020202020204"/>
              </a:rPr>
              <a:t>Filled</a:t>
            </a:r>
            <a:r>
              <a:rPr sz="3600" spc="-10" dirty="0">
                <a:latin typeface="Arial" panose="020B0604020202020204"/>
                <a:cs typeface="Arial" panose="020B0604020202020204"/>
              </a:rPr>
              <a:t> with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57600" y="3657600"/>
            <a:ext cx="5486400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DD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04800" y="328929"/>
            <a:ext cx="8605520" cy="6249670"/>
            <a:chOff x="304800" y="328929"/>
            <a:chExt cx="8605520" cy="6249670"/>
          </a:xfrm>
        </p:grpSpPr>
        <p:sp>
          <p:nvSpPr>
            <p:cNvPr id="4" name="object 4"/>
            <p:cNvSpPr/>
            <p:nvPr/>
          </p:nvSpPr>
          <p:spPr>
            <a:xfrm>
              <a:off x="375919" y="379729"/>
              <a:ext cx="8533130" cy="6197600"/>
            </a:xfrm>
            <a:custGeom>
              <a:avLst/>
              <a:gdLst/>
              <a:ahLst/>
              <a:cxnLst/>
              <a:rect l="l" t="t" r="r" b="b"/>
              <a:pathLst>
                <a:path w="8533130" h="6197600">
                  <a:moveTo>
                    <a:pt x="8427720" y="1270"/>
                  </a:moveTo>
                  <a:lnTo>
                    <a:pt x="104139" y="1270"/>
                  </a:lnTo>
                  <a:lnTo>
                    <a:pt x="93979" y="6350"/>
                  </a:lnTo>
                  <a:lnTo>
                    <a:pt x="81279" y="11430"/>
                  </a:lnTo>
                  <a:lnTo>
                    <a:pt x="40639" y="39370"/>
                  </a:lnTo>
                  <a:lnTo>
                    <a:pt x="11429" y="81280"/>
                  </a:lnTo>
                  <a:lnTo>
                    <a:pt x="5079" y="102870"/>
                  </a:lnTo>
                  <a:lnTo>
                    <a:pt x="1269" y="115570"/>
                  </a:lnTo>
                  <a:lnTo>
                    <a:pt x="0" y="128270"/>
                  </a:lnTo>
                  <a:lnTo>
                    <a:pt x="0" y="6069330"/>
                  </a:lnTo>
                  <a:lnTo>
                    <a:pt x="1269" y="6080760"/>
                  </a:lnTo>
                  <a:lnTo>
                    <a:pt x="5079" y="6093460"/>
                  </a:lnTo>
                  <a:lnTo>
                    <a:pt x="6350" y="6104890"/>
                  </a:lnTo>
                  <a:lnTo>
                    <a:pt x="31750" y="6148070"/>
                  </a:lnTo>
                  <a:lnTo>
                    <a:pt x="71120" y="6181090"/>
                  </a:lnTo>
                  <a:lnTo>
                    <a:pt x="116839" y="6197600"/>
                  </a:lnTo>
                  <a:lnTo>
                    <a:pt x="8416290" y="6197600"/>
                  </a:lnTo>
                  <a:lnTo>
                    <a:pt x="8463280" y="6181090"/>
                  </a:lnTo>
                  <a:lnTo>
                    <a:pt x="8501380" y="6148070"/>
                  </a:lnTo>
                  <a:lnTo>
                    <a:pt x="8526780" y="6104890"/>
                  </a:lnTo>
                  <a:lnTo>
                    <a:pt x="8531860" y="6080760"/>
                  </a:lnTo>
                  <a:lnTo>
                    <a:pt x="8533130" y="6069330"/>
                  </a:lnTo>
                  <a:lnTo>
                    <a:pt x="8533130" y="128270"/>
                  </a:lnTo>
                  <a:lnTo>
                    <a:pt x="8530590" y="102870"/>
                  </a:lnTo>
                  <a:lnTo>
                    <a:pt x="8501380" y="49530"/>
                  </a:lnTo>
                  <a:lnTo>
                    <a:pt x="8463280" y="16510"/>
                  </a:lnTo>
                  <a:lnTo>
                    <a:pt x="8440420" y="6350"/>
                  </a:lnTo>
                  <a:lnTo>
                    <a:pt x="8427720" y="1270"/>
                  </a:lnTo>
                  <a:close/>
                </a:path>
                <a:path w="8533130" h="6197600">
                  <a:moveTo>
                    <a:pt x="8404860" y="0"/>
                  </a:moveTo>
                  <a:lnTo>
                    <a:pt x="128270" y="0"/>
                  </a:lnTo>
                  <a:lnTo>
                    <a:pt x="116839" y="1270"/>
                  </a:lnTo>
                  <a:lnTo>
                    <a:pt x="8416290" y="1270"/>
                  </a:lnTo>
                  <a:lnTo>
                    <a:pt x="8404860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7189" y="378459"/>
              <a:ext cx="8533130" cy="6198870"/>
            </a:xfrm>
            <a:custGeom>
              <a:avLst/>
              <a:gdLst/>
              <a:ahLst/>
              <a:cxnLst/>
              <a:rect l="l" t="t" r="r" b="b"/>
              <a:pathLst>
                <a:path w="8533130" h="6198870">
                  <a:moveTo>
                    <a:pt x="128269" y="0"/>
                  </a:moveTo>
                  <a:lnTo>
                    <a:pt x="80902" y="11132"/>
                  </a:lnTo>
                  <a:lnTo>
                    <a:pt x="39846" y="40481"/>
                  </a:lnTo>
                  <a:lnTo>
                    <a:pt x="10933" y="81974"/>
                  </a:lnTo>
                  <a:lnTo>
                    <a:pt x="0" y="129539"/>
                  </a:lnTo>
                  <a:lnTo>
                    <a:pt x="0" y="6069330"/>
                  </a:lnTo>
                  <a:lnTo>
                    <a:pt x="10933" y="6116895"/>
                  </a:lnTo>
                  <a:lnTo>
                    <a:pt x="39846" y="6158388"/>
                  </a:lnTo>
                  <a:lnTo>
                    <a:pt x="80902" y="6187737"/>
                  </a:lnTo>
                  <a:lnTo>
                    <a:pt x="128269" y="6198870"/>
                  </a:lnTo>
                  <a:lnTo>
                    <a:pt x="8403590" y="6198870"/>
                  </a:lnTo>
                  <a:lnTo>
                    <a:pt x="8450957" y="6187737"/>
                  </a:lnTo>
                  <a:lnTo>
                    <a:pt x="8492013" y="6158388"/>
                  </a:lnTo>
                  <a:lnTo>
                    <a:pt x="8520926" y="6116895"/>
                  </a:lnTo>
                  <a:lnTo>
                    <a:pt x="8531860" y="6069330"/>
                  </a:lnTo>
                  <a:lnTo>
                    <a:pt x="8531860" y="129539"/>
                  </a:lnTo>
                  <a:lnTo>
                    <a:pt x="8520926" y="81974"/>
                  </a:lnTo>
                  <a:lnTo>
                    <a:pt x="8492013" y="40481"/>
                  </a:lnTo>
                  <a:lnTo>
                    <a:pt x="8450957" y="11132"/>
                  </a:lnTo>
                  <a:lnTo>
                    <a:pt x="8403590" y="0"/>
                  </a:lnTo>
                  <a:lnTo>
                    <a:pt x="128269" y="0"/>
                  </a:lnTo>
                  <a:close/>
                </a:path>
                <a:path w="8533130" h="6198870">
                  <a:moveTo>
                    <a:pt x="0" y="0"/>
                  </a:moveTo>
                  <a:lnTo>
                    <a:pt x="0" y="0"/>
                  </a:lnTo>
                </a:path>
                <a:path w="8533130" h="6198870">
                  <a:moveTo>
                    <a:pt x="8533130" y="6198870"/>
                  </a:moveTo>
                  <a:lnTo>
                    <a:pt x="8533130" y="61988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4800" y="32892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8427720" y="1270"/>
                  </a:moveTo>
                  <a:lnTo>
                    <a:pt x="104140" y="1270"/>
                  </a:lnTo>
                  <a:lnTo>
                    <a:pt x="69850" y="16510"/>
                  </a:lnTo>
                  <a:lnTo>
                    <a:pt x="30479" y="49530"/>
                  </a:lnTo>
                  <a:lnTo>
                    <a:pt x="6350" y="92710"/>
                  </a:lnTo>
                  <a:lnTo>
                    <a:pt x="2539" y="102870"/>
                  </a:lnTo>
                  <a:lnTo>
                    <a:pt x="0" y="115570"/>
                  </a:lnTo>
                  <a:lnTo>
                    <a:pt x="0" y="182880"/>
                  </a:lnTo>
                  <a:lnTo>
                    <a:pt x="8531860" y="182880"/>
                  </a:lnTo>
                  <a:lnTo>
                    <a:pt x="8531860" y="115570"/>
                  </a:lnTo>
                  <a:lnTo>
                    <a:pt x="8529320" y="102870"/>
                  </a:lnTo>
                  <a:lnTo>
                    <a:pt x="8525510" y="92710"/>
                  </a:lnTo>
                  <a:lnTo>
                    <a:pt x="8521700" y="81280"/>
                  </a:lnTo>
                  <a:lnTo>
                    <a:pt x="8515350" y="69850"/>
                  </a:lnTo>
                  <a:lnTo>
                    <a:pt x="8509000" y="59690"/>
                  </a:lnTo>
                  <a:lnTo>
                    <a:pt x="8500110" y="49530"/>
                  </a:lnTo>
                  <a:lnTo>
                    <a:pt x="8492490" y="39370"/>
                  </a:lnTo>
                  <a:lnTo>
                    <a:pt x="8483600" y="31750"/>
                  </a:lnTo>
                  <a:lnTo>
                    <a:pt x="8472170" y="24129"/>
                  </a:lnTo>
                  <a:lnTo>
                    <a:pt x="8462010" y="16510"/>
                  </a:lnTo>
                  <a:lnTo>
                    <a:pt x="8427720" y="1270"/>
                  </a:lnTo>
                  <a:close/>
                </a:path>
                <a:path w="8531860" h="182879">
                  <a:moveTo>
                    <a:pt x="8403590" y="0"/>
                  </a:moveTo>
                  <a:lnTo>
                    <a:pt x="128270" y="0"/>
                  </a:lnTo>
                  <a:lnTo>
                    <a:pt x="115570" y="1270"/>
                  </a:lnTo>
                  <a:lnTo>
                    <a:pt x="8415020" y="1270"/>
                  </a:lnTo>
                  <a:lnTo>
                    <a:pt x="84035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327659"/>
            <a:ext cx="9144000" cy="6530340"/>
            <a:chOff x="0" y="327659"/>
            <a:chExt cx="9144000" cy="6530340"/>
          </a:xfrm>
        </p:grpSpPr>
        <p:sp>
          <p:nvSpPr>
            <p:cNvPr id="8" name="object 8"/>
            <p:cNvSpPr/>
            <p:nvPr/>
          </p:nvSpPr>
          <p:spPr>
            <a:xfrm>
              <a:off x="304800" y="49529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4800" y="6629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4800" y="83057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4800" y="996950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19">
                  <a:moveTo>
                    <a:pt x="0" y="0"/>
                  </a:moveTo>
                  <a:lnTo>
                    <a:pt x="8531859" y="0"/>
                  </a:lnTo>
                  <a:lnTo>
                    <a:pt x="8531860" y="185420"/>
                  </a:lnTo>
                  <a:lnTo>
                    <a:pt x="0" y="185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4800" y="116585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80">
                  <a:moveTo>
                    <a:pt x="0" y="0"/>
                  </a:moveTo>
                  <a:lnTo>
                    <a:pt x="8531859" y="0"/>
                  </a:lnTo>
                  <a:lnTo>
                    <a:pt x="8531860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4800" y="133222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19">
                  <a:moveTo>
                    <a:pt x="0" y="0"/>
                  </a:moveTo>
                  <a:lnTo>
                    <a:pt x="8531859" y="0"/>
                  </a:lnTo>
                  <a:lnTo>
                    <a:pt x="8531860" y="185420"/>
                  </a:lnTo>
                  <a:lnTo>
                    <a:pt x="0" y="185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4800" y="149987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04800" y="166750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4800" y="183514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4800" y="200278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4800" y="217043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04800" y="233807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04800" y="250570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04800" y="267334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304800" y="284098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04800" y="300863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04800" y="317627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04800" y="334390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04800" y="351154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80"/>
                  </a:ln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04800" y="367791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20">
                  <a:moveTo>
                    <a:pt x="0" y="0"/>
                  </a:moveTo>
                  <a:lnTo>
                    <a:pt x="8531859" y="0"/>
                  </a:lnTo>
                  <a:lnTo>
                    <a:pt x="8531860" y="185419"/>
                  </a:lnTo>
                  <a:lnTo>
                    <a:pt x="0" y="18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04800" y="3846830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80"/>
                  </a:ln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4800" y="40132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4800" y="41808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4800" y="434848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04800" y="451611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04800" y="468375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04800" y="48514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04800" y="50190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04800" y="518668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04800" y="535431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04800" y="552195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04800" y="56896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04800" y="58572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04800" y="602360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20">
                  <a:moveTo>
                    <a:pt x="0" y="0"/>
                  </a:moveTo>
                  <a:lnTo>
                    <a:pt x="8531859" y="0"/>
                  </a:lnTo>
                  <a:lnTo>
                    <a:pt x="8531860" y="185419"/>
                  </a:lnTo>
                  <a:lnTo>
                    <a:pt x="0" y="18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04800" y="619251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04800" y="6358889"/>
              <a:ext cx="8531860" cy="167640"/>
            </a:xfrm>
            <a:custGeom>
              <a:avLst/>
              <a:gdLst/>
              <a:ahLst/>
              <a:cxnLst/>
              <a:rect l="l" t="t" r="r" b="b"/>
              <a:pathLst>
                <a:path w="8531860" h="167640">
                  <a:moveTo>
                    <a:pt x="8531859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6510" y="97790"/>
                  </a:lnTo>
                  <a:lnTo>
                    <a:pt x="48260" y="135890"/>
                  </a:lnTo>
                  <a:lnTo>
                    <a:pt x="92710" y="161290"/>
                  </a:lnTo>
                  <a:lnTo>
                    <a:pt x="115570" y="167640"/>
                  </a:lnTo>
                  <a:lnTo>
                    <a:pt x="8415020" y="167640"/>
                  </a:lnTo>
                  <a:lnTo>
                    <a:pt x="8427720" y="165100"/>
                  </a:lnTo>
                  <a:lnTo>
                    <a:pt x="8439150" y="161290"/>
                  </a:lnTo>
                  <a:lnTo>
                    <a:pt x="8462010" y="151130"/>
                  </a:lnTo>
                  <a:lnTo>
                    <a:pt x="8472170" y="143510"/>
                  </a:lnTo>
                  <a:lnTo>
                    <a:pt x="8483600" y="135890"/>
                  </a:lnTo>
                  <a:lnTo>
                    <a:pt x="8492490" y="127000"/>
                  </a:lnTo>
                  <a:lnTo>
                    <a:pt x="8500110" y="118110"/>
                  </a:lnTo>
                  <a:lnTo>
                    <a:pt x="8509000" y="107950"/>
                  </a:lnTo>
                  <a:lnTo>
                    <a:pt x="8515350" y="97790"/>
                  </a:lnTo>
                  <a:lnTo>
                    <a:pt x="8521700" y="86360"/>
                  </a:lnTo>
                  <a:lnTo>
                    <a:pt x="8529320" y="63500"/>
                  </a:lnTo>
                  <a:lnTo>
                    <a:pt x="8531860" y="50800"/>
                  </a:lnTo>
                  <a:lnTo>
                    <a:pt x="8531859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04800" y="328929"/>
              <a:ext cx="8533130" cy="6197600"/>
            </a:xfrm>
            <a:custGeom>
              <a:avLst/>
              <a:gdLst/>
              <a:ahLst/>
              <a:cxnLst/>
              <a:rect l="l" t="t" r="r" b="b"/>
              <a:pathLst>
                <a:path w="8533130" h="6197600">
                  <a:moveTo>
                    <a:pt x="128270" y="0"/>
                  </a:moveTo>
                  <a:lnTo>
                    <a:pt x="81438" y="10933"/>
                  </a:lnTo>
                  <a:lnTo>
                    <a:pt x="40322" y="39846"/>
                  </a:lnTo>
                  <a:lnTo>
                    <a:pt x="11112" y="80902"/>
                  </a:lnTo>
                  <a:lnTo>
                    <a:pt x="0" y="128270"/>
                  </a:lnTo>
                  <a:lnTo>
                    <a:pt x="0" y="6068060"/>
                  </a:lnTo>
                  <a:lnTo>
                    <a:pt x="11112" y="6115625"/>
                  </a:lnTo>
                  <a:lnTo>
                    <a:pt x="40322" y="6157118"/>
                  </a:lnTo>
                  <a:lnTo>
                    <a:pt x="81438" y="6186467"/>
                  </a:lnTo>
                  <a:lnTo>
                    <a:pt x="128270" y="6197600"/>
                  </a:lnTo>
                  <a:lnTo>
                    <a:pt x="8404860" y="6197600"/>
                  </a:lnTo>
                  <a:lnTo>
                    <a:pt x="8451691" y="6186467"/>
                  </a:lnTo>
                  <a:lnTo>
                    <a:pt x="8492807" y="6157118"/>
                  </a:lnTo>
                  <a:lnTo>
                    <a:pt x="8522017" y="6115625"/>
                  </a:lnTo>
                  <a:lnTo>
                    <a:pt x="8533130" y="6068060"/>
                  </a:lnTo>
                  <a:lnTo>
                    <a:pt x="8533130" y="128270"/>
                  </a:lnTo>
                  <a:lnTo>
                    <a:pt x="8522017" y="80902"/>
                  </a:lnTo>
                  <a:lnTo>
                    <a:pt x="8492807" y="39846"/>
                  </a:lnTo>
                  <a:lnTo>
                    <a:pt x="8451691" y="10933"/>
                  </a:lnTo>
                  <a:lnTo>
                    <a:pt x="8404860" y="0"/>
                  </a:lnTo>
                  <a:lnTo>
                    <a:pt x="128270" y="0"/>
                  </a:lnTo>
                  <a:close/>
                </a:path>
                <a:path w="8533130" h="619760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3A2A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0" y="1142999"/>
              <a:ext cx="9144000" cy="57150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458469" y="339090"/>
            <a:ext cx="638111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Inner</a:t>
            </a:r>
            <a:r>
              <a:rPr spc="-10" dirty="0"/>
              <a:t> </a:t>
            </a:r>
            <a:r>
              <a:rPr spc="-10" dirty="0"/>
              <a:t>Ear</a:t>
            </a:r>
            <a:r>
              <a:rPr spc="-10" dirty="0"/>
              <a:t> </a:t>
            </a:r>
            <a:r>
              <a:rPr spc="-5" dirty="0"/>
              <a:t>or</a:t>
            </a:r>
            <a:r>
              <a:rPr spc="-5" dirty="0"/>
              <a:t> </a:t>
            </a:r>
            <a:r>
              <a:rPr spc="-5" dirty="0"/>
              <a:t>Bony</a:t>
            </a:r>
            <a:r>
              <a:rPr spc="-50" dirty="0"/>
              <a:t> </a:t>
            </a:r>
            <a:r>
              <a:rPr spc="-5" dirty="0"/>
              <a:t>Labyrinth</a:t>
            </a:r>
            <a:endParaRPr spc="-5" dirty="0"/>
          </a:p>
        </p:txBody>
      </p:sp>
      <p:grpSp>
        <p:nvGrpSpPr>
          <p:cNvPr id="47" name="object 47"/>
          <p:cNvGrpSpPr/>
          <p:nvPr/>
        </p:nvGrpSpPr>
        <p:grpSpPr>
          <a:xfrm>
            <a:off x="-13017" y="0"/>
            <a:ext cx="9157335" cy="6871334"/>
            <a:chOff x="-13017" y="0"/>
            <a:chExt cx="9157335" cy="6871334"/>
          </a:xfrm>
        </p:grpSpPr>
        <p:sp>
          <p:nvSpPr>
            <p:cNvPr id="48" name="object 4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52399" y="228599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904999" y="4114799"/>
              <a:ext cx="7239000" cy="2743200"/>
            </a:xfrm>
            <a:custGeom>
              <a:avLst/>
              <a:gdLst/>
              <a:ahLst/>
              <a:cxnLst/>
              <a:rect l="l" t="t" r="r" b="b"/>
              <a:pathLst>
                <a:path w="7239000" h="2743200">
                  <a:moveTo>
                    <a:pt x="7239000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7239000" y="2743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76860" y="4851399"/>
              <a:ext cx="8867140" cy="27940"/>
            </a:xfrm>
            <a:custGeom>
              <a:avLst/>
              <a:gdLst/>
              <a:ahLst/>
              <a:cxnLst/>
              <a:rect l="l" t="t" r="r" b="b"/>
              <a:pathLst>
                <a:path w="8867140" h="27939">
                  <a:moveTo>
                    <a:pt x="0" y="27940"/>
                  </a:moveTo>
                  <a:lnTo>
                    <a:pt x="8867140" y="27940"/>
                  </a:lnTo>
                  <a:lnTo>
                    <a:pt x="8867140" y="0"/>
                  </a:lnTo>
                  <a:lnTo>
                    <a:pt x="0" y="0"/>
                  </a:lnTo>
                  <a:lnTo>
                    <a:pt x="0" y="27940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90170" y="5303520"/>
              <a:ext cx="6894830" cy="0"/>
            </a:xfrm>
            <a:custGeom>
              <a:avLst/>
              <a:gdLst/>
              <a:ahLst/>
              <a:cxnLst/>
              <a:rect l="l" t="t" r="r" b="b"/>
              <a:pathLst>
                <a:path w="6894830">
                  <a:moveTo>
                    <a:pt x="0" y="0"/>
                  </a:moveTo>
                  <a:lnTo>
                    <a:pt x="6894830" y="0"/>
                  </a:lnTo>
                </a:path>
              </a:pathLst>
            </a:custGeom>
            <a:ln w="2794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90170" y="5728970"/>
              <a:ext cx="9053830" cy="27940"/>
            </a:xfrm>
            <a:custGeom>
              <a:avLst/>
              <a:gdLst/>
              <a:ahLst/>
              <a:cxnLst/>
              <a:rect l="l" t="t" r="r" b="b"/>
              <a:pathLst>
                <a:path w="9053830" h="27939">
                  <a:moveTo>
                    <a:pt x="0" y="27939"/>
                  </a:moveTo>
                  <a:lnTo>
                    <a:pt x="9053830" y="27939"/>
                  </a:lnTo>
                  <a:lnTo>
                    <a:pt x="9053830" y="0"/>
                  </a:lnTo>
                  <a:lnTo>
                    <a:pt x="0" y="0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CC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90170" y="6181090"/>
              <a:ext cx="8825230" cy="0"/>
            </a:xfrm>
            <a:custGeom>
              <a:avLst/>
              <a:gdLst/>
              <a:ahLst/>
              <a:cxnLst/>
              <a:rect l="l" t="t" r="r" b="b"/>
              <a:pathLst>
                <a:path w="8825230">
                  <a:moveTo>
                    <a:pt x="0" y="0"/>
                  </a:moveTo>
                  <a:lnTo>
                    <a:pt x="8825230" y="0"/>
                  </a:lnTo>
                </a:path>
              </a:pathLst>
            </a:custGeom>
            <a:ln w="2794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90170" y="6619239"/>
              <a:ext cx="6863080" cy="0"/>
            </a:xfrm>
            <a:custGeom>
              <a:avLst/>
              <a:gdLst/>
              <a:ahLst/>
              <a:cxnLst/>
              <a:rect l="l" t="t" r="r" b="b"/>
              <a:pathLst>
                <a:path w="6863080">
                  <a:moveTo>
                    <a:pt x="0" y="0"/>
                  </a:moveTo>
                  <a:lnTo>
                    <a:pt x="6863080" y="0"/>
                  </a:lnTo>
                </a:path>
              </a:pathLst>
            </a:custGeom>
            <a:ln w="27940">
              <a:solidFill>
                <a:srgbClr val="CC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77469" y="4404359"/>
            <a:ext cx="8797290" cy="270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indent="-187960">
              <a:lnSpc>
                <a:spcPts val="3645"/>
              </a:lnSpc>
              <a:spcBef>
                <a:spcPts val="100"/>
              </a:spcBef>
              <a:buClr>
                <a:srgbClr val="FF6600"/>
              </a:buClr>
              <a:buSzPct val="97000"/>
              <a:buFont typeface="Symbol" panose="05050102010706020507"/>
              <a:buChar char=""/>
              <a:tabLst>
                <a:tab pos="200660" algn="l"/>
                <a:tab pos="2488565" algn="l"/>
                <a:tab pos="3041015" algn="l"/>
                <a:tab pos="3853815" algn="l"/>
                <a:tab pos="5400040" algn="l"/>
                <a:tab pos="6563995" algn="l"/>
                <a:tab pos="7491095" algn="l"/>
              </a:tabLst>
            </a:pP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Vibrations	</a:t>
            </a:r>
            <a:r>
              <a:rPr sz="3200" b="1" spc="-4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of	</a:t>
            </a:r>
            <a:r>
              <a:rPr sz="3200" b="1" spc="5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	</a:t>
            </a:r>
            <a:r>
              <a:rPr sz="3200" b="1" spc="1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stapes	</a:t>
            </a:r>
            <a:r>
              <a:rPr sz="3200" b="1" spc="2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push	</a:t>
            </a:r>
            <a:r>
              <a:rPr sz="3200" b="1" spc="6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and	</a:t>
            </a:r>
            <a:r>
              <a:rPr sz="3200" b="1" spc="1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pull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2700" marR="1564640" indent="5539740">
              <a:lnSpc>
                <a:spcPts val="3460"/>
              </a:lnSpc>
              <a:spcBef>
                <a:spcPts val="235"/>
              </a:spcBef>
              <a:tabLst>
                <a:tab pos="2868930" algn="l"/>
                <a:tab pos="3895725" algn="l"/>
                <a:tab pos="5744845" algn="l"/>
                <a:tab pos="6219190" algn="l"/>
              </a:tabLst>
            </a:pPr>
            <a:r>
              <a:rPr sz="3200" b="1" spc="-4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on	</a:t>
            </a:r>
            <a:r>
              <a:rPr sz="3200" b="1" spc="5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  </a:t>
            </a:r>
            <a:r>
              <a:rPr sz="3200" b="1" spc="8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3200" b="1" spc="26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200" b="1" spc="8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b</a:t>
            </a:r>
            <a:r>
              <a:rPr sz="3200" b="1" spc="8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3200" b="1" spc="26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3200" b="1" spc="1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u</a:t>
            </a:r>
            <a:r>
              <a:rPr sz="3200" b="1" spc="-18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200" b="1" spc="1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200" b="1" spc="8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v</a:t>
            </a:r>
            <a:r>
              <a:rPr sz="3200" b="1" spc="26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200" b="1" spc="-18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l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200" b="1" spc="8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3200" b="1" spc="8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ndo</a:t>
            </a:r>
            <a:r>
              <a:rPr sz="3200" b="1" spc="8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w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,	</a:t>
            </a:r>
            <a:r>
              <a:rPr sz="3200" b="1" spc="8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200" b="1" spc="9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v</a:t>
            </a:r>
            <a:r>
              <a:rPr sz="3200" b="1" spc="7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i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n</a:t>
            </a:r>
            <a:r>
              <a:rPr sz="3200" b="1" spc="-17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g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3365500">
              <a:lnSpc>
                <a:spcPts val="3205"/>
              </a:lnSpc>
              <a:tabLst>
                <a:tab pos="4177665" algn="l"/>
                <a:tab pos="6389370" algn="l"/>
                <a:tab pos="8150225" algn="l"/>
              </a:tabLst>
            </a:pPr>
            <a:r>
              <a:rPr sz="3200" b="1" spc="8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	</a:t>
            </a:r>
            <a:r>
              <a:rPr sz="3200" b="1" spc="1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3200" b="1" spc="26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</a:t>
            </a:r>
            <a:r>
              <a:rPr sz="3200" b="1" spc="8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3200" b="1" spc="7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il</a:t>
            </a:r>
            <a:r>
              <a:rPr sz="3200" b="1" spc="9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y</a:t>
            </a:r>
            <a:r>
              <a:rPr sz="3200" b="1" spc="7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m</a:t>
            </a:r>
            <a:r>
              <a:rPr sz="3200" b="1" spc="1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p</a:t>
            </a:r>
            <a:r>
              <a:rPr sz="3200" b="1" spc="-17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200" b="1" spc="7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3200" b="1" spc="8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r</a:t>
            </a:r>
            <a:r>
              <a:rPr sz="3200" b="1" spc="1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ug</a:t>
            </a:r>
            <a:r>
              <a:rPr sz="3200" b="1" spc="-17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	</a:t>
            </a:r>
            <a:r>
              <a:rPr sz="3200" b="1" spc="8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</a:t>
            </a:r>
            <a:r>
              <a:rPr sz="3200" b="1" spc="9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h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3450"/>
              </a:lnSpc>
              <a:tabLst>
                <a:tab pos="2089150" algn="l"/>
                <a:tab pos="3037840" algn="l"/>
                <a:tab pos="4394200" algn="l"/>
                <a:tab pos="6097905" algn="l"/>
                <a:tab pos="6603365" algn="l"/>
              </a:tabLst>
            </a:pPr>
            <a:r>
              <a:rPr sz="3200" b="1" spc="12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cochlea.	</a:t>
            </a:r>
            <a:r>
              <a:rPr sz="3200" b="1" spc="114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	</a:t>
            </a:r>
            <a:r>
              <a:rPr sz="3200" b="1" spc="3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round	</a:t>
            </a:r>
            <a:r>
              <a:rPr sz="3200" b="1" spc="4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window	</a:t>
            </a:r>
            <a:r>
              <a:rPr sz="3200" b="1" spc="-5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is	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3645"/>
              </a:lnSpc>
              <a:tabLst>
                <a:tab pos="2371725" algn="l"/>
                <a:tab pos="2922905" algn="l"/>
                <a:tab pos="3735070" algn="l"/>
                <a:tab pos="5689600" algn="l"/>
                <a:tab pos="6616065" algn="l"/>
                <a:tab pos="7167245" algn="l"/>
              </a:tabLst>
            </a:pPr>
            <a:r>
              <a:rPr sz="3200" b="1" spc="114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membrane	</a:t>
            </a:r>
            <a:r>
              <a:rPr sz="3200" b="1" spc="4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at	</a:t>
            </a:r>
            <a:r>
              <a:rPr sz="3200" b="1" spc="5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	</a:t>
            </a:r>
            <a:r>
              <a:rPr sz="3200" b="1" spc="7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opposite	</a:t>
            </a:r>
            <a:r>
              <a:rPr sz="3200" b="1" spc="6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end	</a:t>
            </a:r>
            <a:r>
              <a:rPr sz="3200" b="1" spc="-5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to	</a:t>
            </a:r>
            <a:r>
              <a:rPr sz="3200" b="1" spc="12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relieve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019800" y="914400"/>
            <a:ext cx="28956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529" y="327659"/>
            <a:ext cx="8840470" cy="6530340"/>
            <a:chOff x="303529" y="327659"/>
            <a:chExt cx="8840470" cy="6530340"/>
          </a:xfrm>
        </p:grpSpPr>
        <p:sp>
          <p:nvSpPr>
            <p:cNvPr id="3" name="object 3"/>
            <p:cNvSpPr/>
            <p:nvPr/>
          </p:nvSpPr>
          <p:spPr>
            <a:xfrm>
              <a:off x="414019" y="426719"/>
              <a:ext cx="8314690" cy="549783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343400" y="1142999"/>
              <a:ext cx="4800600" cy="5715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1180" y="30479"/>
            <a:ext cx="63817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Inner</a:t>
            </a:r>
            <a:r>
              <a:rPr spc="-10" dirty="0"/>
              <a:t> </a:t>
            </a:r>
            <a:r>
              <a:rPr spc="-10" dirty="0"/>
              <a:t>Ear</a:t>
            </a:r>
            <a:r>
              <a:rPr spc="-10" dirty="0"/>
              <a:t> </a:t>
            </a:r>
            <a:r>
              <a:rPr spc="-5" dirty="0"/>
              <a:t>or</a:t>
            </a:r>
            <a:r>
              <a:rPr spc="-5" dirty="0"/>
              <a:t> </a:t>
            </a:r>
            <a:r>
              <a:rPr spc="-5" dirty="0"/>
              <a:t>Bony</a:t>
            </a:r>
            <a:r>
              <a:rPr spc="-50" dirty="0"/>
              <a:t> </a:t>
            </a:r>
            <a:r>
              <a:rPr spc="-5" dirty="0"/>
              <a:t>Labryinth</a:t>
            </a:r>
            <a:endParaRPr spc="-5" dirty="0"/>
          </a:p>
        </p:txBody>
      </p:sp>
      <p:grpSp>
        <p:nvGrpSpPr>
          <p:cNvPr id="6" name="object 6"/>
          <p:cNvGrpSpPr/>
          <p:nvPr/>
        </p:nvGrpSpPr>
        <p:grpSpPr>
          <a:xfrm>
            <a:off x="-12759" y="0"/>
            <a:ext cx="178435" cy="1321435"/>
            <a:chOff x="-12759" y="0"/>
            <a:chExt cx="178435" cy="1321435"/>
          </a:xfrm>
        </p:grpSpPr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/>
          <p:nvPr/>
        </p:nvSpPr>
        <p:spPr>
          <a:xfrm>
            <a:off x="777240" y="3373120"/>
            <a:ext cx="7251700" cy="0"/>
          </a:xfrm>
          <a:custGeom>
            <a:avLst/>
            <a:gdLst/>
            <a:ahLst/>
            <a:cxnLst/>
            <a:rect l="l" t="t" r="r" b="b"/>
            <a:pathLst>
              <a:path w="7251700">
                <a:moveTo>
                  <a:pt x="0" y="0"/>
                </a:moveTo>
                <a:lnTo>
                  <a:pt x="7251700" y="0"/>
                </a:lnTo>
              </a:path>
            </a:pathLst>
          </a:custGeom>
          <a:ln w="24130">
            <a:solidFill>
              <a:srgbClr val="CC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7469" y="723900"/>
            <a:ext cx="8022590" cy="614553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355600" marR="711200" indent="-342900">
              <a:lnSpc>
                <a:spcPts val="3660"/>
              </a:lnSpc>
              <a:spcBef>
                <a:spcPts val="5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dirty="0">
                <a:latin typeface="Arial" panose="020B0604020202020204"/>
                <a:cs typeface="Arial" panose="020B0604020202020204"/>
              </a:rPr>
              <a:t>A maze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of bony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chambers within</a:t>
            </a:r>
            <a:r>
              <a:rPr sz="34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the  temporal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bone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Cochlea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080" lvl="1" indent="-699770">
              <a:lnSpc>
                <a:spcPts val="3020"/>
              </a:lnSpc>
              <a:spcBef>
                <a:spcPts val="1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  <a:tab pos="1938655" algn="l"/>
                <a:tab pos="3057525" algn="l"/>
                <a:tab pos="3766820" algn="l"/>
                <a:tab pos="8009255" algn="l"/>
              </a:tabLst>
            </a:pPr>
            <a:r>
              <a:rPr sz="2800" b="1" u="heavy" spc="8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Upper	</a:t>
            </a:r>
            <a:r>
              <a:rPr sz="2800" b="1" u="heavy" spc="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chamber 		</a:t>
            </a:r>
            <a:r>
              <a:rPr sz="28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2800" b="1" spc="-4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is	</a:t>
            </a:r>
            <a:r>
              <a:rPr sz="2800" b="1" spc="4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the	</a:t>
            </a:r>
            <a:r>
              <a:rPr sz="2800" b="1" spc="8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scala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>
              <a:lnSpc>
                <a:spcPts val="2975"/>
              </a:lnSpc>
              <a:tabLst>
                <a:tab pos="3509645" algn="l"/>
              </a:tabLst>
            </a:pPr>
            <a:r>
              <a:rPr sz="28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2800" b="1" u="heavy" spc="6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vestibuli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ts val="3190"/>
              </a:lnSpc>
              <a:spcBef>
                <a:spcPts val="1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  <a:tab pos="1938655" algn="l"/>
                <a:tab pos="8009255" algn="l"/>
              </a:tabLst>
            </a:pPr>
            <a:r>
              <a:rPr sz="2800" b="1" u="heavy" spc="5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Lower	</a:t>
            </a:r>
            <a:r>
              <a:rPr sz="2800" b="1" u="heavy" spc="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chamber	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>
              <a:lnSpc>
                <a:spcPts val="3025"/>
              </a:lnSpc>
              <a:tabLst>
                <a:tab pos="2997835" algn="l"/>
                <a:tab pos="3441700" algn="l"/>
                <a:tab pos="4150360" algn="l"/>
                <a:tab pos="7950200" algn="l"/>
              </a:tabLst>
            </a:pPr>
            <a:r>
              <a:rPr sz="28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2800" b="1" u="heavy" spc="-4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is	</a:t>
            </a:r>
            <a:r>
              <a:rPr sz="2800" b="1" u="heavy" spc="4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	</a:t>
            </a:r>
            <a:r>
              <a:rPr sz="2800" b="1" u="heavy" spc="8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scala	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>
              <a:lnSpc>
                <a:spcPts val="3195"/>
              </a:lnSpc>
              <a:tabLst>
                <a:tab pos="4275455" algn="l"/>
              </a:tabLst>
            </a:pPr>
            <a:r>
              <a:rPr sz="28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r>
              <a:rPr sz="2800" b="1" u="heavy" spc="5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tympani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ct val="100000"/>
              </a:lnSpc>
              <a:spcBef>
                <a:spcPts val="13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Vestibule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219700" lvl="1" indent="-229870">
              <a:lnSpc>
                <a:spcPts val="3240"/>
              </a:lnSpc>
              <a:spcBef>
                <a:spcPts val="1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Se</a:t>
            </a:r>
            <a:r>
              <a:rPr sz="3000" spc="5" dirty="0">
                <a:latin typeface="Arial" panose="020B0604020202020204"/>
                <a:cs typeface="Arial" panose="020B0604020202020204"/>
              </a:rPr>
              <a:t>m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icircular  </a:t>
            </a:r>
            <a:r>
              <a:rPr sz="3000" dirty="0">
                <a:latin typeface="Arial" panose="020B0604020202020204"/>
                <a:cs typeface="Arial" panose="020B0604020202020204"/>
              </a:rPr>
              <a:t>canals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57600" y="4038600"/>
            <a:ext cx="54864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7469" y="30479"/>
            <a:ext cx="7896859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6410" indent="-47371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SzPct val="83000"/>
              <a:buFont typeface="Symbol" panose="05050102010706020507"/>
              <a:buChar char=""/>
              <a:tabLst>
                <a:tab pos="485775" algn="l"/>
                <a:tab pos="485775" algn="l"/>
              </a:tabLst>
            </a:pPr>
            <a:r>
              <a:rPr sz="4100" spc="-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Accessory</a:t>
            </a:r>
            <a:r>
              <a:rPr sz="4100" spc="-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spc="-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Structures</a:t>
            </a:r>
            <a:r>
              <a:rPr sz="4100" spc="-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spc="-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4100" spc="-5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spc="-1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4100" spc="-4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100" spc="-10" dirty="0">
                <a:solidFill>
                  <a:srgbClr val="000099"/>
                </a:solidFill>
                <a:latin typeface="Arial" panose="020B0604020202020204"/>
                <a:cs typeface="Arial" panose="020B0604020202020204"/>
              </a:rPr>
              <a:t>Eye</a:t>
            </a:r>
            <a:endParaRPr sz="41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0369" y="262043"/>
            <a:ext cx="5741670" cy="138049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Conjunctiva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6870" indent="-229870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68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Membrane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that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lines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</a:t>
            </a:r>
            <a:r>
              <a:rPr sz="30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eyelids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69" y="1616709"/>
            <a:ext cx="8354059" cy="123190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2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Connects to the surface of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eye- 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forms </a:t>
            </a:r>
            <a:r>
              <a:rPr sz="30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a</a:t>
            </a:r>
            <a:r>
              <a:rPr sz="3000" spc="-6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seal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Secretes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mucus to lubricate the</a:t>
            </a:r>
            <a:r>
              <a:rPr sz="3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eye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0" y="2975610"/>
            <a:ext cx="6096000" cy="38823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182879"/>
            <a:ext cx="328993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Organ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85" dirty="0"/>
              <a:t> </a:t>
            </a:r>
            <a:r>
              <a:rPr spc="-5" dirty="0"/>
              <a:t>Corti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85800" y="939800"/>
            <a:ext cx="8239759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16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Located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within the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cochlea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3840" indent="-23114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Receptors </a:t>
            </a:r>
            <a:r>
              <a:rPr sz="3000" dirty="0">
                <a:latin typeface="Arial" panose="020B0604020202020204"/>
                <a:cs typeface="Arial" panose="020B0604020202020204"/>
              </a:rPr>
              <a:t>=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hair </a:t>
            </a:r>
            <a:r>
              <a:rPr sz="3000" dirty="0">
                <a:latin typeface="Arial" panose="020B0604020202020204"/>
                <a:cs typeface="Arial" panose="020B0604020202020204"/>
              </a:rPr>
              <a:t>cells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on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basilar</a:t>
            </a:r>
            <a:r>
              <a:rPr sz="30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membrane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449069" y="6435090"/>
            <a:ext cx="1937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Scala</a:t>
            </a:r>
            <a:r>
              <a:rPr sz="2400" spc="-180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400" spc="-310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tympani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0469" y="2853690"/>
            <a:ext cx="1651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Scala</a:t>
            </a:r>
            <a:r>
              <a:rPr sz="2000" spc="-18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000" spc="-23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vestibuli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3017" y="0"/>
            <a:ext cx="9100185" cy="1321435"/>
            <a:chOff x="-13017" y="0"/>
            <a:chExt cx="9100185" cy="132143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52399" y="228599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685800" y="821690"/>
            <a:ext cx="8182609" cy="17157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3840" marR="5080" indent="-231140">
              <a:lnSpc>
                <a:spcPct val="90000"/>
              </a:lnSpc>
              <a:spcBef>
                <a:spcPts val="4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  <a:tab pos="5696585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Gel-like tectorial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membrane is capable of  bending hair cells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</a:t>
            </a: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endolymph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in the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membranous </a:t>
            </a: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labyrinth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of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	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cochlear</a:t>
            </a:r>
            <a:r>
              <a:rPr sz="3000" b="1" u="heavy" spc="-9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duct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flows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over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it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and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pushes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on the</a:t>
            </a:r>
            <a:r>
              <a:rPr sz="3000" b="1" u="heavy" spc="-114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membrane)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7069" y="242570"/>
            <a:ext cx="328993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Organ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85" dirty="0"/>
              <a:t> </a:t>
            </a:r>
            <a:r>
              <a:rPr spc="-5" dirty="0"/>
              <a:t>Corti</a:t>
            </a:r>
            <a:endParaRPr spc="-5" dirty="0"/>
          </a:p>
        </p:txBody>
      </p:sp>
      <p:grpSp>
        <p:nvGrpSpPr>
          <p:cNvPr id="7" name="object 7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449069" y="6435090"/>
            <a:ext cx="1937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Scala</a:t>
            </a:r>
            <a:r>
              <a:rPr sz="2400" spc="-180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400" spc="-310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tympani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20469" y="2853690"/>
            <a:ext cx="1651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Scala</a:t>
            </a:r>
            <a:r>
              <a:rPr sz="2000" spc="-18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000" spc="-23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vestibuli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186690"/>
            <a:ext cx="42735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Organs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80" dirty="0"/>
              <a:t> </a:t>
            </a:r>
            <a:r>
              <a:rPr spc="-5" dirty="0"/>
              <a:t>Hearing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28600" y="580549"/>
            <a:ext cx="8443595" cy="2363470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94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Organ of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Corti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701040" marR="5080" lvl="1" indent="-231140">
              <a:lnSpc>
                <a:spcPts val="3450"/>
              </a:lnSpc>
              <a:spcBef>
                <a:spcPts val="21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200" spc="-355" dirty="0">
                <a:latin typeface="Arial Black" panose="020B0A04020102020204"/>
                <a:cs typeface="Arial Black" panose="020B0A04020102020204"/>
              </a:rPr>
              <a:t>Cochlear nerve </a:t>
            </a:r>
            <a:r>
              <a:rPr sz="3200" spc="-425" dirty="0">
                <a:latin typeface="Arial Black" panose="020B0A04020102020204"/>
                <a:cs typeface="Arial Black" panose="020B0A04020102020204"/>
              </a:rPr>
              <a:t>attached </a:t>
            </a:r>
            <a:r>
              <a:rPr sz="3200" spc="-450" dirty="0">
                <a:latin typeface="Arial Black" panose="020B0A04020102020204"/>
                <a:cs typeface="Arial Black" panose="020B0A04020102020204"/>
              </a:rPr>
              <a:t>to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hair </a:t>
            </a:r>
            <a:r>
              <a:rPr sz="3200" spc="-395" dirty="0">
                <a:latin typeface="Arial Black" panose="020B0A04020102020204"/>
                <a:cs typeface="Arial Black" panose="020B0A04020102020204"/>
              </a:rPr>
              <a:t>cells  </a:t>
            </a:r>
            <a:r>
              <a:rPr sz="3200" spc="-420" dirty="0">
                <a:latin typeface="Arial Black" panose="020B0A04020102020204"/>
                <a:cs typeface="Arial Black" panose="020B0A04020102020204"/>
              </a:rPr>
              <a:t>transmits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nerve </a:t>
            </a:r>
            <a:r>
              <a:rPr sz="3200" spc="-380" dirty="0">
                <a:latin typeface="Arial Black" panose="020B0A04020102020204"/>
                <a:cs typeface="Arial Black" panose="020B0A04020102020204"/>
              </a:rPr>
              <a:t>impulses </a:t>
            </a:r>
            <a:r>
              <a:rPr sz="3200" spc="-450" dirty="0">
                <a:latin typeface="Arial Black" panose="020B0A04020102020204"/>
                <a:cs typeface="Arial Black" panose="020B0A04020102020204"/>
              </a:rPr>
              <a:t>to </a:t>
            </a:r>
            <a:r>
              <a:rPr sz="3200" spc="-380" dirty="0">
                <a:latin typeface="Arial Black" panose="020B0A04020102020204"/>
                <a:cs typeface="Arial Black" panose="020B0A04020102020204"/>
              </a:rPr>
              <a:t>auditory </a:t>
            </a:r>
            <a:r>
              <a:rPr sz="3200" spc="-445" dirty="0">
                <a:latin typeface="Arial Black" panose="020B0A04020102020204"/>
                <a:cs typeface="Arial Black" panose="020B0A04020102020204"/>
              </a:rPr>
              <a:t>cortex 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on </a:t>
            </a:r>
            <a:r>
              <a:rPr sz="3200" spc="-405" dirty="0">
                <a:latin typeface="Arial Black" panose="020B0A04020102020204"/>
                <a:cs typeface="Arial Black" panose="020B0A04020102020204"/>
              </a:rPr>
              <a:t>temporal</a:t>
            </a:r>
            <a:r>
              <a:rPr sz="3200" spc="-5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lobe</a:t>
            </a:r>
            <a:endParaRPr sz="32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124200"/>
            <a:ext cx="9144000" cy="37338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449069" y="6435090"/>
            <a:ext cx="1937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7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Scala</a:t>
            </a:r>
            <a:r>
              <a:rPr sz="2400" spc="-180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400" spc="-310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tympani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0469" y="2853690"/>
            <a:ext cx="16516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2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Scala</a:t>
            </a:r>
            <a:r>
              <a:rPr sz="2000" spc="-18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2000" spc="-23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vestibuli</a:t>
            </a:r>
            <a:endParaRPr sz="2000">
              <a:latin typeface="Arial Black" panose="020B0A04020102020204"/>
              <a:cs typeface="Arial Black" panose="020B0A04020102020204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231140"/>
            <a:ext cx="549529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Mechanisms</a:t>
            </a:r>
            <a:r>
              <a:rPr dirty="0"/>
              <a:t> </a:t>
            </a:r>
            <a:r>
              <a:rPr spc="-5" dirty="0"/>
              <a:t>of</a:t>
            </a:r>
            <a:r>
              <a:rPr spc="-90" dirty="0"/>
              <a:t> </a:t>
            </a:r>
            <a:r>
              <a:rPr spc="-5" dirty="0"/>
              <a:t>Hearing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3017" y="0"/>
            <a:ext cx="9100185" cy="1321435"/>
            <a:chOff x="-13017" y="0"/>
            <a:chExt cx="910018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399" y="228599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469" y="854709"/>
            <a:ext cx="3840479" cy="59372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marR="149225" indent="-342900">
              <a:lnSpc>
                <a:spcPct val="90000"/>
              </a:lnSpc>
              <a:spcBef>
                <a:spcPts val="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Vibrations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from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sound waves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move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tectorial  membrane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(pass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through the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endolymph</a:t>
            </a:r>
            <a:r>
              <a:rPr sz="3400" b="1" u="heavy" spc="-6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fluid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filling the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membranous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labyrinth </a:t>
            </a:r>
            <a:r>
              <a:rPr sz="34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in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cochlear</a:t>
            </a:r>
            <a:r>
              <a:rPr sz="3400" b="1" u="heavy" spc="-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duct)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5080" indent="-342900">
              <a:lnSpc>
                <a:spcPts val="3660"/>
              </a:lnSpc>
              <a:spcBef>
                <a:spcPts val="218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Hair cells are</a:t>
            </a:r>
            <a:r>
              <a:rPr sz="34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bent  by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34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membrane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38600" y="1066800"/>
            <a:ext cx="48006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186690"/>
            <a:ext cx="549338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Mechanisms</a:t>
            </a:r>
            <a:r>
              <a:rPr dirty="0"/>
              <a:t> </a:t>
            </a:r>
            <a:r>
              <a:rPr spc="-5" dirty="0"/>
              <a:t>of</a:t>
            </a:r>
            <a:r>
              <a:rPr spc="-100" dirty="0"/>
              <a:t> </a:t>
            </a:r>
            <a:r>
              <a:rPr spc="-5" dirty="0"/>
              <a:t>Hearing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-13017" y="0"/>
            <a:ext cx="9100185" cy="1321435"/>
            <a:chOff x="-13017" y="0"/>
            <a:chExt cx="910018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399" y="228599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7469" y="854709"/>
            <a:ext cx="4486910" cy="54724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4330" marR="145415" indent="-341630">
              <a:lnSpc>
                <a:spcPts val="3670"/>
              </a:lnSpc>
              <a:spcBef>
                <a:spcPts val="5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330" algn="l"/>
              </a:tabLst>
            </a:pPr>
            <a:r>
              <a:rPr sz="3400" dirty="0">
                <a:latin typeface="Arial" panose="020B0604020202020204"/>
                <a:cs typeface="Arial" panose="020B0604020202020204"/>
              </a:rPr>
              <a:t>An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action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potential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starts in the</a:t>
            </a:r>
            <a:r>
              <a:rPr sz="34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cochlear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nerve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4330" marR="5080" indent="-341630">
              <a:lnSpc>
                <a:spcPct val="90000"/>
              </a:lnSpc>
              <a:spcBef>
                <a:spcPts val="20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330" algn="l"/>
              </a:tabLst>
            </a:pP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signal </a:t>
            </a:r>
            <a:r>
              <a:rPr sz="34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is </a:t>
            </a:r>
            <a:r>
              <a:rPr sz="34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transmitted to the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midbrain (for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auditory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reflexes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and then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directed</a:t>
            </a:r>
            <a:r>
              <a:rPr sz="3400" b="1" u="heavy" spc="-6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to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the auditory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cortex </a:t>
            </a:r>
            <a:r>
              <a:rPr sz="34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of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 temporal </a:t>
            </a:r>
            <a:r>
              <a:rPr sz="34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lobe)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8200" y="1143000"/>
            <a:ext cx="4171950" cy="526669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070" y="1719579"/>
            <a:ext cx="7924800" cy="310769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40"/>
              </a:lnSpc>
              <a:spcBef>
                <a:spcPts val="705"/>
              </a:spcBef>
              <a:buClr>
                <a:srgbClr val="FF6600"/>
              </a:buClr>
              <a:buSzPct val="98000"/>
              <a:buFont typeface="Symbol" panose="05050102010706020507"/>
              <a:buChar char=""/>
              <a:tabLst>
                <a:tab pos="270510" algn="l"/>
              </a:tabLst>
            </a:pPr>
            <a:r>
              <a:rPr sz="4400" spc="-495" dirty="0">
                <a:latin typeface="Arial Black" panose="020B0A04020102020204"/>
                <a:cs typeface="Arial Black" panose="020B0A04020102020204"/>
              </a:rPr>
              <a:t>Continued </a:t>
            </a:r>
            <a:r>
              <a:rPr sz="4400" spc="-555" dirty="0">
                <a:latin typeface="Arial Black" panose="020B0A04020102020204"/>
                <a:cs typeface="Arial Black" panose="020B0A04020102020204"/>
              </a:rPr>
              <a:t>stimulation </a:t>
            </a:r>
            <a:r>
              <a:rPr sz="4400" spc="-570" dirty="0">
                <a:latin typeface="Arial Black" panose="020B0A04020102020204"/>
                <a:cs typeface="Arial Black" panose="020B0A04020102020204"/>
              </a:rPr>
              <a:t>can </a:t>
            </a:r>
            <a:r>
              <a:rPr sz="4400" spc="-495" dirty="0">
                <a:latin typeface="Arial Black" panose="020B0A04020102020204"/>
                <a:cs typeface="Arial Black" panose="020B0A04020102020204"/>
              </a:rPr>
              <a:t>lead  </a:t>
            </a:r>
            <a:r>
              <a:rPr sz="4400" spc="-615" dirty="0">
                <a:latin typeface="Arial Black" panose="020B0A04020102020204"/>
                <a:cs typeface="Arial Black" panose="020B0A04020102020204"/>
              </a:rPr>
              <a:t>to </a:t>
            </a:r>
            <a:r>
              <a:rPr sz="4400" spc="-545" dirty="0">
                <a:latin typeface="Arial Black" panose="020B0A04020102020204"/>
                <a:cs typeface="Arial Black" panose="020B0A04020102020204"/>
              </a:rPr>
              <a:t>adaptation</a:t>
            </a:r>
            <a:r>
              <a:rPr sz="4400" spc="-715" dirty="0">
                <a:solidFill>
                  <a:srgbClr val="CC0000"/>
                </a:solidFill>
                <a:latin typeface="Arial Black" panose="020B0A04020102020204"/>
                <a:cs typeface="Arial Black" panose="020B0A04020102020204"/>
              </a:rPr>
              <a:t> </a:t>
            </a:r>
            <a:r>
              <a:rPr sz="4400" b="1" u="heavy" spc="14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(over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4415"/>
              </a:lnSpc>
              <a:tabLst>
                <a:tab pos="3401695" algn="l"/>
                <a:tab pos="4165600" algn="l"/>
                <a:tab pos="5284470" algn="l"/>
              </a:tabLst>
            </a:pPr>
            <a:r>
              <a:rPr sz="4400" b="1" u="heavy" spc="1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stimulation	</a:t>
            </a:r>
            <a:r>
              <a:rPr sz="4400" b="1" u="heavy" spc="-6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to	</a:t>
            </a:r>
            <a:r>
              <a:rPr sz="4400" b="1" u="heavy" spc="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	</a:t>
            </a:r>
            <a:r>
              <a:rPr sz="4400" b="1" u="heavy" spc="9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brain</a:t>
            </a:r>
            <a:endParaRPr sz="4400">
              <a:latin typeface="Arial" panose="020B0604020202020204"/>
              <a:cs typeface="Arial" panose="020B0604020202020204"/>
            </a:endParaRPr>
          </a:p>
          <a:p>
            <a:pPr marL="12700" marR="485140">
              <a:lnSpc>
                <a:spcPts val="4750"/>
              </a:lnSpc>
              <a:spcBef>
                <a:spcPts val="335"/>
              </a:spcBef>
              <a:tabLst>
                <a:tab pos="1131570" algn="l"/>
                <a:tab pos="2096770" algn="l"/>
                <a:tab pos="2671445" algn="l"/>
                <a:tab pos="4119245" algn="l"/>
              </a:tabLst>
            </a:pPr>
            <a:r>
              <a:rPr sz="4400" b="1" u="heavy" spc="114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m</a:t>
            </a:r>
            <a:r>
              <a:rPr sz="4400" b="1" u="heavy" spc="36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a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k</a:t>
            </a:r>
            <a:r>
              <a:rPr sz="4400" b="1" u="heavy" spc="36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</a:t>
            </a:r>
            <a:r>
              <a:rPr sz="4400" b="1" u="heavy" spc="-25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</a:t>
            </a:r>
            <a:r>
              <a:rPr sz="44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</a:t>
            </a:r>
            <a:r>
              <a:rPr sz="4400" b="1" u="heavy" spc="-24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</a:t>
            </a:r>
            <a:r>
              <a:rPr sz="44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</a:t>
            </a:r>
            <a:r>
              <a:rPr sz="4400" b="1" u="heavy" spc="12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</a:t>
            </a:r>
            <a:r>
              <a:rPr sz="4400" b="1" u="heavy" spc="-24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p</a:t>
            </a:r>
            <a:r>
              <a:rPr sz="44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n</a:t>
            </a:r>
            <a:r>
              <a:rPr sz="4400" b="1" u="heavy" spc="12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</a:t>
            </a:r>
            <a:r>
              <a:rPr sz="4400" b="1" u="heavy" spc="36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</a:t>
            </a:r>
            <a:r>
              <a:rPr sz="4400" b="1" u="heavy" spc="1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r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p</a:t>
            </a:r>
            <a:r>
              <a:rPr sz="4400" b="1" u="heavy" spc="114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r</a:t>
            </a:r>
            <a:r>
              <a:rPr sz="4400" b="1" u="heavy" spc="36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</a:t>
            </a:r>
            <a:r>
              <a:rPr sz="4400" b="1" u="heavy" spc="12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</a:t>
            </a:r>
            <a:r>
              <a:rPr sz="4400" b="1" u="heavy" spc="1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n</a:t>
            </a:r>
            <a:r>
              <a:rPr sz="4400" b="1" u="heavy" spc="-17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g </a:t>
            </a:r>
            <a:r>
              <a:rPr sz="4400" b="1" spc="-1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4400" b="1" u="heavy" spc="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	</a:t>
            </a:r>
            <a:r>
              <a:rPr sz="4400" b="1" u="heavy" spc="10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sounds)</a:t>
            </a:r>
            <a:endParaRPr sz="4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8469" y="186690"/>
            <a:ext cx="549338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Mechanisms</a:t>
            </a:r>
            <a:r>
              <a:rPr dirty="0"/>
              <a:t> </a:t>
            </a:r>
            <a:r>
              <a:rPr spc="-5" dirty="0"/>
              <a:t>of</a:t>
            </a:r>
            <a:r>
              <a:rPr spc="-100" dirty="0"/>
              <a:t> </a:t>
            </a:r>
            <a:r>
              <a:rPr spc="-5" dirty="0"/>
              <a:t>Hearing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178435" cy="1321435"/>
            <a:chOff x="-12759" y="0"/>
            <a:chExt cx="1784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502539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Organs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75" dirty="0"/>
              <a:t> </a:t>
            </a:r>
            <a:r>
              <a:rPr spc="-5" dirty="0"/>
              <a:t>Equilibrium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1025736"/>
            <a:ext cx="7098030" cy="2125345"/>
          </a:xfrm>
          <a:prstGeom prst="rect">
            <a:avLst/>
          </a:prstGeom>
        </p:spPr>
        <p:txBody>
          <a:bodyPr vert="horz" wrap="square" lIns="0" tIns="2641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Receptor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cells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are </a:t>
            </a:r>
            <a:r>
              <a:rPr sz="3400" dirty="0">
                <a:latin typeface="Arial" panose="020B0604020202020204"/>
                <a:cs typeface="Arial" panose="020B0604020202020204"/>
              </a:rPr>
              <a:t>in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two</a:t>
            </a:r>
            <a:r>
              <a:rPr sz="34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structures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7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Vestibule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5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Semicircular</a:t>
            </a:r>
            <a:r>
              <a:rPr sz="30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canals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00200" y="3159760"/>
            <a:ext cx="6609080" cy="369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502539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Organs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75" dirty="0"/>
              <a:t> </a:t>
            </a:r>
            <a:r>
              <a:rPr spc="-5" dirty="0"/>
              <a:t>Equilibrium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643297"/>
            <a:ext cx="7740650" cy="253682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Equilibrium has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two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functional</a:t>
            </a:r>
            <a:r>
              <a:rPr sz="3400" spc="1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parts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Static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equilibrium-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in the</a:t>
            </a:r>
            <a:r>
              <a:rPr sz="3000" b="1" u="heavy" spc="3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vestibule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080" lvl="1" indent="-229870">
              <a:lnSpc>
                <a:spcPts val="3230"/>
              </a:lnSpc>
              <a:spcBef>
                <a:spcPts val="192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Dynamic equilibrium-</a:t>
            </a:r>
            <a:r>
              <a:rPr sz="30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in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 </a:t>
            </a: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semicircular </a:t>
            </a:r>
            <a:r>
              <a:rPr sz="30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canals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95400" y="3202939"/>
            <a:ext cx="6534150" cy="3655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4043679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Static</a:t>
            </a:r>
            <a:r>
              <a:rPr spc="-85" dirty="0"/>
              <a:t> </a:t>
            </a:r>
            <a:r>
              <a:rPr spc="-5" dirty="0"/>
              <a:t>Equilibrium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157335" cy="6871334"/>
            <a:chOff x="-12759" y="0"/>
            <a:chExt cx="9157335" cy="687133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975099" y="990599"/>
              <a:ext cx="5168900" cy="5867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57200" y="1073150"/>
            <a:ext cx="2621280" cy="95758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Maculae </a:t>
            </a:r>
            <a:r>
              <a:rPr sz="3400" dirty="0">
                <a:latin typeface="Arial" panose="020B0604020202020204"/>
                <a:cs typeface="Arial" panose="020B0604020202020204"/>
              </a:rPr>
              <a:t>–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receptors</a:t>
            </a:r>
            <a:r>
              <a:rPr sz="34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in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100" y="1699683"/>
            <a:ext cx="2445385" cy="1380490"/>
          </a:xfrm>
          <a:prstGeom prst="rect">
            <a:avLst/>
          </a:prstGeom>
        </p:spPr>
        <p:txBody>
          <a:bodyPr vert="horz" wrap="square" lIns="0" tIns="213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sz="3400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34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vestibule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8140" indent="-231140">
              <a:lnSpc>
                <a:spcPct val="100000"/>
              </a:lnSpc>
              <a:spcBef>
                <a:spcPts val="1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81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Report</a:t>
            </a:r>
            <a:r>
              <a:rPr sz="3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on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400" y="2961640"/>
            <a:ext cx="2201545" cy="291338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43840" marR="5080">
              <a:lnSpc>
                <a:spcPct val="80000"/>
              </a:lnSpc>
              <a:spcBef>
                <a:spcPts val="820"/>
              </a:spcBef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the</a:t>
            </a:r>
            <a:r>
              <a:rPr sz="30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position  of the</a:t>
            </a:r>
            <a:r>
              <a:rPr sz="3000" spc="-10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head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3840" marR="67310" indent="-231140">
              <a:lnSpc>
                <a:spcPct val="80000"/>
              </a:lnSpc>
              <a:spcBef>
                <a:spcPts val="18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38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Send  inf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o</a:t>
            </a:r>
            <a:r>
              <a:rPr sz="3000" dirty="0">
                <a:latin typeface="Arial" panose="020B0604020202020204"/>
                <a:cs typeface="Arial" panose="020B0604020202020204"/>
              </a:rPr>
              <a:t>r</a:t>
            </a:r>
            <a:r>
              <a:rPr sz="3000" spc="5" dirty="0">
                <a:latin typeface="Arial" panose="020B0604020202020204"/>
                <a:cs typeface="Arial" panose="020B0604020202020204"/>
              </a:rPr>
              <a:t>m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t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ion  </a:t>
            </a:r>
            <a:r>
              <a:rPr sz="3000" dirty="0">
                <a:latin typeface="Arial" panose="020B0604020202020204"/>
                <a:cs typeface="Arial" panose="020B0604020202020204"/>
              </a:rPr>
              <a:t>via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the  vestibular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nerve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339090"/>
            <a:ext cx="4043679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Static</a:t>
            </a:r>
            <a:r>
              <a:rPr spc="-85" dirty="0"/>
              <a:t> </a:t>
            </a:r>
            <a:r>
              <a:rPr spc="-5" dirty="0"/>
              <a:t>Equilibrium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157335" cy="6871334"/>
            <a:chOff x="-12759" y="0"/>
            <a:chExt cx="9157335" cy="6871334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975099" y="990599"/>
              <a:ext cx="5168900" cy="586740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7200" y="1073150"/>
            <a:ext cx="3268345" cy="438785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Anatomy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of</a:t>
            </a:r>
            <a:r>
              <a:rPr sz="34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the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maculae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701040" marR="338455" lvl="1" indent="-231140">
              <a:lnSpc>
                <a:spcPct val="80000"/>
              </a:lnSpc>
              <a:spcBef>
                <a:spcPts val="21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Hair </a:t>
            </a:r>
            <a:r>
              <a:rPr sz="3000" dirty="0">
                <a:latin typeface="Arial" panose="020B0604020202020204"/>
                <a:cs typeface="Arial" panose="020B0604020202020204"/>
              </a:rPr>
              <a:t>cells</a:t>
            </a:r>
            <a:r>
              <a:rPr sz="3000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are  embedded in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otolithic  membrane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701040" marR="88265" lvl="1" indent="-231140">
              <a:lnSpc>
                <a:spcPct val="80000"/>
              </a:lnSpc>
              <a:spcBef>
                <a:spcPts val="187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Otoliths (tiny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stones) float</a:t>
            </a:r>
            <a:r>
              <a:rPr sz="3000" spc="-12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5" dirty="0">
                <a:latin typeface="Arial" panose="020B0604020202020204"/>
                <a:cs typeface="Arial" panose="020B0604020202020204"/>
              </a:rPr>
              <a:t>in  </a:t>
            </a:r>
            <a:r>
              <a:rPr sz="3000" dirty="0">
                <a:latin typeface="Arial" panose="020B0604020202020204"/>
                <a:cs typeface="Arial" panose="020B0604020202020204"/>
              </a:rPr>
              <a:t>a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gel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around  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hair</a:t>
            </a:r>
            <a:r>
              <a:rPr sz="3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cells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3839" y="34290"/>
            <a:ext cx="35725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0000"/>
                </a:solidFill>
                <a:latin typeface="Verdana" panose="020B0604030504040204"/>
                <a:cs typeface="Verdana" panose="020B0604030504040204"/>
              </a:rPr>
              <a:t>CONJUNCTIVITIS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469" y="523240"/>
            <a:ext cx="7840345" cy="2247900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340360" indent="-327660">
              <a:lnSpc>
                <a:spcPct val="100000"/>
              </a:lnSpc>
              <a:spcBef>
                <a:spcPts val="2090"/>
              </a:spcBef>
              <a:buChar char="-"/>
              <a:tabLst>
                <a:tab pos="340360" algn="l"/>
              </a:tabLst>
            </a:pPr>
            <a:r>
              <a:rPr sz="3200" spc="-5" dirty="0">
                <a:latin typeface="Verdana" panose="020B0604030504040204"/>
                <a:cs typeface="Verdana" panose="020B0604030504040204"/>
              </a:rPr>
              <a:t>Inflammation of the</a:t>
            </a:r>
            <a:r>
              <a:rPr sz="3200" spc="-10" dirty="0">
                <a:latin typeface="Verdana" panose="020B0604030504040204"/>
                <a:cs typeface="Verdana" panose="020B0604030504040204"/>
              </a:rPr>
              <a:t> </a:t>
            </a:r>
            <a:r>
              <a:rPr sz="3200" spc="-5" dirty="0">
                <a:latin typeface="Verdana" panose="020B0604030504040204"/>
                <a:cs typeface="Verdana" panose="020B0604030504040204"/>
              </a:rPr>
              <a:t>conjunctiva</a:t>
            </a:r>
            <a:endParaRPr sz="3200">
              <a:latin typeface="Verdana" panose="020B0604030504040204"/>
              <a:cs typeface="Verdana" panose="020B0604030504040204"/>
            </a:endParaRPr>
          </a:p>
          <a:p>
            <a:pPr marL="340360" indent="-327660">
              <a:lnSpc>
                <a:spcPct val="100000"/>
              </a:lnSpc>
              <a:spcBef>
                <a:spcPts val="1990"/>
              </a:spcBef>
              <a:buChar char="-"/>
              <a:tabLst>
                <a:tab pos="340360" algn="l"/>
              </a:tabLst>
            </a:pPr>
            <a:r>
              <a:rPr sz="3200" spc="-5" dirty="0">
                <a:latin typeface="Verdana" panose="020B0604030504040204"/>
                <a:cs typeface="Verdana" panose="020B0604030504040204"/>
              </a:rPr>
              <a:t>Caused by bacterial </a:t>
            </a:r>
            <a:r>
              <a:rPr sz="3200" dirty="0">
                <a:latin typeface="Verdana" panose="020B0604030504040204"/>
                <a:cs typeface="Verdana" panose="020B0604030504040204"/>
              </a:rPr>
              <a:t>or </a:t>
            </a:r>
            <a:r>
              <a:rPr sz="3200" spc="-5" dirty="0">
                <a:latin typeface="Verdana" panose="020B0604030504040204"/>
                <a:cs typeface="Verdana" panose="020B0604030504040204"/>
              </a:rPr>
              <a:t>viral</a:t>
            </a:r>
            <a:r>
              <a:rPr sz="3200" spc="-60" dirty="0">
                <a:latin typeface="Verdana" panose="020B0604030504040204"/>
                <a:cs typeface="Verdana" panose="020B0604030504040204"/>
              </a:rPr>
              <a:t> </a:t>
            </a:r>
            <a:r>
              <a:rPr sz="3200" spc="-5" dirty="0">
                <a:latin typeface="Verdana" panose="020B0604030504040204"/>
                <a:cs typeface="Verdana" panose="020B0604030504040204"/>
              </a:rPr>
              <a:t>infection</a:t>
            </a:r>
            <a:endParaRPr sz="3200">
              <a:latin typeface="Verdana" panose="020B0604030504040204"/>
              <a:cs typeface="Verdana" panose="020B0604030504040204"/>
            </a:endParaRPr>
          </a:p>
          <a:p>
            <a:pPr marL="340360" indent="-327660">
              <a:lnSpc>
                <a:spcPct val="100000"/>
              </a:lnSpc>
              <a:spcBef>
                <a:spcPts val="2000"/>
              </a:spcBef>
              <a:buChar char="-"/>
              <a:tabLst>
                <a:tab pos="340360" algn="l"/>
                <a:tab pos="1760855" algn="l"/>
              </a:tabLst>
            </a:pPr>
            <a:r>
              <a:rPr sz="3200" spc="-5" dirty="0">
                <a:latin typeface="Verdana" panose="020B0604030504040204"/>
                <a:cs typeface="Verdana" panose="020B0604030504040204"/>
              </a:rPr>
              <a:t>Highly	contagious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600" y="2406650"/>
            <a:ext cx="5105400" cy="40589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471297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Function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65" dirty="0"/>
              <a:t> </a:t>
            </a:r>
            <a:r>
              <a:rPr spc="-5" dirty="0"/>
              <a:t>Maculae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838200" y="2744470"/>
            <a:ext cx="6858000" cy="300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915669" y="927100"/>
            <a:ext cx="6383655" cy="168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0025" indent="-187960">
              <a:lnSpc>
                <a:spcPts val="3455"/>
              </a:lnSpc>
              <a:spcBef>
                <a:spcPts val="100"/>
              </a:spcBef>
              <a:buClr>
                <a:srgbClr val="FF6600"/>
              </a:buClr>
              <a:buSzPct val="97000"/>
              <a:buFont typeface="Symbol" panose="05050102010706020507"/>
              <a:buChar char=""/>
              <a:tabLst>
                <a:tab pos="200660" algn="l"/>
              </a:tabLst>
            </a:pPr>
            <a:r>
              <a:rPr sz="3200" spc="-395" dirty="0">
                <a:latin typeface="Arial Black" panose="020B0A04020102020204"/>
                <a:cs typeface="Arial Black" panose="020B0A04020102020204"/>
              </a:rPr>
              <a:t>Movements </a:t>
            </a:r>
            <a:r>
              <a:rPr sz="3200" spc="-390" dirty="0">
                <a:latin typeface="Arial Black" panose="020B0A04020102020204"/>
                <a:cs typeface="Arial Black" panose="020B0A04020102020204"/>
              </a:rPr>
              <a:t>cause </a:t>
            </a:r>
            <a:r>
              <a:rPr sz="3200" spc="-405" dirty="0">
                <a:latin typeface="Arial Black" panose="020B0A04020102020204"/>
                <a:cs typeface="Arial Black" panose="020B0A04020102020204"/>
              </a:rPr>
              <a:t>otoliths </a:t>
            </a:r>
            <a:r>
              <a:rPr sz="3200" spc="-450" dirty="0">
                <a:latin typeface="Arial Black" panose="020B0A04020102020204"/>
                <a:cs typeface="Arial Black" panose="020B0A04020102020204"/>
              </a:rPr>
              <a:t>to</a:t>
            </a:r>
            <a:r>
              <a:rPr sz="3200" spc="-20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55" dirty="0">
                <a:latin typeface="Arial Black" panose="020B0A04020102020204"/>
                <a:cs typeface="Arial Black" panose="020B0A04020102020204"/>
              </a:rPr>
              <a:t>bend</a:t>
            </a:r>
            <a:endParaRPr sz="3200">
              <a:latin typeface="Arial Black" panose="020B0A04020102020204"/>
              <a:cs typeface="Arial Black" panose="020B0A04020102020204"/>
            </a:endParaRPr>
          </a:p>
          <a:p>
            <a:pPr marL="12700">
              <a:lnSpc>
                <a:spcPts val="3070"/>
              </a:lnSpc>
              <a:tabLst>
                <a:tab pos="4160520" algn="l"/>
                <a:tab pos="5673725" algn="l"/>
              </a:tabLst>
            </a:pPr>
            <a:r>
              <a:rPr sz="3200" spc="-420" dirty="0">
                <a:latin typeface="Arial Black" panose="020B0A04020102020204"/>
                <a:cs typeface="Arial Black" panose="020B0A04020102020204"/>
              </a:rPr>
              <a:t>the  </a:t>
            </a:r>
            <a:r>
              <a:rPr sz="3200" spc="-360" dirty="0">
                <a:latin typeface="Arial Black" panose="020B0A04020102020204"/>
                <a:cs typeface="Arial Black" panose="020B0A04020102020204"/>
              </a:rPr>
              <a:t>hair</a:t>
            </a:r>
            <a:r>
              <a:rPr sz="3200" spc="-57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spc="-395" dirty="0">
                <a:latin typeface="Arial Black" panose="020B0A04020102020204"/>
                <a:cs typeface="Arial Black" panose="020B0A04020102020204"/>
              </a:rPr>
              <a:t>cells</a:t>
            </a:r>
            <a:r>
              <a:rPr sz="3200" spc="-130" dirty="0">
                <a:latin typeface="Arial Black" panose="020B0A04020102020204"/>
                <a:cs typeface="Arial Black" panose="020B0A04020102020204"/>
              </a:rPr>
              <a:t> </a:t>
            </a:r>
            <a:r>
              <a:rPr sz="3200" b="1" u="heavy" spc="9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(gravity	</a:t>
            </a:r>
            <a:r>
              <a:rPr sz="3200" b="1" u="heavy" spc="6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moves	</a:t>
            </a:r>
            <a:r>
              <a:rPr sz="3200" b="1" u="heavy" spc="5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12700" marR="956945">
              <a:lnSpc>
                <a:spcPct val="80000"/>
              </a:lnSpc>
              <a:spcBef>
                <a:spcPts val="385"/>
              </a:spcBef>
              <a:tabLst>
                <a:tab pos="1636395" algn="l"/>
                <a:tab pos="2708910" algn="l"/>
                <a:tab pos="3636010" algn="l"/>
                <a:tab pos="4785360" algn="l"/>
              </a:tabLst>
            </a:pPr>
            <a:r>
              <a:rPr sz="3200" b="1" u="heavy" spc="-27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“</a:t>
            </a:r>
            <a:r>
              <a:rPr sz="3200" b="1" u="heavy" spc="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r</a:t>
            </a:r>
            <a:r>
              <a:rPr sz="3200" b="1" u="heavy" spc="9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</a:t>
            </a:r>
            <a:r>
              <a:rPr sz="3200" b="1" u="heavy" spc="9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</a:t>
            </a:r>
            <a:r>
              <a:rPr sz="3200" b="1" u="heavy" spc="8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ks</a:t>
            </a:r>
            <a:r>
              <a:rPr sz="3200" b="1" u="heavy" spc="-53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”</a:t>
            </a:r>
            <a:r>
              <a:rPr sz="32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200" b="1" u="heavy" spc="10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</a:t>
            </a:r>
            <a:r>
              <a:rPr sz="3200" b="1" u="heavy" spc="8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v</a:t>
            </a:r>
            <a:r>
              <a:rPr sz="3200" b="1" u="heavy" spc="26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</a:t>
            </a:r>
            <a:r>
              <a:rPr sz="3200" b="1" u="heavy" spc="-1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r</a:t>
            </a:r>
            <a:r>
              <a:rPr sz="32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200" b="1" u="heavy" spc="27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a</a:t>
            </a:r>
            <a:r>
              <a:rPr sz="3200" b="1" u="heavy" spc="9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n</a:t>
            </a:r>
            <a:r>
              <a:rPr sz="3200" b="1" u="heavy" spc="-17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d</a:t>
            </a:r>
            <a:r>
              <a:rPr sz="32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200" b="1" u="heavy" spc="9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p</a:t>
            </a:r>
            <a:r>
              <a:rPr sz="3200" b="1" u="heavy" spc="10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u</a:t>
            </a:r>
            <a:r>
              <a:rPr sz="3200" b="1" u="heavy" spc="7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ll</a:t>
            </a:r>
            <a:r>
              <a:rPr sz="3200" b="1" u="heavy" spc="-1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</a:t>
            </a:r>
            <a:r>
              <a:rPr sz="32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200" b="1" u="heavy" spc="8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</a:t>
            </a:r>
            <a:r>
              <a:rPr sz="3200" b="1" u="heavy" spc="9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h</a:t>
            </a:r>
            <a:r>
              <a:rPr sz="32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e </a:t>
            </a:r>
            <a:r>
              <a:rPr sz="32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b="1" u="heavy" spc="10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hairs)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78740"/>
            <a:ext cx="476758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Dynamic</a:t>
            </a:r>
            <a:r>
              <a:rPr spc="-85" dirty="0"/>
              <a:t> </a:t>
            </a:r>
            <a:r>
              <a:rPr spc="-5" dirty="0"/>
              <a:t>Equilibrium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7469" y="820420"/>
            <a:ext cx="4732655" cy="441706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55600" marR="201295" indent="-342900">
              <a:lnSpc>
                <a:spcPts val="3670"/>
              </a:lnSpc>
              <a:spcBef>
                <a:spcPts val="5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Whole </a:t>
            </a:r>
            <a:r>
              <a:rPr sz="3400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structure </a:t>
            </a:r>
            <a:r>
              <a:rPr sz="3400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is</a:t>
            </a:r>
            <a:r>
              <a:rPr sz="3400" u="heavy" spc="-8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400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 </a:t>
            </a:r>
            <a:r>
              <a:rPr sz="3400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ampulla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702310" indent="-342900">
              <a:lnSpc>
                <a:spcPct val="90000"/>
              </a:lnSpc>
              <a:spcBef>
                <a:spcPts val="207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Crista ampullaris </a:t>
            </a:r>
            <a:r>
              <a:rPr sz="3400" dirty="0">
                <a:latin typeface="Arial" panose="020B0604020202020204"/>
                <a:cs typeface="Arial" panose="020B0604020202020204"/>
              </a:rPr>
              <a:t>–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receptors </a:t>
            </a:r>
            <a:r>
              <a:rPr sz="3400" dirty="0">
                <a:latin typeface="Arial" panose="020B0604020202020204"/>
                <a:cs typeface="Arial" panose="020B0604020202020204"/>
              </a:rPr>
              <a:t>in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 semicircular</a:t>
            </a:r>
            <a:r>
              <a:rPr sz="34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canals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Tuft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of hair</a:t>
            </a:r>
            <a:r>
              <a:rPr sz="3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cells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5080" lvl="1" indent="-229870">
              <a:lnSpc>
                <a:spcPts val="3240"/>
              </a:lnSpc>
              <a:spcBef>
                <a:spcPts val="1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Cupula (gelatinous</a:t>
            </a:r>
            <a:r>
              <a:rPr sz="3000" spc="-9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cap)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covers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hair</a:t>
            </a:r>
            <a:r>
              <a:rPr sz="3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cells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48909" y="1600200"/>
            <a:ext cx="389382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4343400"/>
            <a:ext cx="5086350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0"/>
            <a:ext cx="476758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Dynamic</a:t>
            </a:r>
            <a:r>
              <a:rPr spc="-85" dirty="0"/>
              <a:t> </a:t>
            </a:r>
            <a:r>
              <a:rPr spc="-5" dirty="0"/>
              <a:t>Equilibrium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7469" y="594359"/>
            <a:ext cx="5788660" cy="620395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4330" marR="1355725" indent="-341630">
              <a:lnSpc>
                <a:spcPts val="3450"/>
              </a:lnSpc>
              <a:spcBef>
                <a:spcPts val="54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3695" algn="l"/>
                <a:tab pos="354330" algn="l"/>
              </a:tabLst>
            </a:pPr>
            <a:r>
              <a:rPr sz="3200" spc="-5" dirty="0">
                <a:latin typeface="Arial" panose="020B0604020202020204"/>
                <a:cs typeface="Arial" panose="020B0604020202020204"/>
              </a:rPr>
              <a:t>Action </a:t>
            </a:r>
            <a:r>
              <a:rPr sz="3200" dirty="0">
                <a:latin typeface="Arial" panose="020B0604020202020204"/>
                <a:cs typeface="Arial" panose="020B0604020202020204"/>
              </a:rPr>
              <a:t>of angular</a:t>
            </a:r>
            <a:r>
              <a:rPr sz="32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latin typeface="Arial" panose="020B0604020202020204"/>
                <a:cs typeface="Arial" panose="020B0604020202020204"/>
              </a:rPr>
              <a:t>head  </a:t>
            </a:r>
            <a:r>
              <a:rPr sz="3200" spc="5" dirty="0">
                <a:latin typeface="Arial" panose="020B0604020202020204"/>
                <a:cs typeface="Arial" panose="020B0604020202020204"/>
              </a:rPr>
              <a:t>movements</a:t>
            </a:r>
            <a:endParaRPr sz="3200">
              <a:latin typeface="Arial" panose="020B0604020202020204"/>
              <a:cs typeface="Arial" panose="020B0604020202020204"/>
            </a:endParaRPr>
          </a:p>
          <a:p>
            <a:pPr marL="699770" marR="5080" lvl="1" indent="-229870">
              <a:lnSpc>
                <a:spcPts val="3240"/>
              </a:lnSpc>
              <a:spcBef>
                <a:spcPts val="19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The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cupula stimulates the</a:t>
            </a:r>
            <a:r>
              <a:rPr sz="3000" spc="-8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hair  </a:t>
            </a:r>
            <a:r>
              <a:rPr sz="3000" dirty="0">
                <a:latin typeface="Arial" panose="020B0604020202020204"/>
                <a:cs typeface="Arial" panose="020B0604020202020204"/>
              </a:rPr>
              <a:t>cells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415925" lvl="1" indent="-229870">
              <a:lnSpc>
                <a:spcPct val="90000"/>
              </a:lnSpc>
              <a:spcBef>
                <a:spcPts val="182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  <a:tab pos="4918075" algn="l"/>
                <a:tab pos="5150485" algn="l"/>
                <a:tab pos="5363845" algn="l"/>
              </a:tabLst>
            </a:pP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Movement of endolymph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pushes</a:t>
            </a:r>
            <a:r>
              <a:rPr sz="3000" b="1" u="heavy" spc="-9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</a:t>
            </a:r>
            <a:r>
              <a:rPr sz="30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         </a:t>
            </a:r>
            <a:r>
              <a:rPr sz="3000" b="1" u="heavy" spc="5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cupula</a:t>
            </a:r>
            <a:r>
              <a:rPr sz="3000" b="1" u="heavy" spc="-9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over 			</a:t>
            </a:r>
            <a:r>
              <a:rPr sz="30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                 </a:t>
            </a:r>
            <a:r>
              <a:rPr sz="3000" b="1" u="heavy" spc="9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and</a:t>
            </a:r>
            <a:r>
              <a:rPr sz="3000" b="1" u="heavy" spc="-5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pulls</a:t>
            </a:r>
            <a:r>
              <a:rPr sz="3000" b="1" u="heavy" spc="-5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the </a:t>
            </a:r>
            <a:r>
              <a:rPr sz="3000" b="1" u="heavy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		</a:t>
            </a:r>
            <a:r>
              <a:rPr sz="3000" b="1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0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hairs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marR="2165350" lvl="1" indent="-229870">
              <a:lnSpc>
                <a:spcPct val="90000"/>
              </a:lnSpc>
              <a:spcBef>
                <a:spcPts val="187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An impulse is  sent </a:t>
            </a:r>
            <a:r>
              <a:rPr sz="3000" dirty="0">
                <a:latin typeface="Arial" panose="020B0604020202020204"/>
                <a:cs typeface="Arial" panose="020B0604020202020204"/>
              </a:rPr>
              <a:t>via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vestibular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nerve  to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30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cerebellum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057650" y="0"/>
            <a:ext cx="5085080" cy="6858000"/>
            <a:chOff x="4057650" y="0"/>
            <a:chExt cx="5085080" cy="6858000"/>
          </a:xfrm>
        </p:grpSpPr>
        <p:sp>
          <p:nvSpPr>
            <p:cNvPr id="6" name="object 6"/>
            <p:cNvSpPr/>
            <p:nvPr/>
          </p:nvSpPr>
          <p:spPr>
            <a:xfrm>
              <a:off x="6322060" y="0"/>
              <a:ext cx="2820669" cy="4343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057650" y="3581400"/>
              <a:ext cx="5085080" cy="3276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20040"/>
            <a:ext cx="7114540" cy="121285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655"/>
              </a:spcBef>
              <a:tabLst>
                <a:tab pos="4785360" algn="l"/>
              </a:tabLst>
            </a:pPr>
            <a:r>
              <a:rPr spc="-5" dirty="0"/>
              <a:t>Chemical</a:t>
            </a:r>
            <a:r>
              <a:rPr spc="5" dirty="0"/>
              <a:t> </a:t>
            </a:r>
            <a:r>
              <a:rPr spc="-5" dirty="0"/>
              <a:t>Senses</a:t>
            </a:r>
            <a:r>
              <a:rPr spc="5" dirty="0"/>
              <a:t> </a:t>
            </a:r>
            <a:r>
              <a:rPr dirty="0"/>
              <a:t>–</a:t>
            </a:r>
            <a:r>
              <a:rPr dirty="0"/>
              <a:t>	</a:t>
            </a:r>
            <a:r>
              <a:rPr spc="-5" dirty="0"/>
              <a:t>Taste</a:t>
            </a:r>
            <a:r>
              <a:rPr spc="-80" dirty="0"/>
              <a:t> </a:t>
            </a:r>
            <a:r>
              <a:rPr spc="-5" dirty="0"/>
              <a:t>and </a:t>
            </a:r>
            <a:r>
              <a:rPr spc="-5" dirty="0"/>
              <a:t> </a:t>
            </a:r>
            <a:r>
              <a:rPr spc="-5" dirty="0"/>
              <a:t>Smell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1487847"/>
            <a:ext cx="6765925" cy="147764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Both senses use</a:t>
            </a:r>
            <a:r>
              <a:rPr sz="34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chemoreceptors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Stimulated by chemicals in</a:t>
            </a:r>
            <a:r>
              <a:rPr sz="30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solution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5669" y="2940050"/>
            <a:ext cx="6789420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6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Taste has four types of</a:t>
            </a:r>
            <a:r>
              <a:rPr sz="3000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receptors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Smell </a:t>
            </a:r>
            <a:r>
              <a:rPr sz="3000" dirty="0">
                <a:latin typeface="Arial" panose="020B0604020202020204"/>
                <a:cs typeface="Arial" panose="020B0604020202020204"/>
              </a:rPr>
              <a:t>can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differentiate </a:t>
            </a:r>
            <a:r>
              <a:rPr sz="3000" dirty="0">
                <a:latin typeface="Arial" panose="020B0604020202020204"/>
                <a:cs typeface="Arial" panose="020B0604020202020204"/>
              </a:rPr>
              <a:t>a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large range</a:t>
            </a:r>
            <a:r>
              <a:rPr sz="30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of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8469" y="4026273"/>
            <a:ext cx="7367905" cy="135255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699770">
              <a:lnSpc>
                <a:spcPct val="100000"/>
              </a:lnSpc>
              <a:spcBef>
                <a:spcPts val="1395"/>
              </a:spcBef>
            </a:pPr>
            <a:r>
              <a:rPr sz="3000" dirty="0">
                <a:latin typeface="Arial" panose="020B0604020202020204"/>
                <a:cs typeface="Arial" panose="020B0604020202020204"/>
              </a:rPr>
              <a:t>chemicals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4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Both senses complement each</a:t>
            </a:r>
            <a:r>
              <a:rPr sz="3400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other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369" y="5300979"/>
            <a:ext cx="6444615" cy="100838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5080">
              <a:lnSpc>
                <a:spcPts val="3660"/>
              </a:lnSpc>
              <a:spcBef>
                <a:spcPts val="570"/>
              </a:spcBef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and respond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to many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of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same  stimuli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71945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Olfaction</a:t>
            </a:r>
            <a:r>
              <a:rPr spc="-5" dirty="0"/>
              <a:t> </a:t>
            </a:r>
            <a:r>
              <a:rPr dirty="0"/>
              <a:t>–</a:t>
            </a:r>
            <a:r>
              <a:rPr dirty="0"/>
              <a:t> </a:t>
            </a:r>
            <a:r>
              <a:rPr dirty="0"/>
              <a:t>The</a:t>
            </a:r>
            <a:r>
              <a:rPr dirty="0"/>
              <a:t> </a:t>
            </a:r>
            <a:r>
              <a:rPr spc="-10" dirty="0"/>
              <a:t>Sense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80" dirty="0"/>
              <a:t> </a:t>
            </a:r>
            <a:r>
              <a:rPr dirty="0"/>
              <a:t>Smell</a:t>
            </a:r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29870" y="905509"/>
            <a:ext cx="7604759" cy="24307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5080" indent="-342900">
              <a:lnSpc>
                <a:spcPts val="3020"/>
              </a:lnSpc>
              <a:spcBef>
                <a:spcPts val="48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Olfactory receptors </a:t>
            </a:r>
            <a:r>
              <a:rPr sz="2800" dirty="0">
                <a:latin typeface="Arial" panose="020B0604020202020204"/>
                <a:cs typeface="Arial" panose="020B0604020202020204"/>
              </a:rPr>
              <a:t>are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in the roof of the nasal  </a:t>
            </a:r>
            <a:r>
              <a:rPr sz="2800" dirty="0">
                <a:latin typeface="Arial" panose="020B0604020202020204"/>
                <a:cs typeface="Arial" panose="020B0604020202020204"/>
              </a:rPr>
              <a:t>cavity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ct val="100000"/>
              </a:lnSpc>
              <a:spcBef>
                <a:spcPts val="137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Neurons with long</a:t>
            </a:r>
            <a:r>
              <a:rPr sz="28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cilia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marR="247650" lvl="1" indent="-229870">
              <a:lnSpc>
                <a:spcPts val="3020"/>
              </a:lnSpc>
              <a:spcBef>
                <a:spcPts val="17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2800" dirty="0">
                <a:latin typeface="Arial" panose="020B0604020202020204"/>
                <a:cs typeface="Arial" panose="020B0604020202020204"/>
              </a:rPr>
              <a:t>Chemicals </a:t>
            </a:r>
            <a:r>
              <a:rPr sz="2800" spc="5" dirty="0">
                <a:latin typeface="Arial" panose="020B0604020202020204"/>
                <a:cs typeface="Arial" panose="020B0604020202020204"/>
              </a:rPr>
              <a:t>must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be dissolved in </a:t>
            </a:r>
            <a:r>
              <a:rPr sz="2800" dirty="0">
                <a:latin typeface="Arial" panose="020B0604020202020204"/>
                <a:cs typeface="Arial" panose="020B0604020202020204"/>
              </a:rPr>
              <a:t>mucus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for  detection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14600" y="2895600"/>
            <a:ext cx="6629400" cy="396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469" y="339090"/>
            <a:ext cx="719772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Olfaction</a:t>
            </a:r>
            <a:r>
              <a:rPr spc="-5" dirty="0"/>
              <a:t> </a:t>
            </a:r>
            <a:r>
              <a:rPr dirty="0"/>
              <a:t>–</a:t>
            </a:r>
            <a:r>
              <a:rPr dirty="0"/>
              <a:t> </a:t>
            </a:r>
            <a:r>
              <a:rPr spc="5" dirty="0"/>
              <a:t>The</a:t>
            </a:r>
            <a:r>
              <a:rPr spc="5" dirty="0"/>
              <a:t> </a:t>
            </a:r>
            <a:r>
              <a:rPr spc="-5" dirty="0"/>
              <a:t>Sense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120" dirty="0"/>
              <a:t> </a:t>
            </a:r>
            <a:r>
              <a:rPr dirty="0"/>
              <a:t>Smell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58469" y="1168400"/>
            <a:ext cx="7845425" cy="162052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Impulses </a:t>
            </a:r>
            <a:r>
              <a:rPr sz="2800" dirty="0">
                <a:latin typeface="Arial" panose="020B0604020202020204"/>
                <a:cs typeface="Arial" panose="020B0604020202020204"/>
              </a:rPr>
              <a:t>are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transmitted </a:t>
            </a:r>
            <a:r>
              <a:rPr sz="2800" dirty="0">
                <a:latin typeface="Arial" panose="020B0604020202020204"/>
                <a:cs typeface="Arial" panose="020B0604020202020204"/>
              </a:rPr>
              <a:t>via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the olfactory</a:t>
            </a:r>
            <a:r>
              <a:rPr sz="2800" spc="1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nerve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ts val="3190"/>
              </a:lnSpc>
              <a:spcBef>
                <a:spcPts val="1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Interpretation of </a:t>
            </a:r>
            <a:r>
              <a:rPr sz="2800" dirty="0">
                <a:latin typeface="Arial" panose="020B0604020202020204"/>
                <a:cs typeface="Arial" panose="020B0604020202020204"/>
              </a:rPr>
              <a:t>smells is made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in the</a:t>
            </a:r>
            <a:r>
              <a:rPr sz="280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cortex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4965">
              <a:lnSpc>
                <a:spcPts val="3190"/>
              </a:lnSpc>
            </a:pPr>
            <a:r>
              <a:rPr sz="28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(olfactory area </a:t>
            </a:r>
            <a:r>
              <a:rPr sz="28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of </a:t>
            </a:r>
            <a:r>
              <a:rPr sz="28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temporal</a:t>
            </a:r>
            <a:r>
              <a:rPr sz="2800" b="1" u="heavy" spc="-2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8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lobe)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2971800"/>
            <a:ext cx="8534400" cy="38862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457073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5" dirty="0"/>
              <a:t>Sense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70" dirty="0"/>
              <a:t> </a:t>
            </a:r>
            <a:r>
              <a:rPr spc="-5" dirty="0"/>
              <a:t>Taste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157335" cy="6871334"/>
            <a:chOff x="-12759" y="0"/>
            <a:chExt cx="9157335" cy="6871334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276599" y="990599"/>
              <a:ext cx="5867400" cy="5867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57200" y="1225550"/>
            <a:ext cx="2723515" cy="509016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355600" marR="227965" indent="-342900">
              <a:lnSpc>
                <a:spcPct val="80000"/>
              </a:lnSpc>
              <a:spcBef>
                <a:spcPts val="9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Taste</a:t>
            </a:r>
            <a:r>
              <a:rPr sz="34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buds  house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receptor  organs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marR="251460" indent="-342900">
              <a:lnSpc>
                <a:spcPct val="80000"/>
              </a:lnSpc>
              <a:spcBef>
                <a:spcPts val="212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Location</a:t>
            </a:r>
            <a:r>
              <a:rPr sz="34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of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taste</a:t>
            </a:r>
            <a:r>
              <a:rPr sz="34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buds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701040" marR="5080" lvl="1" indent="-231140">
              <a:lnSpc>
                <a:spcPts val="2880"/>
              </a:lnSpc>
              <a:spcBef>
                <a:spcPts val="20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dirty="0">
                <a:latin typeface="Arial" panose="020B0604020202020204"/>
                <a:cs typeface="Arial" panose="020B0604020202020204"/>
              </a:rPr>
              <a:t>Most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are</a:t>
            </a:r>
            <a:r>
              <a:rPr sz="3000" spc="-11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on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the</a:t>
            </a:r>
            <a:r>
              <a:rPr sz="3000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tongue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701040" lvl="1" indent="-231140">
              <a:lnSpc>
                <a:spcPct val="100000"/>
              </a:lnSpc>
              <a:spcBef>
                <a:spcPts val="117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Soft</a:t>
            </a:r>
            <a:r>
              <a:rPr sz="3000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palate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701040" lvl="1" indent="-231140">
              <a:lnSpc>
                <a:spcPct val="100000"/>
              </a:lnSpc>
              <a:spcBef>
                <a:spcPts val="115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Cheeks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529590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/>
              <a:t> </a:t>
            </a:r>
            <a:r>
              <a:rPr spc="-5" dirty="0"/>
              <a:t>Tongue</a:t>
            </a:r>
            <a:r>
              <a:rPr spc="-5" dirty="0"/>
              <a:t> </a:t>
            </a:r>
            <a:r>
              <a:rPr spc="-5" dirty="0"/>
              <a:t>and</a:t>
            </a:r>
            <a:r>
              <a:rPr spc="-65" dirty="0"/>
              <a:t> </a:t>
            </a:r>
            <a:r>
              <a:rPr spc="-5" dirty="0"/>
              <a:t>Taste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53670" y="1256029"/>
            <a:ext cx="41338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b="1" spc="-15" dirty="0">
                <a:latin typeface="Arial" panose="020B0604020202020204"/>
                <a:cs typeface="Arial" panose="020B0604020202020204"/>
              </a:rPr>
              <a:t>The</a:t>
            </a:r>
            <a:r>
              <a:rPr sz="28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tongue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is</a:t>
            </a:r>
            <a:r>
              <a:rPr sz="2800" b="1" spc="-5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covered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569" y="1639570"/>
            <a:ext cx="4454525" cy="14427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603885">
              <a:lnSpc>
                <a:spcPts val="3030"/>
              </a:lnSpc>
              <a:spcBef>
                <a:spcPts val="475"/>
              </a:spcBef>
            </a:pPr>
            <a:r>
              <a:rPr sz="2800" b="1" dirty="0">
                <a:latin typeface="Arial" panose="020B0604020202020204"/>
                <a:cs typeface="Arial" panose="020B0604020202020204"/>
              </a:rPr>
              <a:t>with</a:t>
            </a:r>
            <a:r>
              <a:rPr sz="2800" b="1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projections</a:t>
            </a:r>
            <a:r>
              <a:rPr sz="2800" b="1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called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papillae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6870" indent="-229870">
              <a:lnSpc>
                <a:spcPct val="100000"/>
              </a:lnSpc>
              <a:spcBef>
                <a:spcPts val="136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6870" algn="l"/>
              </a:tabLst>
            </a:pPr>
            <a:r>
              <a:rPr sz="2800" b="1" spc="-5" dirty="0">
                <a:latin typeface="Arial" panose="020B0604020202020204"/>
                <a:cs typeface="Arial" panose="020B0604020202020204"/>
              </a:rPr>
              <a:t>Filiform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papillae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–</a:t>
            </a:r>
            <a:r>
              <a:rPr sz="28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sharp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0869" y="2834639"/>
            <a:ext cx="3824604" cy="123698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510"/>
              </a:spcBef>
            </a:pPr>
            <a:r>
              <a:rPr sz="2800" b="1" dirty="0">
                <a:latin typeface="Arial" panose="020B0604020202020204"/>
                <a:cs typeface="Arial" panose="020B0604020202020204"/>
              </a:rPr>
              <a:t>with</a:t>
            </a:r>
            <a:r>
              <a:rPr sz="2800" b="1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no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taste</a:t>
            </a:r>
            <a:r>
              <a:rPr sz="28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buds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2800" b="1" spc="-10" dirty="0">
                <a:latin typeface="Arial" panose="020B0604020202020204"/>
                <a:cs typeface="Arial" panose="020B0604020202020204"/>
              </a:rPr>
              <a:t>Fungifiorm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papillae</a:t>
            </a:r>
            <a:r>
              <a:rPr sz="2800" b="1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–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0869" y="3823970"/>
            <a:ext cx="4358005" cy="162052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510"/>
              </a:spcBef>
            </a:pPr>
            <a:r>
              <a:rPr sz="2800" b="1" spc="-10" dirty="0">
                <a:latin typeface="Arial" panose="020B0604020202020204"/>
                <a:cs typeface="Arial" panose="020B0604020202020204"/>
              </a:rPr>
              <a:t>rounded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with</a:t>
            </a:r>
            <a:r>
              <a:rPr sz="2800" b="1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taste</a:t>
            </a:r>
            <a:r>
              <a:rPr sz="2800" b="1" spc="-6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buds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242570" marR="59690" indent="-229870">
              <a:lnSpc>
                <a:spcPts val="3020"/>
              </a:lnSpc>
              <a:spcBef>
                <a:spcPts val="179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2800" b="1" spc="-5" dirty="0">
                <a:latin typeface="Arial" panose="020B0604020202020204"/>
                <a:cs typeface="Arial" panose="020B0604020202020204"/>
              </a:rPr>
              <a:t>Circumvallate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papillae</a:t>
            </a:r>
            <a:r>
              <a:rPr sz="2800" b="1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–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large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papillae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dirty="0">
                <a:latin typeface="Arial" panose="020B0604020202020204"/>
                <a:cs typeface="Arial" panose="020B0604020202020204"/>
              </a:rPr>
              <a:t>with</a:t>
            </a:r>
            <a:r>
              <a:rPr sz="2800" b="1" spc="-5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taste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3670" y="5198110"/>
            <a:ext cx="4488180" cy="1236980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699770">
              <a:lnSpc>
                <a:spcPct val="100000"/>
              </a:lnSpc>
              <a:spcBef>
                <a:spcPts val="1510"/>
              </a:spcBef>
            </a:pPr>
            <a:r>
              <a:rPr sz="2800" b="1" spc="-10" dirty="0">
                <a:latin typeface="Arial" panose="020B0604020202020204"/>
                <a:cs typeface="Arial" panose="020B0604020202020204"/>
              </a:rPr>
              <a:t>buds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 panose="020B0604020202020204"/>
                <a:cs typeface="Arial" panose="020B0604020202020204"/>
              </a:rPr>
              <a:t>Taste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buds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are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found</a:t>
            </a:r>
            <a:r>
              <a:rPr sz="2800" b="1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on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569" y="6366509"/>
            <a:ext cx="34194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latin typeface="Arial" panose="020B0604020202020204"/>
                <a:cs typeface="Arial" panose="020B0604020202020204"/>
              </a:rPr>
              <a:t>the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sides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10" dirty="0">
                <a:latin typeface="Arial" panose="020B0604020202020204"/>
                <a:cs typeface="Arial" panose="020B0604020202020204"/>
              </a:rPr>
              <a:t>of</a:t>
            </a:r>
            <a:r>
              <a:rPr sz="2800" b="1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2800" b="1" spc="-5" dirty="0">
                <a:latin typeface="Arial" panose="020B0604020202020204"/>
                <a:cs typeface="Arial" panose="020B0604020202020204"/>
              </a:rPr>
              <a:t>papillae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05400" y="1371600"/>
            <a:ext cx="40386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DDD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04800" y="328929"/>
            <a:ext cx="8605520" cy="6249670"/>
            <a:chOff x="304800" y="328929"/>
            <a:chExt cx="8605520" cy="6249670"/>
          </a:xfrm>
        </p:grpSpPr>
        <p:sp>
          <p:nvSpPr>
            <p:cNvPr id="4" name="object 4"/>
            <p:cNvSpPr/>
            <p:nvPr/>
          </p:nvSpPr>
          <p:spPr>
            <a:xfrm>
              <a:off x="375919" y="379729"/>
              <a:ext cx="8533130" cy="6197600"/>
            </a:xfrm>
            <a:custGeom>
              <a:avLst/>
              <a:gdLst/>
              <a:ahLst/>
              <a:cxnLst/>
              <a:rect l="l" t="t" r="r" b="b"/>
              <a:pathLst>
                <a:path w="8533130" h="6197600">
                  <a:moveTo>
                    <a:pt x="8427720" y="1270"/>
                  </a:moveTo>
                  <a:lnTo>
                    <a:pt x="104139" y="1270"/>
                  </a:lnTo>
                  <a:lnTo>
                    <a:pt x="93979" y="6350"/>
                  </a:lnTo>
                  <a:lnTo>
                    <a:pt x="81279" y="11430"/>
                  </a:lnTo>
                  <a:lnTo>
                    <a:pt x="40639" y="39370"/>
                  </a:lnTo>
                  <a:lnTo>
                    <a:pt x="11429" y="81280"/>
                  </a:lnTo>
                  <a:lnTo>
                    <a:pt x="5079" y="102870"/>
                  </a:lnTo>
                  <a:lnTo>
                    <a:pt x="1269" y="115570"/>
                  </a:lnTo>
                  <a:lnTo>
                    <a:pt x="0" y="128270"/>
                  </a:lnTo>
                  <a:lnTo>
                    <a:pt x="0" y="6069330"/>
                  </a:lnTo>
                  <a:lnTo>
                    <a:pt x="1269" y="6080760"/>
                  </a:lnTo>
                  <a:lnTo>
                    <a:pt x="5079" y="6093460"/>
                  </a:lnTo>
                  <a:lnTo>
                    <a:pt x="6350" y="6104890"/>
                  </a:lnTo>
                  <a:lnTo>
                    <a:pt x="31750" y="6148070"/>
                  </a:lnTo>
                  <a:lnTo>
                    <a:pt x="71120" y="6181090"/>
                  </a:lnTo>
                  <a:lnTo>
                    <a:pt x="116839" y="6197600"/>
                  </a:lnTo>
                  <a:lnTo>
                    <a:pt x="8416290" y="6197600"/>
                  </a:lnTo>
                  <a:lnTo>
                    <a:pt x="8463280" y="6181090"/>
                  </a:lnTo>
                  <a:lnTo>
                    <a:pt x="8501380" y="6148070"/>
                  </a:lnTo>
                  <a:lnTo>
                    <a:pt x="8526780" y="6104890"/>
                  </a:lnTo>
                  <a:lnTo>
                    <a:pt x="8531860" y="6080760"/>
                  </a:lnTo>
                  <a:lnTo>
                    <a:pt x="8533130" y="6069330"/>
                  </a:lnTo>
                  <a:lnTo>
                    <a:pt x="8533130" y="128270"/>
                  </a:lnTo>
                  <a:lnTo>
                    <a:pt x="8530590" y="102870"/>
                  </a:lnTo>
                  <a:lnTo>
                    <a:pt x="8501380" y="49530"/>
                  </a:lnTo>
                  <a:lnTo>
                    <a:pt x="8463280" y="16510"/>
                  </a:lnTo>
                  <a:lnTo>
                    <a:pt x="8440420" y="6350"/>
                  </a:lnTo>
                  <a:lnTo>
                    <a:pt x="8427720" y="1270"/>
                  </a:lnTo>
                  <a:close/>
                </a:path>
                <a:path w="8533130" h="6197600">
                  <a:moveTo>
                    <a:pt x="8404860" y="0"/>
                  </a:moveTo>
                  <a:lnTo>
                    <a:pt x="128270" y="0"/>
                  </a:lnTo>
                  <a:lnTo>
                    <a:pt x="116839" y="1270"/>
                  </a:lnTo>
                  <a:lnTo>
                    <a:pt x="8416290" y="1270"/>
                  </a:lnTo>
                  <a:lnTo>
                    <a:pt x="8404860" y="0"/>
                  </a:lnTo>
                  <a:close/>
                </a:path>
              </a:pathLst>
            </a:custGeom>
            <a:solidFill>
              <a:srgbClr val="000000">
                <a:alpha val="25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7189" y="378459"/>
              <a:ext cx="8533130" cy="6198870"/>
            </a:xfrm>
            <a:custGeom>
              <a:avLst/>
              <a:gdLst/>
              <a:ahLst/>
              <a:cxnLst/>
              <a:rect l="l" t="t" r="r" b="b"/>
              <a:pathLst>
                <a:path w="8533130" h="6198870">
                  <a:moveTo>
                    <a:pt x="128269" y="0"/>
                  </a:moveTo>
                  <a:lnTo>
                    <a:pt x="80902" y="11132"/>
                  </a:lnTo>
                  <a:lnTo>
                    <a:pt x="39846" y="40481"/>
                  </a:lnTo>
                  <a:lnTo>
                    <a:pt x="10933" y="81974"/>
                  </a:lnTo>
                  <a:lnTo>
                    <a:pt x="0" y="129539"/>
                  </a:lnTo>
                  <a:lnTo>
                    <a:pt x="0" y="6069330"/>
                  </a:lnTo>
                  <a:lnTo>
                    <a:pt x="10933" y="6116895"/>
                  </a:lnTo>
                  <a:lnTo>
                    <a:pt x="39846" y="6158388"/>
                  </a:lnTo>
                  <a:lnTo>
                    <a:pt x="80902" y="6187737"/>
                  </a:lnTo>
                  <a:lnTo>
                    <a:pt x="128269" y="6198870"/>
                  </a:lnTo>
                  <a:lnTo>
                    <a:pt x="8403590" y="6198870"/>
                  </a:lnTo>
                  <a:lnTo>
                    <a:pt x="8450957" y="6187737"/>
                  </a:lnTo>
                  <a:lnTo>
                    <a:pt x="8492013" y="6158388"/>
                  </a:lnTo>
                  <a:lnTo>
                    <a:pt x="8520926" y="6116895"/>
                  </a:lnTo>
                  <a:lnTo>
                    <a:pt x="8531860" y="6069330"/>
                  </a:lnTo>
                  <a:lnTo>
                    <a:pt x="8531860" y="129539"/>
                  </a:lnTo>
                  <a:lnTo>
                    <a:pt x="8520926" y="81974"/>
                  </a:lnTo>
                  <a:lnTo>
                    <a:pt x="8492013" y="40481"/>
                  </a:lnTo>
                  <a:lnTo>
                    <a:pt x="8450957" y="11132"/>
                  </a:lnTo>
                  <a:lnTo>
                    <a:pt x="8403590" y="0"/>
                  </a:lnTo>
                  <a:lnTo>
                    <a:pt x="128269" y="0"/>
                  </a:lnTo>
                  <a:close/>
                </a:path>
                <a:path w="8533130" h="6198870">
                  <a:moveTo>
                    <a:pt x="0" y="0"/>
                  </a:moveTo>
                  <a:lnTo>
                    <a:pt x="0" y="0"/>
                  </a:lnTo>
                </a:path>
                <a:path w="8533130" h="6198870">
                  <a:moveTo>
                    <a:pt x="8533130" y="6198870"/>
                  </a:moveTo>
                  <a:lnTo>
                    <a:pt x="8533130" y="619887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4800" y="32892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8427720" y="1270"/>
                  </a:moveTo>
                  <a:lnTo>
                    <a:pt x="104140" y="1270"/>
                  </a:lnTo>
                  <a:lnTo>
                    <a:pt x="69850" y="16510"/>
                  </a:lnTo>
                  <a:lnTo>
                    <a:pt x="30479" y="49530"/>
                  </a:lnTo>
                  <a:lnTo>
                    <a:pt x="6350" y="92710"/>
                  </a:lnTo>
                  <a:lnTo>
                    <a:pt x="2539" y="102870"/>
                  </a:lnTo>
                  <a:lnTo>
                    <a:pt x="0" y="115570"/>
                  </a:lnTo>
                  <a:lnTo>
                    <a:pt x="0" y="182880"/>
                  </a:lnTo>
                  <a:lnTo>
                    <a:pt x="8531860" y="182880"/>
                  </a:lnTo>
                  <a:lnTo>
                    <a:pt x="8531860" y="115570"/>
                  </a:lnTo>
                  <a:lnTo>
                    <a:pt x="8529320" y="102870"/>
                  </a:lnTo>
                  <a:lnTo>
                    <a:pt x="8525510" y="92710"/>
                  </a:lnTo>
                  <a:lnTo>
                    <a:pt x="8521700" y="81280"/>
                  </a:lnTo>
                  <a:lnTo>
                    <a:pt x="8515350" y="69850"/>
                  </a:lnTo>
                  <a:lnTo>
                    <a:pt x="8509000" y="59690"/>
                  </a:lnTo>
                  <a:lnTo>
                    <a:pt x="8500110" y="49530"/>
                  </a:lnTo>
                  <a:lnTo>
                    <a:pt x="8492490" y="39370"/>
                  </a:lnTo>
                  <a:lnTo>
                    <a:pt x="8483600" y="31750"/>
                  </a:lnTo>
                  <a:lnTo>
                    <a:pt x="8472170" y="24129"/>
                  </a:lnTo>
                  <a:lnTo>
                    <a:pt x="8462010" y="16510"/>
                  </a:lnTo>
                  <a:lnTo>
                    <a:pt x="8427720" y="1270"/>
                  </a:lnTo>
                  <a:close/>
                </a:path>
                <a:path w="8531860" h="182879">
                  <a:moveTo>
                    <a:pt x="8403590" y="0"/>
                  </a:moveTo>
                  <a:lnTo>
                    <a:pt x="128270" y="0"/>
                  </a:lnTo>
                  <a:lnTo>
                    <a:pt x="115570" y="1270"/>
                  </a:lnTo>
                  <a:lnTo>
                    <a:pt x="8415020" y="1270"/>
                  </a:lnTo>
                  <a:lnTo>
                    <a:pt x="84035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304800" y="495300"/>
            <a:ext cx="8531860" cy="2362200"/>
            <a:chOff x="304800" y="495300"/>
            <a:chExt cx="8531860" cy="2362200"/>
          </a:xfrm>
        </p:grpSpPr>
        <p:sp>
          <p:nvSpPr>
            <p:cNvPr id="8" name="object 8"/>
            <p:cNvSpPr/>
            <p:nvPr/>
          </p:nvSpPr>
          <p:spPr>
            <a:xfrm>
              <a:off x="304800" y="4953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4800" y="6629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4800" y="83057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4800" y="996950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19">
                  <a:moveTo>
                    <a:pt x="0" y="0"/>
                  </a:moveTo>
                  <a:lnTo>
                    <a:pt x="8531859" y="0"/>
                  </a:lnTo>
                  <a:lnTo>
                    <a:pt x="8531860" y="185420"/>
                  </a:lnTo>
                  <a:lnTo>
                    <a:pt x="0" y="185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4800" y="116585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80">
                  <a:moveTo>
                    <a:pt x="0" y="0"/>
                  </a:moveTo>
                  <a:lnTo>
                    <a:pt x="8531859" y="0"/>
                  </a:lnTo>
                  <a:lnTo>
                    <a:pt x="8531860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04800" y="1332230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19">
                  <a:moveTo>
                    <a:pt x="0" y="0"/>
                  </a:moveTo>
                  <a:lnTo>
                    <a:pt x="8531859" y="0"/>
                  </a:lnTo>
                  <a:lnTo>
                    <a:pt x="8531860" y="185420"/>
                  </a:lnTo>
                  <a:lnTo>
                    <a:pt x="0" y="1854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DE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04800" y="149986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04800" y="166751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04800" y="183515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04800" y="200278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4800" y="217042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04800" y="233807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04800" y="250571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04800" y="267335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0" y="327659"/>
            <a:ext cx="9144000" cy="6530340"/>
            <a:chOff x="0" y="327659"/>
            <a:chExt cx="9144000" cy="6530340"/>
          </a:xfrm>
        </p:grpSpPr>
        <p:sp>
          <p:nvSpPr>
            <p:cNvPr id="23" name="object 23"/>
            <p:cNvSpPr/>
            <p:nvPr/>
          </p:nvSpPr>
          <p:spPr>
            <a:xfrm>
              <a:off x="304800" y="284098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8531860" y="0"/>
                  </a:moveTo>
                  <a:lnTo>
                    <a:pt x="0" y="0"/>
                  </a:lnTo>
                  <a:lnTo>
                    <a:pt x="0" y="130810"/>
                  </a:lnTo>
                  <a:lnTo>
                    <a:pt x="0" y="184150"/>
                  </a:lnTo>
                  <a:lnTo>
                    <a:pt x="8531860" y="184150"/>
                  </a:lnTo>
                  <a:lnTo>
                    <a:pt x="8531860" y="130810"/>
                  </a:lnTo>
                  <a:lnTo>
                    <a:pt x="853186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5486400" y="3008630"/>
              <a:ext cx="3350260" cy="184150"/>
            </a:xfrm>
            <a:custGeom>
              <a:avLst/>
              <a:gdLst/>
              <a:ahLst/>
              <a:cxnLst/>
              <a:rect l="l" t="t" r="r" b="b"/>
              <a:pathLst>
                <a:path w="3350259" h="184150">
                  <a:moveTo>
                    <a:pt x="0" y="184150"/>
                  </a:moveTo>
                  <a:lnTo>
                    <a:pt x="3350259" y="184150"/>
                  </a:lnTo>
                  <a:lnTo>
                    <a:pt x="3350259" y="0"/>
                  </a:lnTo>
                  <a:lnTo>
                    <a:pt x="0" y="0"/>
                  </a:lnTo>
                  <a:lnTo>
                    <a:pt x="0" y="18415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5486400" y="3176270"/>
              <a:ext cx="3350260" cy="184150"/>
            </a:xfrm>
            <a:custGeom>
              <a:avLst/>
              <a:gdLst/>
              <a:ahLst/>
              <a:cxnLst/>
              <a:rect l="l" t="t" r="r" b="b"/>
              <a:pathLst>
                <a:path w="3350259" h="184150">
                  <a:moveTo>
                    <a:pt x="0" y="184150"/>
                  </a:moveTo>
                  <a:lnTo>
                    <a:pt x="3350259" y="184150"/>
                  </a:lnTo>
                  <a:lnTo>
                    <a:pt x="3350259" y="0"/>
                  </a:lnTo>
                  <a:lnTo>
                    <a:pt x="0" y="0"/>
                  </a:lnTo>
                  <a:lnTo>
                    <a:pt x="0" y="18415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5486400" y="3343909"/>
              <a:ext cx="3350260" cy="184150"/>
            </a:xfrm>
            <a:custGeom>
              <a:avLst/>
              <a:gdLst/>
              <a:ahLst/>
              <a:cxnLst/>
              <a:rect l="l" t="t" r="r" b="b"/>
              <a:pathLst>
                <a:path w="3350259" h="184150">
                  <a:moveTo>
                    <a:pt x="0" y="184150"/>
                  </a:moveTo>
                  <a:lnTo>
                    <a:pt x="3350259" y="184150"/>
                  </a:lnTo>
                  <a:lnTo>
                    <a:pt x="3350259" y="0"/>
                  </a:lnTo>
                  <a:lnTo>
                    <a:pt x="0" y="0"/>
                  </a:lnTo>
                  <a:lnTo>
                    <a:pt x="0" y="18415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04800" y="351154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853186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0" y="182880"/>
                  </a:lnTo>
                  <a:lnTo>
                    <a:pt x="8531860" y="182880"/>
                  </a:lnTo>
                  <a:lnTo>
                    <a:pt x="8531860" y="69850"/>
                  </a:lnTo>
                  <a:lnTo>
                    <a:pt x="853186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04800" y="367791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20">
                  <a:moveTo>
                    <a:pt x="0" y="0"/>
                  </a:moveTo>
                  <a:lnTo>
                    <a:pt x="8531859" y="0"/>
                  </a:lnTo>
                  <a:lnTo>
                    <a:pt x="8531860" y="185419"/>
                  </a:lnTo>
                  <a:lnTo>
                    <a:pt x="0" y="18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4800" y="3846830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80"/>
                  </a:lnTo>
                  <a:lnTo>
                    <a:pt x="0" y="182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4800" y="40132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4800" y="41808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04800" y="434848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04800" y="451611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04800" y="468375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04800" y="48514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3F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04800" y="50190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04800" y="518668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304800" y="535431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F6F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304800" y="552195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49"/>
                  </a:lnTo>
                  <a:lnTo>
                    <a:pt x="0" y="184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304800" y="5689600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304800" y="5857239"/>
              <a:ext cx="8531860" cy="184150"/>
            </a:xfrm>
            <a:custGeom>
              <a:avLst/>
              <a:gdLst/>
              <a:ahLst/>
              <a:cxnLst/>
              <a:rect l="l" t="t" r="r" b="b"/>
              <a:pathLst>
                <a:path w="8531860" h="184150">
                  <a:moveTo>
                    <a:pt x="0" y="0"/>
                  </a:moveTo>
                  <a:lnTo>
                    <a:pt x="8531859" y="0"/>
                  </a:lnTo>
                  <a:lnTo>
                    <a:pt x="8531860" y="184150"/>
                  </a:lnTo>
                  <a:lnTo>
                    <a:pt x="0" y="184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9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304800" y="6023609"/>
              <a:ext cx="8531860" cy="185420"/>
            </a:xfrm>
            <a:custGeom>
              <a:avLst/>
              <a:gdLst/>
              <a:ahLst/>
              <a:cxnLst/>
              <a:rect l="l" t="t" r="r" b="b"/>
              <a:pathLst>
                <a:path w="8531860" h="185420">
                  <a:moveTo>
                    <a:pt x="0" y="0"/>
                  </a:moveTo>
                  <a:lnTo>
                    <a:pt x="8531859" y="0"/>
                  </a:lnTo>
                  <a:lnTo>
                    <a:pt x="8531860" y="185419"/>
                  </a:lnTo>
                  <a:lnTo>
                    <a:pt x="0" y="185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304800" y="6192519"/>
              <a:ext cx="8531860" cy="182880"/>
            </a:xfrm>
            <a:custGeom>
              <a:avLst/>
              <a:gdLst/>
              <a:ahLst/>
              <a:cxnLst/>
              <a:rect l="l" t="t" r="r" b="b"/>
              <a:pathLst>
                <a:path w="8531860" h="182879">
                  <a:moveTo>
                    <a:pt x="0" y="0"/>
                  </a:moveTo>
                  <a:lnTo>
                    <a:pt x="8531859" y="0"/>
                  </a:lnTo>
                  <a:lnTo>
                    <a:pt x="8531860" y="182879"/>
                  </a:lnTo>
                  <a:lnTo>
                    <a:pt x="0" y="182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FB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04800" y="6358889"/>
              <a:ext cx="8531860" cy="167640"/>
            </a:xfrm>
            <a:custGeom>
              <a:avLst/>
              <a:gdLst/>
              <a:ahLst/>
              <a:cxnLst/>
              <a:rect l="l" t="t" r="r" b="b"/>
              <a:pathLst>
                <a:path w="8531860" h="167640">
                  <a:moveTo>
                    <a:pt x="8531859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16510" y="97790"/>
                  </a:lnTo>
                  <a:lnTo>
                    <a:pt x="48260" y="135890"/>
                  </a:lnTo>
                  <a:lnTo>
                    <a:pt x="92710" y="161290"/>
                  </a:lnTo>
                  <a:lnTo>
                    <a:pt x="115570" y="167640"/>
                  </a:lnTo>
                  <a:lnTo>
                    <a:pt x="8415020" y="167640"/>
                  </a:lnTo>
                  <a:lnTo>
                    <a:pt x="8427720" y="165100"/>
                  </a:lnTo>
                  <a:lnTo>
                    <a:pt x="8439150" y="161290"/>
                  </a:lnTo>
                  <a:lnTo>
                    <a:pt x="8462010" y="151130"/>
                  </a:lnTo>
                  <a:lnTo>
                    <a:pt x="8472170" y="143510"/>
                  </a:lnTo>
                  <a:lnTo>
                    <a:pt x="8483600" y="135890"/>
                  </a:lnTo>
                  <a:lnTo>
                    <a:pt x="8492490" y="127000"/>
                  </a:lnTo>
                  <a:lnTo>
                    <a:pt x="8500110" y="118110"/>
                  </a:lnTo>
                  <a:lnTo>
                    <a:pt x="8509000" y="107950"/>
                  </a:lnTo>
                  <a:lnTo>
                    <a:pt x="8515350" y="97790"/>
                  </a:lnTo>
                  <a:lnTo>
                    <a:pt x="8521700" y="86360"/>
                  </a:lnTo>
                  <a:lnTo>
                    <a:pt x="8529320" y="63500"/>
                  </a:lnTo>
                  <a:lnTo>
                    <a:pt x="8531860" y="50800"/>
                  </a:lnTo>
                  <a:lnTo>
                    <a:pt x="8531859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04800" y="328929"/>
              <a:ext cx="8533130" cy="6197600"/>
            </a:xfrm>
            <a:custGeom>
              <a:avLst/>
              <a:gdLst/>
              <a:ahLst/>
              <a:cxnLst/>
              <a:rect l="l" t="t" r="r" b="b"/>
              <a:pathLst>
                <a:path w="8533130" h="6197600">
                  <a:moveTo>
                    <a:pt x="128270" y="0"/>
                  </a:moveTo>
                  <a:lnTo>
                    <a:pt x="81438" y="10933"/>
                  </a:lnTo>
                  <a:lnTo>
                    <a:pt x="40322" y="39846"/>
                  </a:lnTo>
                  <a:lnTo>
                    <a:pt x="11112" y="80902"/>
                  </a:lnTo>
                  <a:lnTo>
                    <a:pt x="0" y="128270"/>
                  </a:lnTo>
                  <a:lnTo>
                    <a:pt x="0" y="6068060"/>
                  </a:lnTo>
                  <a:lnTo>
                    <a:pt x="11112" y="6115625"/>
                  </a:lnTo>
                  <a:lnTo>
                    <a:pt x="40322" y="6157118"/>
                  </a:lnTo>
                  <a:lnTo>
                    <a:pt x="81438" y="6186467"/>
                  </a:lnTo>
                  <a:lnTo>
                    <a:pt x="128270" y="6197600"/>
                  </a:lnTo>
                  <a:lnTo>
                    <a:pt x="8404860" y="6197600"/>
                  </a:lnTo>
                  <a:lnTo>
                    <a:pt x="8451691" y="6186467"/>
                  </a:lnTo>
                  <a:lnTo>
                    <a:pt x="8492807" y="6157118"/>
                  </a:lnTo>
                  <a:lnTo>
                    <a:pt x="8522017" y="6115625"/>
                  </a:lnTo>
                  <a:lnTo>
                    <a:pt x="8533130" y="6068060"/>
                  </a:lnTo>
                  <a:lnTo>
                    <a:pt x="8533130" y="128270"/>
                  </a:lnTo>
                  <a:lnTo>
                    <a:pt x="8522017" y="80902"/>
                  </a:lnTo>
                  <a:lnTo>
                    <a:pt x="8492807" y="39846"/>
                  </a:lnTo>
                  <a:lnTo>
                    <a:pt x="8451691" y="10933"/>
                  </a:lnTo>
                  <a:lnTo>
                    <a:pt x="8404860" y="0"/>
                  </a:lnTo>
                  <a:lnTo>
                    <a:pt x="128270" y="0"/>
                  </a:lnTo>
                  <a:close/>
                </a:path>
                <a:path w="8533130" h="6197600">
                  <a:moveTo>
                    <a:pt x="0" y="0"/>
                  </a:moveTo>
                  <a:lnTo>
                    <a:pt x="0" y="0"/>
                  </a:lnTo>
                </a:path>
                <a:path w="8533130" h="6197600">
                  <a:moveTo>
                    <a:pt x="8533130" y="6197600"/>
                  </a:moveTo>
                  <a:lnTo>
                    <a:pt x="8533130" y="6197600"/>
                  </a:lnTo>
                </a:path>
              </a:pathLst>
            </a:custGeom>
            <a:ln w="3175">
              <a:solidFill>
                <a:srgbClr val="A3A2A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414019" y="426719"/>
              <a:ext cx="8314690" cy="549783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219200" y="2852420"/>
              <a:ext cx="7924800" cy="40055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0" y="3276599"/>
              <a:ext cx="3503929" cy="3581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549084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Structure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dirty="0"/>
              <a:t>Taste</a:t>
            </a:r>
            <a:r>
              <a:rPr spc="-95" dirty="0"/>
              <a:t> </a:t>
            </a:r>
            <a:r>
              <a:rPr spc="-5" dirty="0"/>
              <a:t>Buds</a:t>
            </a:r>
            <a:endParaRPr spc="-5" dirty="0"/>
          </a:p>
        </p:txBody>
      </p:sp>
      <p:grpSp>
        <p:nvGrpSpPr>
          <p:cNvPr id="50" name="object 50"/>
          <p:cNvGrpSpPr/>
          <p:nvPr/>
        </p:nvGrpSpPr>
        <p:grpSpPr>
          <a:xfrm>
            <a:off x="-13017" y="0"/>
            <a:ext cx="9100185" cy="3975735"/>
            <a:chOff x="-13017" y="0"/>
            <a:chExt cx="9100185" cy="3975735"/>
          </a:xfrm>
        </p:grpSpPr>
        <p:sp>
          <p:nvSpPr>
            <p:cNvPr id="51" name="object 51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52399" y="228599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0" y="2819399"/>
              <a:ext cx="4724400" cy="1143000"/>
            </a:xfrm>
            <a:custGeom>
              <a:avLst/>
              <a:gdLst/>
              <a:ahLst/>
              <a:cxnLst/>
              <a:rect l="l" t="t" r="r" b="b"/>
              <a:pathLst>
                <a:path w="4724400" h="1143000">
                  <a:moveTo>
                    <a:pt x="4724400" y="0"/>
                  </a:moveTo>
                  <a:lnTo>
                    <a:pt x="1905000" y="0"/>
                  </a:lnTo>
                  <a:lnTo>
                    <a:pt x="1905000" y="152400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1905000" y="762000"/>
                  </a:lnTo>
                  <a:lnTo>
                    <a:pt x="1905000" y="1143000"/>
                  </a:lnTo>
                  <a:lnTo>
                    <a:pt x="4724400" y="1143000"/>
                  </a:lnTo>
                  <a:lnTo>
                    <a:pt x="4724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5" name="object 55"/>
          <p:cNvSpPr txBox="1"/>
          <p:nvPr/>
        </p:nvSpPr>
        <p:spPr>
          <a:xfrm>
            <a:off x="228600" y="719497"/>
            <a:ext cx="8096884" cy="253682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9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Gustatory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cells are the</a:t>
            </a:r>
            <a:r>
              <a:rPr sz="3400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receptors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701040" lvl="1" indent="-231140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Have gustatory hairs (long</a:t>
            </a:r>
            <a:r>
              <a:rPr sz="3000" spc="-4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microvilli)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701040" marR="5080" lvl="1" indent="-231140">
              <a:lnSpc>
                <a:spcPts val="3230"/>
              </a:lnSpc>
              <a:spcBef>
                <a:spcPts val="1925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70104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Hairs are stimulated by chemicals dissolved  in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saliva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67000" y="2895599"/>
            <a:ext cx="2819400" cy="1981200"/>
          </a:xfrm>
          <a:custGeom>
            <a:avLst/>
            <a:gdLst/>
            <a:ahLst/>
            <a:cxnLst/>
            <a:rect l="l" t="t" r="r" b="b"/>
            <a:pathLst>
              <a:path w="2819400" h="1981200">
                <a:moveTo>
                  <a:pt x="2819400" y="0"/>
                </a:moveTo>
                <a:lnTo>
                  <a:pt x="0" y="0"/>
                </a:lnTo>
                <a:lnTo>
                  <a:pt x="0" y="1143000"/>
                </a:lnTo>
                <a:lnTo>
                  <a:pt x="76200" y="1143000"/>
                </a:lnTo>
                <a:lnTo>
                  <a:pt x="76200" y="1981200"/>
                </a:lnTo>
                <a:lnTo>
                  <a:pt x="1981200" y="1981200"/>
                </a:lnTo>
                <a:lnTo>
                  <a:pt x="1981200" y="1143000"/>
                </a:lnTo>
                <a:lnTo>
                  <a:pt x="2819400" y="1143000"/>
                </a:lnTo>
                <a:lnTo>
                  <a:pt x="2819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3529" y="327659"/>
            <a:ext cx="8840470" cy="6530340"/>
            <a:chOff x="303529" y="327659"/>
            <a:chExt cx="8840470" cy="6530340"/>
          </a:xfrm>
        </p:grpSpPr>
        <p:sp>
          <p:nvSpPr>
            <p:cNvPr id="3" name="object 3"/>
            <p:cNvSpPr/>
            <p:nvPr/>
          </p:nvSpPr>
          <p:spPr>
            <a:xfrm>
              <a:off x="414019" y="426719"/>
              <a:ext cx="8314690" cy="549783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057400" y="2209799"/>
              <a:ext cx="7086600" cy="4648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5490845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Structure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dirty="0"/>
              <a:t>Taste</a:t>
            </a:r>
            <a:r>
              <a:rPr spc="-95" dirty="0"/>
              <a:t> </a:t>
            </a:r>
            <a:r>
              <a:rPr spc="-5" dirty="0"/>
              <a:t>Buds</a:t>
            </a:r>
            <a:endParaRPr spc="-5" dirty="0"/>
          </a:p>
        </p:txBody>
      </p:sp>
      <p:grpSp>
        <p:nvGrpSpPr>
          <p:cNvPr id="6" name="object 6"/>
          <p:cNvGrpSpPr/>
          <p:nvPr/>
        </p:nvGrpSpPr>
        <p:grpSpPr>
          <a:xfrm>
            <a:off x="-13017" y="0"/>
            <a:ext cx="9100185" cy="6871334"/>
            <a:chOff x="-13017" y="0"/>
            <a:chExt cx="9100185" cy="6871334"/>
          </a:xfrm>
        </p:grpSpPr>
        <p:sp>
          <p:nvSpPr>
            <p:cNvPr id="7" name="object 7"/>
            <p:cNvSpPr/>
            <p:nvPr/>
          </p:nvSpPr>
          <p:spPr>
            <a:xfrm>
              <a:off x="1981199" y="2133599"/>
              <a:ext cx="3429000" cy="4724400"/>
            </a:xfrm>
            <a:custGeom>
              <a:avLst/>
              <a:gdLst/>
              <a:ahLst/>
              <a:cxnLst/>
              <a:rect l="l" t="t" r="r" b="b"/>
              <a:pathLst>
                <a:path w="3429000" h="4724400">
                  <a:moveTo>
                    <a:pt x="3429000" y="0"/>
                  </a:moveTo>
                  <a:lnTo>
                    <a:pt x="0" y="0"/>
                  </a:lnTo>
                  <a:lnTo>
                    <a:pt x="0" y="4724400"/>
                  </a:lnTo>
                  <a:lnTo>
                    <a:pt x="3429000" y="4724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2399" y="228599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77469" y="972820"/>
            <a:ext cx="4846320" cy="485140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4330" marR="5080" indent="-341630">
              <a:lnSpc>
                <a:spcPct val="90000"/>
              </a:lnSpc>
              <a:spcBef>
                <a:spcPts val="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33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Impulses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are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carried </a:t>
            </a:r>
            <a:r>
              <a:rPr sz="3400" dirty="0">
                <a:latin typeface="Arial" panose="020B0604020202020204"/>
                <a:cs typeface="Arial" panose="020B0604020202020204"/>
              </a:rPr>
              <a:t>to 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the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gustatory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complex </a:t>
            </a:r>
            <a:r>
              <a:rPr sz="3400" spc="-5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solidFill>
                  <a:srgbClr val="CC0000"/>
                </a:solidFill>
                <a:latin typeface="Arial" panose="020B0604020202020204"/>
                <a:cs typeface="Arial" panose="020B0604020202020204"/>
              </a:rPr>
              <a:t>(pareital lobe)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by  several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cranial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nerves  because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taste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buds are  found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in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different</a:t>
            </a:r>
            <a:r>
              <a:rPr sz="3400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areas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Facial</a:t>
            </a:r>
            <a:r>
              <a:rPr sz="30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nerve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Glossopharyngeal</a:t>
            </a:r>
            <a:r>
              <a:rPr sz="3000" spc="-7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nerve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699770" lvl="1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3000" spc="-10" dirty="0">
                <a:latin typeface="Arial" panose="020B0604020202020204"/>
                <a:cs typeface="Arial" panose="020B0604020202020204"/>
              </a:rPr>
              <a:t>Vagus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nerve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181600" y="0"/>
            <a:ext cx="3962400" cy="6096000"/>
            <a:chOff x="5181600" y="0"/>
            <a:chExt cx="3962400" cy="6096000"/>
          </a:xfrm>
        </p:grpSpPr>
        <p:sp>
          <p:nvSpPr>
            <p:cNvPr id="13" name="object 13"/>
            <p:cNvSpPr/>
            <p:nvPr/>
          </p:nvSpPr>
          <p:spPr>
            <a:xfrm>
              <a:off x="6400800" y="0"/>
              <a:ext cx="2743200" cy="2971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181600" y="2819399"/>
              <a:ext cx="1447800" cy="3276600"/>
            </a:xfrm>
            <a:custGeom>
              <a:avLst/>
              <a:gdLst/>
              <a:ahLst/>
              <a:cxnLst/>
              <a:rect l="l" t="t" r="r" b="b"/>
              <a:pathLst>
                <a:path w="1447800" h="3276600">
                  <a:moveTo>
                    <a:pt x="11430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143000" y="838200"/>
                  </a:lnTo>
                  <a:lnTo>
                    <a:pt x="1143000" y="0"/>
                  </a:lnTo>
                  <a:close/>
                </a:path>
                <a:path w="1447800" h="3276600">
                  <a:moveTo>
                    <a:pt x="1447800" y="1295400"/>
                  </a:moveTo>
                  <a:lnTo>
                    <a:pt x="76200" y="1295400"/>
                  </a:lnTo>
                  <a:lnTo>
                    <a:pt x="76200" y="3276600"/>
                  </a:lnTo>
                  <a:lnTo>
                    <a:pt x="1447800" y="3276600"/>
                  </a:lnTo>
                  <a:lnTo>
                    <a:pt x="1447800" y="12954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83540"/>
            <a:ext cx="74231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Accessory</a:t>
            </a:r>
            <a:r>
              <a:rPr spc="-5" dirty="0"/>
              <a:t> </a:t>
            </a:r>
            <a:r>
              <a:rPr spc="-5" dirty="0"/>
              <a:t>Structures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40" dirty="0"/>
              <a:t> </a:t>
            </a:r>
            <a:r>
              <a:rPr spc="-10" dirty="0"/>
              <a:t>Eye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469" y="1049020"/>
            <a:ext cx="19977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5" dirty="0">
                <a:latin typeface="Arial" panose="020B0604020202020204"/>
                <a:cs typeface="Arial" panose="020B0604020202020204"/>
              </a:rPr>
              <a:t>La</a:t>
            </a:r>
            <a:r>
              <a:rPr sz="3400" spc="5" dirty="0">
                <a:latin typeface="Arial" panose="020B0604020202020204"/>
                <a:cs typeface="Arial" panose="020B0604020202020204"/>
              </a:rPr>
              <a:t>c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ri</a:t>
            </a:r>
            <a:r>
              <a:rPr sz="3400" spc="10" dirty="0">
                <a:latin typeface="Arial" panose="020B0604020202020204"/>
                <a:cs typeface="Arial" panose="020B0604020202020204"/>
              </a:rPr>
              <a:t>m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a</a:t>
            </a:r>
            <a:r>
              <a:rPr sz="3400" dirty="0">
                <a:latin typeface="Arial" panose="020B0604020202020204"/>
                <a:cs typeface="Arial" panose="020B0604020202020204"/>
              </a:rPr>
              <a:t>l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0369" y="1260517"/>
            <a:ext cx="3162300" cy="1477645"/>
          </a:xfrm>
          <a:prstGeom prst="rect">
            <a:avLst/>
          </a:prstGeom>
        </p:spPr>
        <p:txBody>
          <a:bodyPr vert="horz" wrap="square" lIns="0" tIns="266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95"/>
              </a:spcBef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apparatus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6870" indent="-229870">
              <a:lnSpc>
                <a:spcPct val="100000"/>
              </a:lnSpc>
              <a:spcBef>
                <a:spcPts val="17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68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Lacrimal gland</a:t>
            </a:r>
            <a:r>
              <a:rPr sz="3000" spc="-10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–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40" y="2667000"/>
            <a:ext cx="30079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latin typeface="Arial" panose="020B0604020202020204"/>
                <a:cs typeface="Arial" panose="020B0604020202020204"/>
              </a:rPr>
              <a:t>produces</a:t>
            </a:r>
            <a:r>
              <a:rPr sz="3000" spc="-8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lacrimal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669" y="2886709"/>
            <a:ext cx="3218815" cy="13233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242570">
              <a:lnSpc>
                <a:spcPct val="100000"/>
              </a:lnSpc>
              <a:spcBef>
                <a:spcPts val="1610"/>
              </a:spcBef>
            </a:pPr>
            <a:r>
              <a:rPr sz="3000" spc="-5" dirty="0">
                <a:latin typeface="Arial" panose="020B0604020202020204"/>
                <a:cs typeface="Arial" panose="020B0604020202020204"/>
              </a:rPr>
              <a:t>fluid</a:t>
            </a:r>
            <a:endParaRPr sz="3000">
              <a:latin typeface="Arial" panose="020B0604020202020204"/>
              <a:cs typeface="Arial" panose="020B0604020202020204"/>
            </a:endParaRPr>
          </a:p>
          <a:p>
            <a:pPr marL="242570" indent="-229870">
              <a:lnSpc>
                <a:spcPct val="100000"/>
              </a:lnSpc>
              <a:spcBef>
                <a:spcPts val="1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Lacrimal canals</a:t>
            </a:r>
            <a:r>
              <a:rPr sz="30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–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540" y="4138929"/>
            <a:ext cx="2496820" cy="89281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715">
              <a:lnSpc>
                <a:spcPts val="3230"/>
              </a:lnSpc>
              <a:spcBef>
                <a:spcPts val="515"/>
              </a:spcBef>
            </a:pPr>
            <a:r>
              <a:rPr sz="3000" spc="-5" dirty="0">
                <a:latin typeface="Arial" panose="020B0604020202020204"/>
                <a:cs typeface="Arial" panose="020B0604020202020204"/>
              </a:rPr>
              <a:t>drains lacrimal  fluid from</a:t>
            </a:r>
            <a:r>
              <a:rPr sz="3000" spc="-105" dirty="0">
                <a:latin typeface="Arial" panose="020B0604020202020204"/>
                <a:cs typeface="Arial" panose="020B0604020202020204"/>
              </a:rPr>
              <a:t>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eyes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62400" y="2514600"/>
            <a:ext cx="5181600" cy="4343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7779"/>
            <a:ext cx="9144000" cy="684022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78740"/>
            <a:ext cx="404876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Taste</a:t>
            </a:r>
            <a:r>
              <a:rPr spc="-75" dirty="0"/>
              <a:t> </a:t>
            </a:r>
            <a:r>
              <a:rPr spc="-5" dirty="0"/>
              <a:t>Sensations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178435" cy="1321435"/>
            <a:chOff x="-12759" y="0"/>
            <a:chExt cx="1784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82270" y="725170"/>
            <a:ext cx="3641725" cy="52857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spc="-10" dirty="0">
                <a:latin typeface="Arial" panose="020B0604020202020204"/>
                <a:cs typeface="Arial" panose="020B0604020202020204"/>
              </a:rPr>
              <a:t>Sweet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receptors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Sugars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Saccharine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Some </a:t>
            </a:r>
            <a:r>
              <a:rPr sz="2800" dirty="0">
                <a:latin typeface="Arial" panose="020B0604020202020204"/>
                <a:cs typeface="Arial" panose="020B0604020202020204"/>
              </a:rPr>
              <a:t>amino</a:t>
            </a:r>
            <a:r>
              <a:rPr sz="2800" spc="-70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acids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Sour</a:t>
            </a:r>
            <a:r>
              <a:rPr sz="28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receptors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Acids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Bitter receptors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Alkaloids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Salty</a:t>
            </a:r>
            <a:r>
              <a:rPr sz="2800" spc="-2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receptors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699770" lvl="1" indent="-230505">
              <a:lnSpc>
                <a:spcPct val="100000"/>
              </a:lnSpc>
              <a:spcBef>
                <a:spcPts val="4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699770" algn="l"/>
              </a:tabLst>
            </a:pPr>
            <a:r>
              <a:rPr sz="2800" spc="-5" dirty="0">
                <a:latin typeface="Arial" panose="020B0604020202020204"/>
                <a:cs typeface="Arial" panose="020B0604020202020204"/>
              </a:rPr>
              <a:t>Metal</a:t>
            </a:r>
            <a:r>
              <a:rPr sz="28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2800" spc="-5" dirty="0">
                <a:latin typeface="Arial" panose="020B0604020202020204"/>
                <a:cs typeface="Arial" panose="020B0604020202020204"/>
              </a:rPr>
              <a:t>ions</a:t>
            </a:r>
            <a:endParaRPr sz="28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4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4965" algn="l"/>
                <a:tab pos="355600" algn="l"/>
              </a:tabLst>
            </a:pPr>
            <a:r>
              <a:rPr sz="2800" b="1" u="heavy" spc="-1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Umami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9469" y="6036309"/>
            <a:ext cx="66484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10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  <a:tab pos="6635115" algn="l"/>
              </a:tabLst>
            </a:pPr>
            <a:r>
              <a:rPr sz="28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Glutamate,</a:t>
            </a:r>
            <a:r>
              <a:rPr sz="2800" b="1" u="heavy" spc="-8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8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aspartate	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9339" y="6292850"/>
            <a:ext cx="22955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(MSG,</a:t>
            </a:r>
            <a:r>
              <a:rPr sz="2800" b="1" u="heavy" spc="-80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800" b="1" u="heavy" spc="-5" dirty="0">
                <a:solidFill>
                  <a:srgbClr val="CC0000"/>
                </a:solidFill>
                <a:uFill>
                  <a:solidFill>
                    <a:srgbClr val="CC0000"/>
                  </a:solidFill>
                </a:uFill>
                <a:latin typeface="Arial" panose="020B0604020202020204"/>
                <a:cs typeface="Arial" panose="020B0604020202020204"/>
              </a:rPr>
              <a:t>meats)</a:t>
            </a:r>
            <a:endParaRPr sz="2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95800" y="0"/>
            <a:ext cx="46482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20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20040"/>
            <a:ext cx="6936105" cy="121285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ts val="4430"/>
              </a:lnSpc>
              <a:spcBef>
                <a:spcPts val="655"/>
              </a:spcBef>
            </a:pPr>
            <a:r>
              <a:rPr spc="-5" dirty="0"/>
              <a:t>Developmental</a:t>
            </a:r>
            <a:r>
              <a:rPr spc="-5" dirty="0"/>
              <a:t> </a:t>
            </a:r>
            <a:r>
              <a:rPr spc="-5" dirty="0"/>
              <a:t>Aspects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 </a:t>
            </a:r>
            <a:r>
              <a:rPr spc="-10" dirty="0"/>
              <a:t> </a:t>
            </a:r>
            <a:r>
              <a:rPr spc="-5" dirty="0"/>
              <a:t>Special</a:t>
            </a:r>
            <a:r>
              <a:rPr spc="-10" dirty="0"/>
              <a:t> </a:t>
            </a:r>
            <a:r>
              <a:rPr spc="-5" dirty="0"/>
              <a:t>Senses</a:t>
            </a:r>
            <a:endParaRPr spc="-5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58469" y="2301239"/>
            <a:ext cx="8056245" cy="2231390"/>
          </a:xfrm>
          <a:prstGeom prst="rect">
            <a:avLst/>
          </a:prstGeom>
        </p:spPr>
        <p:txBody>
          <a:bodyPr vert="horz" wrap="square" lIns="0" tIns="2298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8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Formed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early in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embryonic</a:t>
            </a:r>
            <a:r>
              <a:rPr sz="34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development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10" dirty="0">
                <a:latin typeface="Arial" panose="020B0604020202020204"/>
                <a:cs typeface="Arial" panose="020B0604020202020204"/>
              </a:rPr>
              <a:t>Eyes are outgrowths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of the</a:t>
            </a:r>
            <a:r>
              <a:rPr sz="3400" spc="5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brain</a:t>
            </a:r>
            <a:endParaRPr sz="3400">
              <a:latin typeface="Arial" panose="020B0604020202020204"/>
              <a:cs typeface="Arial" panose="020B0604020202020204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355600" algn="l"/>
              </a:tabLst>
            </a:pPr>
            <a:r>
              <a:rPr sz="3400" spc="-5" dirty="0">
                <a:latin typeface="Arial" panose="020B0604020202020204"/>
                <a:cs typeface="Arial" panose="020B0604020202020204"/>
              </a:rPr>
              <a:t>All special </a:t>
            </a:r>
            <a:r>
              <a:rPr sz="3400" spc="-10" dirty="0">
                <a:latin typeface="Arial" panose="020B0604020202020204"/>
                <a:cs typeface="Arial" panose="020B0604020202020204"/>
              </a:rPr>
              <a:t>senses are functional at</a:t>
            </a:r>
            <a:r>
              <a:rPr sz="3400" spc="10" dirty="0">
                <a:latin typeface="Arial" panose="020B0604020202020204"/>
                <a:cs typeface="Arial" panose="020B0604020202020204"/>
              </a:rPr>
              <a:t> </a:t>
            </a:r>
            <a:r>
              <a:rPr sz="3400" spc="-5" dirty="0">
                <a:latin typeface="Arial" panose="020B0604020202020204"/>
                <a:cs typeface="Arial" panose="020B0604020202020204"/>
              </a:rPr>
              <a:t>birth</a:t>
            </a:r>
            <a:endParaRPr sz="34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19" y="426719"/>
            <a:ext cx="8314690" cy="549783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1180" y="335279"/>
            <a:ext cx="7423150" cy="650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Accessory</a:t>
            </a:r>
            <a:r>
              <a:rPr spc="-5" dirty="0"/>
              <a:t> </a:t>
            </a:r>
            <a:r>
              <a:rPr spc="-5" dirty="0"/>
              <a:t>Structures</a:t>
            </a:r>
            <a:r>
              <a:rPr spc="-5" dirty="0"/>
              <a:t> </a:t>
            </a:r>
            <a:r>
              <a:rPr spc="-5" dirty="0"/>
              <a:t>of</a:t>
            </a:r>
            <a:r>
              <a:rPr spc="-5" dirty="0"/>
              <a:t> </a:t>
            </a:r>
            <a:r>
              <a:rPr spc="-10" dirty="0"/>
              <a:t>the</a:t>
            </a:r>
            <a:r>
              <a:rPr spc="-40" dirty="0"/>
              <a:t> </a:t>
            </a:r>
            <a:r>
              <a:rPr spc="-10" dirty="0"/>
              <a:t>Eye</a:t>
            </a:r>
            <a:endParaRPr spc="-10" dirty="0"/>
          </a:p>
        </p:txBody>
      </p:sp>
      <p:grpSp>
        <p:nvGrpSpPr>
          <p:cNvPr id="4" name="object 4"/>
          <p:cNvGrpSpPr/>
          <p:nvPr/>
        </p:nvGrpSpPr>
        <p:grpSpPr>
          <a:xfrm>
            <a:off x="-12759" y="0"/>
            <a:ext cx="9081135" cy="1321435"/>
            <a:chOff x="-12759" y="0"/>
            <a:chExt cx="9081135" cy="1321435"/>
          </a:xfrm>
        </p:grpSpPr>
        <p:sp>
          <p:nvSpPr>
            <p:cNvPr id="5" name="object 5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152400" y="0"/>
                  </a:moveTo>
                  <a:lnTo>
                    <a:pt x="0" y="0"/>
                  </a:lnTo>
                  <a:lnTo>
                    <a:pt x="0" y="1295400"/>
                  </a:lnTo>
                  <a:lnTo>
                    <a:pt x="152400" y="1295400"/>
                  </a:lnTo>
                  <a:close/>
                </a:path>
              </a:pathLst>
            </a:custGeom>
            <a:solidFill>
              <a:srgbClr val="009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152400" cy="1295400"/>
            </a:xfrm>
            <a:custGeom>
              <a:avLst/>
              <a:gdLst/>
              <a:ahLst/>
              <a:cxnLst/>
              <a:rect l="l" t="t" r="r" b="b"/>
              <a:pathLst>
                <a:path w="152400" h="1295400">
                  <a:moveTo>
                    <a:pt x="76200" y="1295400"/>
                  </a:moveTo>
                  <a:lnTo>
                    <a:pt x="0" y="1295400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295400"/>
                  </a:lnTo>
                  <a:lnTo>
                    <a:pt x="76200" y="1295400"/>
                  </a:lnTo>
                  <a:close/>
                </a:path>
              </a:pathLst>
            </a:custGeom>
            <a:ln w="25518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52400" y="228600"/>
              <a:ext cx="8915400" cy="0"/>
            </a:xfrm>
            <a:custGeom>
              <a:avLst/>
              <a:gdLst/>
              <a:ahLst/>
              <a:cxnLst/>
              <a:rect l="l" t="t" r="r" b="b"/>
              <a:pathLst>
                <a:path w="8915400">
                  <a:moveTo>
                    <a:pt x="0" y="0"/>
                  </a:moveTo>
                  <a:lnTo>
                    <a:pt x="8915400" y="0"/>
                  </a:lnTo>
                </a:path>
              </a:pathLst>
            </a:custGeom>
            <a:ln w="38097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34669" y="1054100"/>
            <a:ext cx="2708910" cy="253873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2570" marR="5080" indent="-229870">
              <a:lnSpc>
                <a:spcPct val="90000"/>
              </a:lnSpc>
              <a:spcBef>
                <a:spcPts val="460"/>
              </a:spcBef>
              <a:buClr>
                <a:srgbClr val="FF6600"/>
              </a:buClr>
              <a:buFont typeface="Symbol" panose="05050102010706020507"/>
              <a:buChar char=""/>
              <a:tabLst>
                <a:tab pos="242570" algn="l"/>
              </a:tabLst>
            </a:pPr>
            <a:r>
              <a:rPr sz="3000" spc="-5" dirty="0">
                <a:latin typeface="Arial" panose="020B0604020202020204"/>
                <a:cs typeface="Arial" panose="020B0604020202020204"/>
              </a:rPr>
              <a:t>Lacrimal sac</a:t>
            </a:r>
            <a:r>
              <a:rPr sz="3000" spc="-95" dirty="0">
                <a:latin typeface="Arial" panose="020B0604020202020204"/>
                <a:cs typeface="Arial" panose="020B0604020202020204"/>
              </a:rPr>
              <a:t> </a:t>
            </a:r>
            <a:r>
              <a:rPr sz="3000" dirty="0">
                <a:latin typeface="Arial" panose="020B0604020202020204"/>
                <a:cs typeface="Arial" panose="020B0604020202020204"/>
              </a:rPr>
              <a:t>– 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provides  passage of  lacrimal fluid  </a:t>
            </a:r>
            <a:r>
              <a:rPr sz="3000" spc="-10" dirty="0">
                <a:latin typeface="Arial" panose="020B0604020202020204"/>
                <a:cs typeface="Arial" panose="020B0604020202020204"/>
              </a:rPr>
              <a:t>towards </a:t>
            </a:r>
            <a:r>
              <a:rPr sz="3000" spc="-5" dirty="0">
                <a:latin typeface="Arial" panose="020B0604020202020204"/>
                <a:cs typeface="Arial" panose="020B0604020202020204"/>
              </a:rPr>
              <a:t>nasal  </a:t>
            </a:r>
            <a:r>
              <a:rPr sz="3000" dirty="0">
                <a:latin typeface="Arial" panose="020B0604020202020204"/>
                <a:cs typeface="Arial" panose="020B0604020202020204"/>
              </a:rPr>
              <a:t>cavity</a:t>
            </a:r>
            <a:endParaRPr sz="3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52800" y="1828800"/>
            <a:ext cx="57912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14947</Words>
  <Application>WPS Presentation</Application>
  <PresentationFormat>On-screen Show (4:3)</PresentationFormat>
  <Paragraphs>674</Paragraphs>
  <Slides>82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82</vt:i4>
      </vt:variant>
    </vt:vector>
  </HeadingPairs>
  <TitlesOfParts>
    <vt:vector size="96" baseType="lpstr">
      <vt:lpstr>Arial</vt:lpstr>
      <vt:lpstr>SimSun</vt:lpstr>
      <vt:lpstr>Wingdings</vt:lpstr>
      <vt:lpstr>Arial</vt:lpstr>
      <vt:lpstr>Verdana</vt:lpstr>
      <vt:lpstr>Times New Roman</vt:lpstr>
      <vt:lpstr>Symbol</vt:lpstr>
      <vt:lpstr>Calibri</vt:lpstr>
      <vt:lpstr>Microsoft YaHei</vt:lpstr>
      <vt:lpstr>Arial Unicode MS</vt:lpstr>
      <vt:lpstr>Arial Black</vt:lpstr>
      <vt:lpstr>UnDotum</vt:lpstr>
      <vt:lpstr>Segoe Print</vt:lpstr>
      <vt:lpstr>Office Theme</vt:lpstr>
      <vt:lpstr>PowerPoint 演示文稿</vt:lpstr>
      <vt:lpstr>The Senses</vt:lpstr>
      <vt:lpstr>The Eye and Vision</vt:lpstr>
      <vt:lpstr>Accessory Structures of the Eye</vt:lpstr>
      <vt:lpstr>Accessory Structures of the Eye</vt:lpstr>
      <vt:lpstr>PowerPoint 演示文稿</vt:lpstr>
      <vt:lpstr>CONJUNCTIVITIS</vt:lpstr>
      <vt:lpstr>Accessory Structures of the Eye</vt:lpstr>
      <vt:lpstr>Accessory Structures of the Eye</vt:lpstr>
      <vt:lpstr>Accessory Structures of the Eye</vt:lpstr>
      <vt:lpstr>Function of the Lacrimal Apparatus</vt:lpstr>
      <vt:lpstr>Extrinsic Eye Muscles</vt:lpstr>
      <vt:lpstr>When Extrinsic Eye Muscles Contract</vt:lpstr>
      <vt:lpstr>Structure of the Eye</vt:lpstr>
      <vt:lpstr>The Fibrous Tunic</vt:lpstr>
      <vt:lpstr>The Fibrous Tunic</vt:lpstr>
      <vt:lpstr>PowerPoint 演示文稿</vt:lpstr>
      <vt:lpstr>PowerPoint 演示文稿</vt:lpstr>
      <vt:lpstr>Choroid Layer</vt:lpstr>
      <vt:lpstr>Sensory Tunic (Retina)</vt:lpstr>
      <vt:lpstr>Sensory Tunic (Retina)</vt:lpstr>
      <vt:lpstr>VISUAL PIGMENTS</vt:lpstr>
      <vt:lpstr>Neurons of the Retina and Vision</vt:lpstr>
      <vt:lpstr>ROD CELLS</vt:lpstr>
      <vt:lpstr>Neurons of the Retina and Vision</vt:lpstr>
      <vt:lpstr>PowerPoint 演示文稿</vt:lpstr>
      <vt:lpstr>Cone Sensitivity</vt:lpstr>
      <vt:lpstr>How do we see colors?</vt:lpstr>
      <vt:lpstr>COLORBLINDNESS</vt:lpstr>
      <vt:lpstr>Lens</vt:lpstr>
      <vt:lpstr>Internal Eye Chamber Fluids</vt:lpstr>
      <vt:lpstr>PowerPoint 演示文稿</vt:lpstr>
      <vt:lpstr>Lens Accommodation</vt:lpstr>
      <vt:lpstr>MYOPIA</vt:lpstr>
      <vt:lpstr>HYPEROPIA</vt:lpstr>
      <vt:lpstr>Images Formed on the Retina</vt:lpstr>
      <vt:lpstr>Visual Pathway</vt:lpstr>
      <vt:lpstr>Visual Pathway</vt:lpstr>
      <vt:lpstr>Eye Reflexes</vt:lpstr>
      <vt:lpstr>In youth, the lens is transparent and a</vt:lpstr>
      <vt:lpstr>Cataracts cause vision to become hazy</vt:lpstr>
      <vt:lpstr>PowerPoint 演示文稿</vt:lpstr>
      <vt:lpstr>Occurs when the drainage of the aqueous</vt:lpstr>
      <vt:lpstr>Glaucoma causes</vt:lpstr>
      <vt:lpstr>Glaucoma is commonly treated with</vt:lpstr>
      <vt:lpstr>An ophthalmoscope is</vt:lpstr>
      <vt:lpstr>Ophthalmascope</vt:lpstr>
      <vt:lpstr>PowerPoint 演示文稿</vt:lpstr>
      <vt:lpstr>The Ear</vt:lpstr>
      <vt:lpstr>Anatomy of the Ear</vt:lpstr>
      <vt:lpstr>The External Ear</vt:lpstr>
      <vt:lpstr>The External Auditory Canal</vt:lpstr>
      <vt:lpstr>The Middle Ear or Tympanic  Cavity</vt:lpstr>
      <vt:lpstr>The Middle Ear or Tympanic</vt:lpstr>
      <vt:lpstr>Bones of the Tympanic Cavity</vt:lpstr>
      <vt:lpstr>Bones of the Tympanic Cavity</vt:lpstr>
      <vt:lpstr>Inner Ear or Bony Labyrinth</vt:lpstr>
      <vt:lpstr>Inner Ear or Bony Labyrinth</vt:lpstr>
      <vt:lpstr>Inner Ear or Bony Labryinth</vt:lpstr>
      <vt:lpstr>Organ of Corti</vt:lpstr>
      <vt:lpstr>Organ of Corti</vt:lpstr>
      <vt:lpstr>Organs of Hearing</vt:lpstr>
      <vt:lpstr>Mechanisms of Hearing</vt:lpstr>
      <vt:lpstr>Mechanisms of Hearing</vt:lpstr>
      <vt:lpstr>Mechanisms of Hearing</vt:lpstr>
      <vt:lpstr>Organs of Equilibrium</vt:lpstr>
      <vt:lpstr>Organs of Equilibrium</vt:lpstr>
      <vt:lpstr>Static Equilibrium</vt:lpstr>
      <vt:lpstr>Static Equilibrium</vt:lpstr>
      <vt:lpstr>Function of Maculae</vt:lpstr>
      <vt:lpstr>Dynamic Equilibrium</vt:lpstr>
      <vt:lpstr>Dynamic Equilibrium</vt:lpstr>
      <vt:lpstr>Chemical Senses –	Taste and  Smell</vt:lpstr>
      <vt:lpstr>Olfaction – The Sense of Smell</vt:lpstr>
      <vt:lpstr>Olfaction – The Sense of Smell</vt:lpstr>
      <vt:lpstr>The Sense of Taste</vt:lpstr>
      <vt:lpstr>The Tongue and Taste</vt:lpstr>
      <vt:lpstr>Structure of Taste Buds</vt:lpstr>
      <vt:lpstr>Structure of Taste Buds</vt:lpstr>
      <vt:lpstr>PowerPoint 演示文稿</vt:lpstr>
      <vt:lpstr>Taste Sensations</vt:lpstr>
      <vt:lpstr>Developmental Aspects of the  Special Senses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USER</cp:lastModifiedBy>
  <cp:revision>1</cp:revision>
  <dcterms:created xsi:type="dcterms:W3CDTF">2022-01-13T05:31:15Z</dcterms:created>
  <dcterms:modified xsi:type="dcterms:W3CDTF">2022-01-13T05:31:16Z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2016-02-17T03:00:00Z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2022-01-13T03:00:00Z</vt:filetime>
  </property>
  <property fmtid="{D5CDD505-2E9C-101B-9397-08002B2CF9AE}" pid="5" name="ICV">
    <vt:lpwstr>D334EE8E8A134592BE58DAB0FD693575</vt:lpwstr>
  </property>
  <property fmtid="{D5CDD505-2E9C-101B-9397-08002B2CF9AE}" pid="6" name="KSOProductBuildVer">
    <vt:lpwstr>1033-11.2.0.10443</vt:lpwstr>
  </property>
</Properties>
</file>