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6"/>
  </p:notesMasterIdLst>
  <p:sldIdLst>
    <p:sldId id="257" r:id="rId2"/>
    <p:sldId id="699" r:id="rId3"/>
    <p:sldId id="259" r:id="rId4"/>
    <p:sldId id="690" r:id="rId5"/>
    <p:sldId id="691" r:id="rId6"/>
    <p:sldId id="692" r:id="rId7"/>
    <p:sldId id="693" r:id="rId8"/>
    <p:sldId id="694" r:id="rId9"/>
    <p:sldId id="697" r:id="rId10"/>
    <p:sldId id="698" r:id="rId11"/>
    <p:sldId id="696" r:id="rId12"/>
    <p:sldId id="425" r:id="rId13"/>
    <p:sldId id="384" r:id="rId14"/>
    <p:sldId id="385" r:id="rId15"/>
    <p:sldId id="407" r:id="rId16"/>
    <p:sldId id="408" r:id="rId17"/>
    <p:sldId id="386" r:id="rId18"/>
    <p:sldId id="387" r:id="rId19"/>
    <p:sldId id="388" r:id="rId20"/>
    <p:sldId id="409" r:id="rId21"/>
    <p:sldId id="412" r:id="rId22"/>
    <p:sldId id="413" r:id="rId23"/>
    <p:sldId id="389" r:id="rId24"/>
    <p:sldId id="414" r:id="rId25"/>
    <p:sldId id="411" r:id="rId26"/>
    <p:sldId id="390" r:id="rId27"/>
    <p:sldId id="391" r:id="rId28"/>
    <p:sldId id="392" r:id="rId29"/>
    <p:sldId id="415" r:id="rId30"/>
    <p:sldId id="393" r:id="rId31"/>
    <p:sldId id="394" r:id="rId32"/>
    <p:sldId id="395" r:id="rId33"/>
    <p:sldId id="397" r:id="rId34"/>
    <p:sldId id="396" r:id="rId35"/>
    <p:sldId id="398" r:id="rId36"/>
    <p:sldId id="399" r:id="rId37"/>
    <p:sldId id="400" r:id="rId38"/>
    <p:sldId id="401" r:id="rId39"/>
    <p:sldId id="402" r:id="rId40"/>
    <p:sldId id="403" r:id="rId41"/>
    <p:sldId id="404" r:id="rId42"/>
    <p:sldId id="405" r:id="rId43"/>
    <p:sldId id="416" r:id="rId44"/>
    <p:sldId id="417" r:id="rId45"/>
    <p:sldId id="406" r:id="rId46"/>
    <p:sldId id="260" r:id="rId47"/>
    <p:sldId id="261" r:id="rId48"/>
    <p:sldId id="418" r:id="rId49"/>
    <p:sldId id="419" r:id="rId50"/>
    <p:sldId id="420" r:id="rId51"/>
    <p:sldId id="421" r:id="rId52"/>
    <p:sldId id="422" r:id="rId53"/>
    <p:sldId id="423" r:id="rId54"/>
    <p:sldId id="424" r:id="rId55"/>
    <p:sldId id="426" r:id="rId56"/>
    <p:sldId id="459" r:id="rId57"/>
    <p:sldId id="427" r:id="rId58"/>
    <p:sldId id="428" r:id="rId59"/>
    <p:sldId id="461" r:id="rId60"/>
    <p:sldId id="429" r:id="rId61"/>
    <p:sldId id="462" r:id="rId62"/>
    <p:sldId id="430" r:id="rId63"/>
    <p:sldId id="463" r:id="rId64"/>
    <p:sldId id="431" r:id="rId65"/>
    <p:sldId id="432" r:id="rId66"/>
    <p:sldId id="433" r:id="rId67"/>
    <p:sldId id="464" r:id="rId68"/>
    <p:sldId id="434" r:id="rId69"/>
    <p:sldId id="468" r:id="rId70"/>
    <p:sldId id="435" r:id="rId71"/>
    <p:sldId id="436" r:id="rId72"/>
    <p:sldId id="437" r:id="rId73"/>
    <p:sldId id="438" r:id="rId74"/>
    <p:sldId id="439" r:id="rId75"/>
    <p:sldId id="440" r:id="rId76"/>
    <p:sldId id="469" r:id="rId77"/>
    <p:sldId id="470" r:id="rId78"/>
    <p:sldId id="262" r:id="rId79"/>
    <p:sldId id="379" r:id="rId80"/>
    <p:sldId id="263" r:id="rId81"/>
    <p:sldId id="466" r:id="rId82"/>
    <p:sldId id="381" r:id="rId83"/>
    <p:sldId id="268" r:id="rId84"/>
    <p:sldId id="441" r:id="rId85"/>
    <p:sldId id="269" r:id="rId86"/>
    <p:sldId id="471" r:id="rId87"/>
    <p:sldId id="442" r:id="rId88"/>
    <p:sldId id="454" r:id="rId89"/>
    <p:sldId id="443" r:id="rId90"/>
    <p:sldId id="444" r:id="rId91"/>
    <p:sldId id="446" r:id="rId92"/>
    <p:sldId id="447" r:id="rId93"/>
    <p:sldId id="448" r:id="rId94"/>
    <p:sldId id="449" r:id="rId95"/>
    <p:sldId id="700" r:id="rId96"/>
    <p:sldId id="450" r:id="rId97"/>
    <p:sldId id="455" r:id="rId98"/>
    <p:sldId id="451" r:id="rId99"/>
    <p:sldId id="452" r:id="rId100"/>
    <p:sldId id="453" r:id="rId101"/>
    <p:sldId id="474" r:id="rId102"/>
    <p:sldId id="274" r:id="rId103"/>
    <p:sldId id="275" r:id="rId104"/>
    <p:sldId id="456" r:id="rId105"/>
    <p:sldId id="473" r:id="rId106"/>
    <p:sldId id="472" r:id="rId107"/>
    <p:sldId id="277" r:id="rId108"/>
    <p:sldId id="457" r:id="rId109"/>
    <p:sldId id="278" r:id="rId110"/>
    <p:sldId id="701" r:id="rId111"/>
    <p:sldId id="279" r:id="rId112"/>
    <p:sldId id="458" r:id="rId113"/>
    <p:sldId id="475" r:id="rId114"/>
    <p:sldId id="280" r:id="rId115"/>
    <p:sldId id="281" r:id="rId116"/>
    <p:sldId id="524" r:id="rId117"/>
    <p:sldId id="525" r:id="rId118"/>
    <p:sldId id="282" r:id="rId119"/>
    <p:sldId id="479" r:id="rId120"/>
    <p:sldId id="283" r:id="rId121"/>
    <p:sldId id="476" r:id="rId122"/>
    <p:sldId id="287" r:id="rId123"/>
    <p:sldId id="351" r:id="rId124"/>
    <p:sldId id="480" r:id="rId125"/>
    <p:sldId id="481" r:id="rId126"/>
    <p:sldId id="288" r:id="rId127"/>
    <p:sldId id="482" r:id="rId128"/>
    <p:sldId id="526" r:id="rId129"/>
    <p:sldId id="289" r:id="rId130"/>
    <p:sldId id="527" r:id="rId131"/>
    <p:sldId id="298" r:id="rId132"/>
    <p:sldId id="299" r:id="rId133"/>
    <p:sldId id="300" r:id="rId134"/>
    <p:sldId id="301" r:id="rId135"/>
    <p:sldId id="484" r:id="rId136"/>
    <p:sldId id="704" r:id="rId137"/>
    <p:sldId id="705" r:id="rId138"/>
    <p:sldId id="706" r:id="rId139"/>
    <p:sldId id="707" r:id="rId140"/>
    <p:sldId id="708" r:id="rId141"/>
    <p:sldId id="709" r:id="rId142"/>
    <p:sldId id="710" r:id="rId143"/>
    <p:sldId id="711" r:id="rId144"/>
    <p:sldId id="712" r:id="rId145"/>
    <p:sldId id="713" r:id="rId146"/>
    <p:sldId id="714" r:id="rId147"/>
    <p:sldId id="715" r:id="rId148"/>
    <p:sldId id="716" r:id="rId149"/>
    <p:sldId id="717" r:id="rId150"/>
    <p:sldId id="718" r:id="rId151"/>
    <p:sldId id="719" r:id="rId152"/>
    <p:sldId id="720" r:id="rId153"/>
    <p:sldId id="721" r:id="rId154"/>
    <p:sldId id="722" r:id="rId155"/>
    <p:sldId id="723" r:id="rId156"/>
    <p:sldId id="724" r:id="rId157"/>
    <p:sldId id="725" r:id="rId158"/>
    <p:sldId id="727" r:id="rId159"/>
    <p:sldId id="483" r:id="rId160"/>
    <p:sldId id="485" r:id="rId161"/>
    <p:sldId id="487" r:id="rId162"/>
    <p:sldId id="486" r:id="rId163"/>
    <p:sldId id="488" r:id="rId164"/>
    <p:sldId id="489" r:id="rId165"/>
    <p:sldId id="490" r:id="rId166"/>
    <p:sldId id="528" r:id="rId167"/>
    <p:sldId id="491" r:id="rId168"/>
    <p:sldId id="492" r:id="rId169"/>
    <p:sldId id="493" r:id="rId170"/>
    <p:sldId id="494" r:id="rId171"/>
    <p:sldId id="529" r:id="rId172"/>
    <p:sldId id="495" r:id="rId173"/>
    <p:sldId id="496" r:id="rId174"/>
    <p:sldId id="497" r:id="rId175"/>
    <p:sldId id="498" r:id="rId176"/>
    <p:sldId id="530" r:id="rId177"/>
    <p:sldId id="531" r:id="rId178"/>
    <p:sldId id="537" r:id="rId179"/>
    <p:sldId id="538" r:id="rId180"/>
    <p:sldId id="539" r:id="rId181"/>
    <p:sldId id="499" r:id="rId182"/>
    <p:sldId id="500" r:id="rId183"/>
    <p:sldId id="501" r:id="rId184"/>
    <p:sldId id="540" r:id="rId185"/>
    <p:sldId id="502" r:id="rId186"/>
    <p:sldId id="503" r:id="rId187"/>
    <p:sldId id="504" r:id="rId188"/>
    <p:sldId id="505" r:id="rId189"/>
    <p:sldId id="532" r:id="rId190"/>
    <p:sldId id="506" r:id="rId191"/>
    <p:sldId id="507" r:id="rId192"/>
    <p:sldId id="508" r:id="rId193"/>
    <p:sldId id="509" r:id="rId194"/>
    <p:sldId id="533" r:id="rId195"/>
    <p:sldId id="510" r:id="rId196"/>
    <p:sldId id="511" r:id="rId197"/>
    <p:sldId id="512" r:id="rId198"/>
    <p:sldId id="513" r:id="rId199"/>
    <p:sldId id="534" r:id="rId200"/>
    <p:sldId id="514" r:id="rId201"/>
    <p:sldId id="515" r:id="rId202"/>
    <p:sldId id="516" r:id="rId203"/>
    <p:sldId id="517" r:id="rId204"/>
    <p:sldId id="535" r:id="rId205"/>
    <p:sldId id="536" r:id="rId206"/>
    <p:sldId id="519" r:id="rId207"/>
    <p:sldId id="518" r:id="rId208"/>
    <p:sldId id="520" r:id="rId209"/>
    <p:sldId id="521" r:id="rId210"/>
    <p:sldId id="522" r:id="rId211"/>
    <p:sldId id="523" r:id="rId212"/>
    <p:sldId id="541" r:id="rId213"/>
    <p:sldId id="542" r:id="rId214"/>
    <p:sldId id="543" r:id="rId215"/>
    <p:sldId id="544" r:id="rId216"/>
    <p:sldId id="545" r:id="rId217"/>
    <p:sldId id="546" r:id="rId218"/>
    <p:sldId id="547" r:id="rId219"/>
    <p:sldId id="549" r:id="rId220"/>
    <p:sldId id="548" r:id="rId221"/>
    <p:sldId id="550" r:id="rId222"/>
    <p:sldId id="551" r:id="rId223"/>
    <p:sldId id="552" r:id="rId224"/>
    <p:sldId id="553" r:id="rId225"/>
    <p:sldId id="554" r:id="rId226"/>
    <p:sldId id="555" r:id="rId227"/>
    <p:sldId id="556" r:id="rId228"/>
    <p:sldId id="557" r:id="rId229"/>
    <p:sldId id="567" r:id="rId230"/>
    <p:sldId id="568" r:id="rId231"/>
    <p:sldId id="558" r:id="rId232"/>
    <p:sldId id="559" r:id="rId233"/>
    <p:sldId id="569" r:id="rId234"/>
    <p:sldId id="570" r:id="rId235"/>
    <p:sldId id="571" r:id="rId236"/>
    <p:sldId id="572" r:id="rId237"/>
    <p:sldId id="560" r:id="rId238"/>
    <p:sldId id="561" r:id="rId239"/>
    <p:sldId id="562" r:id="rId240"/>
    <p:sldId id="563" r:id="rId241"/>
    <p:sldId id="573" r:id="rId242"/>
    <p:sldId id="574" r:id="rId243"/>
    <p:sldId id="564" r:id="rId244"/>
    <p:sldId id="565" r:id="rId245"/>
    <p:sldId id="566" r:id="rId246"/>
    <p:sldId id="575" r:id="rId247"/>
    <p:sldId id="576" r:id="rId248"/>
    <p:sldId id="577" r:id="rId249"/>
    <p:sldId id="578" r:id="rId250"/>
    <p:sldId id="579" r:id="rId251"/>
    <p:sldId id="580" r:id="rId252"/>
    <p:sldId id="581" r:id="rId253"/>
    <p:sldId id="583" r:id="rId254"/>
    <p:sldId id="726" r:id="rId255"/>
    <p:sldId id="593" r:id="rId256"/>
    <p:sldId id="594" r:id="rId257"/>
    <p:sldId id="595" r:id="rId258"/>
    <p:sldId id="624" r:id="rId259"/>
    <p:sldId id="596" r:id="rId260"/>
    <p:sldId id="625" r:id="rId261"/>
    <p:sldId id="597" r:id="rId262"/>
    <p:sldId id="598" r:id="rId263"/>
    <p:sldId id="599" r:id="rId264"/>
    <p:sldId id="600" r:id="rId265"/>
    <p:sldId id="601" r:id="rId266"/>
    <p:sldId id="602" r:id="rId267"/>
    <p:sldId id="603" r:id="rId268"/>
    <p:sldId id="604" r:id="rId269"/>
    <p:sldId id="626" r:id="rId270"/>
    <p:sldId id="605" r:id="rId271"/>
    <p:sldId id="606" r:id="rId272"/>
    <p:sldId id="607" r:id="rId273"/>
    <p:sldId id="609" r:id="rId274"/>
    <p:sldId id="608" r:id="rId275"/>
    <p:sldId id="610" r:id="rId276"/>
    <p:sldId id="611" r:id="rId277"/>
    <p:sldId id="612" r:id="rId278"/>
    <p:sldId id="613" r:id="rId279"/>
    <p:sldId id="614" r:id="rId280"/>
    <p:sldId id="615" r:id="rId281"/>
    <p:sldId id="627" r:id="rId282"/>
    <p:sldId id="616" r:id="rId283"/>
    <p:sldId id="628" r:id="rId284"/>
    <p:sldId id="629" r:id="rId285"/>
    <p:sldId id="630" r:id="rId286"/>
    <p:sldId id="631" r:id="rId287"/>
    <p:sldId id="632" r:id="rId288"/>
    <p:sldId id="637" r:id="rId289"/>
    <p:sldId id="638" r:id="rId290"/>
    <p:sldId id="639" r:id="rId291"/>
    <p:sldId id="653" r:id="rId292"/>
    <p:sldId id="640" r:id="rId293"/>
    <p:sldId id="654" r:id="rId294"/>
    <p:sldId id="641" r:id="rId295"/>
    <p:sldId id="642" r:id="rId296"/>
    <p:sldId id="655" r:id="rId297"/>
    <p:sldId id="643" r:id="rId298"/>
    <p:sldId id="644" r:id="rId299"/>
    <p:sldId id="656" r:id="rId300"/>
    <p:sldId id="645" r:id="rId301"/>
    <p:sldId id="646" r:id="rId302"/>
    <p:sldId id="657" r:id="rId303"/>
    <p:sldId id="647" r:id="rId304"/>
    <p:sldId id="648" r:id="rId305"/>
    <p:sldId id="658" r:id="rId306"/>
    <p:sldId id="649" r:id="rId307"/>
    <p:sldId id="728" r:id="rId308"/>
    <p:sldId id="729" r:id="rId309"/>
    <p:sldId id="730" r:id="rId310"/>
    <p:sldId id="731" r:id="rId311"/>
    <p:sldId id="732" r:id="rId312"/>
    <p:sldId id="733" r:id="rId313"/>
    <p:sldId id="652" r:id="rId314"/>
    <p:sldId id="659" r:id="rId315"/>
    <p:sldId id="666" r:id="rId316"/>
    <p:sldId id="660" r:id="rId317"/>
    <p:sldId id="661" r:id="rId318"/>
    <p:sldId id="662" r:id="rId319"/>
    <p:sldId id="688" r:id="rId320"/>
    <p:sldId id="663" r:id="rId321"/>
    <p:sldId id="664" r:id="rId322"/>
    <p:sldId id="665" r:id="rId323"/>
    <p:sldId id="734" r:id="rId324"/>
    <p:sldId id="669" r:id="rId325"/>
    <p:sldId id="735" r:id="rId326"/>
    <p:sldId id="736" r:id="rId327"/>
    <p:sldId id="670" r:id="rId328"/>
    <p:sldId id="671" r:id="rId329"/>
    <p:sldId id="672" r:id="rId330"/>
    <p:sldId id="673" r:id="rId331"/>
    <p:sldId id="674" r:id="rId332"/>
    <p:sldId id="737" r:id="rId333"/>
    <p:sldId id="738" r:id="rId334"/>
    <p:sldId id="675" r:id="rId335"/>
    <p:sldId id="676" r:id="rId336"/>
    <p:sldId id="739" r:id="rId337"/>
    <p:sldId id="740" r:id="rId338"/>
    <p:sldId id="741" r:id="rId339"/>
    <p:sldId id="742" r:id="rId340"/>
    <p:sldId id="743" r:id="rId341"/>
    <p:sldId id="744" r:id="rId342"/>
    <p:sldId id="745" r:id="rId343"/>
    <p:sldId id="746" r:id="rId344"/>
    <p:sldId id="747" r:id="rId3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njeri kairu" initials="m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4343" autoAdjust="0"/>
  </p:normalViewPr>
  <p:slideViewPr>
    <p:cSldViewPr>
      <p:cViewPr varScale="1">
        <p:scale>
          <a:sx n="70" d="100"/>
          <a:sy n="70" d="100"/>
        </p:scale>
        <p:origin x="21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presProps" Target="presProp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viewProps" Target="view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theme" Target="theme/theme1.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commentAuthors" Target="commentAuthor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DECAE-5F5A-4295-9342-415C8724006B}" type="datetimeFigureOut">
              <a:rPr lang="en-US" smtClean="0"/>
              <a:pPr/>
              <a:t>2/21/2022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DEF18-8C5F-4CF0-869A-1E073623B78F}" type="slidenum">
              <a:rPr lang="en-US" smtClean="0"/>
              <a:pPr/>
              <a:t>‹#›</a:t>
            </a:fld>
            <a:endParaRPr lang="en-US"/>
          </a:p>
        </p:txBody>
      </p:sp>
    </p:spTree>
    <p:extLst>
      <p:ext uri="{BB962C8B-B14F-4D97-AF65-F5344CB8AC3E}">
        <p14:creationId xmlns:p14="http://schemas.microsoft.com/office/powerpoint/2010/main" val="382190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8DEF18-8C5F-4CF0-869A-1E073623B78F}" type="slidenum">
              <a:rPr lang="en-US" smtClean="0"/>
              <a:pPr/>
              <a:t>2</a:t>
            </a:fld>
            <a:endParaRPr lang="en-US"/>
          </a:p>
        </p:txBody>
      </p:sp>
    </p:spTree>
    <p:extLst>
      <p:ext uri="{BB962C8B-B14F-4D97-AF65-F5344CB8AC3E}">
        <p14:creationId xmlns:p14="http://schemas.microsoft.com/office/powerpoint/2010/main" val="240843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153C17-FD18-437D-97E3-4B104BF3E972}" type="slidenum">
              <a:rPr lang="en-US" altLang="en-US" sz="1200"/>
              <a:pPr/>
              <a:t>300</a:t>
            </a:fld>
            <a:endParaRPr lang="en-US" altLang="en-US" sz="1200"/>
          </a:p>
        </p:txBody>
      </p:sp>
      <p:sp>
        <p:nvSpPr>
          <p:cNvPr id="103427" name="Rectangle 2"/>
          <p:cNvSpPr>
            <a:spLocks noGrp="1" noRot="1" noChangeAspect="1" noChangeArrowheads="1" noTextEdit="1"/>
          </p:cNvSpPr>
          <p:nvPr>
            <p:ph type="sldImg"/>
          </p:nvPr>
        </p:nvSpPr>
        <p:spPr>
          <a:xfrm>
            <a:off x="381000" y="685800"/>
            <a:ext cx="6096000" cy="3429000"/>
          </a:xfrm>
          <a:ln/>
        </p:spPr>
      </p:sp>
      <p:sp>
        <p:nvSpPr>
          <p:cNvPr id="103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9540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6B315B-43A4-4A6B-8029-4D56B365C4BC}" type="slidenum">
              <a:rPr lang="en-US" altLang="en-US" sz="1200"/>
              <a:pPr/>
              <a:t>301</a:t>
            </a:fld>
            <a:endParaRPr lang="en-US" altLang="en-US" sz="1200"/>
          </a:p>
        </p:txBody>
      </p:sp>
      <p:sp>
        <p:nvSpPr>
          <p:cNvPr id="104451" name="Rectangle 2"/>
          <p:cNvSpPr>
            <a:spLocks noGrp="1" noRot="1" noChangeAspect="1" noChangeArrowheads="1" noTextEdit="1"/>
          </p:cNvSpPr>
          <p:nvPr>
            <p:ph type="sldImg"/>
          </p:nvPr>
        </p:nvSpPr>
        <p:spPr>
          <a:xfrm>
            <a:off x="381000" y="685800"/>
            <a:ext cx="6096000" cy="3429000"/>
          </a:xfrm>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418369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2F8C8-C596-46EA-868E-B87F1C2A9AF1}" type="slidenum">
              <a:rPr lang="en-US" altLang="en-US" sz="1200"/>
              <a:pPr/>
              <a:t>303</a:t>
            </a:fld>
            <a:endParaRPr lang="en-US" altLang="en-US" sz="1200"/>
          </a:p>
        </p:txBody>
      </p:sp>
      <p:sp>
        <p:nvSpPr>
          <p:cNvPr id="105475" name="Rectangle 2"/>
          <p:cNvSpPr>
            <a:spLocks noGrp="1" noRot="1" noChangeAspect="1" noChangeArrowheads="1" noTextEdit="1"/>
          </p:cNvSpPr>
          <p:nvPr>
            <p:ph type="sldImg"/>
          </p:nvPr>
        </p:nvSpPr>
        <p:spPr>
          <a:xfrm>
            <a:off x="381000" y="685800"/>
            <a:ext cx="6096000" cy="3429000"/>
          </a:xfrm>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135390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C6746F-71FB-44B3-9AE8-2FAAD6569638}" type="slidenum">
              <a:rPr lang="en-US" altLang="en-US" sz="1200"/>
              <a:pPr/>
              <a:t>304</a:t>
            </a:fld>
            <a:endParaRPr lang="en-US" altLang="en-US" sz="1200"/>
          </a:p>
        </p:txBody>
      </p:sp>
      <p:sp>
        <p:nvSpPr>
          <p:cNvPr id="106499" name="Rectangle 2"/>
          <p:cNvSpPr>
            <a:spLocks noGrp="1" noRot="1" noChangeAspect="1" noChangeArrowheads="1" noTextEdit="1"/>
          </p:cNvSpPr>
          <p:nvPr>
            <p:ph type="sldImg"/>
          </p:nvPr>
        </p:nvSpPr>
        <p:spPr>
          <a:xfrm>
            <a:off x="381000" y="685800"/>
            <a:ext cx="6096000" cy="3429000"/>
          </a:xfrm>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349458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37A1315-1A78-46A1-BE8C-680AD7C2D3BE}" type="slidenum">
              <a:rPr lang="en-US" altLang="en-US" sz="1200"/>
              <a:pPr/>
              <a:t>306</a:t>
            </a:fld>
            <a:endParaRPr lang="en-US" altLang="en-US" sz="1200"/>
          </a:p>
        </p:txBody>
      </p:sp>
      <p:sp>
        <p:nvSpPr>
          <p:cNvPr id="107523" name="Rectangle 2"/>
          <p:cNvSpPr>
            <a:spLocks noGrp="1" noRot="1" noChangeAspect="1" noChangeArrowheads="1" noTextEdit="1"/>
          </p:cNvSpPr>
          <p:nvPr>
            <p:ph type="sldImg"/>
          </p:nvPr>
        </p:nvSpPr>
        <p:spPr>
          <a:xfrm>
            <a:off x="381000" y="685800"/>
            <a:ext cx="6096000" cy="3429000"/>
          </a:xfrm>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159188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761213-F3FD-41F0-8EE6-934BD19BC437}" type="slidenum">
              <a:rPr lang="en-US" altLang="en-US" sz="1200"/>
              <a:pPr/>
              <a:t>313</a:t>
            </a:fld>
            <a:endParaRPr lang="en-US" altLang="en-US" sz="1200"/>
          </a:p>
        </p:txBody>
      </p:sp>
      <p:sp>
        <p:nvSpPr>
          <p:cNvPr id="110595" name="Rectangle 2"/>
          <p:cNvSpPr>
            <a:spLocks noGrp="1" noRot="1" noChangeAspect="1" noChangeArrowheads="1" noTextEdit="1"/>
          </p:cNvSpPr>
          <p:nvPr>
            <p:ph type="sldImg"/>
          </p:nvPr>
        </p:nvSpPr>
        <p:spPr>
          <a:xfrm>
            <a:off x="381000" y="685800"/>
            <a:ext cx="6096000" cy="3429000"/>
          </a:xfrm>
          <a:ln/>
        </p:spPr>
      </p:sp>
      <p:sp>
        <p:nvSpPr>
          <p:cNvPr id="110596"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189766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C92A2FE-0FC1-4D79-888F-F136DC1F0765}" type="slidenum">
              <a:rPr lang="en-US" altLang="en-US" sz="1200"/>
              <a:pPr/>
              <a:t>288</a:t>
            </a:fld>
            <a:endParaRPr lang="en-US" altLang="en-US" sz="1200"/>
          </a:p>
        </p:txBody>
      </p:sp>
      <p:sp>
        <p:nvSpPr>
          <p:cNvPr id="95235" name="Rectangle 2"/>
          <p:cNvSpPr>
            <a:spLocks noGrp="1" noRot="1" noChangeAspect="1" noChangeArrowheads="1" noTextEdit="1"/>
          </p:cNvSpPr>
          <p:nvPr>
            <p:ph type="sldImg"/>
          </p:nvPr>
        </p:nvSpPr>
        <p:spPr>
          <a:xfrm>
            <a:off x="381000" y="685800"/>
            <a:ext cx="6096000" cy="3429000"/>
          </a:xfrm>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124024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6AA69-B33A-4E26-B4EC-503866B306E8}" type="slidenum">
              <a:rPr lang="en-US" altLang="en-US" sz="1200"/>
              <a:pPr/>
              <a:t>289</a:t>
            </a:fld>
            <a:endParaRPr lang="en-US" altLang="en-US" sz="1200"/>
          </a:p>
        </p:txBody>
      </p:sp>
      <p:sp>
        <p:nvSpPr>
          <p:cNvPr id="96259" name="Rectangle 2"/>
          <p:cNvSpPr>
            <a:spLocks noGrp="1" noRot="1" noChangeAspect="1" noChangeArrowheads="1" noTextEdit="1"/>
          </p:cNvSpPr>
          <p:nvPr>
            <p:ph type="sldImg"/>
          </p:nvPr>
        </p:nvSpPr>
        <p:spPr>
          <a:xfrm>
            <a:off x="381000" y="685800"/>
            <a:ext cx="6096000" cy="3429000"/>
          </a:xfrm>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177547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E14BF1-05DF-423A-ABFE-E329A417AA0D}" type="slidenum">
              <a:rPr lang="en-US" altLang="en-US" sz="1200"/>
              <a:pPr/>
              <a:t>290</a:t>
            </a:fld>
            <a:endParaRPr lang="en-US" altLang="en-US" sz="1200"/>
          </a:p>
        </p:txBody>
      </p:sp>
      <p:sp>
        <p:nvSpPr>
          <p:cNvPr id="97283" name="Rectangle 2"/>
          <p:cNvSpPr>
            <a:spLocks noGrp="1" noRot="1" noChangeAspect="1" noChangeArrowheads="1" noTextEdit="1"/>
          </p:cNvSpPr>
          <p:nvPr>
            <p:ph type="sldImg"/>
          </p:nvPr>
        </p:nvSpPr>
        <p:spPr>
          <a:xfrm>
            <a:off x="381000" y="685800"/>
            <a:ext cx="6096000" cy="3429000"/>
          </a:xfrm>
          <a:ln/>
        </p:spPr>
      </p:sp>
      <p:sp>
        <p:nvSpPr>
          <p:cNvPr id="97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221879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FD6CF9-C8DB-4910-AC96-4ED4F785ADB6}" type="slidenum">
              <a:rPr lang="en-US" altLang="en-US" sz="1200"/>
              <a:pPr/>
              <a:t>292</a:t>
            </a:fld>
            <a:endParaRPr lang="en-US" altLang="en-US" sz="1200"/>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352694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3D53C4A-6E71-49E4-A1A0-7C9A0AAE912D}" type="slidenum">
              <a:rPr lang="en-US" altLang="en-US" sz="1200"/>
              <a:pPr/>
              <a:t>294</a:t>
            </a:fld>
            <a:endParaRPr lang="en-US" altLang="en-US" sz="1200"/>
          </a:p>
        </p:txBody>
      </p:sp>
      <p:sp>
        <p:nvSpPr>
          <p:cNvPr id="99331" name="Rectangle 2"/>
          <p:cNvSpPr>
            <a:spLocks noGrp="1" noRot="1" noChangeAspect="1" noChangeArrowheads="1" noTextEdit="1"/>
          </p:cNvSpPr>
          <p:nvPr>
            <p:ph type="sldImg"/>
          </p:nvPr>
        </p:nvSpPr>
        <p:spPr>
          <a:xfrm>
            <a:off x="381000" y="685800"/>
            <a:ext cx="6096000" cy="3429000"/>
          </a:xfrm>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354923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B06A26-5FC9-4A55-9198-43B6C354BCCD}" type="slidenum">
              <a:rPr lang="en-US" altLang="en-US" sz="1200"/>
              <a:pPr/>
              <a:t>295</a:t>
            </a:fld>
            <a:endParaRPr lang="en-US" altLang="en-US" sz="1200"/>
          </a:p>
        </p:txBody>
      </p:sp>
      <p:sp>
        <p:nvSpPr>
          <p:cNvPr id="100355" name="Rectangle 2"/>
          <p:cNvSpPr>
            <a:spLocks noGrp="1" noRot="1" noChangeAspect="1" noChangeArrowheads="1" noTextEdit="1"/>
          </p:cNvSpPr>
          <p:nvPr>
            <p:ph type="sldImg"/>
          </p:nvPr>
        </p:nvSpPr>
        <p:spPr>
          <a:xfrm>
            <a:off x="381000" y="685800"/>
            <a:ext cx="6096000" cy="3429000"/>
          </a:xfrm>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349371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8A41AD-4CB6-4EE0-97A3-E80C18A160CF}" type="slidenum">
              <a:rPr lang="en-US" altLang="en-US" sz="1200"/>
              <a:pPr/>
              <a:t>297</a:t>
            </a:fld>
            <a:endParaRPr lang="en-US" altLang="en-US" sz="1200"/>
          </a:p>
        </p:txBody>
      </p:sp>
      <p:sp>
        <p:nvSpPr>
          <p:cNvPr id="101379" name="Rectangle 2"/>
          <p:cNvSpPr>
            <a:spLocks noGrp="1" noRot="1" noChangeAspect="1" noChangeArrowheads="1" noTextEdit="1"/>
          </p:cNvSpPr>
          <p:nvPr>
            <p:ph type="sldImg"/>
          </p:nvPr>
        </p:nvSpPr>
        <p:spPr>
          <a:xfrm>
            <a:off x="381000" y="685800"/>
            <a:ext cx="6096000" cy="3429000"/>
          </a:xfrm>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90114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C6315C-A1F8-47FB-8EFA-B6C1998A68C3}" type="slidenum">
              <a:rPr lang="en-US" altLang="en-US" sz="1200"/>
              <a:pPr/>
              <a:t>298</a:t>
            </a:fld>
            <a:endParaRPr lang="en-US" altLang="en-US" sz="1200"/>
          </a:p>
        </p:txBody>
      </p:sp>
      <p:sp>
        <p:nvSpPr>
          <p:cNvPr id="102403" name="Rectangle 2"/>
          <p:cNvSpPr>
            <a:spLocks noGrp="1" noRot="1" noChangeAspect="1" noChangeArrowheads="1" noTextEdit="1"/>
          </p:cNvSpPr>
          <p:nvPr>
            <p:ph type="sldImg"/>
          </p:nvPr>
        </p:nvSpPr>
        <p:spPr>
          <a:xfrm>
            <a:off x="381000" y="685800"/>
            <a:ext cx="6096000" cy="3429000"/>
          </a:xfrm>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GB" altLang="en-US" smtClean="0"/>
          </a:p>
        </p:txBody>
      </p:sp>
    </p:spTree>
    <p:extLst>
      <p:ext uri="{BB962C8B-B14F-4D97-AF65-F5344CB8AC3E}">
        <p14:creationId xmlns:p14="http://schemas.microsoft.com/office/powerpoint/2010/main" val="1938123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90" y="220128"/>
            <a:ext cx="2026023" cy="2357718"/>
          </a:xfrm>
          <a:prstGeom prst="rect">
            <a:avLst/>
          </a:prstGeom>
        </p:spPr>
      </p:pic>
      <p:sp>
        <p:nvSpPr>
          <p:cNvPr id="2" name="Title 1"/>
          <p:cNvSpPr>
            <a:spLocks noGrp="1"/>
          </p:cNvSpPr>
          <p:nvPr>
            <p:ph type="ctrTitle" hasCustomPrompt="1"/>
          </p:nvPr>
        </p:nvSpPr>
        <p:spPr>
          <a:xfrm>
            <a:off x="365312" y="3093250"/>
            <a:ext cx="11461376" cy="1173947"/>
          </a:xfrm>
        </p:spPr>
        <p:txBody>
          <a:bodyPr anchor="b">
            <a:normAutofit/>
          </a:bodyPr>
          <a:lstStyle>
            <a:lvl1pPr algn="ctr">
              <a:defRPr sz="3300" b="1" baseline="0">
                <a:latin typeface="Times New Roman" panose="02020603050405020304" pitchFamily="18" charset="0"/>
                <a:cs typeface="Times New Roman" panose="02020603050405020304" pitchFamily="18" charset="0"/>
              </a:defRPr>
            </a:lvl1pPr>
          </a:lstStyle>
          <a:p>
            <a:r>
              <a:rPr lang="en-US" dirty="0" smtClean="0"/>
              <a:t>Event Tittle:....................................</a:t>
            </a:r>
            <a:endParaRPr lang="en-US" dirty="0"/>
          </a:p>
        </p:txBody>
      </p:sp>
      <p:sp>
        <p:nvSpPr>
          <p:cNvPr id="3" name="Subtitle 2"/>
          <p:cNvSpPr>
            <a:spLocks noGrp="1"/>
          </p:cNvSpPr>
          <p:nvPr>
            <p:ph type="subTitle" idx="1" hasCustomPrompt="1"/>
          </p:nvPr>
        </p:nvSpPr>
        <p:spPr>
          <a:xfrm>
            <a:off x="809066" y="4527603"/>
            <a:ext cx="10573871" cy="950023"/>
          </a:xfrm>
        </p:spPr>
        <p:txBody>
          <a:bodyPr/>
          <a:lstStyle>
            <a:lvl1pPr marL="0" indent="0" algn="ctr">
              <a:buNone/>
              <a:defRPr sz="1800" b="1" baseline="0">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Presenter:.............................................. Date:............................</a:t>
            </a:r>
            <a:endParaRPr lang="en-US" dirty="0"/>
          </a:p>
        </p:txBody>
      </p:sp>
      <p:sp>
        <p:nvSpPr>
          <p:cNvPr id="4" name="Date Placeholder 3"/>
          <p:cNvSpPr>
            <a:spLocks noGrp="1"/>
          </p:cNvSpPr>
          <p:nvPr>
            <p:ph type="dt" sz="half" idx="10"/>
          </p:nvPr>
        </p:nvSpPr>
        <p:spPr/>
        <p:txBody>
          <a:bodyPr/>
          <a:lstStyle/>
          <a:p>
            <a:fld id="{3DB820C2-3866-45A8-AC40-011E7C3AFC85}"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030" t="82874" r="11012" b="8785"/>
          <a:stretch/>
        </p:blipFill>
        <p:spPr>
          <a:xfrm>
            <a:off x="2918800" y="2608307"/>
            <a:ext cx="6354403" cy="484942"/>
          </a:xfrm>
          <a:prstGeom prst="rect">
            <a:avLst/>
          </a:prstGeom>
        </p:spPr>
      </p:pic>
    </p:spTree>
    <p:extLst>
      <p:ext uri="{BB962C8B-B14F-4D97-AF65-F5344CB8AC3E}">
        <p14:creationId xmlns:p14="http://schemas.microsoft.com/office/powerpoint/2010/main" val="16647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38CCF-3199-4130-87BF-E2A116187E0C}"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76425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D3388-73AA-49EB-9824-94F9E4B598E7}"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402886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fld id="{0DB7DC2B-7487-4556-ADDD-8C5FE9E6A2E2}" type="datetime1">
              <a:rPr lang="en-US" smtClean="0"/>
              <a:t>2/21/2022</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smtClean="0"/>
              <a:t>Mrs. Cate Mungania Kimathi-Bsc. N</a:t>
            </a: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8D83B7D3-815B-4007-88CC-37795721ECE3}" type="slidenum">
              <a:rPr lang="en-US" smtClean="0"/>
              <a:pPr>
                <a:defRPr/>
              </a:pPr>
              <a:t>‹#›</a:t>
            </a:fld>
            <a:endParaRPr lang="en-US"/>
          </a:p>
        </p:txBody>
      </p:sp>
    </p:spTree>
    <p:extLst>
      <p:ext uri="{BB962C8B-B14F-4D97-AF65-F5344CB8AC3E}">
        <p14:creationId xmlns:p14="http://schemas.microsoft.com/office/powerpoint/2010/main" val="292582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11701-FD32-442E-BC15-405158C72ECD}"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83991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07EFD7-A0B5-474C-9F6C-54B919E6D344}"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32872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5748B-F380-4CB7-A8E9-42BD82EFFD6D}"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
        <p:nvSpPr>
          <p:cNvPr id="7" name="Slide Number Placeholder 6"/>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206041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AF832-F1D2-4153-ADFD-FC12618D38FD}" type="datetime1">
              <a:rPr lang="en-US" smtClean="0"/>
              <a:t>2/21/2022</a:t>
            </a:fld>
            <a:endParaRPr lang="en-US"/>
          </a:p>
        </p:txBody>
      </p:sp>
      <p:sp>
        <p:nvSpPr>
          <p:cNvPr id="8" name="Footer Placeholder 7"/>
          <p:cNvSpPr>
            <a:spLocks noGrp="1"/>
          </p:cNvSpPr>
          <p:nvPr>
            <p:ph type="ftr" sz="quarter" idx="11"/>
          </p:nvPr>
        </p:nvSpPr>
        <p:spPr/>
        <p:txBody>
          <a:bodyPr/>
          <a:lstStyle/>
          <a:p>
            <a:r>
              <a:rPr lang="en-US" smtClean="0"/>
              <a:t>Mrs. Cate Mungania Kimathi-Bsc. N</a:t>
            </a:r>
            <a:endParaRPr lang="en-US"/>
          </a:p>
        </p:txBody>
      </p:sp>
      <p:sp>
        <p:nvSpPr>
          <p:cNvPr id="9" name="Slide Number Placeholder 8"/>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148824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DC014-7582-483E-9518-64771B01523C}"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119264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2EE3B-5FD7-4E86-B285-EFE53D169268}"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20348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99ED85-B0C2-40CE-A716-061765D9E78F}"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
        <p:nvSpPr>
          <p:cNvPr id="7" name="Slide Number Placeholder 6"/>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88902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3D743D8-F853-4C4C-AAD6-6D59EACC83B5}"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
        <p:nvSpPr>
          <p:cNvPr id="7" name="Slide Number Placeholder 6"/>
          <p:cNvSpPr>
            <a:spLocks noGrp="1"/>
          </p:cNvSpPr>
          <p:nvPr>
            <p:ph type="sldNum" sz="quarter" idx="12"/>
          </p:nvPr>
        </p:nvSpPr>
        <p:spPr/>
        <p:txBody>
          <a:bodyPr/>
          <a:lstStyle/>
          <a:p>
            <a:fld id="{F8A5CEEE-EB08-44ED-B255-83FFCEBAB9D4}" type="slidenum">
              <a:rPr lang="en-US" smtClean="0"/>
              <a:pPr/>
              <a:t>‹#›</a:t>
            </a:fld>
            <a:endParaRPr lang="en-US"/>
          </a:p>
        </p:txBody>
      </p:sp>
    </p:spTree>
    <p:extLst>
      <p:ext uri="{BB962C8B-B14F-4D97-AF65-F5344CB8AC3E}">
        <p14:creationId xmlns:p14="http://schemas.microsoft.com/office/powerpoint/2010/main" val="78644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14177" y="6244801"/>
            <a:ext cx="576975" cy="572823"/>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EF2A88-4131-4157-96C3-848245459F69}" type="datetime1">
              <a:rPr lang="en-US" smtClean="0"/>
              <a:t>2/21/2022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Mrs. Cate Mungania Kimathi-Bsc. N</a:t>
            </a:r>
            <a:endParaRPr lang="en-US"/>
          </a:p>
        </p:txBody>
      </p:sp>
      <p:sp>
        <p:nvSpPr>
          <p:cNvPr id="6" name="Slide Number Placeholder 5"/>
          <p:cNvSpPr>
            <a:spLocks noGrp="1"/>
          </p:cNvSpPr>
          <p:nvPr>
            <p:ph type="sldNum" sz="quarter" idx="4"/>
          </p:nvPr>
        </p:nvSpPr>
        <p:spPr>
          <a:xfrm>
            <a:off x="9327776"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A5CEEE-EB08-44ED-B255-83FFCEBAB9D4}" type="slidenum">
              <a:rPr lang="en-US" smtClean="0"/>
              <a:pPr/>
              <a:t>‹#›</a:t>
            </a:fld>
            <a:endParaRPr lang="en-US"/>
          </a:p>
        </p:txBody>
      </p:sp>
      <p:sp>
        <p:nvSpPr>
          <p:cNvPr id="8" name="Title Placeholder 1"/>
          <p:cNvSpPr txBox="1">
            <a:spLocks/>
          </p:cNvSpPr>
          <p:nvPr/>
        </p:nvSpPr>
        <p:spPr>
          <a:xfrm>
            <a:off x="1196789" y="6033995"/>
            <a:ext cx="8789895" cy="507300"/>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solidFill>
                  <a:schemeClr val="bg1"/>
                </a:solidFill>
                <a:latin typeface="Times New Roman" panose="02020603050405020304" pitchFamily="18" charset="0"/>
                <a:cs typeface="Times New Roman" panose="02020603050405020304" pitchFamily="18" charset="0"/>
              </a:rPr>
              <a:t>KENYA MEDICAL TRAINING COLLEGE</a:t>
            </a:r>
            <a:endParaRPr lang="en-US" sz="3300" b="1"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8639983" y="6506046"/>
            <a:ext cx="2243667" cy="32649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i="1" dirty="0" smtClean="0">
                <a:latin typeface="Times New Roman" panose="02020603050405020304" pitchFamily="18" charset="0"/>
                <a:cs typeface="Times New Roman" panose="02020603050405020304" pitchFamily="18" charset="0"/>
              </a:rPr>
              <a:t>ISO 9001:2015 Certified by</a:t>
            </a:r>
            <a:endParaRPr lang="en-US" sz="1200" i="1" dirty="0">
              <a:latin typeface="Times New Roman" panose="02020603050405020304" pitchFamily="18" charset="0"/>
              <a:cs typeface="Times New Roman" panose="02020603050405020304" pitchFamily="18" charset="0"/>
            </a:endParaRPr>
          </a:p>
        </p:txBody>
      </p:sp>
      <p:sp>
        <p:nvSpPr>
          <p:cNvPr id="11" name="Title Placeholder 1"/>
          <p:cNvSpPr txBox="1">
            <a:spLocks/>
          </p:cNvSpPr>
          <p:nvPr/>
        </p:nvSpPr>
        <p:spPr>
          <a:xfrm>
            <a:off x="4038601" y="6408732"/>
            <a:ext cx="2768599" cy="51540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i="1" dirty="0" smtClean="0"/>
              <a:t>Training for Better Health</a:t>
            </a:r>
            <a:r>
              <a:rPr lang="en-US" sz="1350" i="1" baseline="0" dirty="0" smtClean="0"/>
              <a:t> </a:t>
            </a:r>
            <a:endParaRPr lang="en-US" sz="1350" i="1" dirty="0"/>
          </a:p>
        </p:txBody>
      </p:sp>
      <p:pic>
        <p:nvPicPr>
          <p:cNvPr id="12" name="Picture 11"/>
          <p:cNvPicPr>
            <a:picLocks noChangeAspect="1"/>
          </p:cNvPicPr>
          <p:nvPr/>
        </p:nvPicPr>
        <p:blipFill rotWithShape="1">
          <a:blip r:embed="rId16" cstate="print">
            <a:extLst>
              <a:ext uri="{28A0092B-C50C-407E-A947-70E740481C1C}">
                <a14:useLocalDpi xmlns:a14="http://schemas.microsoft.com/office/drawing/2010/main" val="0"/>
              </a:ext>
            </a:extLst>
          </a:blip>
          <a:srcRect l="24360" r="23578" b="15789"/>
          <a:stretch/>
        </p:blipFill>
        <p:spPr>
          <a:xfrm>
            <a:off x="79669" y="5700779"/>
            <a:ext cx="930551" cy="1063487"/>
          </a:xfrm>
          <a:prstGeom prst="rect">
            <a:avLst/>
          </a:prstGeom>
        </p:spPr>
      </p:pic>
    </p:spTree>
    <p:extLst>
      <p:ext uri="{BB962C8B-B14F-4D97-AF65-F5344CB8AC3E}">
        <p14:creationId xmlns:p14="http://schemas.microsoft.com/office/powerpoint/2010/main" val="18504441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Human_eye" TargetMode="External"/><Relationship Id="rId2" Type="http://schemas.openxmlformats.org/officeDocument/2006/relationships/hyperlink" Target="http://en.wikipedia.org/wiki/Medicine"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2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5" Type="http://schemas.openxmlformats.org/officeDocument/2006/relationships/image" Target="../media/image107.jpeg"/><Relationship Id="rId4" Type="http://schemas.openxmlformats.org/officeDocument/2006/relationships/image" Target="../media/image10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8CC8A5-620A-4051-A7B5-944DA7602DF5}" type="datetime1">
              <a:rPr lang="en-US" smtClean="0"/>
              <a:t>2/21/2022</a:t>
            </a:fld>
            <a:endParaRPr lang="en-US" dirty="0"/>
          </a:p>
        </p:txBody>
      </p:sp>
      <p:sp>
        <p:nvSpPr>
          <p:cNvPr id="5" name="Footer Placeholder 4"/>
          <p:cNvSpPr>
            <a:spLocks noGrp="1"/>
          </p:cNvSpPr>
          <p:nvPr>
            <p:ph type="ftr" sz="quarter" idx="11"/>
          </p:nvPr>
        </p:nvSpPr>
        <p:spPr>
          <a:xfrm>
            <a:off x="838200" y="5492335"/>
            <a:ext cx="5105400" cy="476250"/>
          </a:xfrm>
        </p:spPr>
        <p:txBody>
          <a:bodyPr/>
          <a:lstStyle/>
          <a:p>
            <a:r>
              <a:rPr lang="en-US" sz="2800" b="1" smtClean="0">
                <a:solidFill>
                  <a:schemeClr val="tx1"/>
                </a:solidFill>
                <a:latin typeface="Bookman Old Style" pitchFamily="18" charset="0"/>
              </a:rPr>
              <a:t>Mrs. Cate Mungania Kimathi-Bsc. N</a:t>
            </a:r>
            <a:endParaRPr lang="en-US" sz="2800" b="1" dirty="0">
              <a:solidFill>
                <a:schemeClr val="tx1"/>
              </a:solidFill>
              <a:latin typeface="Bookman Old Style" pitchFamily="18" charset="0"/>
            </a:endParaRPr>
          </a:p>
        </p:txBody>
      </p:sp>
      <p:sp>
        <p:nvSpPr>
          <p:cNvPr id="6" name="Slide Number Placeholder 5"/>
          <p:cNvSpPr>
            <a:spLocks noGrp="1"/>
          </p:cNvSpPr>
          <p:nvPr>
            <p:ph type="sldNum" sz="quarter" idx="12"/>
          </p:nvPr>
        </p:nvSpPr>
        <p:spPr/>
        <p:txBody>
          <a:bodyPr/>
          <a:lstStyle/>
          <a:p>
            <a:fld id="{F8A5CEEE-EB08-44ED-B255-83FFCEBAB9D4}" type="slidenum">
              <a:rPr lang="en-US" smtClean="0"/>
              <a:pPr/>
              <a:t>1</a:t>
            </a:fld>
            <a:endParaRPr lang="en-US" dirty="0"/>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94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Reference</a:t>
            </a:r>
            <a:endParaRPr lang="en-GB" dirty="0"/>
          </a:p>
        </p:txBody>
      </p:sp>
      <p:sp>
        <p:nvSpPr>
          <p:cNvPr id="3" name="Content Placeholder 2"/>
          <p:cNvSpPr>
            <a:spLocks noGrp="1"/>
          </p:cNvSpPr>
          <p:nvPr>
            <p:ph idx="1"/>
          </p:nvPr>
        </p:nvSpPr>
        <p:spPr>
          <a:xfrm>
            <a:off x="838200" y="1447800"/>
            <a:ext cx="10515600" cy="4351338"/>
          </a:xfrm>
        </p:spPr>
        <p:txBody>
          <a:bodyPr>
            <a:normAutofit/>
          </a:bodyPr>
          <a:lstStyle/>
          <a:p>
            <a:r>
              <a:rPr lang="en-GB" sz="3200" dirty="0" smtClean="0"/>
              <a:t> Lewis, </a:t>
            </a:r>
            <a:r>
              <a:rPr lang="en-GB" sz="3200" dirty="0" err="1" smtClean="0"/>
              <a:t>heikemper</a:t>
            </a:r>
            <a:r>
              <a:rPr lang="en-GB" sz="3200" dirty="0" smtClean="0"/>
              <a:t> (2011)Medical surgical nursing: assessment and management of clinical problem 8</a:t>
            </a:r>
            <a:r>
              <a:rPr lang="en-GB" sz="3200" baseline="30000" dirty="0" smtClean="0"/>
              <a:t>th</a:t>
            </a:r>
            <a:r>
              <a:rPr lang="en-GB" sz="3200" dirty="0" smtClean="0"/>
              <a:t> </a:t>
            </a:r>
            <a:r>
              <a:rPr lang="en-GB" sz="3200" dirty="0" err="1" smtClean="0"/>
              <a:t>ed</a:t>
            </a:r>
            <a:r>
              <a:rPr lang="en-GB" sz="3200" dirty="0" smtClean="0"/>
              <a:t> </a:t>
            </a:r>
          </a:p>
          <a:p>
            <a:r>
              <a:rPr lang="en-GB" sz="3200" dirty="0" smtClean="0"/>
              <a:t>Shaw &amp; lee (2016) ophthalmic nursing 5</a:t>
            </a:r>
            <a:r>
              <a:rPr lang="en-GB" sz="3200" baseline="30000" dirty="0" smtClean="0"/>
              <a:t>th</a:t>
            </a:r>
            <a:r>
              <a:rPr lang="en-GB" sz="3200" dirty="0" smtClean="0"/>
              <a:t> </a:t>
            </a:r>
            <a:r>
              <a:rPr lang="en-GB" sz="3200" dirty="0" err="1" smtClean="0"/>
              <a:t>ed</a:t>
            </a:r>
            <a:endParaRPr lang="en-GB" sz="3200" dirty="0" smtClean="0"/>
          </a:p>
          <a:p>
            <a:r>
              <a:rPr lang="en-GB" sz="3200" dirty="0" smtClean="0"/>
              <a:t>Hinkle &amp; cheerer (2014) Brunner and </a:t>
            </a:r>
            <a:r>
              <a:rPr lang="en-GB" sz="3200" dirty="0" err="1" smtClean="0"/>
              <a:t>suddarth</a:t>
            </a:r>
            <a:r>
              <a:rPr lang="en-GB" sz="3200" dirty="0" smtClean="0"/>
              <a:t> textbook of medical surgical nursing 13</a:t>
            </a:r>
            <a:r>
              <a:rPr lang="en-GB" sz="3200" baseline="30000" dirty="0" smtClean="0"/>
              <a:t>th</a:t>
            </a:r>
            <a:r>
              <a:rPr lang="en-GB" sz="3200" dirty="0" smtClean="0"/>
              <a:t> </a:t>
            </a:r>
            <a:r>
              <a:rPr lang="en-GB" sz="3200" dirty="0" err="1" smtClean="0"/>
              <a:t>ed</a:t>
            </a:r>
            <a:endParaRPr lang="en-GB" sz="3200" dirty="0" smtClean="0"/>
          </a:p>
          <a:p>
            <a:r>
              <a:rPr lang="en-GB" sz="3200" dirty="0" smtClean="0"/>
              <a:t>Show, m &amp; </a:t>
            </a:r>
            <a:r>
              <a:rPr lang="en-GB" sz="3200" dirty="0" err="1" smtClean="0"/>
              <a:t>lee,a</a:t>
            </a:r>
            <a:r>
              <a:rPr lang="en-GB" sz="3200" dirty="0" smtClean="0"/>
              <a:t>., (2016),ophthalmology nursing (5</a:t>
            </a:r>
            <a:r>
              <a:rPr lang="en-GB" sz="3200" baseline="30000" dirty="0" smtClean="0"/>
              <a:t>th</a:t>
            </a:r>
            <a:r>
              <a:rPr lang="en-GB" sz="3200" dirty="0" smtClean="0"/>
              <a:t> </a:t>
            </a:r>
            <a:r>
              <a:rPr lang="en-GB" sz="3200" dirty="0" err="1" smtClean="0"/>
              <a:t>ed</a:t>
            </a:r>
            <a:r>
              <a:rPr lang="en-GB" sz="3200" dirty="0" smtClean="0"/>
              <a:t>), Britain: </a:t>
            </a:r>
            <a:r>
              <a:rPr lang="en-GB" sz="3200" dirty="0" err="1" smtClean="0"/>
              <a:t>crc</a:t>
            </a:r>
            <a:r>
              <a:rPr lang="en-GB" sz="3200" dirty="0" smtClean="0"/>
              <a:t> press </a:t>
            </a:r>
            <a:endParaRPr lang="en-GB" sz="3200" dirty="0"/>
          </a:p>
        </p:txBody>
      </p:sp>
      <p:sp>
        <p:nvSpPr>
          <p:cNvPr id="5" name="Date Placeholder 4"/>
          <p:cNvSpPr>
            <a:spLocks noGrp="1"/>
          </p:cNvSpPr>
          <p:nvPr>
            <p:ph type="dt" sz="half" idx="10"/>
          </p:nvPr>
        </p:nvSpPr>
        <p:spPr/>
        <p:txBody>
          <a:bodyPr/>
          <a:lstStyle/>
          <a:p>
            <a:fld id="{7E372D03-E818-4960-AE09-15300A385548}"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D8D966C6-AA80-46A5-8A9A-0D1AFAB1DCDB}" type="slidenum">
              <a:rPr lang="en-US" smtClean="0"/>
              <a:t>10</a:t>
            </a:fld>
            <a:endParaRPr lang="en-US"/>
          </a:p>
        </p:txBody>
      </p:sp>
    </p:spTree>
    <p:extLst>
      <p:ext uri="{BB962C8B-B14F-4D97-AF65-F5344CB8AC3E}">
        <p14:creationId xmlns:p14="http://schemas.microsoft.com/office/powerpoint/2010/main" val="18477148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14400"/>
            <a:ext cx="7498080" cy="381000"/>
          </a:xfrm>
        </p:spPr>
        <p:txBody>
          <a:bodyPr>
            <a:normAutofit fontScale="90000"/>
          </a:bodyPr>
          <a:lstStyle/>
          <a:p>
            <a:endParaRPr lang="en-US" dirty="0"/>
          </a:p>
        </p:txBody>
      </p:sp>
      <p:sp>
        <p:nvSpPr>
          <p:cNvPr id="3" name="Content Placeholder 2"/>
          <p:cNvSpPr>
            <a:spLocks noGrp="1"/>
          </p:cNvSpPr>
          <p:nvPr>
            <p:ph idx="1"/>
          </p:nvPr>
        </p:nvSpPr>
        <p:spPr>
          <a:xfrm>
            <a:off x="685800" y="0"/>
            <a:ext cx="11125200" cy="5791200"/>
          </a:xfrm>
        </p:spPr>
        <p:txBody>
          <a:bodyPr>
            <a:normAutofit fontScale="92500" lnSpcReduction="20000"/>
          </a:bodyPr>
          <a:lstStyle/>
          <a:p>
            <a:r>
              <a:rPr lang="en-US" sz="3300" dirty="0">
                <a:latin typeface="Bookman Old Style" pitchFamily="18" charset="0"/>
              </a:rPr>
              <a:t>Visualization of distant objects normally causes papillary dilation and visualization of nearer objects causes papillary constriction and convergence of the eye.</a:t>
            </a:r>
          </a:p>
          <a:p>
            <a:pPr>
              <a:buNone/>
            </a:pPr>
            <a:r>
              <a:rPr lang="en-US" sz="3300" b="1" i="1" dirty="0">
                <a:latin typeface="Bookman Old Style" pitchFamily="18" charset="0"/>
              </a:rPr>
              <a:t>Normal Findings</a:t>
            </a:r>
            <a:endParaRPr lang="en-US" sz="3300" dirty="0">
              <a:latin typeface="Bookman Old Style" pitchFamily="18" charset="0"/>
            </a:endParaRPr>
          </a:p>
          <a:p>
            <a:pPr lvl="0"/>
            <a:r>
              <a:rPr lang="en-US" sz="3300" dirty="0" err="1">
                <a:latin typeface="Bookman Old Style" pitchFamily="18" charset="0"/>
              </a:rPr>
              <a:t>Pupillary</a:t>
            </a:r>
            <a:r>
              <a:rPr lang="en-US" sz="3300" dirty="0">
                <a:latin typeface="Bookman Old Style" pitchFamily="18" charset="0"/>
              </a:rPr>
              <a:t> size ranges from 3 – 7 mm, and are equal in size.</a:t>
            </a:r>
          </a:p>
          <a:p>
            <a:pPr lvl="0"/>
            <a:r>
              <a:rPr lang="en-US" sz="3300" dirty="0">
                <a:latin typeface="Bookman Old Style" pitchFamily="18" charset="0"/>
              </a:rPr>
              <a:t>Equally round.</a:t>
            </a:r>
          </a:p>
          <a:p>
            <a:pPr lvl="0"/>
            <a:r>
              <a:rPr lang="en-US" sz="3300" dirty="0">
                <a:latin typeface="Bookman Old Style" pitchFamily="18" charset="0"/>
              </a:rPr>
              <a:t>Constrict briskly/sluggishly when light is directed to the eye, both directly and consensual.</a:t>
            </a:r>
          </a:p>
          <a:p>
            <a:pPr lvl="0"/>
            <a:r>
              <a:rPr lang="en-US" sz="3300" dirty="0">
                <a:latin typeface="Bookman Old Style" pitchFamily="18" charset="0"/>
              </a:rPr>
              <a:t>Pupils dilate when looking at distant objects, and constrict when looking at nearer objects.</a:t>
            </a:r>
          </a:p>
          <a:p>
            <a:pPr lvl="0"/>
            <a:r>
              <a:rPr lang="en-US" sz="3300" dirty="0">
                <a:latin typeface="Bookman Old Style" pitchFamily="18" charset="0"/>
              </a:rPr>
              <a:t>If all of which are met, we document the findings using the notation </a:t>
            </a:r>
            <a:r>
              <a:rPr lang="en-US" sz="3300" b="1" dirty="0">
                <a:latin typeface="Bookman Old Style" pitchFamily="18" charset="0"/>
              </a:rPr>
              <a:t>PERRLA</a:t>
            </a:r>
            <a:r>
              <a:rPr lang="en-US" sz="3300" dirty="0">
                <a:latin typeface="Bookman Old Style" pitchFamily="18" charset="0"/>
              </a:rPr>
              <a:t>, pupils equally round, reactive to light, and accommodate</a:t>
            </a:r>
          </a:p>
          <a:p>
            <a:endParaRPr lang="en-US" sz="2800" dirty="0"/>
          </a:p>
        </p:txBody>
      </p:sp>
      <p:sp>
        <p:nvSpPr>
          <p:cNvPr id="4" name="Date Placeholder 3"/>
          <p:cNvSpPr>
            <a:spLocks noGrp="1"/>
          </p:cNvSpPr>
          <p:nvPr>
            <p:ph type="dt" sz="half" idx="10"/>
          </p:nvPr>
        </p:nvSpPr>
        <p:spPr>
          <a:xfrm>
            <a:off x="5105400" y="7162800"/>
            <a:ext cx="2133600" cy="228600"/>
          </a:xfrm>
        </p:spPr>
        <p:txBody>
          <a:bodyPr/>
          <a:lstStyle/>
          <a:p>
            <a:fld id="{F6849D6E-0517-4ECA-AFDE-444679A93C33}" type="datetime1">
              <a:rPr lang="en-US" smtClean="0"/>
              <a:t>2/21/2022</a:t>
            </a:fld>
            <a:endParaRPr lang="en-US" dirty="0"/>
          </a:p>
        </p:txBody>
      </p:sp>
      <p:sp>
        <p:nvSpPr>
          <p:cNvPr id="5" name="Footer Placeholder 4"/>
          <p:cNvSpPr>
            <a:spLocks noGrp="1"/>
          </p:cNvSpPr>
          <p:nvPr>
            <p:ph type="ftr" sz="quarter" idx="11"/>
          </p:nvPr>
        </p:nvSpPr>
        <p:spPr>
          <a:xfrm flipV="1">
            <a:off x="7239000" y="7086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228600"/>
          </a:xfrm>
        </p:spPr>
        <p:txBody>
          <a:bodyPr>
            <a:normAutofit fontScale="90000"/>
          </a:bodyPr>
          <a:lstStyle/>
          <a:p>
            <a:endParaRPr lang="en-GB" dirty="0"/>
          </a:p>
        </p:txBody>
      </p:sp>
      <p:sp>
        <p:nvSpPr>
          <p:cNvPr id="3" name="Content Placeholder 2"/>
          <p:cNvSpPr>
            <a:spLocks noGrp="1"/>
          </p:cNvSpPr>
          <p:nvPr>
            <p:ph idx="1"/>
          </p:nvPr>
        </p:nvSpPr>
        <p:spPr>
          <a:xfrm flipV="1">
            <a:off x="2959608" y="7772400"/>
            <a:ext cx="7498080" cy="762000"/>
          </a:xfrm>
        </p:spPr>
        <p:txBody>
          <a:bodyPr/>
          <a:lstStyle/>
          <a:p>
            <a:endParaRPr lang="en-GB" dirty="0"/>
          </a:p>
        </p:txBody>
      </p:sp>
      <p:sp>
        <p:nvSpPr>
          <p:cNvPr id="4" name="Date Placeholder 3"/>
          <p:cNvSpPr>
            <a:spLocks noGrp="1"/>
          </p:cNvSpPr>
          <p:nvPr>
            <p:ph type="dt" sz="half" idx="10"/>
          </p:nvPr>
        </p:nvSpPr>
        <p:spPr>
          <a:xfrm>
            <a:off x="5105400" y="7391400"/>
            <a:ext cx="2133600" cy="228600"/>
          </a:xfrm>
        </p:spPr>
        <p:txBody>
          <a:bodyPr/>
          <a:lstStyle/>
          <a:p>
            <a:fld id="{23DE3D12-25A1-4903-980B-F72BAB87BAA7}"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101</a:t>
            </a:fld>
            <a:endParaRPr lang="en-US"/>
          </a:p>
        </p:txBody>
      </p:sp>
      <p:pic>
        <p:nvPicPr>
          <p:cNvPr id="12290" name="Picture 2" descr="C:\Users\NURSING\Documents\shutterstock_27392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7467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83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467600" cy="609600"/>
          </a:xfrm>
        </p:spPr>
        <p:txBody>
          <a:bodyPr>
            <a:normAutofit/>
          </a:bodyPr>
          <a:lstStyle/>
          <a:p>
            <a:r>
              <a:rPr lang="en-US" sz="3200" b="1" dirty="0">
                <a:solidFill>
                  <a:schemeClr val="accent6">
                    <a:lumMod val="75000"/>
                  </a:schemeClr>
                </a:solidFill>
                <a:latin typeface="Bookman Old Style" pitchFamily="18" charset="0"/>
              </a:rPr>
              <a:t>Visual Acuity</a:t>
            </a:r>
          </a:p>
        </p:txBody>
      </p:sp>
      <p:sp>
        <p:nvSpPr>
          <p:cNvPr id="3" name="Content Placeholder 2"/>
          <p:cNvSpPr>
            <a:spLocks noGrp="1"/>
          </p:cNvSpPr>
          <p:nvPr>
            <p:ph idx="1"/>
          </p:nvPr>
        </p:nvSpPr>
        <p:spPr>
          <a:xfrm>
            <a:off x="762000" y="609601"/>
            <a:ext cx="10972800" cy="5029199"/>
          </a:xfrm>
        </p:spPr>
        <p:txBody>
          <a:bodyPr>
            <a:noAutofit/>
          </a:bodyPr>
          <a:lstStyle/>
          <a:p>
            <a:pPr>
              <a:buNone/>
            </a:pPr>
            <a:r>
              <a:rPr lang="en-US" sz="2800" dirty="0">
                <a:solidFill>
                  <a:srgbClr val="00B050"/>
                </a:solidFill>
                <a:latin typeface="Bookman Old Style" pitchFamily="18" charset="0"/>
              </a:rPr>
              <a:t>	Is the degree to which details and contours of objects are perceived</a:t>
            </a:r>
            <a:endParaRPr lang="en-US" sz="2800" dirty="0">
              <a:latin typeface="Bookman Old Style" pitchFamily="18" charset="0"/>
            </a:endParaRPr>
          </a:p>
          <a:p>
            <a:r>
              <a:rPr lang="en-US" sz="2800" dirty="0">
                <a:latin typeface="Bookman Old Style" pitchFamily="18" charset="0"/>
              </a:rPr>
              <a:t>Visual acuity  determines the clarity of the cornea, lens, vitreous; determines function of visual pathways from retina to the brain.</a:t>
            </a:r>
            <a:br>
              <a:rPr lang="en-US" sz="2800" dirty="0">
                <a:latin typeface="Bookman Old Style" pitchFamily="18" charset="0"/>
              </a:rPr>
            </a:br>
            <a:r>
              <a:rPr lang="en-US" sz="2800" dirty="0">
                <a:latin typeface="Bookman Old Style" pitchFamily="18" charset="0"/>
              </a:rPr>
              <a:t> </a:t>
            </a:r>
            <a:r>
              <a:rPr lang="en-US" sz="2800" dirty="0" err="1">
                <a:solidFill>
                  <a:srgbClr val="C00000"/>
                </a:solidFill>
                <a:latin typeface="Bookman Old Style" pitchFamily="18" charset="0"/>
              </a:rPr>
              <a:t>Snellen’s</a:t>
            </a:r>
            <a:r>
              <a:rPr lang="en-US" sz="2800" dirty="0">
                <a:solidFill>
                  <a:srgbClr val="C00000"/>
                </a:solidFill>
                <a:latin typeface="Bookman Old Style" pitchFamily="18" charset="0"/>
              </a:rPr>
              <a:t> eye chart </a:t>
            </a:r>
          </a:p>
          <a:p>
            <a:r>
              <a:rPr lang="en-US" sz="2800" dirty="0">
                <a:latin typeface="Bookman Old Style" pitchFamily="18" charset="0"/>
              </a:rPr>
              <a:t>Distant vision is tested with a chart with differently sized letters read from a distance of six </a:t>
            </a:r>
            <a:r>
              <a:rPr lang="en-US" sz="2800" dirty="0" err="1">
                <a:latin typeface="Bookman Old Style" pitchFamily="18" charset="0"/>
              </a:rPr>
              <a:t>metres</a:t>
            </a:r>
            <a:r>
              <a:rPr lang="en-US" sz="2800" dirty="0">
                <a:latin typeface="Bookman Old Style" pitchFamily="18" charset="0"/>
              </a:rPr>
              <a:t> away.</a:t>
            </a:r>
          </a:p>
          <a:p>
            <a:r>
              <a:rPr lang="en-US" sz="2800" dirty="0">
                <a:latin typeface="Bookman Old Style" pitchFamily="18" charset="0"/>
              </a:rPr>
              <a:t>Someone who can read the second line of letters up from the bottom is said to have 6/6 vision. </a:t>
            </a:r>
          </a:p>
          <a:p>
            <a:r>
              <a:rPr lang="en-US" sz="2800" dirty="0">
                <a:latin typeface="Bookman Old Style" pitchFamily="18" charset="0"/>
              </a:rPr>
              <a:t>This used to be called 20/20 vision when the test was done from 20 feet away before metric measures took over.</a:t>
            </a:r>
            <a:br>
              <a:rPr lang="en-US" sz="2800" dirty="0">
                <a:latin typeface="Bookman Old Style" pitchFamily="18" charset="0"/>
              </a:rPr>
            </a:br>
            <a:r>
              <a:rPr lang="en-US" sz="2800" dirty="0" smtClean="0"/>
              <a:t/>
            </a:r>
            <a:br>
              <a:rPr lang="en-US" sz="2800" dirty="0" smtClean="0"/>
            </a:br>
            <a:endParaRPr lang="en-US" sz="2800" dirty="0" smtClean="0"/>
          </a:p>
          <a:p>
            <a:pPr>
              <a:buNone/>
            </a:pPr>
            <a:endParaRPr lang="en-US" sz="2800" i="1" dirty="0">
              <a:solidFill>
                <a:srgbClr val="00B050"/>
              </a:solidFill>
            </a:endParaRPr>
          </a:p>
        </p:txBody>
      </p:sp>
      <p:sp>
        <p:nvSpPr>
          <p:cNvPr id="4" name="Date Placeholder 3"/>
          <p:cNvSpPr>
            <a:spLocks noGrp="1"/>
          </p:cNvSpPr>
          <p:nvPr>
            <p:ph type="dt" sz="half" idx="10"/>
          </p:nvPr>
        </p:nvSpPr>
        <p:spPr>
          <a:xfrm flipV="1">
            <a:off x="5105400" y="7040880"/>
            <a:ext cx="2133600" cy="45719"/>
          </a:xfrm>
        </p:spPr>
        <p:txBody>
          <a:bodyPr/>
          <a:lstStyle/>
          <a:p>
            <a:fld id="{FDC5721C-B14F-4025-87C0-3C6ED629BA3C}" type="datetime1">
              <a:rPr lang="en-US" smtClean="0"/>
              <a:t>2/21/2022</a:t>
            </a:fld>
            <a:endParaRPr lang="en-US" dirty="0"/>
          </a:p>
        </p:txBody>
      </p:sp>
      <p:sp>
        <p:nvSpPr>
          <p:cNvPr id="5" name="Footer Placeholder 4"/>
          <p:cNvSpPr>
            <a:spLocks noGrp="1"/>
          </p:cNvSpPr>
          <p:nvPr>
            <p:ph type="ftr" sz="quarter" idx="11"/>
          </p:nvPr>
        </p:nvSpPr>
        <p:spPr>
          <a:xfrm flipV="1">
            <a:off x="7239000" y="72390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102</a:t>
            </a:fld>
            <a:endParaRPr lang="en-US"/>
          </a:p>
        </p:txBody>
      </p:sp>
    </p:spTree>
    <p:extLst>
      <p:ext uri="{BB962C8B-B14F-4D97-AF65-F5344CB8AC3E}">
        <p14:creationId xmlns:p14="http://schemas.microsoft.com/office/powerpoint/2010/main" val="26928128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399"/>
            <a:ext cx="11232776" cy="5562601"/>
          </a:xfrm>
        </p:spPr>
        <p:txBody>
          <a:bodyPr>
            <a:noAutofit/>
          </a:bodyPr>
          <a:lstStyle/>
          <a:p>
            <a:r>
              <a:rPr lang="en-US" sz="3200" dirty="0">
                <a:latin typeface="Bookman Old Style" pitchFamily="18" charset="0"/>
              </a:rPr>
              <a:t>6/6 does not translate into perfect vision and does not indicate other important aspects of sight such as peripheral vision, the ability to identify colors or depth perception.</a:t>
            </a:r>
          </a:p>
          <a:p>
            <a:r>
              <a:rPr lang="en-US" sz="3200" dirty="0">
                <a:latin typeface="Bookman Old Style" pitchFamily="18" charset="0"/>
              </a:rPr>
              <a:t>Having 6/12 vision means you can see at six metres what a person with normal vision can see at 12 meters away.</a:t>
            </a:r>
          </a:p>
          <a:p>
            <a:r>
              <a:rPr lang="en-US" sz="3200" b="1" dirty="0">
                <a:latin typeface="Bookman Old Style" pitchFamily="18" charset="0"/>
              </a:rPr>
              <a:t>The numerator </a:t>
            </a:r>
            <a:r>
              <a:rPr lang="en-US" sz="3200" dirty="0">
                <a:latin typeface="Bookman Old Style" pitchFamily="18" charset="0"/>
              </a:rPr>
              <a:t>indicates the distance the person is standing from the chart, </a:t>
            </a:r>
          </a:p>
          <a:p>
            <a:r>
              <a:rPr lang="en-US" sz="3200" b="1" dirty="0">
                <a:latin typeface="Bookman Old Style" pitchFamily="18" charset="0"/>
              </a:rPr>
              <a:t>Denominator</a:t>
            </a:r>
            <a:r>
              <a:rPr lang="en-US" sz="3200" dirty="0">
                <a:latin typeface="Bookman Old Style" pitchFamily="18" charset="0"/>
              </a:rPr>
              <a:t> gives the distance at which a normal eye could have read at the given distance. </a:t>
            </a:r>
          </a:p>
          <a:p>
            <a:endParaRPr lang="en-US" sz="3200" dirty="0">
              <a:latin typeface="Bookman Old Style" pitchFamily="18" charset="0"/>
            </a:endParaRPr>
          </a:p>
        </p:txBody>
      </p:sp>
      <p:sp>
        <p:nvSpPr>
          <p:cNvPr id="2" name="Date Placeholder 1"/>
          <p:cNvSpPr>
            <a:spLocks noGrp="1"/>
          </p:cNvSpPr>
          <p:nvPr>
            <p:ph type="dt" sz="half" idx="10"/>
          </p:nvPr>
        </p:nvSpPr>
        <p:spPr>
          <a:xfrm flipV="1">
            <a:off x="5105400" y="7239000"/>
            <a:ext cx="2133600" cy="304800"/>
          </a:xfrm>
        </p:spPr>
        <p:txBody>
          <a:bodyPr/>
          <a:lstStyle/>
          <a:p>
            <a:fld id="{0B0D9F8A-7A6D-4567-8097-9BD90F35CAD3}" type="datetime1">
              <a:rPr lang="en-US" smtClean="0"/>
              <a:t>2/21/2022</a:t>
            </a:fld>
            <a:endParaRPr lang="en-US" dirty="0"/>
          </a:p>
        </p:txBody>
      </p:sp>
      <p:sp>
        <p:nvSpPr>
          <p:cNvPr id="4" name="Footer Placeholder 3"/>
          <p:cNvSpPr>
            <a:spLocks noGrp="1"/>
          </p:cNvSpPr>
          <p:nvPr>
            <p:ph type="ftr" sz="quarter" idx="11"/>
          </p:nvPr>
        </p:nvSpPr>
        <p:spPr>
          <a:xfrm>
            <a:off x="7239000" y="7239000"/>
            <a:ext cx="2895600" cy="762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103</a:t>
            </a:fld>
            <a:endParaRPr lang="en-US"/>
          </a:p>
        </p:txBody>
      </p:sp>
    </p:spTree>
    <p:extLst>
      <p:ext uri="{BB962C8B-B14F-4D97-AF65-F5344CB8AC3E}">
        <p14:creationId xmlns:p14="http://schemas.microsoft.com/office/powerpoint/2010/main" val="14991988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228600"/>
          </a:xfrm>
        </p:spPr>
        <p:txBody>
          <a:bodyPr>
            <a:normAutofit fontScale="90000"/>
          </a:bodyPr>
          <a:lstStyle/>
          <a:p>
            <a:endParaRPr lang="en-US" dirty="0"/>
          </a:p>
        </p:txBody>
      </p:sp>
      <p:sp>
        <p:nvSpPr>
          <p:cNvPr id="3" name="Content Placeholder 2"/>
          <p:cNvSpPr>
            <a:spLocks noGrp="1"/>
          </p:cNvSpPr>
          <p:nvPr>
            <p:ph idx="1"/>
          </p:nvPr>
        </p:nvSpPr>
        <p:spPr>
          <a:xfrm>
            <a:off x="838200" y="304800"/>
            <a:ext cx="11049000" cy="5486400"/>
          </a:xfrm>
        </p:spPr>
        <p:txBody>
          <a:bodyPr>
            <a:normAutofit/>
          </a:bodyPr>
          <a:lstStyle/>
          <a:p>
            <a:r>
              <a:rPr lang="en-US" sz="4000" dirty="0">
                <a:latin typeface="Bookman Old Style" pitchFamily="18" charset="0"/>
              </a:rPr>
              <a:t>Normal visual </a:t>
            </a:r>
            <a:r>
              <a:rPr lang="en-US" sz="4000" dirty="0" err="1">
                <a:latin typeface="Bookman Old Style" pitchFamily="18" charset="0"/>
              </a:rPr>
              <a:t>acquity</a:t>
            </a:r>
            <a:r>
              <a:rPr lang="en-US" sz="4000" dirty="0">
                <a:latin typeface="Bookman Old Style" pitchFamily="18" charset="0"/>
              </a:rPr>
              <a:t> is 20/20 (6/6). </a:t>
            </a:r>
            <a:endParaRPr lang="en-US" sz="4000" dirty="0" smtClean="0">
              <a:latin typeface="Bookman Old Style" pitchFamily="18" charset="0"/>
            </a:endParaRPr>
          </a:p>
          <a:p>
            <a:r>
              <a:rPr lang="en-US" sz="4000" dirty="0" smtClean="0">
                <a:latin typeface="Bookman Old Style" pitchFamily="18" charset="0"/>
              </a:rPr>
              <a:t>A </a:t>
            </a:r>
            <a:r>
              <a:rPr lang="en-US" sz="4000" dirty="0">
                <a:latin typeface="Bookman Old Style" pitchFamily="18" charset="0"/>
              </a:rPr>
              <a:t>subject with 20/15 visual </a:t>
            </a:r>
            <a:r>
              <a:rPr lang="en-US" sz="4000" dirty="0" err="1">
                <a:latin typeface="Bookman Old Style" pitchFamily="18" charset="0"/>
              </a:rPr>
              <a:t>acquity</a:t>
            </a:r>
            <a:r>
              <a:rPr lang="en-US" sz="4000" dirty="0">
                <a:latin typeface="Bookman Old Style" pitchFamily="18" charset="0"/>
              </a:rPr>
              <a:t> has better than normal vision and one with 20/100 has subnormal vision</a:t>
            </a:r>
            <a:endParaRPr lang="en-US" sz="4000" dirty="0"/>
          </a:p>
        </p:txBody>
      </p:sp>
      <p:sp>
        <p:nvSpPr>
          <p:cNvPr id="4" name="Date Placeholder 3"/>
          <p:cNvSpPr>
            <a:spLocks noGrp="1"/>
          </p:cNvSpPr>
          <p:nvPr>
            <p:ph type="dt" sz="half" idx="10"/>
          </p:nvPr>
        </p:nvSpPr>
        <p:spPr>
          <a:xfrm flipV="1">
            <a:off x="5105400" y="7543800"/>
            <a:ext cx="2133600" cy="304800"/>
          </a:xfrm>
        </p:spPr>
        <p:txBody>
          <a:bodyPr/>
          <a:lstStyle/>
          <a:p>
            <a:fld id="{A9DD7198-F602-4FAB-BFEA-9B4AC1382328}" type="datetime1">
              <a:rPr lang="en-US" smtClean="0"/>
              <a:t>2/21/2022</a:t>
            </a:fld>
            <a:endParaRPr lang="en-US"/>
          </a:p>
        </p:txBody>
      </p:sp>
      <p:sp>
        <p:nvSpPr>
          <p:cNvPr id="5" name="Footer Placeholder 4"/>
          <p:cNvSpPr>
            <a:spLocks noGrp="1"/>
          </p:cNvSpPr>
          <p:nvPr>
            <p:ph type="ftr" sz="quarter" idx="11"/>
          </p:nvPr>
        </p:nvSpPr>
        <p:spPr>
          <a:xfrm>
            <a:off x="7239000" y="74676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381000"/>
          </a:xfrm>
        </p:spPr>
        <p:txBody>
          <a:bodyPr>
            <a:normAutofit fontScale="90000"/>
          </a:bodyPr>
          <a:lstStyle/>
          <a:p>
            <a:endParaRPr lang="en-GB" dirty="0"/>
          </a:p>
        </p:txBody>
      </p:sp>
      <p:sp>
        <p:nvSpPr>
          <p:cNvPr id="3" name="Content Placeholder 2"/>
          <p:cNvSpPr>
            <a:spLocks noGrp="1"/>
          </p:cNvSpPr>
          <p:nvPr>
            <p:ph idx="1"/>
          </p:nvPr>
        </p:nvSpPr>
        <p:spPr>
          <a:xfrm>
            <a:off x="2959608" y="7543800"/>
            <a:ext cx="7498080" cy="228600"/>
          </a:xfrm>
        </p:spPr>
        <p:txBody>
          <a:bodyPr>
            <a:normAutofit fontScale="55000" lnSpcReduction="20000"/>
          </a:bodyPr>
          <a:lstStyle/>
          <a:p>
            <a:endParaRPr lang="en-GB" dirty="0"/>
          </a:p>
        </p:txBody>
      </p:sp>
      <p:sp>
        <p:nvSpPr>
          <p:cNvPr id="4" name="Date Placeholder 3"/>
          <p:cNvSpPr>
            <a:spLocks noGrp="1"/>
          </p:cNvSpPr>
          <p:nvPr>
            <p:ph type="dt" sz="half" idx="10"/>
          </p:nvPr>
        </p:nvSpPr>
        <p:spPr>
          <a:xfrm>
            <a:off x="5105400" y="7543800"/>
            <a:ext cx="2133600" cy="76200"/>
          </a:xfrm>
        </p:spPr>
        <p:txBody>
          <a:bodyPr/>
          <a:lstStyle/>
          <a:p>
            <a:fld id="{90E2D1EA-88D4-468E-BE9B-3A49EDC5B720}" type="datetime1">
              <a:rPr lang="en-US" smtClean="0"/>
              <a:t>2/21/2022</a:t>
            </a:fld>
            <a:endParaRPr lang="en-US" dirty="0"/>
          </a:p>
        </p:txBody>
      </p:sp>
      <p:sp>
        <p:nvSpPr>
          <p:cNvPr id="5" name="Footer Placeholder 4"/>
          <p:cNvSpPr>
            <a:spLocks noGrp="1"/>
          </p:cNvSpPr>
          <p:nvPr>
            <p:ph type="ftr" sz="quarter" idx="11"/>
          </p:nvPr>
        </p:nvSpPr>
        <p:spPr>
          <a:xfrm flipV="1">
            <a:off x="7239000" y="76504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105</a:t>
            </a:fld>
            <a:endParaRPr lang="en-US"/>
          </a:p>
        </p:txBody>
      </p:sp>
      <p:pic>
        <p:nvPicPr>
          <p:cNvPr id="11266" name="Picture 2" descr="C:\Users\NURSING\Document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7391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686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381000"/>
          </a:xfrm>
        </p:spPr>
        <p:txBody>
          <a:bodyPr>
            <a:normAutofit fontScale="90000"/>
          </a:bodyPr>
          <a:lstStyle/>
          <a:p>
            <a:endParaRPr lang="en-GB" dirty="0"/>
          </a:p>
        </p:txBody>
      </p:sp>
      <p:sp>
        <p:nvSpPr>
          <p:cNvPr id="3" name="Content Placeholder 2"/>
          <p:cNvSpPr>
            <a:spLocks noGrp="1"/>
          </p:cNvSpPr>
          <p:nvPr>
            <p:ph idx="1"/>
          </p:nvPr>
        </p:nvSpPr>
        <p:spPr>
          <a:xfrm>
            <a:off x="2959608" y="7848600"/>
            <a:ext cx="7498080" cy="381000"/>
          </a:xfrm>
        </p:spPr>
        <p:txBody>
          <a:bodyPr>
            <a:normAutofit/>
          </a:bodyPr>
          <a:lstStyle/>
          <a:p>
            <a:endParaRPr lang="en-GB" dirty="0"/>
          </a:p>
        </p:txBody>
      </p:sp>
      <p:sp>
        <p:nvSpPr>
          <p:cNvPr id="4" name="Date Placeholder 3"/>
          <p:cNvSpPr>
            <a:spLocks noGrp="1"/>
          </p:cNvSpPr>
          <p:nvPr>
            <p:ph type="dt" sz="half" idx="10"/>
          </p:nvPr>
        </p:nvSpPr>
        <p:spPr>
          <a:xfrm flipV="1">
            <a:off x="5105400" y="6781800"/>
            <a:ext cx="2133600" cy="838200"/>
          </a:xfrm>
        </p:spPr>
        <p:txBody>
          <a:bodyPr/>
          <a:lstStyle/>
          <a:p>
            <a:fld id="{921EFA83-39E7-4F82-85E8-63CDC07BF98F}" type="datetime1">
              <a:rPr lang="en-US" smtClean="0"/>
              <a:t>2/21/2022</a:t>
            </a:fld>
            <a:endParaRPr lang="en-US" dirty="0"/>
          </a:p>
        </p:txBody>
      </p:sp>
      <p:sp>
        <p:nvSpPr>
          <p:cNvPr id="5" name="Footer Placeholder 4"/>
          <p:cNvSpPr>
            <a:spLocks noGrp="1"/>
          </p:cNvSpPr>
          <p:nvPr>
            <p:ph type="ftr" sz="quarter" idx="11"/>
          </p:nvPr>
        </p:nvSpPr>
        <p:spPr>
          <a:xfrm flipV="1">
            <a:off x="7239000" y="74980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106</a:t>
            </a:fld>
            <a:endParaRPr lang="en-US"/>
          </a:p>
        </p:txBody>
      </p:sp>
      <p:pic>
        <p:nvPicPr>
          <p:cNvPr id="10242" name="Picture 2" descr="C:\Users\NURSING\Documents\1200px-Snellen_char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7924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350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10972800" cy="5427349"/>
          </a:xfrm>
        </p:spPr>
        <p:txBody>
          <a:bodyPr rtlCol="0">
            <a:noAutofit/>
          </a:bodyPr>
          <a:lstStyle/>
          <a:p>
            <a:pPr>
              <a:buFont typeface="Wingdings" pitchFamily="2" charset="2"/>
              <a:buChar char="§"/>
              <a:defRPr/>
            </a:pPr>
            <a:r>
              <a:rPr lang="en-US" sz="3200" b="1" dirty="0">
                <a:latin typeface="Bookman Old Style" pitchFamily="18" charset="0"/>
              </a:rPr>
              <a:t>Illiterate charts: </a:t>
            </a:r>
            <a:r>
              <a:rPr lang="en-US" sz="3200" dirty="0">
                <a:latin typeface="Bookman Old Style" pitchFamily="18" charset="0"/>
              </a:rPr>
              <a:t>for children and those who cannot read English, different charts (the commonest is E) are used. </a:t>
            </a:r>
          </a:p>
          <a:p>
            <a:pPr>
              <a:buFont typeface="Wingdings" pitchFamily="2" charset="2"/>
              <a:buChar char="§"/>
              <a:defRPr/>
            </a:pPr>
            <a:r>
              <a:rPr lang="en-US" sz="3200" dirty="0">
                <a:latin typeface="Bookman Old Style" pitchFamily="18" charset="0"/>
              </a:rPr>
              <a:t>The letter faces different directions and the adult holds a wooden E, and is asked to turn it the same way as the one the examiner is pointing.</a:t>
            </a:r>
          </a:p>
          <a:p>
            <a:pPr>
              <a:buFont typeface="Wingdings" pitchFamily="2" charset="2"/>
              <a:buChar char="§"/>
              <a:defRPr/>
            </a:pPr>
            <a:r>
              <a:rPr lang="en-US" sz="3200" b="1" dirty="0">
                <a:latin typeface="Bookman Old Style" pitchFamily="18" charset="0"/>
              </a:rPr>
              <a:t>Note: </a:t>
            </a:r>
            <a:r>
              <a:rPr lang="en-US" sz="3200" dirty="0">
                <a:latin typeface="Bookman Old Style" pitchFamily="18" charset="0"/>
              </a:rPr>
              <a:t>if the patient cannot read, he may be asked to count fingers or point hand movements at 30 cm distance. </a:t>
            </a:r>
          </a:p>
          <a:p>
            <a:pPr>
              <a:buFont typeface="Wingdings" pitchFamily="2" charset="2"/>
              <a:buChar char="§"/>
              <a:defRPr/>
            </a:pPr>
            <a:r>
              <a:rPr lang="en-US" sz="3200" dirty="0">
                <a:latin typeface="Bookman Old Style" pitchFamily="18" charset="0"/>
              </a:rPr>
              <a:t>The examiner holds up a random number of fingers and asks the patient to count the number he or she sees. </a:t>
            </a:r>
          </a:p>
        </p:txBody>
      </p:sp>
      <p:sp>
        <p:nvSpPr>
          <p:cNvPr id="4" name="Date Placeholder 3"/>
          <p:cNvSpPr>
            <a:spLocks noGrp="1"/>
          </p:cNvSpPr>
          <p:nvPr>
            <p:ph type="dt" sz="half" idx="10"/>
          </p:nvPr>
        </p:nvSpPr>
        <p:spPr>
          <a:xfrm>
            <a:off x="5105400" y="7315200"/>
            <a:ext cx="2133600" cy="228600"/>
          </a:xfrm>
        </p:spPr>
        <p:txBody>
          <a:bodyPr/>
          <a:lstStyle/>
          <a:p>
            <a:fld id="{D891BDBB-E700-4F20-BF7F-1824BD0FC18F}" type="datetime1">
              <a:rPr lang="en-US" smtClean="0"/>
              <a:t>2/21/2022</a:t>
            </a:fld>
            <a:endParaRPr lang="en-US" dirty="0"/>
          </a:p>
        </p:txBody>
      </p:sp>
      <p:sp>
        <p:nvSpPr>
          <p:cNvPr id="5" name="Footer Placeholder 4"/>
          <p:cNvSpPr>
            <a:spLocks noGrp="1"/>
          </p:cNvSpPr>
          <p:nvPr>
            <p:ph type="ftr" sz="quarter" idx="11"/>
          </p:nvPr>
        </p:nvSpPr>
        <p:spPr>
          <a:xfrm flipV="1">
            <a:off x="7239000" y="74980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107</a:t>
            </a:fld>
            <a:endParaRPr lang="en-US"/>
          </a:p>
        </p:txBody>
      </p:sp>
    </p:spTree>
    <p:extLst>
      <p:ext uri="{BB962C8B-B14F-4D97-AF65-F5344CB8AC3E}">
        <p14:creationId xmlns:p14="http://schemas.microsoft.com/office/powerpoint/2010/main" val="284747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152400"/>
          </a:xfrm>
        </p:spPr>
        <p:txBody>
          <a:bodyPr>
            <a:normAutofit fontScale="90000"/>
          </a:bodyPr>
          <a:lstStyle/>
          <a:p>
            <a:endParaRPr lang="en-US" dirty="0"/>
          </a:p>
        </p:txBody>
      </p:sp>
      <p:sp>
        <p:nvSpPr>
          <p:cNvPr id="3" name="Content Placeholder 2"/>
          <p:cNvSpPr>
            <a:spLocks noGrp="1"/>
          </p:cNvSpPr>
          <p:nvPr>
            <p:ph idx="1"/>
          </p:nvPr>
        </p:nvSpPr>
        <p:spPr>
          <a:xfrm>
            <a:off x="838200" y="381000"/>
            <a:ext cx="10896600" cy="5410200"/>
          </a:xfrm>
        </p:spPr>
        <p:txBody>
          <a:bodyPr>
            <a:normAutofit/>
          </a:bodyPr>
          <a:lstStyle/>
          <a:p>
            <a:pPr>
              <a:buFont typeface="Wingdings" pitchFamily="2" charset="2"/>
              <a:buChar char="§"/>
              <a:defRPr/>
            </a:pPr>
            <a:r>
              <a:rPr lang="en-US" sz="3600" dirty="0">
                <a:latin typeface="Bookman Old Style" pitchFamily="18" charset="0"/>
              </a:rPr>
              <a:t>If the patient correctly identifies the number of fingers at 3 feet, the examiner would record CF/3′.</a:t>
            </a:r>
          </a:p>
          <a:p>
            <a:pPr>
              <a:buFont typeface="Wingdings" pitchFamily="2" charset="2"/>
              <a:buChar char="§"/>
              <a:defRPr/>
            </a:pPr>
            <a:r>
              <a:rPr lang="en-US" sz="3600" dirty="0">
                <a:latin typeface="Bookman Old Style" pitchFamily="18" charset="0"/>
              </a:rPr>
              <a:t>If the patient is unable to count fingers, the examiner raises one hand up and down or moves it side to side and asks in which direction the hand is moving. </a:t>
            </a:r>
          </a:p>
          <a:p>
            <a:pPr>
              <a:buFont typeface="Wingdings" pitchFamily="2" charset="2"/>
              <a:buChar char="§"/>
              <a:defRPr/>
            </a:pPr>
            <a:r>
              <a:rPr lang="en-US" sz="3600" dirty="0">
                <a:latin typeface="Bookman Old Style" pitchFamily="18" charset="0"/>
              </a:rPr>
              <a:t>This level of vision is known as </a:t>
            </a:r>
            <a:r>
              <a:rPr lang="en-US" sz="3600" b="1" dirty="0">
                <a:latin typeface="Bookman Old Style" pitchFamily="18" charset="0"/>
              </a:rPr>
              <a:t>hand motions (HM).</a:t>
            </a:r>
          </a:p>
          <a:p>
            <a:pPr>
              <a:buNone/>
              <a:defRPr/>
            </a:pPr>
            <a:r>
              <a:rPr lang="en-US" sz="2800" dirty="0" smtClean="0">
                <a:latin typeface="Bookman Old Style" pitchFamily="18" charset="0"/>
              </a:rPr>
              <a:t> </a:t>
            </a:r>
          </a:p>
          <a:p>
            <a:endParaRPr lang="en-US" sz="2800" dirty="0"/>
          </a:p>
        </p:txBody>
      </p:sp>
      <p:sp>
        <p:nvSpPr>
          <p:cNvPr id="4" name="Date Placeholder 3"/>
          <p:cNvSpPr>
            <a:spLocks noGrp="1"/>
          </p:cNvSpPr>
          <p:nvPr>
            <p:ph type="dt" sz="half" idx="10"/>
          </p:nvPr>
        </p:nvSpPr>
        <p:spPr>
          <a:xfrm flipV="1">
            <a:off x="5105400" y="7086600"/>
            <a:ext cx="2133600" cy="152400"/>
          </a:xfrm>
        </p:spPr>
        <p:txBody>
          <a:bodyPr/>
          <a:lstStyle/>
          <a:p>
            <a:fld id="{13761A24-B162-4A44-8768-9D3D7A99BC6C}" type="datetime1">
              <a:rPr lang="en-US" smtClean="0"/>
              <a:t>2/21/2022</a:t>
            </a:fld>
            <a:endParaRPr lang="en-US" dirty="0"/>
          </a:p>
        </p:txBody>
      </p:sp>
      <p:sp>
        <p:nvSpPr>
          <p:cNvPr id="5" name="Footer Placeholder 4"/>
          <p:cNvSpPr>
            <a:spLocks noGrp="1"/>
          </p:cNvSpPr>
          <p:nvPr>
            <p:ph type="ftr" sz="quarter" idx="11"/>
          </p:nvPr>
        </p:nvSpPr>
        <p:spPr>
          <a:xfrm flipV="1">
            <a:off x="7239000" y="7162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838200" y="228600"/>
            <a:ext cx="10972800" cy="5257800"/>
          </a:xfrm>
        </p:spPr>
        <p:txBody>
          <a:bodyPr>
            <a:normAutofit/>
          </a:bodyPr>
          <a:lstStyle/>
          <a:p>
            <a:pPr eaLnBrk="1" hangingPunct="1">
              <a:buFont typeface="Arial" pitchFamily="34" charset="0"/>
              <a:buChar char="•"/>
            </a:pPr>
            <a:r>
              <a:rPr lang="en-US" sz="4000" dirty="0" smtClean="0">
                <a:latin typeface="Bookman Old Style" pitchFamily="18" charset="0"/>
              </a:rPr>
              <a:t>A patient who can perceive only light is described as having </a:t>
            </a:r>
            <a:r>
              <a:rPr lang="en-US" sz="4000" b="1" dirty="0" smtClean="0">
                <a:latin typeface="Bookman Old Style" pitchFamily="18" charset="0"/>
              </a:rPr>
              <a:t>light perception (LP). </a:t>
            </a:r>
          </a:p>
          <a:p>
            <a:pPr eaLnBrk="1" hangingPunct="1">
              <a:buFont typeface="Arial" pitchFamily="34" charset="0"/>
              <a:buChar char="•"/>
            </a:pPr>
            <a:r>
              <a:rPr lang="en-US" sz="4000" dirty="0" smtClean="0">
                <a:latin typeface="Bookman Old Style" pitchFamily="18" charset="0"/>
              </a:rPr>
              <a:t>The vision of a patient who is unable to perceive light is described as </a:t>
            </a:r>
            <a:r>
              <a:rPr lang="en-US" sz="4000" b="1" dirty="0" smtClean="0">
                <a:latin typeface="Bookman Old Style" pitchFamily="18" charset="0"/>
              </a:rPr>
              <a:t>no light perception (NLP).</a:t>
            </a:r>
          </a:p>
          <a:p>
            <a:pPr eaLnBrk="1" hangingPunct="1">
              <a:buFont typeface="Arial" charset="0"/>
              <a:buNone/>
            </a:pPr>
            <a:endParaRPr lang="en-US" sz="4000" b="1" dirty="0" smtClean="0"/>
          </a:p>
        </p:txBody>
      </p:sp>
      <p:sp>
        <p:nvSpPr>
          <p:cNvPr id="2" name="Date Placeholder 1"/>
          <p:cNvSpPr>
            <a:spLocks noGrp="1"/>
          </p:cNvSpPr>
          <p:nvPr>
            <p:ph type="dt" sz="half" idx="10"/>
          </p:nvPr>
        </p:nvSpPr>
        <p:spPr>
          <a:xfrm flipV="1">
            <a:off x="5105400" y="7010400"/>
            <a:ext cx="2133600" cy="76200"/>
          </a:xfrm>
        </p:spPr>
        <p:txBody>
          <a:bodyPr/>
          <a:lstStyle/>
          <a:p>
            <a:fld id="{F99A0FC9-90B9-45F0-BED9-CB3F46AC4169}" type="datetime1">
              <a:rPr lang="en-US" smtClean="0"/>
              <a:t>2/21/2022</a:t>
            </a:fld>
            <a:endParaRPr lang="en-US" dirty="0"/>
          </a:p>
        </p:txBody>
      </p:sp>
      <p:sp>
        <p:nvSpPr>
          <p:cNvPr id="3" name="Footer Placeholder 2"/>
          <p:cNvSpPr>
            <a:spLocks noGrp="1"/>
          </p:cNvSpPr>
          <p:nvPr>
            <p:ph type="ftr" sz="quarter" idx="11"/>
          </p:nvPr>
        </p:nvSpPr>
        <p:spPr>
          <a:xfrm flipV="1">
            <a:off x="7239000" y="7010400"/>
            <a:ext cx="2895600" cy="152400"/>
          </a:xfrm>
        </p:spPr>
        <p:txBody>
          <a:bodyPr/>
          <a:lstStyle/>
          <a:p>
            <a:r>
              <a:rPr lang="en-US" smtClean="0"/>
              <a:t>Mrs. Cate Mungania Kimathi-Bsc. N</a:t>
            </a:r>
            <a:endParaRPr lang="en-US" dirty="0"/>
          </a:p>
        </p:txBody>
      </p:sp>
      <p:sp>
        <p:nvSpPr>
          <p:cNvPr id="4" name="Slide Number Placeholder 3"/>
          <p:cNvSpPr>
            <a:spLocks noGrp="1"/>
          </p:cNvSpPr>
          <p:nvPr>
            <p:ph type="sldNum" sz="quarter" idx="12"/>
          </p:nvPr>
        </p:nvSpPr>
        <p:spPr/>
        <p:txBody>
          <a:bodyPr/>
          <a:lstStyle/>
          <a:p>
            <a:fld id="{F8A5CEEE-EB08-44ED-B255-83FFCEBAB9D4}" type="slidenum">
              <a:rPr lang="en-US" smtClean="0"/>
              <a:pPr/>
              <a:t>109</a:t>
            </a:fld>
            <a:endParaRPr lang="en-US"/>
          </a:p>
        </p:txBody>
      </p:sp>
    </p:spTree>
    <p:extLst>
      <p:ext uri="{BB962C8B-B14F-4D97-AF65-F5344CB8AC3E}">
        <p14:creationId xmlns:p14="http://schemas.microsoft.com/office/powerpoint/2010/main" val="659554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b="1" dirty="0">
                <a:latin typeface="Bookman Old Style" panose="02050604050505020204" pitchFamily="18" charset="0"/>
              </a:rPr>
              <a:t>ophthalmic procedure</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488AA186-5E5B-4B68-8C47-6D3C39463767}"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11</a:t>
            </a:fld>
            <a:endParaRPr lang="en-US"/>
          </a:p>
        </p:txBody>
      </p:sp>
    </p:spTree>
    <p:extLst>
      <p:ext uri="{BB962C8B-B14F-4D97-AF65-F5344CB8AC3E}">
        <p14:creationId xmlns:p14="http://schemas.microsoft.com/office/powerpoint/2010/main" val="42657359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228600"/>
          </a:xfrm>
        </p:spPr>
        <p:txBody>
          <a:bodyPr>
            <a:normAutofit fontScale="90000"/>
          </a:bodyPr>
          <a:lstStyle/>
          <a:p>
            <a:endParaRPr lang="en-GB" dirty="0"/>
          </a:p>
        </p:txBody>
      </p:sp>
      <p:sp>
        <p:nvSpPr>
          <p:cNvPr id="3" name="Content Placeholder 2"/>
          <p:cNvSpPr>
            <a:spLocks noGrp="1"/>
          </p:cNvSpPr>
          <p:nvPr>
            <p:ph idx="1"/>
          </p:nvPr>
        </p:nvSpPr>
        <p:spPr>
          <a:xfrm flipV="1">
            <a:off x="2959608" y="7772400"/>
            <a:ext cx="7498080" cy="762000"/>
          </a:xfrm>
        </p:spPr>
        <p:txBody>
          <a:bodyPr/>
          <a:lstStyle/>
          <a:p>
            <a:endParaRPr lang="en-GB" dirty="0"/>
          </a:p>
        </p:txBody>
      </p:sp>
      <p:sp>
        <p:nvSpPr>
          <p:cNvPr id="4" name="Date Placeholder 3"/>
          <p:cNvSpPr>
            <a:spLocks noGrp="1"/>
          </p:cNvSpPr>
          <p:nvPr>
            <p:ph type="dt" sz="half" idx="10"/>
          </p:nvPr>
        </p:nvSpPr>
        <p:spPr>
          <a:xfrm>
            <a:off x="5105400" y="7391400"/>
            <a:ext cx="2133600" cy="228600"/>
          </a:xfrm>
        </p:spPr>
        <p:txBody>
          <a:bodyPr/>
          <a:lstStyle/>
          <a:p>
            <a:fld id="{B25D2E33-8350-4AC6-861D-F632E75A3E2C}"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110</a:t>
            </a:fld>
            <a:endParaRPr lang="en-US"/>
          </a:p>
        </p:txBody>
      </p:sp>
      <p:pic>
        <p:nvPicPr>
          <p:cNvPr id="12290" name="Picture 2" descr="C:\Users\NURSING\Documents\shutterstock_27392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7467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467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
            <a:ext cx="7712670" cy="544989"/>
          </a:xfrm>
        </p:spPr>
        <p:txBody>
          <a:bodyPr rtlCol="0">
            <a:normAutofit/>
          </a:bodyPr>
          <a:lstStyle/>
          <a:p>
            <a:pPr>
              <a:defRPr/>
            </a:pPr>
            <a:r>
              <a:rPr lang="en-US" sz="2800" b="1" dirty="0">
                <a:latin typeface="Bookman Old Style" pitchFamily="18" charset="0"/>
              </a:rPr>
              <a:t>Visual fields (</a:t>
            </a:r>
            <a:r>
              <a:rPr lang="en-US" sz="2800" b="1" dirty="0" err="1">
                <a:latin typeface="Bookman Old Style" pitchFamily="18" charset="0"/>
              </a:rPr>
              <a:t>perimetry</a:t>
            </a:r>
            <a:r>
              <a:rPr lang="en-US" sz="2800" b="1" dirty="0">
                <a:latin typeface="Bookman Old Style" pitchFamily="18" charset="0"/>
              </a:rPr>
              <a:t>)</a:t>
            </a:r>
          </a:p>
        </p:txBody>
      </p:sp>
      <p:sp>
        <p:nvSpPr>
          <p:cNvPr id="3" name="Content Placeholder 2"/>
          <p:cNvSpPr>
            <a:spLocks noGrp="1"/>
          </p:cNvSpPr>
          <p:nvPr>
            <p:ph idx="1"/>
          </p:nvPr>
        </p:nvSpPr>
        <p:spPr>
          <a:xfrm>
            <a:off x="762000" y="533402"/>
            <a:ext cx="11125199" cy="5333998"/>
          </a:xfrm>
        </p:spPr>
        <p:txBody>
          <a:bodyPr rtlCol="0">
            <a:normAutofit/>
          </a:bodyPr>
          <a:lstStyle/>
          <a:p>
            <a:pPr>
              <a:buFont typeface="Arial" pitchFamily="34" charset="0"/>
              <a:buChar char="•"/>
            </a:pPr>
            <a:r>
              <a:rPr lang="en-US" sz="3200" dirty="0">
                <a:latin typeface="Bookman Old Style" pitchFamily="18" charset="0"/>
              </a:rPr>
              <a:t>Refers to the total area in which objects can be seen in the side (peripheral) vision while you focus your eyes on a central point.</a:t>
            </a:r>
          </a:p>
          <a:p>
            <a:pPr>
              <a:buFont typeface="Arial" pitchFamily="34" charset="0"/>
              <a:buChar char="•"/>
            </a:pPr>
            <a:r>
              <a:rPr lang="en-US" sz="3200" dirty="0">
                <a:solidFill>
                  <a:srgbClr val="FF0000"/>
                </a:solidFill>
                <a:latin typeface="Bookman Old Style" pitchFamily="18" charset="0"/>
              </a:rPr>
              <a:t>Confrontation visual field exam: </a:t>
            </a:r>
            <a:r>
              <a:rPr lang="en-US" sz="3200" dirty="0">
                <a:latin typeface="Bookman Old Style" pitchFamily="18" charset="0"/>
              </a:rPr>
              <a:t>This is a quick and basic check of the visual field.  </a:t>
            </a:r>
          </a:p>
          <a:p>
            <a:pPr>
              <a:buFont typeface="Arial" pitchFamily="34" charset="0"/>
              <a:buChar char="•"/>
            </a:pPr>
            <a:r>
              <a:rPr lang="en-US" sz="3200" dirty="0">
                <a:latin typeface="Bookman Old Style" pitchFamily="18" charset="0"/>
              </a:rPr>
              <a:t>Sitting directly in front of the client, ask them to cover one eye and stare straight ahead with the other. </a:t>
            </a:r>
          </a:p>
          <a:p>
            <a:pPr>
              <a:buFont typeface="Arial" pitchFamily="34" charset="0"/>
              <a:buChar char="•"/>
            </a:pPr>
            <a:r>
              <a:rPr lang="en-US" sz="3200" dirty="0">
                <a:latin typeface="Bookman Old Style" pitchFamily="18" charset="0"/>
              </a:rPr>
              <a:t>cover your own eye opposite to the persons covered one.  </a:t>
            </a:r>
          </a:p>
          <a:p>
            <a:pPr>
              <a:buFont typeface="Arial" pitchFamily="34" charset="0"/>
              <a:buChar char="•"/>
            </a:pPr>
            <a:r>
              <a:rPr lang="en-US" sz="3200" dirty="0">
                <a:latin typeface="Bookman Old Style" pitchFamily="18" charset="0"/>
              </a:rPr>
              <a:t>Ask the client to tell when they can see your (examiner's) hand.</a:t>
            </a:r>
          </a:p>
          <a:p>
            <a:pPr>
              <a:buFont typeface="Arial" pitchFamily="34" charset="0"/>
              <a:buChar char="•"/>
            </a:pPr>
            <a:endParaRPr lang="en-US" sz="3200" dirty="0">
              <a:latin typeface="Bookman Old Style" pitchFamily="18" charset="0"/>
            </a:endParaRPr>
          </a:p>
          <a:p>
            <a:pPr>
              <a:buNone/>
              <a:defRPr/>
            </a:pPr>
            <a:endParaRPr lang="en-US" sz="3200" dirty="0" smtClean="0"/>
          </a:p>
          <a:p>
            <a:pPr>
              <a:buNone/>
              <a:defRPr/>
            </a:pPr>
            <a:endParaRPr lang="en-US" sz="3200" dirty="0" smtClean="0"/>
          </a:p>
          <a:p>
            <a:pPr>
              <a:buNone/>
              <a:defRPr/>
            </a:pPr>
            <a:endParaRPr lang="en-US" sz="3200" b="1" dirty="0" smtClean="0"/>
          </a:p>
        </p:txBody>
      </p:sp>
      <p:sp>
        <p:nvSpPr>
          <p:cNvPr id="4" name="Date Placeholder 3"/>
          <p:cNvSpPr>
            <a:spLocks noGrp="1"/>
          </p:cNvSpPr>
          <p:nvPr>
            <p:ph type="dt" sz="half" idx="10"/>
          </p:nvPr>
        </p:nvSpPr>
        <p:spPr>
          <a:xfrm>
            <a:off x="5105400" y="7162800"/>
            <a:ext cx="2133600" cy="228600"/>
          </a:xfrm>
        </p:spPr>
        <p:txBody>
          <a:bodyPr/>
          <a:lstStyle/>
          <a:p>
            <a:fld id="{3973E4B3-DE04-4B8A-B29F-C627031F3F75}"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111</a:t>
            </a:fld>
            <a:endParaRPr lang="en-US"/>
          </a:p>
        </p:txBody>
      </p:sp>
    </p:spTree>
    <p:extLst>
      <p:ext uri="{BB962C8B-B14F-4D97-AF65-F5344CB8AC3E}">
        <p14:creationId xmlns:p14="http://schemas.microsoft.com/office/powerpoint/2010/main" val="1884339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81000"/>
            <a:ext cx="7498080" cy="152400"/>
          </a:xfrm>
        </p:spPr>
        <p:txBody>
          <a:bodyPr>
            <a:normAutofit fontScale="90000"/>
          </a:bodyPr>
          <a:lstStyle/>
          <a:p>
            <a:endParaRPr lang="en-US" dirty="0"/>
          </a:p>
        </p:txBody>
      </p:sp>
      <p:sp>
        <p:nvSpPr>
          <p:cNvPr id="3" name="Content Placeholder 2"/>
          <p:cNvSpPr>
            <a:spLocks noGrp="1"/>
          </p:cNvSpPr>
          <p:nvPr>
            <p:ph idx="1"/>
          </p:nvPr>
        </p:nvSpPr>
        <p:spPr>
          <a:xfrm>
            <a:off x="762000" y="152400"/>
            <a:ext cx="11125200" cy="5486400"/>
          </a:xfrm>
        </p:spPr>
        <p:txBody>
          <a:bodyPr>
            <a:normAutofit/>
          </a:bodyPr>
          <a:lstStyle/>
          <a:p>
            <a:pPr>
              <a:buFont typeface="Arial" pitchFamily="34" charset="0"/>
              <a:buChar char="•"/>
            </a:pPr>
            <a:r>
              <a:rPr lang="en-US" sz="4000" dirty="0">
                <a:latin typeface="Bookman Old Style" pitchFamily="18" charset="0"/>
              </a:rPr>
              <a:t>Normal results: about 50 degrees upwards, 90 degrees temporal, 70 degrees down, 60 degrees nasal</a:t>
            </a:r>
          </a:p>
          <a:p>
            <a:pPr>
              <a:buFont typeface="Arial" pitchFamily="34" charset="0"/>
              <a:buChar char="•"/>
            </a:pPr>
            <a:r>
              <a:rPr lang="en-US" sz="4000" dirty="0" err="1">
                <a:latin typeface="Bookman Old Style" pitchFamily="18" charset="0"/>
              </a:rPr>
              <a:t>Perimetry</a:t>
            </a:r>
            <a:r>
              <a:rPr lang="en-US" sz="4000" dirty="0">
                <a:latin typeface="Bookman Old Style" pitchFamily="18" charset="0"/>
              </a:rPr>
              <a:t> testing evaluates the field of vision. </a:t>
            </a:r>
          </a:p>
          <a:p>
            <a:pPr>
              <a:buFont typeface="Arial" pitchFamily="34" charset="0"/>
              <a:buChar char="•"/>
            </a:pPr>
            <a:r>
              <a:rPr lang="en-US" sz="4000" dirty="0">
                <a:latin typeface="Bookman Old Style" pitchFamily="18" charset="0"/>
              </a:rPr>
              <a:t>A visual field is the area or extent of physical space visible to an eye in a given position.</a:t>
            </a:r>
            <a:endParaRPr lang="en-US" sz="4000" dirty="0"/>
          </a:p>
        </p:txBody>
      </p:sp>
      <p:sp>
        <p:nvSpPr>
          <p:cNvPr id="4" name="Date Placeholder 3"/>
          <p:cNvSpPr>
            <a:spLocks noGrp="1"/>
          </p:cNvSpPr>
          <p:nvPr>
            <p:ph type="dt" sz="half" idx="10"/>
          </p:nvPr>
        </p:nvSpPr>
        <p:spPr>
          <a:xfrm flipV="1">
            <a:off x="5105400" y="7086600"/>
            <a:ext cx="2133600" cy="304800"/>
          </a:xfrm>
        </p:spPr>
        <p:txBody>
          <a:bodyPr/>
          <a:lstStyle/>
          <a:p>
            <a:fld id="{C64D5532-BD53-40BB-A0DB-2645C69D290E}"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07719"/>
            <a:ext cx="7498080" cy="45719"/>
          </a:xfrm>
        </p:spPr>
        <p:txBody>
          <a:bodyPr>
            <a:normAutofit fontScale="90000"/>
          </a:bodyPr>
          <a:lstStyle/>
          <a:p>
            <a:endParaRPr lang="en-GB" dirty="0"/>
          </a:p>
        </p:txBody>
      </p:sp>
      <p:sp>
        <p:nvSpPr>
          <p:cNvPr id="3" name="Content Placeholder 2"/>
          <p:cNvSpPr>
            <a:spLocks noGrp="1"/>
          </p:cNvSpPr>
          <p:nvPr>
            <p:ph idx="1"/>
          </p:nvPr>
        </p:nvSpPr>
        <p:spPr>
          <a:xfrm flipV="1">
            <a:off x="2959608" y="7802880"/>
            <a:ext cx="7498080" cy="45719"/>
          </a:xfrm>
        </p:spPr>
        <p:txBody>
          <a:bodyPr>
            <a:normAutofit fontScale="25000" lnSpcReduction="20000"/>
          </a:bodyPr>
          <a:lstStyle/>
          <a:p>
            <a:endParaRPr lang="en-GB" dirty="0"/>
          </a:p>
        </p:txBody>
      </p:sp>
      <p:sp>
        <p:nvSpPr>
          <p:cNvPr id="4" name="Date Placeholder 3"/>
          <p:cNvSpPr>
            <a:spLocks noGrp="1"/>
          </p:cNvSpPr>
          <p:nvPr>
            <p:ph type="dt" sz="half" idx="10"/>
          </p:nvPr>
        </p:nvSpPr>
        <p:spPr>
          <a:xfrm>
            <a:off x="5105400" y="7772400"/>
            <a:ext cx="2133600" cy="76200"/>
          </a:xfrm>
        </p:spPr>
        <p:txBody>
          <a:bodyPr/>
          <a:lstStyle/>
          <a:p>
            <a:fld id="{75FA8E5B-9E4D-4501-A2AC-491E5D885A26}" type="datetime1">
              <a:rPr lang="en-US" smtClean="0"/>
              <a:t>2/21/2022</a:t>
            </a:fld>
            <a:endParaRPr lang="en-US" dirty="0"/>
          </a:p>
        </p:txBody>
      </p:sp>
      <p:sp>
        <p:nvSpPr>
          <p:cNvPr id="5" name="Footer Placeholder 4"/>
          <p:cNvSpPr>
            <a:spLocks noGrp="1"/>
          </p:cNvSpPr>
          <p:nvPr>
            <p:ph type="ftr" sz="quarter" idx="11"/>
          </p:nvPr>
        </p:nvSpPr>
        <p:spPr>
          <a:xfrm flipV="1">
            <a:off x="7239000" y="75742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113</a:t>
            </a:fld>
            <a:endParaRPr lang="en-US"/>
          </a:p>
        </p:txBody>
      </p:sp>
      <p:pic>
        <p:nvPicPr>
          <p:cNvPr id="13314" name="Picture 2" descr="C:\Users\NURSING\Documents\visual-confront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0515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0210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
            <a:ext cx="8153400" cy="772675"/>
          </a:xfrm>
          <a:solidFill>
            <a:schemeClr val="accent1">
              <a:lumMod val="75000"/>
            </a:schemeClr>
          </a:solidFill>
        </p:spPr>
        <p:txBody>
          <a:bodyPr/>
          <a:lstStyle/>
          <a:p>
            <a:r>
              <a:rPr lang="en-US" b="1" dirty="0" smtClean="0">
                <a:solidFill>
                  <a:srgbClr val="FFFF00"/>
                </a:solidFill>
              </a:rPr>
              <a:t>INTERNAL EYE</a:t>
            </a:r>
            <a:endParaRPr lang="en-US" b="1" dirty="0">
              <a:solidFill>
                <a:srgbClr val="FFFF00"/>
              </a:solidFill>
            </a:endParaRPr>
          </a:p>
        </p:txBody>
      </p:sp>
      <p:sp>
        <p:nvSpPr>
          <p:cNvPr id="3" name="Content Placeholder 2"/>
          <p:cNvSpPr>
            <a:spLocks noGrp="1"/>
          </p:cNvSpPr>
          <p:nvPr>
            <p:ph idx="1"/>
          </p:nvPr>
        </p:nvSpPr>
        <p:spPr>
          <a:xfrm>
            <a:off x="838200" y="772676"/>
            <a:ext cx="10896600" cy="4942324"/>
          </a:xfrm>
        </p:spPr>
        <p:txBody>
          <a:bodyPr>
            <a:normAutofit/>
          </a:bodyPr>
          <a:lstStyle/>
          <a:p>
            <a:pPr>
              <a:buFont typeface="Wingdings" pitchFamily="2" charset="2"/>
              <a:buChar char="Ø"/>
            </a:pPr>
            <a:r>
              <a:rPr lang="en-US" sz="3600" dirty="0">
                <a:latin typeface="Bookman Old Style" pitchFamily="18" charset="0"/>
              </a:rPr>
              <a:t>Is tested using the ophthalmoscope</a:t>
            </a:r>
          </a:p>
          <a:p>
            <a:pPr>
              <a:buNone/>
            </a:pPr>
            <a:r>
              <a:rPr lang="en-US" sz="3600" i="1" dirty="0">
                <a:solidFill>
                  <a:srgbClr val="00B050"/>
                </a:solidFill>
                <a:latin typeface="Bookman Old Style" pitchFamily="18" charset="0"/>
              </a:rPr>
              <a:t>Diagnostic tests</a:t>
            </a:r>
          </a:p>
          <a:p>
            <a:pPr>
              <a:buNone/>
            </a:pPr>
            <a:r>
              <a:rPr lang="en-US" sz="3600" b="1" dirty="0">
                <a:latin typeface="Bookman Old Style" pitchFamily="18" charset="0"/>
              </a:rPr>
              <a:t>Ophthalmoscopy</a:t>
            </a:r>
            <a:endParaRPr lang="en-US" sz="3600" dirty="0">
              <a:latin typeface="Bookman Old Style" pitchFamily="18" charset="0"/>
            </a:endParaRPr>
          </a:p>
          <a:p>
            <a:pPr>
              <a:buFont typeface="Wingdings" pitchFamily="2" charset="2"/>
              <a:buChar char="§"/>
            </a:pPr>
            <a:r>
              <a:rPr lang="en-US" sz="3600" dirty="0">
                <a:latin typeface="Bookman Old Style" pitchFamily="18" charset="0"/>
              </a:rPr>
              <a:t>Is the visualization of the fundus (posterior portion) of the eye and other structures using an </a:t>
            </a:r>
            <a:r>
              <a:rPr lang="en-US" sz="3600" b="1" dirty="0">
                <a:latin typeface="Bookman Old Style" pitchFamily="18" charset="0"/>
              </a:rPr>
              <a:t>ophthalmoscope</a:t>
            </a:r>
            <a:r>
              <a:rPr lang="en-US" sz="3600" dirty="0">
                <a:latin typeface="Bookman Old Style" pitchFamily="18" charset="0"/>
              </a:rPr>
              <a:t> (or </a:t>
            </a:r>
            <a:r>
              <a:rPr lang="en-US" sz="3600" b="1" dirty="0" err="1">
                <a:latin typeface="Bookman Old Style" pitchFamily="18" charset="0"/>
              </a:rPr>
              <a:t>funduscope</a:t>
            </a:r>
            <a:r>
              <a:rPr lang="en-US" sz="3600" dirty="0">
                <a:latin typeface="Bookman Old Style" pitchFamily="18" charset="0"/>
              </a:rPr>
              <a:t>). </a:t>
            </a:r>
          </a:p>
          <a:p>
            <a:pPr>
              <a:buFont typeface="Wingdings" pitchFamily="2" charset="2"/>
              <a:buChar char="§"/>
            </a:pPr>
            <a:r>
              <a:rPr lang="en-US" sz="3600" dirty="0">
                <a:latin typeface="Bookman Old Style" pitchFamily="18" charset="0"/>
              </a:rPr>
              <a:t>It is crucial in determining the health of the retina and the vitreous humor.</a:t>
            </a:r>
            <a:endParaRPr lang="en-US" sz="3600" i="1" dirty="0">
              <a:solidFill>
                <a:srgbClr val="00B050"/>
              </a:solidFill>
              <a:latin typeface="Bookman Old Style" pitchFamily="18" charset="0"/>
            </a:endParaRPr>
          </a:p>
        </p:txBody>
      </p:sp>
      <p:sp>
        <p:nvSpPr>
          <p:cNvPr id="4" name="Date Placeholder 3"/>
          <p:cNvSpPr>
            <a:spLocks noGrp="1"/>
          </p:cNvSpPr>
          <p:nvPr>
            <p:ph type="dt" sz="half" idx="10"/>
          </p:nvPr>
        </p:nvSpPr>
        <p:spPr>
          <a:xfrm>
            <a:off x="5105400" y="7772400"/>
            <a:ext cx="2133600" cy="609600"/>
          </a:xfrm>
        </p:spPr>
        <p:txBody>
          <a:bodyPr/>
          <a:lstStyle/>
          <a:p>
            <a:fld id="{991E5761-599A-42F3-A89B-5DFD02AABCF0}" type="datetime1">
              <a:rPr lang="en-US" smtClean="0"/>
              <a:t>2/21/2022</a:t>
            </a:fld>
            <a:endParaRPr lang="en-US" dirty="0"/>
          </a:p>
        </p:txBody>
      </p:sp>
      <p:sp>
        <p:nvSpPr>
          <p:cNvPr id="5" name="Footer Placeholder 4"/>
          <p:cNvSpPr>
            <a:spLocks noGrp="1"/>
          </p:cNvSpPr>
          <p:nvPr>
            <p:ph type="ftr" sz="quarter" idx="11"/>
          </p:nvPr>
        </p:nvSpPr>
        <p:spPr>
          <a:xfrm>
            <a:off x="7239000" y="7848600"/>
            <a:ext cx="2895600" cy="685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114</a:t>
            </a:fld>
            <a:endParaRPr lang="en-US"/>
          </a:p>
        </p:txBody>
      </p:sp>
    </p:spTree>
    <p:extLst>
      <p:ext uri="{BB962C8B-B14F-4D97-AF65-F5344CB8AC3E}">
        <p14:creationId xmlns:p14="http://schemas.microsoft.com/office/powerpoint/2010/main" val="3689984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943088" cy="457200"/>
          </a:xfrm>
        </p:spPr>
        <p:txBody>
          <a:bodyPr>
            <a:normAutofit fontScale="90000"/>
          </a:bodyPr>
          <a:lstStyle/>
          <a:p>
            <a:r>
              <a:rPr lang="en-US" dirty="0" smtClean="0"/>
              <a:t>Types </a:t>
            </a:r>
            <a:endParaRPr lang="en-US" dirty="0"/>
          </a:p>
        </p:txBody>
      </p:sp>
      <p:sp>
        <p:nvSpPr>
          <p:cNvPr id="3" name="Content Placeholder 2"/>
          <p:cNvSpPr>
            <a:spLocks noGrp="1"/>
          </p:cNvSpPr>
          <p:nvPr>
            <p:ph idx="1"/>
          </p:nvPr>
        </p:nvSpPr>
        <p:spPr>
          <a:xfrm>
            <a:off x="685800" y="634181"/>
            <a:ext cx="11049000" cy="5052248"/>
          </a:xfrm>
        </p:spPr>
        <p:txBody>
          <a:bodyPr>
            <a:noAutofit/>
          </a:bodyPr>
          <a:lstStyle/>
          <a:p>
            <a:pPr marL="653796" indent="-571500">
              <a:buFont typeface="+mj-lt"/>
              <a:buAutoNum type="romanUcPeriod"/>
            </a:pPr>
            <a:r>
              <a:rPr lang="en-US" sz="3400" dirty="0">
                <a:latin typeface="Bookman Old Style" pitchFamily="18" charset="0"/>
              </a:rPr>
              <a:t>The </a:t>
            </a:r>
            <a:r>
              <a:rPr lang="en-US" sz="3400" i="1" dirty="0">
                <a:latin typeface="Bookman Old Style" pitchFamily="18" charset="0"/>
              </a:rPr>
              <a:t>direct ophthalmoscope</a:t>
            </a:r>
            <a:r>
              <a:rPr lang="en-US" sz="3400" dirty="0">
                <a:latin typeface="Bookman Old Style" pitchFamily="18" charset="0"/>
              </a:rPr>
              <a:t> is an instrument about the size of a small flashlight (torch) with several lenses that can magnify up to about 15 times. </a:t>
            </a:r>
          </a:p>
          <a:p>
            <a:pPr marL="653796" indent="-571500">
              <a:buFont typeface="+mj-lt"/>
              <a:buAutoNum type="romanUcPeriod"/>
            </a:pPr>
            <a:r>
              <a:rPr lang="en-US" sz="3400" dirty="0">
                <a:latin typeface="Bookman Old Style" pitchFamily="18" charset="0"/>
              </a:rPr>
              <a:t>An </a:t>
            </a:r>
            <a:r>
              <a:rPr lang="en-US" sz="3400" i="1" dirty="0">
                <a:latin typeface="Bookman Old Style" pitchFamily="18" charset="0"/>
              </a:rPr>
              <a:t>indirect </a:t>
            </a:r>
            <a:r>
              <a:rPr lang="en-US" sz="3400" i="1" dirty="0" smtClean="0">
                <a:latin typeface="Bookman Old Style" pitchFamily="18" charset="0"/>
              </a:rPr>
              <a:t>ophthalmoscope</a:t>
            </a:r>
            <a:r>
              <a:rPr lang="en-US" sz="3400" dirty="0" smtClean="0">
                <a:latin typeface="Bookman Old Style" pitchFamily="18" charset="0"/>
              </a:rPr>
              <a:t>, </a:t>
            </a:r>
            <a:r>
              <a:rPr lang="en-US" sz="3400" dirty="0">
                <a:latin typeface="Bookman Old Style" pitchFamily="18" charset="0"/>
              </a:rPr>
              <a:t>constitutes a light attached to a headband, in addition to a small handheld lens. </a:t>
            </a:r>
          </a:p>
          <a:p>
            <a:pPr marL="653796" indent="-571500"/>
            <a:r>
              <a:rPr lang="en-US" sz="3400" dirty="0">
                <a:latin typeface="Bookman Old Style" pitchFamily="18" charset="0"/>
              </a:rPr>
              <a:t>It provides a wider view of the inside of the eye. </a:t>
            </a:r>
          </a:p>
          <a:p>
            <a:pPr marL="653796" indent="-571500"/>
            <a:r>
              <a:rPr lang="en-US" sz="3400" dirty="0">
                <a:latin typeface="Bookman Old Style" pitchFamily="18" charset="0"/>
              </a:rPr>
              <a:t>Furthermore, it allows a better view of the fundus of the eye, even if the lens is clouded by cataracts.</a:t>
            </a:r>
          </a:p>
          <a:p>
            <a:endParaRPr lang="en-US" sz="3400" dirty="0"/>
          </a:p>
        </p:txBody>
      </p:sp>
      <p:sp>
        <p:nvSpPr>
          <p:cNvPr id="4" name="Date Placeholder 3"/>
          <p:cNvSpPr>
            <a:spLocks noGrp="1"/>
          </p:cNvSpPr>
          <p:nvPr>
            <p:ph type="dt" sz="half" idx="10"/>
          </p:nvPr>
        </p:nvSpPr>
        <p:spPr>
          <a:xfrm>
            <a:off x="5105400" y="7086600"/>
            <a:ext cx="2133600" cy="152400"/>
          </a:xfrm>
        </p:spPr>
        <p:txBody>
          <a:bodyPr/>
          <a:lstStyle/>
          <a:p>
            <a:fld id="{2F9DF9F9-FD12-4C3B-AE34-7AC4A3219522}"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115</a:t>
            </a:fld>
            <a:endParaRPr lang="en-US"/>
          </a:p>
        </p:txBody>
      </p:sp>
    </p:spTree>
    <p:extLst>
      <p:ext uri="{BB962C8B-B14F-4D97-AF65-F5344CB8AC3E}">
        <p14:creationId xmlns:p14="http://schemas.microsoft.com/office/powerpoint/2010/main" val="39347281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
            <a:ext cx="7467600" cy="762000"/>
          </a:xfrm>
        </p:spPr>
        <p:txBody>
          <a:bodyPr/>
          <a:lstStyle/>
          <a:p>
            <a:r>
              <a:rPr lang="en-US" dirty="0" smtClean="0"/>
              <a:t>Direct </a:t>
            </a:r>
            <a:r>
              <a:rPr lang="en-US" dirty="0" err="1" smtClean="0"/>
              <a:t>opthalmoscopy</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2209800" y="625477"/>
            <a:ext cx="7848600" cy="524192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B70F0151-1628-4B0B-9E20-2B5907DAC52F}"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116</a:t>
            </a:fld>
            <a:endParaRPr lang="en-US"/>
          </a:p>
        </p:txBody>
      </p:sp>
    </p:spTree>
    <p:extLst>
      <p:ext uri="{BB962C8B-B14F-4D97-AF65-F5344CB8AC3E}">
        <p14:creationId xmlns:p14="http://schemas.microsoft.com/office/powerpoint/2010/main" val="4788980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
            <a:ext cx="7543800" cy="1076255"/>
          </a:xfrm>
        </p:spPr>
        <p:txBody>
          <a:bodyPr/>
          <a:lstStyle/>
          <a:p>
            <a:r>
              <a:rPr lang="en-US" dirty="0" smtClean="0"/>
              <a:t>Indirect </a:t>
            </a:r>
            <a:r>
              <a:rPr lang="en-US" dirty="0" err="1" smtClean="0"/>
              <a:t>opthalmoscopy</a:t>
            </a:r>
            <a:endParaRPr lang="en-US" dirty="0"/>
          </a:p>
        </p:txBody>
      </p:sp>
      <p:sp>
        <p:nvSpPr>
          <p:cNvPr id="6" name="Content Placeholder 5"/>
          <p:cNvSpPr>
            <a:spLocks noGrp="1"/>
          </p:cNvSpPr>
          <p:nvPr>
            <p:ph idx="1"/>
          </p:nvPr>
        </p:nvSpPr>
        <p:spPr>
          <a:xfrm>
            <a:off x="2959608" y="-1143000"/>
            <a:ext cx="7498080" cy="304800"/>
          </a:xfrm>
        </p:spPr>
        <p:txBody>
          <a:bodyPr>
            <a:normAutofit fontScale="85000" lnSpcReduction="20000"/>
          </a:bodyPr>
          <a:lstStyle/>
          <a:p>
            <a:endParaRPr lang="en-US" dirty="0"/>
          </a:p>
        </p:txBody>
      </p:sp>
      <p:sp>
        <p:nvSpPr>
          <p:cNvPr id="3" name="Date Placeholder 2"/>
          <p:cNvSpPr>
            <a:spLocks noGrp="1"/>
          </p:cNvSpPr>
          <p:nvPr>
            <p:ph type="dt" sz="half" idx="10"/>
          </p:nvPr>
        </p:nvSpPr>
        <p:spPr>
          <a:xfrm>
            <a:off x="5105400" y="7467600"/>
            <a:ext cx="2133600" cy="533400"/>
          </a:xfrm>
        </p:spPr>
        <p:txBody>
          <a:bodyPr/>
          <a:lstStyle/>
          <a:p>
            <a:fld id="{21CA23F1-5279-4C85-B5D1-DB107C9EE1E9}" type="datetime1">
              <a:rPr lang="en-US" smtClean="0"/>
              <a:t>2/21/2022</a:t>
            </a:fld>
            <a:endParaRPr lang="en-US" dirty="0"/>
          </a:p>
        </p:txBody>
      </p:sp>
      <p:sp>
        <p:nvSpPr>
          <p:cNvPr id="4" name="Footer Placeholder 3"/>
          <p:cNvSpPr>
            <a:spLocks noGrp="1"/>
          </p:cNvSpPr>
          <p:nvPr>
            <p:ph type="ftr" sz="quarter" idx="11"/>
          </p:nvPr>
        </p:nvSpPr>
        <p:spPr>
          <a:xfrm>
            <a:off x="7239000" y="7620000"/>
            <a:ext cx="2895600" cy="1524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117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93752"/>
            <a:ext cx="7772400" cy="507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7464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10668000" cy="5457829"/>
          </a:xfrm>
        </p:spPr>
        <p:txBody>
          <a:bodyPr>
            <a:normAutofit/>
          </a:bodyPr>
          <a:lstStyle/>
          <a:p>
            <a:pPr>
              <a:lnSpc>
                <a:spcPct val="150000"/>
              </a:lnSpc>
              <a:buFont typeface="Arial" panose="020B0604020202020204" pitchFamily="34" charset="0"/>
              <a:buChar char="•"/>
            </a:pPr>
            <a:r>
              <a:rPr lang="en-US" sz="3200" dirty="0">
                <a:latin typeface="Bookman Old Style" pitchFamily="18" charset="0"/>
              </a:rPr>
              <a:t>III.</a:t>
            </a:r>
            <a:r>
              <a:rPr lang="en-US" sz="3200" i="1" dirty="0">
                <a:latin typeface="Bookman Old Style" pitchFamily="18" charset="0"/>
              </a:rPr>
              <a:t> Slit-lamp ophthalmoscopy (</a:t>
            </a:r>
            <a:r>
              <a:rPr lang="en-US" sz="3200" i="1" dirty="0" err="1">
                <a:latin typeface="Bookman Old Style" pitchFamily="18" charset="0"/>
              </a:rPr>
              <a:t>gonioscopy</a:t>
            </a:r>
            <a:r>
              <a:rPr lang="en-US" sz="3200" i="1" dirty="0">
                <a:latin typeface="Bookman Old Style" pitchFamily="18" charset="0"/>
              </a:rPr>
              <a:t>)</a:t>
            </a:r>
            <a:r>
              <a:rPr lang="en-US" sz="3200" dirty="0">
                <a:latin typeface="Bookman Old Style" pitchFamily="18" charset="0"/>
              </a:rPr>
              <a:t>: advanced ,the health care provider will use the microscope part of the slit lamp and a tiny lens placed close to the front of the eye. </a:t>
            </a:r>
          </a:p>
          <a:p>
            <a:pPr>
              <a:lnSpc>
                <a:spcPct val="150000"/>
              </a:lnSpc>
              <a:buFont typeface="Arial" panose="020B0604020202020204" pitchFamily="34" charset="0"/>
              <a:buChar char="•"/>
            </a:pPr>
            <a:r>
              <a:rPr lang="en-US" sz="3200" dirty="0">
                <a:latin typeface="Bookman Old Style" pitchFamily="18" charset="0"/>
              </a:rPr>
              <a:t>Can see about the same with this technique as with indirect ophthalmoscopy, but with higher magnification.</a:t>
            </a:r>
          </a:p>
          <a:p>
            <a:pPr>
              <a:buNone/>
            </a:pPr>
            <a:endParaRPr lang="en-US" sz="2400" dirty="0"/>
          </a:p>
          <a:p>
            <a:pPr>
              <a:buNone/>
            </a:pPr>
            <a:endParaRPr lang="en-US" sz="2400" dirty="0"/>
          </a:p>
        </p:txBody>
      </p:sp>
      <p:sp>
        <p:nvSpPr>
          <p:cNvPr id="2" name="Date Placeholder 1"/>
          <p:cNvSpPr>
            <a:spLocks noGrp="1"/>
          </p:cNvSpPr>
          <p:nvPr>
            <p:ph type="dt" sz="half" idx="10"/>
          </p:nvPr>
        </p:nvSpPr>
        <p:spPr>
          <a:xfrm>
            <a:off x="5105400" y="7315200"/>
            <a:ext cx="2133600" cy="228600"/>
          </a:xfrm>
        </p:spPr>
        <p:txBody>
          <a:bodyPr/>
          <a:lstStyle/>
          <a:p>
            <a:fld id="{7511141D-1887-4A8C-9007-F80159FEA5C1}"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118</a:t>
            </a:fld>
            <a:endParaRPr lang="en-US"/>
          </a:p>
        </p:txBody>
      </p:sp>
    </p:spTree>
    <p:extLst>
      <p:ext uri="{BB962C8B-B14F-4D97-AF65-F5344CB8AC3E}">
        <p14:creationId xmlns:p14="http://schemas.microsoft.com/office/powerpoint/2010/main" val="30439007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7543800" cy="838200"/>
          </a:xfrm>
        </p:spPr>
        <p:txBody>
          <a:bodyPr/>
          <a:lstStyle/>
          <a:p>
            <a:r>
              <a:rPr lang="en-US" dirty="0" smtClean="0"/>
              <a:t>Slit-lamp ophthalmoscopy</a:t>
            </a:r>
            <a:endParaRPr 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1524000" y="533400"/>
            <a:ext cx="8991600" cy="6172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611499C7-62BA-448A-8DA8-405623E2794B}"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119</a:t>
            </a:fld>
            <a:endParaRPr lang="en-US"/>
          </a:p>
        </p:txBody>
      </p:sp>
    </p:spTree>
    <p:extLst>
      <p:ext uri="{BB962C8B-B14F-4D97-AF65-F5344CB8AC3E}">
        <p14:creationId xmlns:p14="http://schemas.microsoft.com/office/powerpoint/2010/main" val="247146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381000"/>
          </a:xfrm>
        </p:spPr>
        <p:txBody>
          <a:bodyPr>
            <a:normAutofit fontScale="90000"/>
          </a:bodyPr>
          <a:lstStyle/>
          <a:p>
            <a:endParaRPr lang="en-US" dirty="0"/>
          </a:p>
        </p:txBody>
      </p:sp>
      <p:sp>
        <p:nvSpPr>
          <p:cNvPr id="3" name="Content Placeholder 2"/>
          <p:cNvSpPr>
            <a:spLocks noGrp="1"/>
          </p:cNvSpPr>
          <p:nvPr>
            <p:ph idx="1"/>
          </p:nvPr>
        </p:nvSpPr>
        <p:spPr>
          <a:xfrm>
            <a:off x="838200" y="152400"/>
            <a:ext cx="10896600" cy="5562600"/>
          </a:xfrm>
        </p:spPr>
        <p:txBody>
          <a:bodyPr>
            <a:normAutofit/>
          </a:bodyPr>
          <a:lstStyle/>
          <a:p>
            <a:r>
              <a:rPr lang="en-US" sz="4000" b="1" dirty="0" smtClean="0">
                <a:latin typeface="Bookman Old Style" pitchFamily="18" charset="0"/>
              </a:rPr>
              <a:t>OPHTHALMOLOGY</a:t>
            </a:r>
            <a:r>
              <a:rPr lang="en-US" sz="4000" dirty="0" smtClean="0">
                <a:latin typeface="Bookman Old Style" pitchFamily="18" charset="0"/>
              </a:rPr>
              <a:t> is the branch of </a:t>
            </a:r>
            <a:r>
              <a:rPr lang="en-US" sz="4000" u="sng" dirty="0" smtClean="0">
                <a:latin typeface="Bookman Old Style" pitchFamily="18" charset="0"/>
                <a:hlinkClick r:id="rId2" tooltip="Medicine"/>
              </a:rPr>
              <a:t>medicine</a:t>
            </a:r>
            <a:r>
              <a:rPr lang="en-US" sz="4000" dirty="0" smtClean="0">
                <a:latin typeface="Bookman Old Style" pitchFamily="18" charset="0"/>
              </a:rPr>
              <a:t> that deals with the anatomy, physiology and diseases of the </a:t>
            </a:r>
            <a:r>
              <a:rPr lang="en-US" sz="4000" u="sng" dirty="0" smtClean="0">
                <a:latin typeface="Bookman Old Style" pitchFamily="18" charset="0"/>
                <a:hlinkClick r:id="rId3" tooltip="Human eye"/>
              </a:rPr>
              <a:t>eye</a:t>
            </a:r>
            <a:r>
              <a:rPr lang="en-US" sz="4000" dirty="0" smtClean="0">
                <a:latin typeface="Bookman Old Style" pitchFamily="18" charset="0"/>
              </a:rPr>
              <a:t> Common eye problems.</a:t>
            </a:r>
          </a:p>
          <a:p>
            <a:endParaRPr lang="en-US" sz="4000" dirty="0" smtClean="0">
              <a:latin typeface="Bookman Old Style" pitchFamily="18" charset="0"/>
            </a:endParaRPr>
          </a:p>
          <a:p>
            <a:r>
              <a:rPr lang="en-US" sz="4000" dirty="0" smtClean="0">
                <a:latin typeface="Bookman Old Style" pitchFamily="18" charset="0"/>
              </a:rPr>
              <a:t>Ophthalmology nursing-Taking care of patients with eye problems. </a:t>
            </a:r>
          </a:p>
          <a:p>
            <a:endParaRPr lang="en-US" sz="4000" dirty="0"/>
          </a:p>
        </p:txBody>
      </p:sp>
      <p:sp>
        <p:nvSpPr>
          <p:cNvPr id="7" name="Date Placeholder 6"/>
          <p:cNvSpPr>
            <a:spLocks noGrp="1"/>
          </p:cNvSpPr>
          <p:nvPr>
            <p:ph type="dt" sz="half" idx="10"/>
          </p:nvPr>
        </p:nvSpPr>
        <p:spPr/>
        <p:txBody>
          <a:bodyPr/>
          <a:lstStyle/>
          <a:p>
            <a:fld id="{2AF18F63-A9C6-4FB2-95A6-1C21CB82390B}" type="datetime1">
              <a:rPr lang="en-US" smtClean="0"/>
              <a:t>2/21/2022</a:t>
            </a:fld>
            <a:endParaRPr lang="en-US"/>
          </a:p>
        </p:txBody>
      </p:sp>
      <p:sp>
        <p:nvSpPr>
          <p:cNvPr id="8" name="Footer Placeholder 7"/>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10896600" cy="5791200"/>
          </a:xfrm>
        </p:spPr>
        <p:txBody>
          <a:bodyPr rtlCol="0">
            <a:normAutofit lnSpcReduction="10000"/>
          </a:bodyPr>
          <a:lstStyle/>
          <a:p>
            <a:pPr>
              <a:buNone/>
              <a:defRPr/>
            </a:pPr>
            <a:r>
              <a:rPr lang="en-US" sz="3300" b="1" dirty="0">
                <a:latin typeface="Bookman Old Style" pitchFamily="18" charset="0"/>
              </a:rPr>
              <a:t>Tonometry: </a:t>
            </a:r>
          </a:p>
          <a:p>
            <a:pPr>
              <a:buFont typeface="Wingdings" pitchFamily="2" charset="2"/>
              <a:buChar char="ü"/>
              <a:defRPr/>
            </a:pPr>
            <a:r>
              <a:rPr lang="en-US" sz="3300" b="1" dirty="0">
                <a:latin typeface="Bookman Old Style" pitchFamily="18" charset="0"/>
              </a:rPr>
              <a:t> </a:t>
            </a:r>
            <a:r>
              <a:rPr lang="en-US" sz="3300" dirty="0">
                <a:latin typeface="Bookman Old Style" pitchFamily="18" charset="0"/>
              </a:rPr>
              <a:t>Measures IOP by determining the amount of force necessary to indent or flatten (applanate) a small anterior area of the globe of the eye. </a:t>
            </a:r>
          </a:p>
          <a:p>
            <a:pPr>
              <a:buFont typeface="Wingdings" pitchFamily="2" charset="2"/>
              <a:buChar char="ü"/>
              <a:defRPr/>
            </a:pPr>
            <a:r>
              <a:rPr lang="en-US" sz="3300" dirty="0">
                <a:latin typeface="Bookman Old Style" pitchFamily="18" charset="0"/>
              </a:rPr>
              <a:t>Pressure is measured in millimeters of mercury (mm Hg). High readings indicate high pressure; low readings, low pressure. </a:t>
            </a:r>
          </a:p>
          <a:p>
            <a:pPr>
              <a:buFont typeface="Wingdings" pitchFamily="2" charset="2"/>
              <a:buChar char="ü"/>
              <a:defRPr/>
            </a:pPr>
            <a:r>
              <a:rPr lang="en-US" sz="3300" dirty="0">
                <a:latin typeface="Bookman Old Style" pitchFamily="18" charset="0"/>
              </a:rPr>
              <a:t>The procedure is noninvasive and is usually painless. A topical anesthetic eye drop is instilled in the lower conjunctival sac, and the tonometer is then used to measure the IOP. Normal pressure is 10-20 mm Hg</a:t>
            </a:r>
          </a:p>
          <a:p>
            <a:pPr>
              <a:buNone/>
              <a:defRPr/>
            </a:pPr>
            <a:endParaRPr lang="en-US" b="1" dirty="0" smtClean="0"/>
          </a:p>
        </p:txBody>
      </p:sp>
      <p:sp>
        <p:nvSpPr>
          <p:cNvPr id="4" name="Date Placeholder 3"/>
          <p:cNvSpPr>
            <a:spLocks noGrp="1"/>
          </p:cNvSpPr>
          <p:nvPr>
            <p:ph type="dt" sz="half" idx="10"/>
          </p:nvPr>
        </p:nvSpPr>
        <p:spPr>
          <a:xfrm>
            <a:off x="5105400" y="7162800"/>
            <a:ext cx="2133600" cy="76200"/>
          </a:xfrm>
        </p:spPr>
        <p:txBody>
          <a:bodyPr/>
          <a:lstStyle/>
          <a:p>
            <a:fld id="{A58B6DAF-785B-44A6-ADAC-ACB2628E8E94}" type="datetime1">
              <a:rPr lang="en-US" smtClean="0"/>
              <a:t>2/21/2022</a:t>
            </a:fld>
            <a:endParaRPr lang="en-US" dirty="0"/>
          </a:p>
        </p:txBody>
      </p:sp>
      <p:sp>
        <p:nvSpPr>
          <p:cNvPr id="5" name="Footer Placeholder 4"/>
          <p:cNvSpPr>
            <a:spLocks noGrp="1"/>
          </p:cNvSpPr>
          <p:nvPr>
            <p:ph type="ftr" sz="quarter" idx="11"/>
          </p:nvPr>
        </p:nvSpPr>
        <p:spPr>
          <a:xfrm>
            <a:off x="7239000" y="71628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120</a:t>
            </a:fld>
            <a:endParaRPr lang="en-US"/>
          </a:p>
        </p:txBody>
      </p:sp>
    </p:spTree>
    <p:extLst>
      <p:ext uri="{BB962C8B-B14F-4D97-AF65-F5344CB8AC3E}">
        <p14:creationId xmlns:p14="http://schemas.microsoft.com/office/powerpoint/2010/main" val="34634445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228600"/>
          </a:xfrm>
        </p:spPr>
        <p:txBody>
          <a:bodyPr>
            <a:normAutofit fontScale="90000"/>
          </a:bodyPr>
          <a:lstStyle/>
          <a:p>
            <a:endParaRPr lang="en-GB" dirty="0"/>
          </a:p>
        </p:txBody>
      </p:sp>
      <p:sp>
        <p:nvSpPr>
          <p:cNvPr id="3" name="Content Placeholder 2"/>
          <p:cNvSpPr>
            <a:spLocks noGrp="1"/>
          </p:cNvSpPr>
          <p:nvPr>
            <p:ph idx="1"/>
          </p:nvPr>
        </p:nvSpPr>
        <p:spPr>
          <a:xfrm>
            <a:off x="2959608" y="-1295400"/>
            <a:ext cx="7498080" cy="1295400"/>
          </a:xfrm>
        </p:spPr>
        <p:txBody>
          <a:bodyPr/>
          <a:lstStyle/>
          <a:p>
            <a:endParaRPr lang="en-GB" dirty="0"/>
          </a:p>
        </p:txBody>
      </p:sp>
      <p:sp>
        <p:nvSpPr>
          <p:cNvPr id="4" name="Date Placeholder 3"/>
          <p:cNvSpPr>
            <a:spLocks noGrp="1"/>
          </p:cNvSpPr>
          <p:nvPr>
            <p:ph type="dt" sz="half" idx="10"/>
          </p:nvPr>
        </p:nvSpPr>
        <p:spPr>
          <a:xfrm>
            <a:off x="5105400" y="7696200"/>
            <a:ext cx="2133600" cy="304800"/>
          </a:xfrm>
        </p:spPr>
        <p:txBody>
          <a:bodyPr/>
          <a:lstStyle/>
          <a:p>
            <a:fld id="{9B7250A7-5751-40EB-8F0A-7076F0A82612}" type="datetime1">
              <a:rPr lang="en-US" smtClean="0"/>
              <a:t>2/21/2022</a:t>
            </a:fld>
            <a:endParaRPr lang="en-US" dirty="0"/>
          </a:p>
        </p:txBody>
      </p:sp>
      <p:sp>
        <p:nvSpPr>
          <p:cNvPr id="5" name="Footer Placeholder 4"/>
          <p:cNvSpPr>
            <a:spLocks noGrp="1"/>
          </p:cNvSpPr>
          <p:nvPr>
            <p:ph type="ftr" sz="quarter" idx="11"/>
          </p:nvPr>
        </p:nvSpPr>
        <p:spPr>
          <a:xfrm flipV="1">
            <a:off x="7239000" y="81076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121</a:t>
            </a:fld>
            <a:endParaRPr lang="en-US"/>
          </a:p>
        </p:txBody>
      </p:sp>
      <p:pic>
        <p:nvPicPr>
          <p:cNvPr id="14338" name="Picture 2" descr="C:\Users\NURSING\Document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413"/>
            <a:ext cx="7543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670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tonometry</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2057400" y="1295400"/>
            <a:ext cx="8610600" cy="4525962"/>
          </a:xfrm>
          <a:prstGeom prst="rect">
            <a:avLst/>
          </a:prstGeom>
          <a:noFill/>
          <a:ln w="9525">
            <a:noFill/>
            <a:miter lim="800000"/>
            <a:headEnd/>
            <a:tailEnd/>
          </a:ln>
          <a:effectLst/>
        </p:spPr>
      </p:pic>
      <p:sp>
        <p:nvSpPr>
          <p:cNvPr id="3" name="Date Placeholder 2"/>
          <p:cNvSpPr>
            <a:spLocks noGrp="1"/>
          </p:cNvSpPr>
          <p:nvPr>
            <p:ph type="dt" sz="half" idx="10"/>
          </p:nvPr>
        </p:nvSpPr>
        <p:spPr>
          <a:xfrm>
            <a:off x="5105400" y="7315200"/>
            <a:ext cx="2133600" cy="1524000"/>
          </a:xfrm>
        </p:spPr>
        <p:txBody>
          <a:bodyPr/>
          <a:lstStyle/>
          <a:p>
            <a:fld id="{A41B4AFD-0C3B-4B62-AE55-E332B66DBB3F}" type="datetime1">
              <a:rPr lang="en-US" smtClean="0"/>
              <a:t>2/21/2022</a:t>
            </a:fld>
            <a:endParaRPr lang="en-US" dirty="0"/>
          </a:p>
        </p:txBody>
      </p:sp>
      <p:sp>
        <p:nvSpPr>
          <p:cNvPr id="4" name="Footer Placeholder 3"/>
          <p:cNvSpPr>
            <a:spLocks noGrp="1"/>
          </p:cNvSpPr>
          <p:nvPr>
            <p:ph type="ftr" sz="quarter" idx="11"/>
          </p:nvPr>
        </p:nvSpPr>
        <p:spPr>
          <a:xfrm flipV="1">
            <a:off x="7239000" y="7696200"/>
            <a:ext cx="2895600" cy="762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122</a:t>
            </a:fld>
            <a:endParaRPr lang="en-US"/>
          </a:p>
        </p:txBody>
      </p:sp>
    </p:spTree>
    <p:extLst>
      <p:ext uri="{BB962C8B-B14F-4D97-AF65-F5344CB8AC3E}">
        <p14:creationId xmlns:p14="http://schemas.microsoft.com/office/powerpoint/2010/main" val="10266127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76" y="650877"/>
            <a:ext cx="89916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76200"/>
            <a:ext cx="8229600" cy="685800"/>
          </a:xfrm>
        </p:spPr>
        <p:txBody>
          <a:bodyPr>
            <a:normAutofit/>
          </a:bodyPr>
          <a:lstStyle/>
          <a:p>
            <a:r>
              <a:rPr lang="en-US" dirty="0" smtClean="0"/>
              <a:t>Tonometry</a:t>
            </a:r>
            <a:endParaRPr lang="en-US" dirty="0"/>
          </a:p>
        </p:txBody>
      </p:sp>
      <p:sp>
        <p:nvSpPr>
          <p:cNvPr id="3" name="Date Placeholder 2"/>
          <p:cNvSpPr>
            <a:spLocks noGrp="1"/>
          </p:cNvSpPr>
          <p:nvPr>
            <p:ph type="dt" sz="half" idx="10"/>
          </p:nvPr>
        </p:nvSpPr>
        <p:spPr/>
        <p:txBody>
          <a:bodyPr/>
          <a:lstStyle/>
          <a:p>
            <a:fld id="{516100E1-3C86-48C3-B71B-14B18A35FAC0}"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123</a:t>
            </a:fld>
            <a:endParaRPr lang="en-US"/>
          </a:p>
        </p:txBody>
      </p:sp>
    </p:spTree>
    <p:extLst>
      <p:ext uri="{BB962C8B-B14F-4D97-AF65-F5344CB8AC3E}">
        <p14:creationId xmlns:p14="http://schemas.microsoft.com/office/powerpoint/2010/main" val="25593043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371600"/>
            <a:ext cx="7498080" cy="838200"/>
          </a:xfrm>
        </p:spPr>
        <p:txBody>
          <a:bodyPr/>
          <a:lstStyle/>
          <a:p>
            <a:endParaRPr lang="en-GB" dirty="0"/>
          </a:p>
        </p:txBody>
      </p:sp>
      <p:sp>
        <p:nvSpPr>
          <p:cNvPr id="4" name="Date Placeholder 3"/>
          <p:cNvSpPr>
            <a:spLocks noGrp="1"/>
          </p:cNvSpPr>
          <p:nvPr>
            <p:ph type="dt" sz="half" idx="10"/>
          </p:nvPr>
        </p:nvSpPr>
        <p:spPr>
          <a:xfrm flipV="1">
            <a:off x="5105400" y="7498080"/>
            <a:ext cx="2133600" cy="45719"/>
          </a:xfrm>
        </p:spPr>
        <p:txBody>
          <a:bodyPr/>
          <a:lstStyle/>
          <a:p>
            <a:fld id="{1CC9E5B4-F6B6-4B23-910D-DB5D61197793}" type="datetime1">
              <a:rPr lang="en-US" smtClean="0"/>
              <a:t>2/21/2022</a:t>
            </a:fld>
            <a:endParaRPr lang="en-US" dirty="0"/>
          </a:p>
        </p:txBody>
      </p:sp>
      <p:sp>
        <p:nvSpPr>
          <p:cNvPr id="5" name="Footer Placeholder 4"/>
          <p:cNvSpPr>
            <a:spLocks noGrp="1"/>
          </p:cNvSpPr>
          <p:nvPr>
            <p:ph type="ftr" sz="quarter" idx="11"/>
          </p:nvPr>
        </p:nvSpPr>
        <p:spPr>
          <a:xfrm flipV="1">
            <a:off x="7620000" y="7772400"/>
            <a:ext cx="2895600" cy="762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124</a:t>
            </a:fld>
            <a:endParaRPr lang="en-US"/>
          </a:p>
        </p:txBody>
      </p:sp>
      <p:pic>
        <p:nvPicPr>
          <p:cNvPr id="15362" name="Picture 2" descr="C:\Users\NURSING\Documents\goldmann-applanation-tonometry.p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123"/>
            <a:ext cx="7772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8964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169920" y="-1752600"/>
            <a:ext cx="7498080" cy="960438"/>
          </a:xfrm>
        </p:spPr>
        <p:txBody>
          <a:bodyPr/>
          <a:lstStyle/>
          <a:p>
            <a:endParaRPr lang="en-GB" dirty="0"/>
          </a:p>
        </p:txBody>
      </p:sp>
      <p:sp>
        <p:nvSpPr>
          <p:cNvPr id="4" name="Date Placeholder 3"/>
          <p:cNvSpPr>
            <a:spLocks noGrp="1"/>
          </p:cNvSpPr>
          <p:nvPr>
            <p:ph type="dt" sz="half" idx="10"/>
          </p:nvPr>
        </p:nvSpPr>
        <p:spPr>
          <a:xfrm>
            <a:off x="5562600" y="7315200"/>
            <a:ext cx="2133600" cy="476250"/>
          </a:xfrm>
        </p:spPr>
        <p:txBody>
          <a:bodyPr/>
          <a:lstStyle/>
          <a:p>
            <a:fld id="{F35AD1F1-9F14-45A8-81DE-CDB582B4F6BE}" type="datetime1">
              <a:rPr lang="en-US" smtClean="0"/>
              <a:t>2/21/2022</a:t>
            </a:fld>
            <a:endParaRPr lang="en-US"/>
          </a:p>
        </p:txBody>
      </p:sp>
      <p:sp>
        <p:nvSpPr>
          <p:cNvPr id="5" name="Footer Placeholder 4"/>
          <p:cNvSpPr>
            <a:spLocks noGrp="1"/>
          </p:cNvSpPr>
          <p:nvPr>
            <p:ph type="ftr" sz="quarter" idx="11"/>
          </p:nvPr>
        </p:nvSpPr>
        <p:spPr>
          <a:xfrm flipV="1">
            <a:off x="7239000" y="7696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125</a:t>
            </a:fld>
            <a:endParaRPr lang="en-US"/>
          </a:p>
        </p:txBody>
      </p:sp>
      <p:pic>
        <p:nvPicPr>
          <p:cNvPr id="16386" name="Picture 2" descr="C:\Users\NURSING\Document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9935"/>
            <a:ext cx="7239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7343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10744200" cy="5715000"/>
          </a:xfrm>
        </p:spPr>
        <p:txBody>
          <a:bodyPr rtlCol="0">
            <a:noAutofit/>
          </a:bodyPr>
          <a:lstStyle/>
          <a:p>
            <a:pPr>
              <a:buNone/>
              <a:defRPr/>
            </a:pPr>
            <a:r>
              <a:rPr lang="en-US" sz="2800" b="1" dirty="0">
                <a:latin typeface="Bookman Old Style" panose="02050604050505020204" pitchFamily="18" charset="0"/>
              </a:rPr>
              <a:t>FLUORESCEIN ANGIOGRAPHY</a:t>
            </a:r>
            <a:endParaRPr lang="en-US" sz="2800" dirty="0">
              <a:latin typeface="Bookman Old Style" panose="02050604050505020204" pitchFamily="18" charset="0"/>
            </a:endParaRPr>
          </a:p>
          <a:p>
            <a:pPr>
              <a:defRPr/>
            </a:pPr>
            <a:r>
              <a:rPr lang="en-US" sz="2800" dirty="0">
                <a:latin typeface="Bookman Old Style" panose="02050604050505020204" pitchFamily="18" charset="0"/>
              </a:rPr>
              <a:t>Fluorescein angiography evaluates clinically significant macular edema, documents macular capillary non-perfusion, and identifies retina and choroidal </a:t>
            </a:r>
            <a:r>
              <a:rPr lang="en-US" sz="2800" b="1" dirty="0">
                <a:latin typeface="Bookman Old Style" panose="02050604050505020204" pitchFamily="18" charset="0"/>
              </a:rPr>
              <a:t>neovascularization </a:t>
            </a:r>
          </a:p>
          <a:p>
            <a:pPr>
              <a:defRPr/>
            </a:pPr>
            <a:r>
              <a:rPr lang="en-US" sz="2800" dirty="0">
                <a:latin typeface="Bookman Old Style" panose="02050604050505020204" pitchFamily="18" charset="0"/>
              </a:rPr>
              <a:t>(i.e.., growth of abnormal new blood vessels) in age-related macular degeneration.</a:t>
            </a:r>
          </a:p>
          <a:p>
            <a:pPr>
              <a:defRPr/>
            </a:pPr>
            <a:r>
              <a:rPr lang="en-US" sz="2800" dirty="0">
                <a:latin typeface="Bookman Old Style" panose="02050604050505020204" pitchFamily="18" charset="0"/>
              </a:rPr>
              <a:t>It is an invasive procedure in which non-toxic fluorescein dye- sodium fluorescein, is injected, usually into an antecubital area vein (arm).</a:t>
            </a:r>
          </a:p>
          <a:p>
            <a:pPr>
              <a:defRPr/>
            </a:pPr>
            <a:r>
              <a:rPr lang="en-US" sz="2800" dirty="0">
                <a:latin typeface="Bookman Old Style" panose="02050604050505020204" pitchFamily="18" charset="0"/>
              </a:rPr>
              <a:t> About 5 mls of dilute solution is used. </a:t>
            </a:r>
          </a:p>
          <a:p>
            <a:pPr>
              <a:defRPr/>
            </a:pPr>
            <a:r>
              <a:rPr lang="en-US" sz="2800" dirty="0">
                <a:latin typeface="Bookman Old Style" panose="02050604050505020204" pitchFamily="18" charset="0"/>
              </a:rPr>
              <a:t>Within 10 to 15 seconds, this dye can be seen coursing through the retinal vessels. </a:t>
            </a:r>
          </a:p>
        </p:txBody>
      </p:sp>
      <p:sp>
        <p:nvSpPr>
          <p:cNvPr id="4" name="Date Placeholder 3"/>
          <p:cNvSpPr>
            <a:spLocks noGrp="1"/>
          </p:cNvSpPr>
          <p:nvPr>
            <p:ph type="dt" sz="half" idx="10"/>
          </p:nvPr>
        </p:nvSpPr>
        <p:spPr>
          <a:xfrm>
            <a:off x="5105400" y="7467600"/>
            <a:ext cx="2133600" cy="76200"/>
          </a:xfrm>
        </p:spPr>
        <p:txBody>
          <a:bodyPr/>
          <a:lstStyle/>
          <a:p>
            <a:fld id="{6CF0BDF5-5E0C-4D60-BC9B-8A165C09A514}" type="datetime1">
              <a:rPr lang="en-US" smtClean="0"/>
              <a:t>2/21/2022</a:t>
            </a:fld>
            <a:endParaRPr lang="en-US" dirty="0"/>
          </a:p>
        </p:txBody>
      </p:sp>
      <p:sp>
        <p:nvSpPr>
          <p:cNvPr id="5" name="Footer Placeholder 4"/>
          <p:cNvSpPr>
            <a:spLocks noGrp="1"/>
          </p:cNvSpPr>
          <p:nvPr>
            <p:ph type="ftr" sz="quarter" idx="11"/>
          </p:nvPr>
        </p:nvSpPr>
        <p:spPr>
          <a:xfrm flipV="1">
            <a:off x="7239000" y="7543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126</a:t>
            </a:fld>
            <a:endParaRPr lang="en-US"/>
          </a:p>
        </p:txBody>
      </p:sp>
    </p:spTree>
    <p:extLst>
      <p:ext uri="{BB962C8B-B14F-4D97-AF65-F5344CB8AC3E}">
        <p14:creationId xmlns:p14="http://schemas.microsoft.com/office/powerpoint/2010/main" val="14889119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7498080" cy="639762"/>
          </a:xfrm>
        </p:spPr>
        <p:txBody>
          <a:bodyPr>
            <a:normAutofit/>
          </a:bodyPr>
          <a:lstStyle/>
          <a:p>
            <a:r>
              <a:rPr lang="en-GB" dirty="0" err="1" smtClean="0"/>
              <a:t>Cont</a:t>
            </a:r>
            <a:r>
              <a:rPr lang="en-GB" dirty="0" smtClean="0"/>
              <a:t>’</a:t>
            </a:r>
            <a:endParaRPr lang="en-GB" dirty="0"/>
          </a:p>
        </p:txBody>
      </p:sp>
      <p:sp>
        <p:nvSpPr>
          <p:cNvPr id="3" name="Content Placeholder 2"/>
          <p:cNvSpPr>
            <a:spLocks noGrp="1"/>
          </p:cNvSpPr>
          <p:nvPr>
            <p:ph idx="1"/>
          </p:nvPr>
        </p:nvSpPr>
        <p:spPr>
          <a:xfrm>
            <a:off x="762000" y="685800"/>
            <a:ext cx="10972800" cy="4876800"/>
          </a:xfrm>
        </p:spPr>
        <p:txBody>
          <a:bodyPr>
            <a:normAutofit/>
          </a:bodyPr>
          <a:lstStyle/>
          <a:p>
            <a:pPr>
              <a:buFont typeface="Arial" panose="020B0604020202020204" pitchFamily="34" charset="0"/>
              <a:buChar char="•"/>
              <a:defRPr/>
            </a:pPr>
            <a:r>
              <a:rPr lang="en-US" sz="3600" dirty="0">
                <a:latin typeface="Bookman Old Style" panose="02050604050505020204" pitchFamily="18" charset="0"/>
              </a:rPr>
              <a:t>Over a 10-minute period, serial black-and-white photographs are taken of the retinal vasculature. </a:t>
            </a:r>
          </a:p>
          <a:p>
            <a:pPr>
              <a:buFont typeface="Arial" panose="020B0604020202020204" pitchFamily="34" charset="0"/>
              <a:buChar char="•"/>
              <a:defRPr/>
            </a:pPr>
            <a:r>
              <a:rPr lang="en-US" sz="3600" dirty="0">
                <a:latin typeface="Bookman Old Style" panose="02050604050505020204" pitchFamily="18" charset="0"/>
              </a:rPr>
              <a:t>The dye may impart a gold tone to the skin of some patients</a:t>
            </a:r>
          </a:p>
          <a:p>
            <a:pPr>
              <a:buFont typeface="Arial" panose="020B0604020202020204" pitchFamily="34" charset="0"/>
              <a:buChar char="•"/>
              <a:defRPr/>
            </a:pPr>
            <a:r>
              <a:rPr lang="en-US" sz="3600" dirty="0">
                <a:latin typeface="Bookman Old Style" panose="02050604050505020204" pitchFamily="18" charset="0"/>
              </a:rPr>
              <a:t>and urine may turn deep yellow or orange.</a:t>
            </a:r>
          </a:p>
          <a:p>
            <a:pPr>
              <a:buFont typeface="Arial" panose="020B0604020202020204" pitchFamily="34" charset="0"/>
              <a:buChar char="•"/>
              <a:defRPr/>
            </a:pPr>
            <a:r>
              <a:rPr lang="en-US" sz="3600" dirty="0">
                <a:latin typeface="Bookman Old Style" panose="02050604050505020204" pitchFamily="18" charset="0"/>
              </a:rPr>
              <a:t>This discoloration usually disappears in 24 hours.</a:t>
            </a:r>
          </a:p>
          <a:p>
            <a:pPr>
              <a:buFont typeface="Arial" panose="020B0604020202020204" pitchFamily="34" charset="0"/>
              <a:buChar char="•"/>
              <a:defRPr/>
            </a:pPr>
            <a:endParaRPr lang="en-US" sz="2800" dirty="0"/>
          </a:p>
          <a:p>
            <a:endParaRPr lang="en-GB" sz="2800" dirty="0"/>
          </a:p>
        </p:txBody>
      </p:sp>
      <p:sp>
        <p:nvSpPr>
          <p:cNvPr id="4" name="Date Placeholder 3"/>
          <p:cNvSpPr>
            <a:spLocks noGrp="1"/>
          </p:cNvSpPr>
          <p:nvPr>
            <p:ph type="dt" sz="half" idx="10"/>
          </p:nvPr>
        </p:nvSpPr>
        <p:spPr>
          <a:xfrm flipV="1">
            <a:off x="5105400" y="6781800"/>
            <a:ext cx="2133600" cy="1447800"/>
          </a:xfrm>
        </p:spPr>
        <p:txBody>
          <a:bodyPr/>
          <a:lstStyle/>
          <a:p>
            <a:fld id="{99B7DA36-441F-4EB8-B585-048E189F4658}" type="datetime1">
              <a:rPr lang="en-US" smtClean="0"/>
              <a:t>2/21/2022</a:t>
            </a:fld>
            <a:endParaRPr lang="en-US" dirty="0"/>
          </a:p>
        </p:txBody>
      </p:sp>
      <p:sp>
        <p:nvSpPr>
          <p:cNvPr id="5" name="Footer Placeholder 4"/>
          <p:cNvSpPr>
            <a:spLocks noGrp="1"/>
          </p:cNvSpPr>
          <p:nvPr>
            <p:ph type="ftr" sz="quarter" idx="11"/>
          </p:nvPr>
        </p:nvSpPr>
        <p:spPr>
          <a:xfrm>
            <a:off x="7239000" y="7696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127</a:t>
            </a:fld>
            <a:endParaRPr lang="en-US"/>
          </a:p>
        </p:txBody>
      </p:sp>
    </p:spTree>
    <p:extLst>
      <p:ext uri="{BB962C8B-B14F-4D97-AF65-F5344CB8AC3E}">
        <p14:creationId xmlns:p14="http://schemas.microsoft.com/office/powerpoint/2010/main" val="30425454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V="1">
            <a:off x="2590800" y="7010400"/>
            <a:ext cx="7866888"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A1BC0AA3-78A2-4A75-9209-CE45A3821673}"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128</a:t>
            </a:fld>
            <a:endParaRPr lang="en-US"/>
          </a:p>
        </p:txBody>
      </p:sp>
      <p:pic>
        <p:nvPicPr>
          <p:cNvPr id="3074" name="Picture 2" descr="C:\Users\NURSING\Documents\Fluorescein_angiogra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
            <a:ext cx="7086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062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820400" cy="5153029"/>
          </a:xfrm>
        </p:spPr>
        <p:txBody>
          <a:bodyPr rtlCol="0">
            <a:normAutofit/>
          </a:bodyPr>
          <a:lstStyle/>
          <a:p>
            <a:pPr>
              <a:buNone/>
              <a:defRPr/>
            </a:pPr>
            <a:r>
              <a:rPr lang="en-US" b="1" dirty="0" smtClean="0">
                <a:latin typeface="Bookman Old Style" panose="02050604050505020204" pitchFamily="18" charset="0"/>
              </a:rPr>
              <a:t>COLOR FUNDUS PHOTOGRAPHY</a:t>
            </a:r>
            <a:endParaRPr lang="en-US" dirty="0" smtClean="0">
              <a:latin typeface="Bookman Old Style" panose="02050604050505020204" pitchFamily="18" charset="0"/>
            </a:endParaRPr>
          </a:p>
          <a:p>
            <a:pPr>
              <a:lnSpc>
                <a:spcPct val="150000"/>
              </a:lnSpc>
              <a:defRPr/>
            </a:pPr>
            <a:r>
              <a:rPr lang="en-US" sz="2800" dirty="0">
                <a:latin typeface="Bookman Old Style" panose="02050604050505020204" pitchFamily="18" charset="0"/>
              </a:rPr>
              <a:t>Fundus photography is a technique used to detect and document retinal lesions. </a:t>
            </a:r>
          </a:p>
          <a:p>
            <a:pPr>
              <a:lnSpc>
                <a:spcPct val="150000"/>
              </a:lnSpc>
              <a:defRPr/>
            </a:pPr>
            <a:r>
              <a:rPr lang="en-US" sz="2800" dirty="0">
                <a:latin typeface="Bookman Old Style" panose="02050604050505020204" pitchFamily="18" charset="0"/>
              </a:rPr>
              <a:t>The patient’s pupils are widely dilated during the procedure, and visual acuity is diminished for about 30 minutes due to retinal “bleaching” by the intense flashing lights.</a:t>
            </a:r>
          </a:p>
          <a:p>
            <a:pPr>
              <a:buNone/>
              <a:defRPr/>
            </a:pPr>
            <a:endParaRPr lang="en-US" dirty="0" smtClean="0"/>
          </a:p>
          <a:p>
            <a:pPr>
              <a:defRPr/>
            </a:pPr>
            <a:endParaRPr lang="en-US" dirty="0" smtClean="0"/>
          </a:p>
        </p:txBody>
      </p:sp>
      <p:sp>
        <p:nvSpPr>
          <p:cNvPr id="4" name="Date Placeholder 3"/>
          <p:cNvSpPr>
            <a:spLocks noGrp="1"/>
          </p:cNvSpPr>
          <p:nvPr>
            <p:ph type="dt" sz="half" idx="10"/>
          </p:nvPr>
        </p:nvSpPr>
        <p:spPr>
          <a:xfrm flipV="1">
            <a:off x="5105400" y="6781800"/>
            <a:ext cx="2133600" cy="685800"/>
          </a:xfrm>
        </p:spPr>
        <p:txBody>
          <a:bodyPr/>
          <a:lstStyle/>
          <a:p>
            <a:fld id="{4C5D0CC5-1112-48AE-8899-B75ADFFB4689}"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129</a:t>
            </a:fld>
            <a:endParaRPr lang="en-US"/>
          </a:p>
        </p:txBody>
      </p:sp>
    </p:spTree>
    <p:extLst>
      <p:ext uri="{BB962C8B-B14F-4D97-AF65-F5344CB8AC3E}">
        <p14:creationId xmlns:p14="http://schemas.microsoft.com/office/powerpoint/2010/main" val="182217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90688" cy="457200"/>
          </a:xfrm>
        </p:spPr>
        <p:txBody>
          <a:bodyPr>
            <a:normAutofit fontScale="90000"/>
          </a:bodyPr>
          <a:lstStyle/>
          <a:p>
            <a:r>
              <a:rPr lang="en-US" sz="3200" b="1" dirty="0">
                <a:latin typeface="Bookman Old Style" pitchFamily="18" charset="0"/>
              </a:rPr>
              <a:t>SIGHT AND EYE</a:t>
            </a:r>
          </a:p>
        </p:txBody>
      </p:sp>
      <p:sp>
        <p:nvSpPr>
          <p:cNvPr id="3" name="Content Placeholder 2"/>
          <p:cNvSpPr>
            <a:spLocks noGrp="1"/>
          </p:cNvSpPr>
          <p:nvPr>
            <p:ph idx="1"/>
          </p:nvPr>
        </p:nvSpPr>
        <p:spPr>
          <a:xfrm>
            <a:off x="838200" y="762000"/>
            <a:ext cx="11049000" cy="5029200"/>
          </a:xfrm>
        </p:spPr>
        <p:txBody>
          <a:bodyPr>
            <a:normAutofit/>
          </a:bodyPr>
          <a:lstStyle/>
          <a:p>
            <a:pPr algn="just">
              <a:buNone/>
            </a:pPr>
            <a:r>
              <a:rPr lang="en-US" sz="3200" b="1" dirty="0" smtClean="0">
                <a:latin typeface="Bookman Old Style" pitchFamily="18" charset="0"/>
              </a:rPr>
              <a:t>Introduction</a:t>
            </a:r>
            <a:r>
              <a:rPr lang="en-US" sz="3200" dirty="0" smtClean="0">
                <a:latin typeface="Bookman Old Style" pitchFamily="18" charset="0"/>
              </a:rPr>
              <a:t> </a:t>
            </a:r>
          </a:p>
          <a:p>
            <a:pPr algn="just">
              <a:buFont typeface="Wingdings" pitchFamily="2" charset="2"/>
              <a:buChar char="§"/>
            </a:pPr>
            <a:r>
              <a:rPr lang="en-US" sz="3200" dirty="0" smtClean="0">
                <a:latin typeface="Bookman Old Style" pitchFamily="18" charset="0"/>
              </a:rPr>
              <a:t>The eye is the organ of the sense of light situated in the orbital cavity </a:t>
            </a:r>
          </a:p>
          <a:p>
            <a:pPr algn="just">
              <a:buFont typeface="Wingdings" pitchFamily="2" charset="2"/>
              <a:buChar char="§"/>
            </a:pPr>
            <a:r>
              <a:rPr lang="en-US" sz="3200" dirty="0" smtClean="0">
                <a:latin typeface="Bookman Old Style" pitchFamily="18" charset="0"/>
              </a:rPr>
              <a:t>It is supplied by the </a:t>
            </a:r>
            <a:r>
              <a:rPr lang="en-US" sz="3200" b="1" dirty="0" smtClean="0">
                <a:latin typeface="Bookman Old Style" pitchFamily="18" charset="0"/>
              </a:rPr>
              <a:t>optic nerve </a:t>
            </a:r>
            <a:r>
              <a:rPr lang="en-US" sz="3200" dirty="0" smtClean="0">
                <a:latin typeface="Bookman Old Style" pitchFamily="18" charset="0"/>
              </a:rPr>
              <a:t>(2</a:t>
            </a:r>
            <a:r>
              <a:rPr lang="en-US" sz="3200" baseline="30000" dirty="0" smtClean="0">
                <a:latin typeface="Bookman Old Style" pitchFamily="18" charset="0"/>
              </a:rPr>
              <a:t>nd</a:t>
            </a:r>
            <a:r>
              <a:rPr lang="en-US" sz="3200" dirty="0" smtClean="0">
                <a:latin typeface="Bookman Old Style" pitchFamily="18" charset="0"/>
              </a:rPr>
              <a:t> cranial nerve)</a:t>
            </a:r>
          </a:p>
          <a:p>
            <a:pPr algn="just">
              <a:buFont typeface="Wingdings" pitchFamily="2" charset="2"/>
              <a:buChar char="§"/>
            </a:pPr>
            <a:r>
              <a:rPr lang="en-US" sz="3200" dirty="0" smtClean="0">
                <a:latin typeface="Bookman Old Style" pitchFamily="18" charset="0"/>
              </a:rPr>
              <a:t>It is almost spherical in shape and is about 2.5 cm in diameter</a:t>
            </a:r>
          </a:p>
          <a:p>
            <a:pPr algn="just">
              <a:buFont typeface="Wingdings" pitchFamily="2" charset="2"/>
              <a:buChar char="§"/>
            </a:pPr>
            <a:r>
              <a:rPr lang="en-US" sz="3200" dirty="0" smtClean="0">
                <a:latin typeface="Bookman Old Style" pitchFamily="18" charset="0"/>
              </a:rPr>
              <a:t>The space between the orbital cavity and the eye is occupied by fatty tissue</a:t>
            </a:r>
          </a:p>
          <a:p>
            <a:pPr algn="just">
              <a:buFont typeface="Wingdings" pitchFamily="2" charset="2"/>
              <a:buChar char="§"/>
            </a:pPr>
            <a:r>
              <a:rPr lang="en-US" sz="3200" dirty="0" smtClean="0">
                <a:latin typeface="Bookman Old Style" pitchFamily="18" charset="0"/>
              </a:rPr>
              <a:t>The bony walls and the fatty tissue </a:t>
            </a:r>
            <a:r>
              <a:rPr lang="en-US" sz="3200" b="1" dirty="0" smtClean="0">
                <a:latin typeface="Bookman Old Style" pitchFamily="18" charset="0"/>
              </a:rPr>
              <a:t>protects </a:t>
            </a:r>
            <a:r>
              <a:rPr lang="en-US" sz="3200" dirty="0" smtClean="0">
                <a:latin typeface="Bookman Old Style" pitchFamily="18" charset="0"/>
              </a:rPr>
              <a:t>the eye  from injury</a:t>
            </a:r>
            <a:endParaRPr lang="en-US" sz="3200" dirty="0">
              <a:latin typeface="Bookman Old Style" pitchFamily="18" charset="0"/>
            </a:endParaRPr>
          </a:p>
        </p:txBody>
      </p:sp>
      <p:sp>
        <p:nvSpPr>
          <p:cNvPr id="4" name="Date Placeholder 3"/>
          <p:cNvSpPr>
            <a:spLocks noGrp="1"/>
          </p:cNvSpPr>
          <p:nvPr>
            <p:ph type="dt" sz="half" idx="10"/>
          </p:nvPr>
        </p:nvSpPr>
        <p:spPr>
          <a:xfrm flipV="1">
            <a:off x="5105400" y="7467600"/>
            <a:ext cx="2133600" cy="76200"/>
          </a:xfrm>
        </p:spPr>
        <p:txBody>
          <a:bodyPr/>
          <a:lstStyle/>
          <a:p>
            <a:fld id="{94565736-F90B-44AD-B026-E6D053CA8D1B}"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304800"/>
            <a:ext cx="7498080" cy="76200"/>
          </a:xfrm>
        </p:spPr>
        <p:txBody>
          <a:bodyPr>
            <a:normAutofit fontScale="90000"/>
          </a:bodyPr>
          <a:lstStyle/>
          <a:p>
            <a:endParaRPr lang="en-GB" dirty="0"/>
          </a:p>
        </p:txBody>
      </p:sp>
      <p:sp>
        <p:nvSpPr>
          <p:cNvPr id="3" name="Content Placeholder 2"/>
          <p:cNvSpPr>
            <a:spLocks noGrp="1"/>
          </p:cNvSpPr>
          <p:nvPr>
            <p:ph idx="1"/>
          </p:nvPr>
        </p:nvSpPr>
        <p:spPr>
          <a:xfrm>
            <a:off x="2959608" y="381000"/>
            <a:ext cx="7498080" cy="5867400"/>
          </a:xfrm>
        </p:spPr>
        <p:txBody>
          <a:bodyPr/>
          <a:lstStyle/>
          <a:p>
            <a:endParaRPr lang="en-GB" dirty="0"/>
          </a:p>
        </p:txBody>
      </p:sp>
      <p:sp>
        <p:nvSpPr>
          <p:cNvPr id="4" name="Date Placeholder 3"/>
          <p:cNvSpPr>
            <a:spLocks noGrp="1"/>
          </p:cNvSpPr>
          <p:nvPr>
            <p:ph type="dt" sz="half" idx="10"/>
          </p:nvPr>
        </p:nvSpPr>
        <p:spPr/>
        <p:txBody>
          <a:bodyPr/>
          <a:lstStyle/>
          <a:p>
            <a:fld id="{4A4F4CE0-EC2C-4611-B143-02F960ADA4E3}"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130</a:t>
            </a:fld>
            <a:endParaRPr lang="en-US"/>
          </a:p>
        </p:txBody>
      </p:sp>
      <p:pic>
        <p:nvPicPr>
          <p:cNvPr id="4098" name="Picture 2" descr="C:\Users\NURSING\Document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8467"/>
            <a:ext cx="7315200" cy="546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9741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14600" y="0"/>
            <a:ext cx="7696200" cy="685800"/>
          </a:xfrm>
        </p:spPr>
        <p:txBody>
          <a:bodyPr rtlCol="0">
            <a:normAutofit/>
          </a:bodyPr>
          <a:lstStyle/>
          <a:p>
            <a:pPr>
              <a:defRPr/>
            </a:pPr>
            <a:r>
              <a:rPr lang="en-US" b="1" u="sng" dirty="0" smtClean="0"/>
              <a:t>DROPS IN COMMON USE</a:t>
            </a:r>
          </a:p>
        </p:txBody>
      </p:sp>
      <p:sp>
        <p:nvSpPr>
          <p:cNvPr id="3" name="Content Placeholder 2"/>
          <p:cNvSpPr>
            <a:spLocks noGrp="1"/>
          </p:cNvSpPr>
          <p:nvPr>
            <p:ph idx="1"/>
          </p:nvPr>
        </p:nvSpPr>
        <p:spPr>
          <a:xfrm>
            <a:off x="1066800" y="762000"/>
            <a:ext cx="10668000" cy="4876800"/>
          </a:xfrm>
        </p:spPr>
        <p:txBody>
          <a:bodyPr rtlCol="0">
            <a:noAutofit/>
          </a:bodyPr>
          <a:lstStyle/>
          <a:p>
            <a:pPr>
              <a:buNone/>
              <a:defRPr/>
            </a:pPr>
            <a:r>
              <a:rPr lang="en-US" b="1" u="sng" dirty="0" smtClean="0">
                <a:latin typeface="Bookman Old Style" panose="02050604050505020204" pitchFamily="18" charset="0"/>
              </a:rPr>
              <a:t>MAJOR GROUPS</a:t>
            </a:r>
          </a:p>
          <a:p>
            <a:pPr lvl="1">
              <a:buFont typeface="Arial" pitchFamily="34" charset="0"/>
              <a:buChar char="–"/>
              <a:defRPr/>
            </a:pPr>
            <a:r>
              <a:rPr lang="en-US" sz="3200" dirty="0">
                <a:latin typeface="Bookman Old Style" panose="02050604050505020204" pitchFamily="18" charset="0"/>
              </a:rPr>
              <a:t>Mydriatics</a:t>
            </a:r>
          </a:p>
          <a:p>
            <a:pPr lvl="1">
              <a:buFont typeface="Arial" pitchFamily="34" charset="0"/>
              <a:buChar char="–"/>
              <a:defRPr/>
            </a:pPr>
            <a:r>
              <a:rPr lang="en-US" sz="3200" dirty="0">
                <a:latin typeface="Bookman Old Style" panose="02050604050505020204" pitchFamily="18" charset="0"/>
              </a:rPr>
              <a:t>Miotics (anti-glaucomas)</a:t>
            </a:r>
          </a:p>
          <a:p>
            <a:pPr lvl="1">
              <a:buFont typeface="Arial" pitchFamily="34" charset="0"/>
              <a:buChar char="–"/>
              <a:defRPr/>
            </a:pPr>
            <a:r>
              <a:rPr lang="en-US" sz="3200" dirty="0">
                <a:latin typeface="Bookman Old Style" panose="02050604050505020204" pitchFamily="18" charset="0"/>
              </a:rPr>
              <a:t>Local anaesthetics/Cycloplegics</a:t>
            </a:r>
          </a:p>
          <a:p>
            <a:pPr lvl="1">
              <a:buFont typeface="Arial" pitchFamily="34" charset="0"/>
              <a:buChar char="–"/>
              <a:defRPr/>
            </a:pPr>
            <a:r>
              <a:rPr lang="en-US" sz="3200" dirty="0">
                <a:latin typeface="Bookman Old Style" panose="02050604050505020204" pitchFamily="18" charset="0"/>
              </a:rPr>
              <a:t>Anti-infectives</a:t>
            </a:r>
          </a:p>
          <a:p>
            <a:pPr lvl="1">
              <a:buFont typeface="Arial" pitchFamily="34" charset="0"/>
              <a:buChar char="–"/>
              <a:defRPr/>
            </a:pPr>
            <a:r>
              <a:rPr lang="en-US" sz="3200" dirty="0">
                <a:latin typeface="Bookman Old Style" panose="02050604050505020204" pitchFamily="18" charset="0"/>
              </a:rPr>
              <a:t>Anti-inflammatory</a:t>
            </a:r>
          </a:p>
          <a:p>
            <a:pPr lvl="1">
              <a:buFont typeface="Arial" pitchFamily="34" charset="0"/>
              <a:buChar char="–"/>
              <a:defRPr/>
            </a:pPr>
            <a:r>
              <a:rPr lang="en-US" sz="3200" dirty="0">
                <a:latin typeface="Bookman Old Style" panose="02050604050505020204" pitchFamily="18" charset="0"/>
              </a:rPr>
              <a:t>Anti-septics</a:t>
            </a:r>
          </a:p>
          <a:p>
            <a:pPr marL="285750" lvl="1">
              <a:buNone/>
              <a:defRPr/>
            </a:pPr>
            <a:r>
              <a:rPr lang="en-US" sz="3200" b="1" i="1" u="sng" dirty="0">
                <a:latin typeface="Bookman Old Style" panose="02050604050505020204" pitchFamily="18" charset="0"/>
              </a:rPr>
              <a:t>Mydriatics</a:t>
            </a:r>
          </a:p>
          <a:p>
            <a:pPr marL="285750" lvl="1">
              <a:buNone/>
              <a:defRPr/>
            </a:pPr>
            <a:r>
              <a:rPr lang="en-US" sz="3200" dirty="0">
                <a:latin typeface="Bookman Old Style" panose="02050604050505020204" pitchFamily="18" charset="0"/>
              </a:rPr>
              <a:t>They dilate the pupil in diseases like iritis for opthalmic examination of the fundus of the eye.</a:t>
            </a:r>
          </a:p>
          <a:p>
            <a:pPr marL="285750" lvl="1">
              <a:buNone/>
              <a:defRPr/>
            </a:pPr>
            <a:endParaRPr lang="en-US" sz="3200" dirty="0">
              <a:latin typeface="Bookman Old Style" panose="02050604050505020204" pitchFamily="18" charset="0"/>
            </a:endParaRPr>
          </a:p>
        </p:txBody>
      </p:sp>
      <p:sp>
        <p:nvSpPr>
          <p:cNvPr id="2" name="Date Placeholder 1"/>
          <p:cNvSpPr>
            <a:spLocks noGrp="1"/>
          </p:cNvSpPr>
          <p:nvPr>
            <p:ph type="dt" sz="half" idx="10"/>
          </p:nvPr>
        </p:nvSpPr>
        <p:spPr>
          <a:xfrm flipV="1">
            <a:off x="5105400" y="7879080"/>
            <a:ext cx="2133600" cy="45719"/>
          </a:xfrm>
        </p:spPr>
        <p:txBody>
          <a:bodyPr/>
          <a:lstStyle/>
          <a:p>
            <a:fld id="{5D80ADB7-A711-4A8F-B13F-5C70D2E57C00}" type="datetime1">
              <a:rPr lang="en-US" smtClean="0"/>
              <a:t>2/21/2022</a:t>
            </a:fld>
            <a:endParaRPr lang="en-US"/>
          </a:p>
        </p:txBody>
      </p:sp>
      <p:sp>
        <p:nvSpPr>
          <p:cNvPr id="4" name="Footer Placeholder 3"/>
          <p:cNvSpPr>
            <a:spLocks noGrp="1"/>
          </p:cNvSpPr>
          <p:nvPr>
            <p:ph type="ftr" sz="quarter" idx="11"/>
          </p:nvPr>
        </p:nvSpPr>
        <p:spPr>
          <a:xfrm flipV="1">
            <a:off x="7239000" y="6781800"/>
            <a:ext cx="2895600" cy="14478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131</a:t>
            </a:fld>
            <a:endParaRPr lang="en-US"/>
          </a:p>
        </p:txBody>
      </p:sp>
    </p:spTree>
    <p:extLst>
      <p:ext uri="{BB962C8B-B14F-4D97-AF65-F5344CB8AC3E}">
        <p14:creationId xmlns:p14="http://schemas.microsoft.com/office/powerpoint/2010/main" val="193300047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685800" y="304802"/>
            <a:ext cx="11125200" cy="5153028"/>
          </a:xfrm>
        </p:spPr>
        <p:txBody>
          <a:bodyPr>
            <a:noAutofit/>
          </a:bodyPr>
          <a:lstStyle/>
          <a:p>
            <a:pPr eaLnBrk="1" hangingPunct="1">
              <a:buFont typeface="Arial" charset="0"/>
              <a:buNone/>
            </a:pPr>
            <a:r>
              <a:rPr lang="en-US" sz="3200" dirty="0" smtClean="0">
                <a:latin typeface="Bookman Old Style" panose="02050604050505020204" pitchFamily="18" charset="0"/>
              </a:rPr>
              <a:t>Examples:</a:t>
            </a:r>
          </a:p>
          <a:p>
            <a:pPr eaLnBrk="1" hangingPunct="1">
              <a:buFont typeface="Wingdings" pitchFamily="2" charset="2"/>
              <a:buChar char="ü"/>
            </a:pPr>
            <a:r>
              <a:rPr lang="en-US" sz="3200" dirty="0" smtClean="0">
                <a:latin typeface="Bookman Old Style" panose="02050604050505020204" pitchFamily="18" charset="0"/>
              </a:rPr>
              <a:t>Atropine </a:t>
            </a:r>
            <a:r>
              <a:rPr lang="en-US" sz="3200" dirty="0" err="1" smtClean="0">
                <a:latin typeface="Bookman Old Style" panose="02050604050505020204" pitchFamily="18" charset="0"/>
              </a:rPr>
              <a:t>sulphate</a:t>
            </a:r>
            <a:r>
              <a:rPr lang="en-US" sz="3200" dirty="0" smtClean="0">
                <a:latin typeface="Bookman Old Style" panose="02050604050505020204" pitchFamily="18" charset="0"/>
              </a:rPr>
              <a:t> ½ - 2%</a:t>
            </a:r>
          </a:p>
          <a:p>
            <a:pPr eaLnBrk="1" hangingPunct="1">
              <a:buFont typeface="Wingdings" pitchFamily="2" charset="2"/>
              <a:buChar char="ü"/>
            </a:pPr>
            <a:r>
              <a:rPr lang="en-US" sz="3200" dirty="0" smtClean="0">
                <a:latin typeface="Bookman Old Style" panose="02050604050505020204" pitchFamily="18" charset="0"/>
              </a:rPr>
              <a:t>Hyoscine </a:t>
            </a:r>
            <a:r>
              <a:rPr lang="en-US" sz="3200" dirty="0" err="1" smtClean="0">
                <a:latin typeface="Bookman Old Style" panose="02050604050505020204" pitchFamily="18" charset="0"/>
              </a:rPr>
              <a:t>hydrobromide</a:t>
            </a:r>
            <a:r>
              <a:rPr lang="en-US" sz="3200" dirty="0" smtClean="0">
                <a:latin typeface="Bookman Old Style" panose="02050604050505020204" pitchFamily="18" charset="0"/>
              </a:rPr>
              <a:t> 1/2 – 1% for rapid dilatation of the pupil</a:t>
            </a:r>
          </a:p>
          <a:p>
            <a:pPr eaLnBrk="1" hangingPunct="1">
              <a:buFont typeface="Wingdings" pitchFamily="2" charset="2"/>
              <a:buChar char="ü"/>
            </a:pPr>
            <a:r>
              <a:rPr lang="en-US" sz="3200" dirty="0" err="1" smtClean="0">
                <a:latin typeface="Bookman Old Style" panose="02050604050505020204" pitchFamily="18" charset="0"/>
              </a:rPr>
              <a:t>Homatropine</a:t>
            </a:r>
            <a:r>
              <a:rPr lang="en-US" sz="3200" dirty="0" smtClean="0">
                <a:latin typeface="Bookman Old Style" panose="02050604050505020204" pitchFamily="18" charset="0"/>
              </a:rPr>
              <a:t> </a:t>
            </a:r>
            <a:r>
              <a:rPr lang="en-US" sz="3200" dirty="0" err="1" smtClean="0">
                <a:latin typeface="Bookman Old Style" panose="02050604050505020204" pitchFamily="18" charset="0"/>
              </a:rPr>
              <a:t>hydrobromide</a:t>
            </a:r>
            <a:r>
              <a:rPr lang="en-US" sz="3200" dirty="0" smtClean="0">
                <a:latin typeface="Bookman Old Style" panose="02050604050505020204" pitchFamily="18" charset="0"/>
              </a:rPr>
              <a:t> ½ - 2% for rapid dilatation of pupil. Frequently combined with cocaine. Its antidote is </a:t>
            </a:r>
            <a:r>
              <a:rPr lang="en-US" sz="3200" b="1" dirty="0" err="1" smtClean="0">
                <a:latin typeface="Bookman Old Style" panose="02050604050505020204" pitchFamily="18" charset="0"/>
              </a:rPr>
              <a:t>Eserine</a:t>
            </a:r>
            <a:r>
              <a:rPr lang="en-US" sz="3200" b="1" dirty="0" smtClean="0">
                <a:latin typeface="Bookman Old Style" panose="02050604050505020204" pitchFamily="18" charset="0"/>
              </a:rPr>
              <a:t>.</a:t>
            </a:r>
            <a:endParaRPr lang="en-US" sz="3200" dirty="0" smtClean="0">
              <a:latin typeface="Bookman Old Style" panose="02050604050505020204" pitchFamily="18" charset="0"/>
            </a:endParaRPr>
          </a:p>
          <a:p>
            <a:pPr eaLnBrk="1" hangingPunct="1">
              <a:buFont typeface="Wingdings" pitchFamily="2" charset="2"/>
              <a:buChar char="ü"/>
            </a:pPr>
            <a:r>
              <a:rPr lang="en-US" sz="3200" dirty="0" err="1" smtClean="0">
                <a:latin typeface="Bookman Old Style" panose="02050604050505020204" pitchFamily="18" charset="0"/>
              </a:rPr>
              <a:t>Mydrilate</a:t>
            </a:r>
            <a:r>
              <a:rPr lang="en-US" sz="3200" dirty="0" smtClean="0">
                <a:latin typeface="Bookman Old Style" panose="02050604050505020204" pitchFamily="18" charset="0"/>
              </a:rPr>
              <a:t> 1% (</a:t>
            </a:r>
            <a:r>
              <a:rPr lang="en-US" sz="3200" dirty="0" err="1" smtClean="0">
                <a:latin typeface="Bookman Old Style" panose="02050604050505020204" pitchFamily="18" charset="0"/>
              </a:rPr>
              <a:t>cyclopentolate</a:t>
            </a:r>
            <a:r>
              <a:rPr lang="en-US" sz="3200" dirty="0" smtClean="0">
                <a:latin typeface="Bookman Old Style" panose="02050604050505020204" pitchFamily="18" charset="0"/>
              </a:rPr>
              <a:t>)- dilates the pupil in about 15 minutes.</a:t>
            </a:r>
          </a:p>
          <a:p>
            <a:pPr eaLnBrk="1" hangingPunct="1">
              <a:buFont typeface="Wingdings" pitchFamily="2" charset="2"/>
              <a:buChar char="ü"/>
            </a:pPr>
            <a:r>
              <a:rPr lang="en-US" sz="3200" dirty="0" err="1" smtClean="0">
                <a:latin typeface="Bookman Old Style" panose="02050604050505020204" pitchFamily="18" charset="0"/>
              </a:rPr>
              <a:t>Tropicamide</a:t>
            </a:r>
            <a:r>
              <a:rPr lang="en-US" sz="3200" dirty="0" smtClean="0">
                <a:latin typeface="Bookman Old Style" panose="02050604050505020204" pitchFamily="18" charset="0"/>
              </a:rPr>
              <a:t> 1% or 0.5% (</a:t>
            </a:r>
            <a:r>
              <a:rPr lang="en-US" sz="3200" dirty="0" err="1" smtClean="0">
                <a:latin typeface="Bookman Old Style" panose="02050604050505020204" pitchFamily="18" charset="0"/>
              </a:rPr>
              <a:t>mydriacyl</a:t>
            </a:r>
            <a:r>
              <a:rPr lang="en-US" sz="3200" dirty="0" smtClean="0">
                <a:latin typeface="Bookman Old Style" panose="02050604050505020204" pitchFamily="18" charset="0"/>
              </a:rPr>
              <a:t>)- powerful, quick acting, short-lasting.</a:t>
            </a:r>
          </a:p>
          <a:p>
            <a:pPr eaLnBrk="1" hangingPunct="1">
              <a:buFont typeface="Wingdings" pitchFamily="2" charset="2"/>
              <a:buChar char="ü"/>
            </a:pPr>
            <a:endParaRPr lang="en-US" sz="3200" dirty="0" smtClean="0">
              <a:latin typeface="Bookman Old Style" panose="02050604050505020204" pitchFamily="18" charset="0"/>
            </a:endParaRPr>
          </a:p>
        </p:txBody>
      </p:sp>
      <p:sp>
        <p:nvSpPr>
          <p:cNvPr id="2" name="Date Placeholder 1"/>
          <p:cNvSpPr>
            <a:spLocks noGrp="1"/>
          </p:cNvSpPr>
          <p:nvPr>
            <p:ph type="dt" sz="half" idx="10"/>
          </p:nvPr>
        </p:nvSpPr>
        <p:spPr>
          <a:xfrm>
            <a:off x="5029200" y="7086600"/>
            <a:ext cx="2133600" cy="476250"/>
          </a:xfrm>
        </p:spPr>
        <p:txBody>
          <a:bodyPr/>
          <a:lstStyle/>
          <a:p>
            <a:fld id="{87F20B33-DFA7-48B7-9863-2926A85DF593}" type="datetime1">
              <a:rPr lang="en-US" smtClean="0"/>
              <a:t>2/21/2022</a:t>
            </a:fld>
            <a:endParaRPr lang="en-US" dirty="0"/>
          </a:p>
        </p:txBody>
      </p:sp>
      <p:sp>
        <p:nvSpPr>
          <p:cNvPr id="3" name="Footer Placeholder 2"/>
          <p:cNvSpPr>
            <a:spLocks noGrp="1"/>
          </p:cNvSpPr>
          <p:nvPr>
            <p:ph type="ftr" sz="quarter" idx="11"/>
          </p:nvPr>
        </p:nvSpPr>
        <p:spPr>
          <a:xfrm flipV="1">
            <a:off x="6858000" y="7620000"/>
            <a:ext cx="2895600" cy="685800"/>
          </a:xfrm>
        </p:spPr>
        <p:txBody>
          <a:bodyPr/>
          <a:lstStyle/>
          <a:p>
            <a:r>
              <a:rPr lang="en-US" smtClean="0"/>
              <a:t>Mrs. Cate Mungania Kimathi-Bsc. N</a:t>
            </a:r>
            <a:endParaRPr lang="en-US" dirty="0"/>
          </a:p>
        </p:txBody>
      </p:sp>
      <p:sp>
        <p:nvSpPr>
          <p:cNvPr id="4" name="Slide Number Placeholder 3"/>
          <p:cNvSpPr>
            <a:spLocks noGrp="1"/>
          </p:cNvSpPr>
          <p:nvPr>
            <p:ph type="sldNum" sz="quarter" idx="12"/>
          </p:nvPr>
        </p:nvSpPr>
        <p:spPr/>
        <p:txBody>
          <a:bodyPr/>
          <a:lstStyle/>
          <a:p>
            <a:fld id="{F8A5CEEE-EB08-44ED-B255-83FFCEBAB9D4}" type="slidenum">
              <a:rPr lang="en-US" smtClean="0"/>
              <a:pPr/>
              <a:t>132</a:t>
            </a:fld>
            <a:endParaRPr lang="en-US"/>
          </a:p>
        </p:txBody>
      </p:sp>
    </p:spTree>
    <p:extLst>
      <p:ext uri="{BB962C8B-B14F-4D97-AF65-F5344CB8AC3E}">
        <p14:creationId xmlns:p14="http://schemas.microsoft.com/office/powerpoint/2010/main" val="10697975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762000" y="0"/>
            <a:ext cx="11125200" cy="5534029"/>
          </a:xfrm>
        </p:spPr>
        <p:txBody>
          <a:bodyPr>
            <a:normAutofit/>
          </a:bodyPr>
          <a:lstStyle/>
          <a:p>
            <a:pPr eaLnBrk="1" hangingPunct="1">
              <a:buFont typeface="Arial" charset="0"/>
              <a:buNone/>
            </a:pPr>
            <a:r>
              <a:rPr lang="en-US" sz="2800" b="1" i="1" u="sng" dirty="0" err="1" smtClean="0">
                <a:latin typeface="Bookman Old Style" panose="02050604050505020204" pitchFamily="18" charset="0"/>
              </a:rPr>
              <a:t>Miotics</a:t>
            </a:r>
            <a:endParaRPr lang="en-US" sz="2800" b="1" i="1" u="sng" dirty="0" smtClean="0">
              <a:latin typeface="Bookman Old Style" panose="02050604050505020204" pitchFamily="18" charset="0"/>
            </a:endParaRPr>
          </a:p>
          <a:p>
            <a:pPr eaLnBrk="1" hangingPunct="1">
              <a:buFont typeface="Arial" charset="0"/>
              <a:buNone/>
            </a:pPr>
            <a:r>
              <a:rPr lang="en-US" sz="2800" dirty="0" smtClean="0">
                <a:latin typeface="Bookman Old Style" panose="02050604050505020204" pitchFamily="18" charset="0"/>
              </a:rPr>
              <a:t>They constrict the pupil for treatment of glaucoma and after a cataract operation.</a:t>
            </a:r>
          </a:p>
          <a:p>
            <a:pPr eaLnBrk="1" hangingPunct="1">
              <a:buFont typeface="Arial" charset="0"/>
              <a:buNone/>
            </a:pPr>
            <a:r>
              <a:rPr lang="en-US" sz="2800" dirty="0" smtClean="0">
                <a:latin typeface="Bookman Old Style" panose="02050604050505020204" pitchFamily="18" charset="0"/>
              </a:rPr>
              <a:t>Example: </a:t>
            </a:r>
          </a:p>
          <a:p>
            <a:pPr eaLnBrk="1" hangingPunct="1"/>
            <a:r>
              <a:rPr lang="en-US" sz="2800" dirty="0" smtClean="0">
                <a:latin typeface="Bookman Old Style" panose="02050604050505020204" pitchFamily="18" charset="0"/>
              </a:rPr>
              <a:t>antidote to </a:t>
            </a:r>
            <a:r>
              <a:rPr lang="en-US" sz="2800" dirty="0" err="1" smtClean="0">
                <a:latin typeface="Bookman Old Style" panose="02050604050505020204" pitchFamily="18" charset="0"/>
              </a:rPr>
              <a:t>Homatropine</a:t>
            </a:r>
            <a:r>
              <a:rPr lang="en-US" sz="2800" dirty="0" smtClean="0">
                <a:latin typeface="Bookman Old Style" panose="02050604050505020204" pitchFamily="18" charset="0"/>
              </a:rPr>
              <a:t> -</a:t>
            </a:r>
            <a:r>
              <a:rPr lang="en-US" sz="2800" b="1" dirty="0" err="1" smtClean="0">
                <a:latin typeface="Bookman Old Style" panose="02050604050505020204" pitchFamily="18" charset="0"/>
              </a:rPr>
              <a:t>Eserine</a:t>
            </a:r>
            <a:r>
              <a:rPr lang="en-US" sz="2800" b="1" dirty="0" smtClean="0">
                <a:latin typeface="Bookman Old Style" panose="02050604050505020204" pitchFamily="18" charset="0"/>
              </a:rPr>
              <a:t> </a:t>
            </a:r>
            <a:r>
              <a:rPr lang="en-US" sz="2800" b="1" dirty="0" err="1" smtClean="0">
                <a:latin typeface="Bookman Old Style" panose="02050604050505020204" pitchFamily="18" charset="0"/>
              </a:rPr>
              <a:t>sulphate</a:t>
            </a:r>
            <a:r>
              <a:rPr lang="en-US" sz="2800" b="1" dirty="0" smtClean="0">
                <a:latin typeface="Bookman Old Style" panose="02050604050505020204" pitchFamily="18" charset="0"/>
              </a:rPr>
              <a:t> (</a:t>
            </a:r>
            <a:r>
              <a:rPr lang="en-US" sz="2800" b="1" dirty="0" err="1" smtClean="0">
                <a:latin typeface="Bookman Old Style" panose="02050604050505020204" pitchFamily="18" charset="0"/>
              </a:rPr>
              <a:t>physostigmine</a:t>
            </a:r>
            <a:r>
              <a:rPr lang="en-US" sz="2800" b="1" dirty="0" smtClean="0">
                <a:latin typeface="Bookman Old Style" panose="02050604050505020204" pitchFamily="18" charset="0"/>
              </a:rPr>
              <a:t>) </a:t>
            </a:r>
            <a:r>
              <a:rPr lang="en-US" sz="2800" dirty="0" smtClean="0">
                <a:latin typeface="Bookman Old Style" panose="02050604050505020204" pitchFamily="18" charset="0"/>
              </a:rPr>
              <a:t>1/8 – 1%. It decomposes in light, therefore, usually dispensed in dark bottles. It irritates.</a:t>
            </a:r>
          </a:p>
          <a:p>
            <a:pPr eaLnBrk="1" hangingPunct="1"/>
            <a:r>
              <a:rPr lang="en-US" sz="2800" dirty="0" smtClean="0">
                <a:latin typeface="Bookman Old Style" panose="02050604050505020204" pitchFamily="18" charset="0"/>
              </a:rPr>
              <a:t>Pilocarpine nitrate ¼ - 4% -it is less powerful, less irritant. Used for mild glaucoma</a:t>
            </a:r>
          </a:p>
          <a:p>
            <a:pPr eaLnBrk="1" hangingPunct="1">
              <a:buFont typeface="Arial" charset="0"/>
              <a:buNone/>
            </a:pPr>
            <a:r>
              <a:rPr lang="en-US" sz="2800" b="1" i="1" u="sng" dirty="0" smtClean="0">
                <a:latin typeface="Bookman Old Style" panose="02050604050505020204" pitchFamily="18" charset="0"/>
              </a:rPr>
              <a:t>Local anesthetics</a:t>
            </a:r>
          </a:p>
          <a:p>
            <a:pPr eaLnBrk="1" hangingPunct="1">
              <a:buFont typeface="Arial" charset="0"/>
              <a:buNone/>
            </a:pPr>
            <a:r>
              <a:rPr lang="en-US" sz="2800" dirty="0" smtClean="0">
                <a:latin typeface="Bookman Old Style" panose="02050604050505020204" pitchFamily="18" charset="0"/>
              </a:rPr>
              <a:t>e.g.. cocaine hydrochloride 2- 4%. Must be specially ordered(DDA)</a:t>
            </a:r>
          </a:p>
          <a:p>
            <a:pPr eaLnBrk="1" hangingPunct="1">
              <a:buFont typeface="Arial" charset="0"/>
              <a:buNone/>
            </a:pPr>
            <a:endParaRPr lang="en-US" sz="2800" dirty="0" smtClean="0"/>
          </a:p>
        </p:txBody>
      </p:sp>
      <p:sp>
        <p:nvSpPr>
          <p:cNvPr id="2" name="Date Placeholder 1"/>
          <p:cNvSpPr>
            <a:spLocks noGrp="1"/>
          </p:cNvSpPr>
          <p:nvPr>
            <p:ph type="dt" sz="half" idx="10"/>
          </p:nvPr>
        </p:nvSpPr>
        <p:spPr>
          <a:xfrm>
            <a:off x="5105400" y="7315200"/>
            <a:ext cx="2133600" cy="609600"/>
          </a:xfrm>
        </p:spPr>
        <p:txBody>
          <a:bodyPr/>
          <a:lstStyle/>
          <a:p>
            <a:fld id="{44C57676-C37F-4B3D-8612-BD854F7E1EB5}" type="datetime1">
              <a:rPr lang="en-US" smtClean="0"/>
              <a:t>2/21/2022</a:t>
            </a:fld>
            <a:endParaRPr lang="en-US" dirty="0"/>
          </a:p>
        </p:txBody>
      </p:sp>
      <p:sp>
        <p:nvSpPr>
          <p:cNvPr id="3" name="Footer Placeholder 2"/>
          <p:cNvSpPr>
            <a:spLocks noGrp="1"/>
          </p:cNvSpPr>
          <p:nvPr>
            <p:ph type="ftr" sz="quarter" idx="11"/>
          </p:nvPr>
        </p:nvSpPr>
        <p:spPr>
          <a:xfrm>
            <a:off x="7239000" y="7543800"/>
            <a:ext cx="2895600" cy="228600"/>
          </a:xfrm>
        </p:spPr>
        <p:txBody>
          <a:bodyPr/>
          <a:lstStyle/>
          <a:p>
            <a:r>
              <a:rPr lang="en-US" smtClean="0"/>
              <a:t>Mrs. Cate Mungania Kimathi-Bsc. N</a:t>
            </a:r>
            <a:endParaRPr lang="en-US" dirty="0"/>
          </a:p>
        </p:txBody>
      </p:sp>
      <p:sp>
        <p:nvSpPr>
          <p:cNvPr id="4" name="Slide Number Placeholder 3"/>
          <p:cNvSpPr>
            <a:spLocks noGrp="1"/>
          </p:cNvSpPr>
          <p:nvPr>
            <p:ph type="sldNum" sz="quarter" idx="12"/>
          </p:nvPr>
        </p:nvSpPr>
        <p:spPr/>
        <p:txBody>
          <a:bodyPr/>
          <a:lstStyle/>
          <a:p>
            <a:fld id="{F8A5CEEE-EB08-44ED-B255-83FFCEBAB9D4}" type="slidenum">
              <a:rPr lang="en-US" smtClean="0"/>
              <a:pPr/>
              <a:t>133</a:t>
            </a:fld>
            <a:endParaRPr lang="en-US"/>
          </a:p>
        </p:txBody>
      </p:sp>
    </p:spTree>
    <p:extLst>
      <p:ext uri="{BB962C8B-B14F-4D97-AF65-F5344CB8AC3E}">
        <p14:creationId xmlns:p14="http://schemas.microsoft.com/office/powerpoint/2010/main" val="356805187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7924800" cy="6477000"/>
          </a:xfrm>
        </p:spPr>
        <p:txBody>
          <a:bodyPr rtlCol="0">
            <a:normAutofit/>
          </a:bodyPr>
          <a:lstStyle/>
          <a:p>
            <a:pPr lvl="1">
              <a:buFont typeface="Arial" pitchFamily="34" charset="0"/>
              <a:buChar char="–"/>
              <a:defRPr/>
            </a:pPr>
            <a:r>
              <a:rPr lang="en-US" sz="3200" dirty="0" err="1">
                <a:latin typeface="Bookman Old Style" panose="02050604050505020204" pitchFamily="18" charset="0"/>
              </a:rPr>
              <a:t>Decicain</a:t>
            </a:r>
            <a:endParaRPr lang="en-US" sz="3200" dirty="0">
              <a:latin typeface="Bookman Old Style" panose="02050604050505020204" pitchFamily="18" charset="0"/>
            </a:endParaRPr>
          </a:p>
          <a:p>
            <a:pPr lvl="1">
              <a:buFont typeface="Arial" pitchFamily="34" charset="0"/>
              <a:buChar char="–"/>
              <a:defRPr/>
            </a:pPr>
            <a:r>
              <a:rPr lang="en-US" sz="3200" dirty="0" err="1">
                <a:latin typeface="Bookman Old Style" panose="02050604050505020204" pitchFamily="18" charset="0"/>
              </a:rPr>
              <a:t>Butyn</a:t>
            </a:r>
            <a:endParaRPr lang="en-US" sz="3200" dirty="0">
              <a:latin typeface="Bookman Old Style" panose="02050604050505020204" pitchFamily="18" charset="0"/>
            </a:endParaRPr>
          </a:p>
          <a:p>
            <a:pPr lvl="1">
              <a:buFont typeface="Arial" pitchFamily="34" charset="0"/>
              <a:buChar char="–"/>
              <a:defRPr/>
            </a:pPr>
            <a:r>
              <a:rPr lang="en-US" sz="3200" dirty="0">
                <a:latin typeface="Bookman Old Style" panose="02050604050505020204" pitchFamily="18" charset="0"/>
              </a:rPr>
              <a:t>Amethocaine      for Tonometry</a:t>
            </a:r>
          </a:p>
          <a:p>
            <a:pPr lvl="1">
              <a:buFont typeface="Arial" pitchFamily="34" charset="0"/>
              <a:buChar char="–"/>
              <a:defRPr/>
            </a:pPr>
            <a:r>
              <a:rPr lang="en-US" sz="3200" dirty="0">
                <a:latin typeface="Bookman Old Style" panose="02050604050505020204" pitchFamily="18" charset="0"/>
              </a:rPr>
              <a:t>Pentocaine </a:t>
            </a:r>
          </a:p>
          <a:p>
            <a:pPr>
              <a:buNone/>
              <a:defRPr/>
            </a:pPr>
            <a:r>
              <a:rPr lang="en-US" b="1" i="1" u="sng" dirty="0" smtClean="0">
                <a:latin typeface="Bookman Old Style" panose="02050604050505020204" pitchFamily="18" charset="0"/>
              </a:rPr>
              <a:t>Antibiotics</a:t>
            </a:r>
          </a:p>
          <a:p>
            <a:pPr lvl="1">
              <a:buFont typeface="Arial" pitchFamily="34" charset="0"/>
              <a:buChar char="–"/>
              <a:defRPr/>
            </a:pPr>
            <a:r>
              <a:rPr lang="en-US" sz="3200" dirty="0">
                <a:latin typeface="Bookman Old Style" panose="02050604050505020204" pitchFamily="18" charset="0"/>
              </a:rPr>
              <a:t>Penicillin</a:t>
            </a:r>
          </a:p>
          <a:p>
            <a:pPr lvl="1">
              <a:buFont typeface="Arial" pitchFamily="34" charset="0"/>
              <a:buChar char="–"/>
              <a:defRPr/>
            </a:pPr>
            <a:r>
              <a:rPr lang="en-US" sz="3200" dirty="0">
                <a:latin typeface="Bookman Old Style" panose="02050604050505020204" pitchFamily="18" charset="0"/>
              </a:rPr>
              <a:t>Tetracycline 1%</a:t>
            </a:r>
          </a:p>
          <a:p>
            <a:pPr lvl="1">
              <a:buFont typeface="Arial" pitchFamily="34" charset="0"/>
              <a:buChar char="–"/>
              <a:defRPr/>
            </a:pPr>
            <a:r>
              <a:rPr lang="en-US" sz="3200" dirty="0">
                <a:latin typeface="Bookman Old Style" panose="02050604050505020204" pitchFamily="18" charset="0"/>
              </a:rPr>
              <a:t>Chloramphenicol</a:t>
            </a:r>
          </a:p>
          <a:p>
            <a:pPr lvl="1">
              <a:buFont typeface="Arial" pitchFamily="34" charset="0"/>
              <a:buChar char="–"/>
              <a:defRPr/>
            </a:pPr>
            <a:r>
              <a:rPr lang="en-US" sz="3200" dirty="0">
                <a:latin typeface="Bookman Old Style" panose="02050604050505020204" pitchFamily="18" charset="0"/>
              </a:rPr>
              <a:t>Neomycin</a:t>
            </a:r>
          </a:p>
          <a:p>
            <a:pPr lvl="1">
              <a:buFont typeface="Arial" pitchFamily="34" charset="0"/>
              <a:buChar char="–"/>
              <a:defRPr/>
            </a:pPr>
            <a:r>
              <a:rPr lang="en-US" sz="3200" dirty="0">
                <a:latin typeface="Bookman Old Style" panose="02050604050505020204" pitchFamily="18" charset="0"/>
              </a:rPr>
              <a:t>Sophramycin</a:t>
            </a:r>
          </a:p>
          <a:p>
            <a:pPr lvl="1" indent="-682625">
              <a:buNone/>
              <a:defRPr/>
            </a:pPr>
            <a:r>
              <a:rPr lang="en-US" sz="3200" b="1" i="1" u="sng" dirty="0">
                <a:latin typeface="Bookman Old Style" panose="02050604050505020204" pitchFamily="18" charset="0"/>
              </a:rPr>
              <a:t>Antifungal</a:t>
            </a:r>
          </a:p>
          <a:p>
            <a:pPr lvl="1" indent="-682625">
              <a:buNone/>
              <a:defRPr/>
            </a:pPr>
            <a:r>
              <a:rPr lang="en-US" sz="3200" b="1" i="1" u="sng" dirty="0">
                <a:latin typeface="Bookman Old Style" panose="02050604050505020204" pitchFamily="18" charset="0"/>
              </a:rPr>
              <a:t>Antiviral</a:t>
            </a:r>
          </a:p>
          <a:p>
            <a:pPr lvl="1" indent="-682625">
              <a:buNone/>
              <a:defRPr/>
            </a:pPr>
            <a:r>
              <a:rPr lang="en-US" sz="3200" b="1" i="1" u="sng" dirty="0">
                <a:latin typeface="Bookman Old Style" panose="02050604050505020204" pitchFamily="18" charset="0"/>
              </a:rPr>
              <a:t>Anti-inflammatories</a:t>
            </a:r>
          </a:p>
          <a:p>
            <a:pPr lvl="1" indent="-682625">
              <a:buNone/>
              <a:defRPr/>
            </a:pPr>
            <a:endParaRPr lang="en-US" b="1" i="1" u="sng" dirty="0" smtClean="0"/>
          </a:p>
        </p:txBody>
      </p:sp>
      <p:sp>
        <p:nvSpPr>
          <p:cNvPr id="2" name="Date Placeholder 1"/>
          <p:cNvSpPr>
            <a:spLocks noGrp="1"/>
          </p:cNvSpPr>
          <p:nvPr>
            <p:ph type="dt" sz="half" idx="10"/>
          </p:nvPr>
        </p:nvSpPr>
        <p:spPr>
          <a:xfrm>
            <a:off x="5105400" y="7391400"/>
            <a:ext cx="2133600" cy="228600"/>
          </a:xfrm>
        </p:spPr>
        <p:txBody>
          <a:bodyPr/>
          <a:lstStyle/>
          <a:p>
            <a:fld id="{D2E1FE8B-34F3-481D-8232-D056CEE9EDE7}"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762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134</a:t>
            </a:fld>
            <a:endParaRPr lang="en-US"/>
          </a:p>
        </p:txBody>
      </p:sp>
      <p:sp>
        <p:nvSpPr>
          <p:cNvPr id="4" name="Right Brace 3"/>
          <p:cNvSpPr/>
          <p:nvPr/>
        </p:nvSpPr>
        <p:spPr>
          <a:xfrm>
            <a:off x="4572000" y="228600"/>
            <a:ext cx="3810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extLst>
      <p:ext uri="{BB962C8B-B14F-4D97-AF65-F5344CB8AC3E}">
        <p14:creationId xmlns:p14="http://schemas.microsoft.com/office/powerpoint/2010/main" val="32161601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OPHTHALMIC CONDITIONS</a:t>
            </a:r>
            <a:endParaRPr lang="en-US" b="1" dirty="0"/>
          </a:p>
        </p:txBody>
      </p:sp>
      <p:sp>
        <p:nvSpPr>
          <p:cNvPr id="6" name="Text Placeholder 5"/>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fld id="{56B08EBF-728A-4B70-835A-EEEFE4B12D92}" type="datetime1">
              <a:rPr lang="en-US" smtClean="0"/>
              <a:t>2/21/2022</a:t>
            </a:fld>
            <a:endParaRPr lang="en-US" dirty="0"/>
          </a:p>
        </p:txBody>
      </p:sp>
      <p:sp>
        <p:nvSpPr>
          <p:cNvPr id="3" name="Footer Placeholder 2"/>
          <p:cNvSpPr>
            <a:spLocks noGrp="1"/>
          </p:cNvSpPr>
          <p:nvPr>
            <p:ph type="ftr" sz="quarter" idx="11"/>
          </p:nvPr>
        </p:nvSpPr>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135</a:t>
            </a:fld>
            <a:endParaRPr lang="en-US"/>
          </a:p>
        </p:txBody>
      </p:sp>
    </p:spTree>
    <p:extLst>
      <p:ext uri="{BB962C8B-B14F-4D97-AF65-F5344CB8AC3E}">
        <p14:creationId xmlns:p14="http://schemas.microsoft.com/office/powerpoint/2010/main" val="150203076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b="1" dirty="0">
                <a:latin typeface="Bookman Old Style" pitchFamily="18" charset="0"/>
              </a:rPr>
              <a:t>DISORDERS OF REFRACTION</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6971AB8C-A8E4-4B77-9C8B-AB552BD4519E}"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136</a:t>
            </a:fld>
            <a:endParaRPr lang="en-US"/>
          </a:p>
        </p:txBody>
      </p:sp>
    </p:spTree>
    <p:extLst>
      <p:ext uri="{BB962C8B-B14F-4D97-AF65-F5344CB8AC3E}">
        <p14:creationId xmlns:p14="http://schemas.microsoft.com/office/powerpoint/2010/main" val="11549320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10972800" cy="5457829"/>
          </a:xfrm>
        </p:spPr>
        <p:txBody>
          <a:bodyPr>
            <a:normAutofit fontScale="70000" lnSpcReduction="20000"/>
          </a:bodyPr>
          <a:lstStyle/>
          <a:p>
            <a:pPr>
              <a:buNone/>
            </a:pPr>
            <a:r>
              <a:rPr lang="en-US" sz="3300" b="1" dirty="0">
                <a:latin typeface="Bookman Old Style" pitchFamily="18" charset="0"/>
              </a:rPr>
              <a:t>	</a:t>
            </a:r>
            <a:r>
              <a:rPr lang="en-US" sz="4000" b="1" dirty="0">
                <a:latin typeface="Bookman Old Style" pitchFamily="18" charset="0"/>
              </a:rPr>
              <a:t>Introduction </a:t>
            </a:r>
          </a:p>
          <a:p>
            <a:r>
              <a:rPr lang="en-US" sz="4000" dirty="0">
                <a:latin typeface="Bookman Old Style" pitchFamily="18" charset="0"/>
              </a:rPr>
              <a:t>Refraction refers to the bending of light rays as they enter the eye.</a:t>
            </a:r>
          </a:p>
          <a:p>
            <a:r>
              <a:rPr lang="en-US" sz="4000" dirty="0">
                <a:latin typeface="Bookman Old Style" pitchFamily="18" charset="0"/>
              </a:rPr>
              <a:t>Focusing a clear image on the retina is essential for good vision. </a:t>
            </a:r>
          </a:p>
          <a:p>
            <a:r>
              <a:rPr lang="en-US" sz="4000" dirty="0">
                <a:latin typeface="Bookman Old Style" pitchFamily="18" charset="0"/>
              </a:rPr>
              <a:t>In the normal eye </a:t>
            </a:r>
            <a:r>
              <a:rPr lang="en-US" sz="4000" b="1" dirty="0">
                <a:latin typeface="Bookman Old Style" pitchFamily="18" charset="0"/>
              </a:rPr>
              <a:t>(</a:t>
            </a:r>
            <a:r>
              <a:rPr lang="en-US" sz="4000" b="1" dirty="0" err="1">
                <a:latin typeface="Bookman Old Style" pitchFamily="18" charset="0"/>
              </a:rPr>
              <a:t>emmetropia</a:t>
            </a:r>
            <a:r>
              <a:rPr lang="en-US" sz="4000" b="1" dirty="0">
                <a:latin typeface="Bookman Old Style" pitchFamily="18" charset="0"/>
              </a:rPr>
              <a:t>)</a:t>
            </a:r>
            <a:r>
              <a:rPr lang="en-US" sz="4000" dirty="0">
                <a:latin typeface="Bookman Old Style" pitchFamily="18" charset="0"/>
              </a:rPr>
              <a:t>, a parallel light rays that enter the eye from a distance of 6m (20ft) or more are refracted to form a clear upside image on the macula of the retina. </a:t>
            </a:r>
          </a:p>
          <a:p>
            <a:r>
              <a:rPr lang="en-US" sz="4000" dirty="0">
                <a:latin typeface="Bookman Old Style" pitchFamily="18" charset="0"/>
              </a:rPr>
              <a:t>The brain can easily right the upside down image in our conscious perception but cannot correct an image not sharply focused.  </a:t>
            </a:r>
          </a:p>
          <a:p>
            <a:r>
              <a:rPr lang="en-US" sz="4000" dirty="0">
                <a:latin typeface="Bookman Old Style" pitchFamily="18" charset="0"/>
              </a:rPr>
              <a:t>If light does not bend or refract correctly and focus directly on the retina, the result is blurred vision, or a refractive error</a:t>
            </a:r>
          </a:p>
          <a:p>
            <a:pPr>
              <a:buNone/>
            </a:pPr>
            <a:endParaRPr lang="en-US" sz="4000" dirty="0">
              <a:latin typeface="Bookman Old Style" pitchFamily="18" charset="0"/>
            </a:endParaRPr>
          </a:p>
          <a:p>
            <a:endParaRPr lang="en-US" sz="4000" dirty="0">
              <a:latin typeface="Bookman Old Style" pitchFamily="18" charset="0"/>
            </a:endParaRPr>
          </a:p>
        </p:txBody>
      </p:sp>
      <p:sp>
        <p:nvSpPr>
          <p:cNvPr id="4" name="Date Placeholder 3"/>
          <p:cNvSpPr>
            <a:spLocks noGrp="1"/>
          </p:cNvSpPr>
          <p:nvPr>
            <p:ph type="dt" sz="half" idx="10"/>
          </p:nvPr>
        </p:nvSpPr>
        <p:spPr>
          <a:xfrm>
            <a:off x="7924800" y="6381750"/>
            <a:ext cx="2133600" cy="476250"/>
          </a:xfrm>
        </p:spPr>
        <p:txBody>
          <a:bodyPr/>
          <a:lstStyle/>
          <a:p>
            <a:fld id="{58D3FCB2-6061-4620-82C0-914F3FA4597C}"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838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137</a:t>
            </a:fld>
            <a:endParaRPr lang="en-US"/>
          </a:p>
        </p:txBody>
      </p:sp>
    </p:spTree>
    <p:extLst>
      <p:ext uri="{BB962C8B-B14F-4D97-AF65-F5344CB8AC3E}">
        <p14:creationId xmlns:p14="http://schemas.microsoft.com/office/powerpoint/2010/main" val="316897974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E3D1F521-56E5-492C-AEB1-E0E2312D47E8}"/>
              </a:ext>
            </a:extLst>
          </p:cNvPr>
          <p:cNvPicPr>
            <a:picLocks noGrp="1" noChangeAspect="1"/>
          </p:cNvPicPr>
          <p:nvPr>
            <p:ph idx="1"/>
          </p:nvPr>
        </p:nvPicPr>
        <p:blipFill>
          <a:blip r:embed="rId2"/>
          <a:stretch>
            <a:fillRect/>
          </a:stretch>
        </p:blipFill>
        <p:spPr>
          <a:xfrm>
            <a:off x="1361459" y="0"/>
            <a:ext cx="7972495" cy="5864384"/>
          </a:xfrm>
          <a:prstGeom prst="rect">
            <a:avLst/>
          </a:prstGeom>
        </p:spPr>
      </p:pic>
      <p:sp>
        <p:nvSpPr>
          <p:cNvPr id="2" name="Date Placeholder 1"/>
          <p:cNvSpPr>
            <a:spLocks noGrp="1"/>
          </p:cNvSpPr>
          <p:nvPr>
            <p:ph type="dt" sz="half" idx="10"/>
          </p:nvPr>
        </p:nvSpPr>
        <p:spPr/>
        <p:txBody>
          <a:bodyPr/>
          <a:lstStyle/>
          <a:p>
            <a:fld id="{C2A09595-93FC-45A5-93F7-9CBFFF9D5E50}"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138</a:t>
            </a:fld>
            <a:endParaRPr lang="en-US"/>
          </a:p>
        </p:txBody>
      </p:sp>
    </p:spTree>
    <p:extLst>
      <p:ext uri="{BB962C8B-B14F-4D97-AF65-F5344CB8AC3E}">
        <p14:creationId xmlns:p14="http://schemas.microsoft.com/office/powerpoint/2010/main" val="328881020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11232776" cy="5638800"/>
          </a:xfrm>
        </p:spPr>
        <p:txBody>
          <a:bodyPr>
            <a:noAutofit/>
          </a:bodyPr>
          <a:lstStyle/>
          <a:p>
            <a:r>
              <a:rPr lang="en-US" sz="3600" b="1" dirty="0" smtClean="0">
                <a:latin typeface="Bookman Old Style" pitchFamily="18" charset="0"/>
              </a:rPr>
              <a:t>a</a:t>
            </a:r>
            <a:r>
              <a:rPr lang="en-US" sz="3600" b="1" dirty="0">
                <a:latin typeface="Bookman Old Style" pitchFamily="18" charset="0"/>
              </a:rPr>
              <a:t>) Myopia</a:t>
            </a:r>
            <a:endParaRPr lang="en-US" sz="3600" dirty="0">
              <a:latin typeface="Bookman Old Style" pitchFamily="18" charset="0"/>
            </a:endParaRPr>
          </a:p>
          <a:p>
            <a:pPr lvl="0"/>
            <a:r>
              <a:rPr lang="en-US" sz="3600" dirty="0">
                <a:latin typeface="Bookman Old Style" pitchFamily="18" charset="0"/>
              </a:rPr>
              <a:t>Refers to </a:t>
            </a:r>
            <a:r>
              <a:rPr lang="en-US" sz="3600" b="1" dirty="0">
                <a:latin typeface="Bookman Old Style" pitchFamily="18" charset="0"/>
              </a:rPr>
              <a:t>nearsightedness</a:t>
            </a:r>
            <a:r>
              <a:rPr lang="en-US" sz="3600" dirty="0">
                <a:latin typeface="Bookman Old Style" pitchFamily="18" charset="0"/>
              </a:rPr>
              <a:t> caused by focusing of light rays in front of the retina. </a:t>
            </a:r>
          </a:p>
          <a:p>
            <a:pPr lvl="0"/>
            <a:r>
              <a:rPr lang="en-US" sz="3600" dirty="0">
                <a:latin typeface="Bookman Old Style" pitchFamily="18" charset="0"/>
              </a:rPr>
              <a:t>Occurs when the eyeball is elongated and the image focuses in front of the retina </a:t>
            </a:r>
          </a:p>
          <a:p>
            <a:pPr lvl="0"/>
            <a:r>
              <a:rPr lang="en-US" sz="3600" dirty="0">
                <a:latin typeface="Bookman Old Style" pitchFamily="18" charset="0"/>
              </a:rPr>
              <a:t>Therefore  the retina receives only fuzzy image.</a:t>
            </a:r>
          </a:p>
          <a:p>
            <a:pPr lvl="0"/>
            <a:r>
              <a:rPr lang="en-US" sz="3600" dirty="0">
                <a:latin typeface="Bookman Old Style" pitchFamily="18" charset="0"/>
              </a:rPr>
              <a:t>Persons with myopia can see near objects clearly but blurred distant vision</a:t>
            </a:r>
          </a:p>
          <a:p>
            <a:pPr lvl="0"/>
            <a:r>
              <a:rPr lang="en-US" sz="3600" dirty="0">
                <a:latin typeface="Bookman Old Style" pitchFamily="18" charset="0"/>
              </a:rPr>
              <a:t>It has a hereditary tendency and requires </a:t>
            </a:r>
            <a:r>
              <a:rPr lang="en-US" sz="3600" b="1" dirty="0">
                <a:latin typeface="Bookman Old Style" pitchFamily="18" charset="0"/>
              </a:rPr>
              <a:t>concave lens for </a:t>
            </a:r>
            <a:r>
              <a:rPr lang="en-US" sz="3600" dirty="0">
                <a:latin typeface="Bookman Old Style" pitchFamily="18" charset="0"/>
              </a:rPr>
              <a:t>correction</a:t>
            </a:r>
          </a:p>
          <a:p>
            <a:pPr>
              <a:buNone/>
            </a:pPr>
            <a:endParaRPr lang="en-US" sz="3600" dirty="0">
              <a:latin typeface="Bookman Old Style" pitchFamily="18" charset="0"/>
            </a:endParaRPr>
          </a:p>
        </p:txBody>
      </p:sp>
      <p:sp>
        <p:nvSpPr>
          <p:cNvPr id="4" name="Date Placeholder 3"/>
          <p:cNvSpPr>
            <a:spLocks noGrp="1"/>
          </p:cNvSpPr>
          <p:nvPr>
            <p:ph type="dt" sz="half" idx="10"/>
          </p:nvPr>
        </p:nvSpPr>
        <p:spPr/>
        <p:txBody>
          <a:bodyPr/>
          <a:lstStyle/>
          <a:p>
            <a:fld id="{D18CCC19-045E-48D0-88D7-60105E36F419}" type="datetime1">
              <a:rPr lang="en-US" smtClean="0"/>
              <a:t>2/21/2022</a:t>
            </a:fld>
            <a:endParaRPr lang="en-US"/>
          </a:p>
        </p:txBody>
      </p:sp>
      <p:sp>
        <p:nvSpPr>
          <p:cNvPr id="5" name="Footer Placeholder 4"/>
          <p:cNvSpPr>
            <a:spLocks noGrp="1"/>
          </p:cNvSpPr>
          <p:nvPr>
            <p:ph type="ftr" sz="quarter" idx="11"/>
          </p:nvPr>
        </p:nvSpPr>
        <p:spPr>
          <a:xfrm>
            <a:off x="7239000" y="71628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139</a:t>
            </a:fld>
            <a:endParaRPr lang="en-US"/>
          </a:p>
        </p:txBody>
      </p:sp>
    </p:spTree>
    <p:extLst>
      <p:ext uri="{BB962C8B-B14F-4D97-AF65-F5344CB8AC3E}">
        <p14:creationId xmlns:p14="http://schemas.microsoft.com/office/powerpoint/2010/main" val="4243647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170" y="152400"/>
            <a:ext cx="10988630" cy="5486400"/>
          </a:xfrm>
        </p:spPr>
        <p:txBody>
          <a:bodyPr>
            <a:normAutofit/>
          </a:bodyPr>
          <a:lstStyle/>
          <a:p>
            <a:r>
              <a:rPr lang="en-US" sz="3600" b="1" dirty="0" smtClean="0">
                <a:latin typeface="Bookman Old Style" pitchFamily="18" charset="0"/>
              </a:rPr>
              <a:t>Structurally the two eyes are separate</a:t>
            </a:r>
            <a:r>
              <a:rPr lang="en-US" sz="3600" dirty="0" smtClean="0">
                <a:latin typeface="Bookman Old Style" pitchFamily="18" charset="0"/>
              </a:rPr>
              <a:t>, but some of their activities are coordinated to function as pairs</a:t>
            </a:r>
          </a:p>
          <a:p>
            <a:r>
              <a:rPr lang="en-US" sz="3600" dirty="0" smtClean="0">
                <a:latin typeface="Bookman Old Style" pitchFamily="18" charset="0"/>
              </a:rPr>
              <a:t>Hence it is possible to see with one eye but 3D vision is impaired when only one eye is used</a:t>
            </a:r>
          </a:p>
          <a:p>
            <a:r>
              <a:rPr lang="en-US" sz="3600" dirty="0">
                <a:latin typeface="Bookman Old Style" pitchFamily="18" charset="0"/>
              </a:rPr>
              <a:t>The eyes </a:t>
            </a:r>
            <a:r>
              <a:rPr lang="en-US" sz="3600" b="1" dirty="0">
                <a:latin typeface="Bookman Old Style" pitchFamily="18" charset="0"/>
              </a:rPr>
              <a:t>move symmetrically </a:t>
            </a:r>
            <a:r>
              <a:rPr lang="en-US" sz="3600" dirty="0">
                <a:latin typeface="Bookman Old Style" pitchFamily="18" charset="0"/>
              </a:rPr>
              <a:t>(in the same direction at the same time). </a:t>
            </a:r>
          </a:p>
          <a:p>
            <a:r>
              <a:rPr lang="en-US" sz="3600" dirty="0">
                <a:latin typeface="Bookman Old Style" pitchFamily="18" charset="0"/>
              </a:rPr>
              <a:t>These symmetrical movements are made possible through the coordination of the </a:t>
            </a:r>
            <a:r>
              <a:rPr lang="en-US" sz="3600" b="1" dirty="0">
                <a:latin typeface="Bookman Old Style" pitchFamily="18" charset="0"/>
              </a:rPr>
              <a:t>extra ocular </a:t>
            </a:r>
            <a:r>
              <a:rPr lang="en-US" sz="3600" b="1" dirty="0" smtClean="0">
                <a:latin typeface="Bookman Old Style" pitchFamily="18" charset="0"/>
              </a:rPr>
              <a:t>muscles</a:t>
            </a:r>
            <a:endParaRPr lang="en-US" sz="3600" dirty="0">
              <a:latin typeface="Bookman Old Style" pitchFamily="18" charset="0"/>
            </a:endParaRPr>
          </a:p>
          <a:p>
            <a:pPr>
              <a:buNone/>
            </a:pPr>
            <a:endParaRPr lang="en-US" sz="3600" dirty="0">
              <a:latin typeface="Bookman Old Style" pitchFamily="18" charset="0"/>
            </a:endParaRPr>
          </a:p>
        </p:txBody>
      </p:sp>
      <p:sp>
        <p:nvSpPr>
          <p:cNvPr id="4" name="Date Placeholder 3"/>
          <p:cNvSpPr>
            <a:spLocks noGrp="1"/>
          </p:cNvSpPr>
          <p:nvPr>
            <p:ph type="dt" sz="half" idx="10"/>
          </p:nvPr>
        </p:nvSpPr>
        <p:spPr>
          <a:xfrm>
            <a:off x="5105400" y="7620000"/>
            <a:ext cx="2133600" cy="152400"/>
          </a:xfrm>
        </p:spPr>
        <p:txBody>
          <a:bodyPr/>
          <a:lstStyle/>
          <a:p>
            <a:fld id="{3618ABD3-DEEB-4047-B56D-CA59B14BD9C9}"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17AEE06D-0B6C-46CE-985A-86A015BB880C}"/>
              </a:ext>
            </a:extLst>
          </p:cNvPr>
          <p:cNvPicPr>
            <a:picLocks noGrp="1" noChangeAspect="1"/>
          </p:cNvPicPr>
          <p:nvPr>
            <p:ph idx="1"/>
          </p:nvPr>
        </p:nvPicPr>
        <p:blipFill>
          <a:blip r:embed="rId2"/>
          <a:stretch>
            <a:fillRect/>
          </a:stretch>
        </p:blipFill>
        <p:spPr>
          <a:xfrm>
            <a:off x="1828800" y="0"/>
            <a:ext cx="7793500" cy="5715000"/>
          </a:xfrm>
          <a:prstGeom prst="rect">
            <a:avLst/>
          </a:prstGeom>
        </p:spPr>
      </p:pic>
      <p:sp>
        <p:nvSpPr>
          <p:cNvPr id="2" name="Date Placeholder 1"/>
          <p:cNvSpPr>
            <a:spLocks noGrp="1"/>
          </p:cNvSpPr>
          <p:nvPr>
            <p:ph type="dt" sz="half" idx="10"/>
          </p:nvPr>
        </p:nvSpPr>
        <p:spPr/>
        <p:txBody>
          <a:bodyPr/>
          <a:lstStyle/>
          <a:p>
            <a:fld id="{086F4A20-DAF5-49B3-BFED-A1967C01E0DC}"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140</a:t>
            </a:fld>
            <a:endParaRPr lang="en-US"/>
          </a:p>
        </p:txBody>
      </p:sp>
    </p:spTree>
    <p:extLst>
      <p:ext uri="{BB962C8B-B14F-4D97-AF65-F5344CB8AC3E}">
        <p14:creationId xmlns:p14="http://schemas.microsoft.com/office/powerpoint/2010/main" val="19580744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789F62F-F677-4BA7-973C-B5461C314575}"/>
              </a:ext>
            </a:extLst>
          </p:cNvPr>
          <p:cNvPicPr>
            <a:picLocks noGrp="1" noChangeAspect="1"/>
          </p:cNvPicPr>
          <p:nvPr>
            <p:ph idx="1"/>
          </p:nvPr>
        </p:nvPicPr>
        <p:blipFill>
          <a:blip r:embed="rId2"/>
          <a:stretch>
            <a:fillRect/>
          </a:stretch>
        </p:blipFill>
        <p:spPr>
          <a:xfrm>
            <a:off x="1894583" y="404788"/>
            <a:ext cx="5192018" cy="5192018"/>
          </a:xfrm>
          <a:prstGeom prst="rect">
            <a:avLst/>
          </a:prstGeom>
        </p:spPr>
      </p:pic>
      <p:sp>
        <p:nvSpPr>
          <p:cNvPr id="2" name="Date Placeholder 1"/>
          <p:cNvSpPr>
            <a:spLocks noGrp="1"/>
          </p:cNvSpPr>
          <p:nvPr>
            <p:ph type="dt" sz="half" idx="10"/>
          </p:nvPr>
        </p:nvSpPr>
        <p:spPr/>
        <p:txBody>
          <a:bodyPr/>
          <a:lstStyle/>
          <a:p>
            <a:fld id="{D566F1E1-D4B7-4A56-9B32-CB49C36A36C2}"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141</a:t>
            </a:fld>
            <a:endParaRPr lang="en-US"/>
          </a:p>
        </p:txBody>
      </p:sp>
    </p:spTree>
    <p:extLst>
      <p:ext uri="{BB962C8B-B14F-4D97-AF65-F5344CB8AC3E}">
        <p14:creationId xmlns:p14="http://schemas.microsoft.com/office/powerpoint/2010/main" val="26496916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152400"/>
          </a:xfrm>
        </p:spPr>
        <p:txBody>
          <a:bodyPr>
            <a:normAutofit fontScale="90000"/>
          </a:bodyPr>
          <a:lstStyle/>
          <a:p>
            <a:endParaRPr lang="en-GB" dirty="0"/>
          </a:p>
        </p:txBody>
      </p:sp>
      <p:sp>
        <p:nvSpPr>
          <p:cNvPr id="3" name="Content Placeholder 2"/>
          <p:cNvSpPr>
            <a:spLocks noGrp="1"/>
          </p:cNvSpPr>
          <p:nvPr>
            <p:ph idx="1"/>
          </p:nvPr>
        </p:nvSpPr>
        <p:spPr>
          <a:xfrm>
            <a:off x="3810000" y="8686800"/>
            <a:ext cx="7498080" cy="5715000"/>
          </a:xfrm>
        </p:spPr>
        <p:txBody>
          <a:bodyPr/>
          <a:lstStyle/>
          <a:p>
            <a:endParaRPr lang="en-GB" dirty="0"/>
          </a:p>
        </p:txBody>
      </p:sp>
      <p:sp>
        <p:nvSpPr>
          <p:cNvPr id="4" name="Date Placeholder 3"/>
          <p:cNvSpPr>
            <a:spLocks noGrp="1"/>
          </p:cNvSpPr>
          <p:nvPr>
            <p:ph type="dt" sz="half" idx="10"/>
          </p:nvPr>
        </p:nvSpPr>
        <p:spPr/>
        <p:txBody>
          <a:bodyPr/>
          <a:lstStyle/>
          <a:p>
            <a:fld id="{B2144948-4D4F-4247-8183-32FA713A33EA}" type="datetime1">
              <a:rPr lang="en-US" smtClean="0"/>
              <a:t>2/21/2022</a:t>
            </a:fld>
            <a:endParaRPr lang="en-US"/>
          </a:p>
        </p:txBody>
      </p:sp>
      <p:sp>
        <p:nvSpPr>
          <p:cNvPr id="5" name="Footer Placeholder 4"/>
          <p:cNvSpPr>
            <a:spLocks noGrp="1"/>
          </p:cNvSpPr>
          <p:nvPr>
            <p:ph type="ftr" sz="quarter" idx="11"/>
          </p:nvPr>
        </p:nvSpPr>
        <p:spPr>
          <a:xfrm>
            <a:off x="7239000" y="76962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142</a:t>
            </a:fld>
            <a:endParaRPr lang="en-US"/>
          </a:p>
        </p:txBody>
      </p:sp>
      <p:pic>
        <p:nvPicPr>
          <p:cNvPr id="1026" name="Picture 2" descr="C:\Users\NURSING\Documents\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246"/>
            <a:ext cx="7696200" cy="538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8865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
            <a:ext cx="11049000" cy="5486400"/>
          </a:xfrm>
        </p:spPr>
        <p:txBody>
          <a:bodyPr>
            <a:noAutofit/>
          </a:bodyPr>
          <a:lstStyle/>
          <a:p>
            <a:pPr>
              <a:buNone/>
            </a:pPr>
            <a:r>
              <a:rPr lang="en-US" sz="4000" b="1" dirty="0">
                <a:latin typeface="Bookman Old Style" pitchFamily="18" charset="0"/>
              </a:rPr>
              <a:t>b) Hyperopia</a:t>
            </a:r>
            <a:endParaRPr lang="en-US" sz="4000" dirty="0">
              <a:latin typeface="Bookman Old Style" pitchFamily="18" charset="0"/>
            </a:endParaRPr>
          </a:p>
          <a:p>
            <a:r>
              <a:rPr lang="en-US" sz="3200" dirty="0">
                <a:latin typeface="Bookman Old Style" pitchFamily="18" charset="0"/>
              </a:rPr>
              <a:t>Most common and Referred to as far sightedness</a:t>
            </a:r>
          </a:p>
          <a:p>
            <a:pPr lvl="0"/>
            <a:r>
              <a:rPr lang="en-US" sz="3200" dirty="0">
                <a:latin typeface="Bookman Old Style" pitchFamily="18" charset="0"/>
              </a:rPr>
              <a:t>If the eye ball is shorter than normal to accommodate the power of the lens </a:t>
            </a:r>
          </a:p>
          <a:p>
            <a:pPr lvl="0"/>
            <a:r>
              <a:rPr lang="en-US" sz="3200" dirty="0">
                <a:latin typeface="Bookman Old Style" pitchFamily="18" charset="0"/>
              </a:rPr>
              <a:t>Thus, the image focuses behind the retina, producing a fuzzy image.</a:t>
            </a:r>
          </a:p>
          <a:p>
            <a:pPr lvl="0"/>
            <a:r>
              <a:rPr lang="en-US" sz="3200" dirty="0">
                <a:latin typeface="Bookman Old Style" pitchFamily="18" charset="0"/>
              </a:rPr>
              <a:t>There is blurred close vision with clear distant vision</a:t>
            </a:r>
          </a:p>
          <a:p>
            <a:pPr lvl="0"/>
            <a:r>
              <a:rPr lang="en-US" sz="3200" dirty="0">
                <a:latin typeface="Bookman Old Style" pitchFamily="18" charset="0"/>
              </a:rPr>
              <a:t>It may result with aging and also associated with primary angle closure glaucoma</a:t>
            </a:r>
          </a:p>
          <a:p>
            <a:pPr lvl="0"/>
            <a:r>
              <a:rPr lang="en-US" sz="3200" dirty="0">
                <a:latin typeface="Bookman Old Style" pitchFamily="18" charset="0"/>
              </a:rPr>
              <a:t>Requires a corrective </a:t>
            </a:r>
            <a:r>
              <a:rPr lang="en-US" sz="3200" b="1" dirty="0">
                <a:latin typeface="Bookman Old Style" pitchFamily="18" charset="0"/>
              </a:rPr>
              <a:t>convex lenses </a:t>
            </a:r>
          </a:p>
          <a:p>
            <a:pPr>
              <a:buNone/>
            </a:pPr>
            <a:endParaRPr lang="en-US" sz="2400" dirty="0"/>
          </a:p>
        </p:txBody>
      </p:sp>
      <p:sp>
        <p:nvSpPr>
          <p:cNvPr id="4" name="Date Placeholder 3"/>
          <p:cNvSpPr>
            <a:spLocks noGrp="1"/>
          </p:cNvSpPr>
          <p:nvPr>
            <p:ph type="dt" sz="half" idx="10"/>
          </p:nvPr>
        </p:nvSpPr>
        <p:spPr/>
        <p:txBody>
          <a:bodyPr/>
          <a:lstStyle/>
          <a:p>
            <a:fld id="{42F3CF41-227D-47EE-87ED-30A54B61AD60}" type="datetime1">
              <a:rPr lang="en-US" smtClean="0"/>
              <a:t>2/21/2022</a:t>
            </a:fld>
            <a:endParaRPr lang="en-US"/>
          </a:p>
        </p:txBody>
      </p:sp>
      <p:sp>
        <p:nvSpPr>
          <p:cNvPr id="5" name="Footer Placeholder 4"/>
          <p:cNvSpPr>
            <a:spLocks noGrp="1"/>
          </p:cNvSpPr>
          <p:nvPr>
            <p:ph type="ftr" sz="quarter" idx="11"/>
          </p:nvPr>
        </p:nvSpPr>
        <p:spPr>
          <a:xfrm>
            <a:off x="7239000" y="73914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143</a:t>
            </a:fld>
            <a:endParaRPr lang="en-US"/>
          </a:p>
        </p:txBody>
      </p:sp>
    </p:spTree>
    <p:extLst>
      <p:ext uri="{BB962C8B-B14F-4D97-AF65-F5344CB8AC3E}">
        <p14:creationId xmlns:p14="http://schemas.microsoft.com/office/powerpoint/2010/main" val="385009904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5DC6B6-4BA2-4615-B1EB-D2323EA6AB1B}" type="datetime1">
              <a:rPr lang="en-US" smtClean="0"/>
              <a:t>2/21/2022</a:t>
            </a:fld>
            <a:endParaRPr lang="en-US"/>
          </a:p>
        </p:txBody>
      </p:sp>
      <p:sp>
        <p:nvSpPr>
          <p:cNvPr id="5" name="Footer Placeholder 4"/>
          <p:cNvSpPr>
            <a:spLocks noGrp="1"/>
          </p:cNvSpPr>
          <p:nvPr>
            <p:ph type="ftr" sz="quarter" idx="11"/>
          </p:nvPr>
        </p:nvSpPr>
        <p:spPr>
          <a:xfrm>
            <a:off x="7239000" y="74676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144</a:t>
            </a:fld>
            <a:endParaRPr lang="en-US"/>
          </a:p>
        </p:txBody>
      </p:sp>
      <p:pic>
        <p:nvPicPr>
          <p:cNvPr id="8" name="Content Placeholder 3">
            <a:extLst>
              <a:ext uri="{FF2B5EF4-FFF2-40B4-BE49-F238E27FC236}">
                <a16:creationId xmlns="" xmlns:a16="http://schemas.microsoft.com/office/drawing/2014/main" id="{B289F7C2-89F6-4C38-BC7E-81CAC85E3711}"/>
              </a:ext>
            </a:extLst>
          </p:cNvPr>
          <p:cNvPicPr>
            <a:picLocks noChangeAspect="1"/>
          </p:cNvPicPr>
          <p:nvPr/>
        </p:nvPicPr>
        <p:blipFill>
          <a:blip r:embed="rId2"/>
          <a:stretch>
            <a:fillRect/>
          </a:stretch>
        </p:blipFill>
        <p:spPr>
          <a:xfrm>
            <a:off x="2543527" y="179814"/>
            <a:ext cx="7568419" cy="5430415"/>
          </a:xfrm>
          <a:prstGeom prst="rect">
            <a:avLst/>
          </a:prstGeom>
        </p:spPr>
      </p:pic>
    </p:spTree>
    <p:extLst>
      <p:ext uri="{BB962C8B-B14F-4D97-AF65-F5344CB8AC3E}">
        <p14:creationId xmlns:p14="http://schemas.microsoft.com/office/powerpoint/2010/main" val="362785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F758C92D-81CB-43E9-A8F6-BFF896A93F77}"/>
              </a:ext>
            </a:extLst>
          </p:cNvPr>
          <p:cNvPicPr>
            <a:picLocks noGrp="1" noChangeAspect="1"/>
          </p:cNvPicPr>
          <p:nvPr>
            <p:ph idx="1"/>
          </p:nvPr>
        </p:nvPicPr>
        <p:blipFill>
          <a:blip r:embed="rId2"/>
          <a:stretch>
            <a:fillRect/>
          </a:stretch>
        </p:blipFill>
        <p:spPr>
          <a:xfrm>
            <a:off x="2276621" y="-246894"/>
            <a:ext cx="7638757" cy="6615603"/>
          </a:xfrm>
          <a:prstGeom prst="rect">
            <a:avLst/>
          </a:prstGeom>
        </p:spPr>
      </p:pic>
      <p:sp>
        <p:nvSpPr>
          <p:cNvPr id="2" name="Date Placeholder 1"/>
          <p:cNvSpPr>
            <a:spLocks noGrp="1"/>
          </p:cNvSpPr>
          <p:nvPr>
            <p:ph type="dt" sz="half" idx="10"/>
          </p:nvPr>
        </p:nvSpPr>
        <p:spPr/>
        <p:txBody>
          <a:bodyPr/>
          <a:lstStyle/>
          <a:p>
            <a:fld id="{0D5C9818-1E76-4D9A-97D5-DAA9F9351D8E}"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145</a:t>
            </a:fld>
            <a:endParaRPr lang="en-US"/>
          </a:p>
        </p:txBody>
      </p:sp>
    </p:spTree>
    <p:extLst>
      <p:ext uri="{BB962C8B-B14F-4D97-AF65-F5344CB8AC3E}">
        <p14:creationId xmlns:p14="http://schemas.microsoft.com/office/powerpoint/2010/main" val="420484737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304800"/>
          </a:xfrm>
        </p:spPr>
        <p:txBody>
          <a:bodyPr>
            <a:normAutofit fontScale="90000"/>
          </a:bodyPr>
          <a:lstStyle/>
          <a:p>
            <a:endParaRPr lang="en-GB" dirty="0"/>
          </a:p>
        </p:txBody>
      </p:sp>
      <p:sp>
        <p:nvSpPr>
          <p:cNvPr id="3" name="Content Placeholder 2"/>
          <p:cNvSpPr>
            <a:spLocks noGrp="1"/>
          </p:cNvSpPr>
          <p:nvPr>
            <p:ph idx="1"/>
          </p:nvPr>
        </p:nvSpPr>
        <p:spPr>
          <a:xfrm flipV="1">
            <a:off x="2959608" y="8305800"/>
            <a:ext cx="7498080" cy="1219200"/>
          </a:xfrm>
        </p:spPr>
        <p:txBody>
          <a:bodyPr/>
          <a:lstStyle/>
          <a:p>
            <a:endParaRPr lang="en-GB" dirty="0"/>
          </a:p>
        </p:txBody>
      </p:sp>
      <p:sp>
        <p:nvSpPr>
          <p:cNvPr id="4" name="Date Placeholder 3"/>
          <p:cNvSpPr>
            <a:spLocks noGrp="1"/>
          </p:cNvSpPr>
          <p:nvPr>
            <p:ph type="dt" sz="half" idx="10"/>
          </p:nvPr>
        </p:nvSpPr>
        <p:spPr/>
        <p:txBody>
          <a:bodyPr/>
          <a:lstStyle/>
          <a:p>
            <a:fld id="{D77AB91F-43F4-4FA9-ADA5-8D8FE72DAE49}" type="datetime1">
              <a:rPr lang="en-US" smtClean="0"/>
              <a:t>2/21/2022</a:t>
            </a:fld>
            <a:endParaRPr lang="en-US"/>
          </a:p>
        </p:txBody>
      </p:sp>
      <p:sp>
        <p:nvSpPr>
          <p:cNvPr id="5" name="Footer Placeholder 4"/>
          <p:cNvSpPr>
            <a:spLocks noGrp="1"/>
          </p:cNvSpPr>
          <p:nvPr>
            <p:ph type="ftr" sz="quarter" idx="11"/>
          </p:nvPr>
        </p:nvSpPr>
        <p:spPr>
          <a:xfrm>
            <a:off x="7239000" y="7467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146</a:t>
            </a:fld>
            <a:endParaRPr lang="en-US"/>
          </a:p>
        </p:txBody>
      </p:sp>
      <p:pic>
        <p:nvPicPr>
          <p:cNvPr id="3074" name="Picture 2" descr="C:\Users\NURSING\Documents\What-person-sees-when-they-have-hypero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7696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2847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1232776" cy="5715000"/>
          </a:xfrm>
        </p:spPr>
        <p:txBody>
          <a:bodyPr>
            <a:normAutofit fontScale="92500" lnSpcReduction="10000"/>
          </a:bodyPr>
          <a:lstStyle/>
          <a:p>
            <a:pPr>
              <a:buNone/>
            </a:pPr>
            <a:r>
              <a:rPr lang="en-US" sz="4000" b="1" dirty="0"/>
              <a:t>c</a:t>
            </a:r>
            <a:r>
              <a:rPr lang="en-US" sz="4000" b="1" dirty="0">
                <a:latin typeface="Bookman Old Style" pitchFamily="18" charset="0"/>
              </a:rPr>
              <a:t>) Astigmatism</a:t>
            </a:r>
            <a:endParaRPr lang="en-US" sz="4000" dirty="0">
              <a:latin typeface="Bookman Old Style" pitchFamily="18" charset="0"/>
            </a:endParaRPr>
          </a:p>
          <a:p>
            <a:pPr lvl="0"/>
            <a:r>
              <a:rPr lang="en-US" sz="4000" dirty="0">
                <a:latin typeface="Bookman Old Style" pitchFamily="18" charset="0"/>
              </a:rPr>
              <a:t>A condition in which parallel light rays do not focus on a point because of irregular surface changes/ curvature in the cornea or lens. </a:t>
            </a:r>
          </a:p>
          <a:p>
            <a:pPr lvl="0"/>
            <a:r>
              <a:rPr lang="en-US" sz="4000" dirty="0" smtClean="0">
                <a:latin typeface="Bookman Old Style" pitchFamily="18" charset="0"/>
              </a:rPr>
              <a:t>the </a:t>
            </a:r>
            <a:r>
              <a:rPr lang="en-US" sz="4000" dirty="0">
                <a:latin typeface="Bookman Old Style" pitchFamily="18" charset="0"/>
              </a:rPr>
              <a:t>cornea is irregularly curved. </a:t>
            </a:r>
          </a:p>
          <a:p>
            <a:pPr lvl="0"/>
            <a:r>
              <a:rPr lang="en-US" sz="4000" dirty="0">
                <a:latin typeface="Bookman Old Style" pitchFamily="18" charset="0"/>
              </a:rPr>
              <a:t>This irregular shape causes light to scatter and to bend, or refract, improperly as it passes through the cornea.</a:t>
            </a:r>
          </a:p>
          <a:p>
            <a:pPr lvl="0"/>
            <a:r>
              <a:rPr lang="en-US" sz="4000" dirty="0">
                <a:latin typeface="Bookman Old Style" pitchFamily="18" charset="0"/>
              </a:rPr>
              <a:t> Instead of focusing directly on the retina, some light rays focus in front of and some focus behind the retina. </a:t>
            </a:r>
          </a:p>
          <a:p>
            <a:endParaRPr lang="en-US" dirty="0"/>
          </a:p>
        </p:txBody>
      </p:sp>
      <p:sp>
        <p:nvSpPr>
          <p:cNvPr id="4" name="Date Placeholder 3"/>
          <p:cNvSpPr>
            <a:spLocks noGrp="1"/>
          </p:cNvSpPr>
          <p:nvPr>
            <p:ph type="dt" sz="half" idx="10"/>
          </p:nvPr>
        </p:nvSpPr>
        <p:spPr/>
        <p:txBody>
          <a:bodyPr/>
          <a:lstStyle/>
          <a:p>
            <a:fld id="{EEC612E9-3C1A-498D-8271-4AE69FD783C6}" type="datetime1">
              <a:rPr lang="en-US" smtClean="0"/>
              <a:t>2/21/2022</a:t>
            </a:fld>
            <a:endParaRPr lang="en-US"/>
          </a:p>
        </p:txBody>
      </p:sp>
      <p:sp>
        <p:nvSpPr>
          <p:cNvPr id="5" name="Footer Placeholder 4"/>
          <p:cNvSpPr>
            <a:spLocks noGrp="1"/>
          </p:cNvSpPr>
          <p:nvPr>
            <p:ph type="ftr" sz="quarter" idx="11"/>
          </p:nvPr>
        </p:nvSpPr>
        <p:spPr>
          <a:xfrm flipV="1">
            <a:off x="7239000" y="7391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147</a:t>
            </a:fld>
            <a:endParaRPr lang="en-US"/>
          </a:p>
        </p:txBody>
      </p:sp>
    </p:spTree>
    <p:extLst>
      <p:ext uri="{BB962C8B-B14F-4D97-AF65-F5344CB8AC3E}">
        <p14:creationId xmlns:p14="http://schemas.microsoft.com/office/powerpoint/2010/main" val="36284735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1232776" cy="5229229"/>
          </a:xfrm>
        </p:spPr>
        <p:txBody>
          <a:bodyPr>
            <a:normAutofit fontScale="92500" lnSpcReduction="10000"/>
          </a:bodyPr>
          <a:lstStyle/>
          <a:p>
            <a:pPr lvl="0"/>
            <a:r>
              <a:rPr lang="en-US" sz="3000" dirty="0">
                <a:latin typeface="Bookman Old Style" pitchFamily="18" charset="0"/>
              </a:rPr>
              <a:t>These multiple focal points distort vision. </a:t>
            </a:r>
          </a:p>
          <a:p>
            <a:pPr lvl="0"/>
            <a:r>
              <a:rPr lang="en-US" sz="3000" dirty="0">
                <a:latin typeface="Bookman Old Style" pitchFamily="18" charset="0"/>
              </a:rPr>
              <a:t>In some cases, an irregularly curved </a:t>
            </a:r>
            <a:r>
              <a:rPr lang="en-US" sz="3000" b="1" dirty="0">
                <a:latin typeface="Bookman Old Style" pitchFamily="18" charset="0"/>
              </a:rPr>
              <a:t>lens </a:t>
            </a:r>
            <a:r>
              <a:rPr lang="en-US" sz="3000" dirty="0">
                <a:latin typeface="Bookman Old Style" pitchFamily="18" charset="0"/>
              </a:rPr>
              <a:t>produces minor degrees of astigmatism.</a:t>
            </a:r>
          </a:p>
          <a:p>
            <a:pPr lvl="0"/>
            <a:r>
              <a:rPr lang="en-US" sz="3000" dirty="0">
                <a:latin typeface="Bookman Old Style" pitchFamily="18" charset="0"/>
              </a:rPr>
              <a:t>The focus of light is thus distorted and may result in </a:t>
            </a:r>
            <a:r>
              <a:rPr lang="en-US" sz="3000" b="1" dirty="0">
                <a:latin typeface="Bookman Old Style" pitchFamily="18" charset="0"/>
              </a:rPr>
              <a:t>myopic or hyperopic </a:t>
            </a:r>
            <a:r>
              <a:rPr lang="en-US" sz="3000" dirty="0">
                <a:latin typeface="Bookman Old Style" pitchFamily="18" charset="0"/>
              </a:rPr>
              <a:t> </a:t>
            </a:r>
            <a:r>
              <a:rPr lang="en-US" sz="3000" b="1" dirty="0">
                <a:latin typeface="Bookman Old Style" pitchFamily="18" charset="0"/>
              </a:rPr>
              <a:t>astigmatism</a:t>
            </a:r>
          </a:p>
          <a:p>
            <a:pPr lvl="0"/>
            <a:r>
              <a:rPr lang="en-US" sz="3000" dirty="0">
                <a:latin typeface="Bookman Old Style" pitchFamily="18" charset="0"/>
              </a:rPr>
              <a:t>It may be inherited; may result from an injury, inflammation, or corneal surgery</a:t>
            </a:r>
          </a:p>
          <a:p>
            <a:pPr lvl="0"/>
            <a:r>
              <a:rPr lang="en-US" sz="3000" dirty="0">
                <a:latin typeface="Bookman Old Style" pitchFamily="18" charset="0"/>
              </a:rPr>
              <a:t>The patients’ complains of headaches, eyestrain, fatigue, or blurred vision at certain distances.</a:t>
            </a:r>
          </a:p>
          <a:p>
            <a:pPr lvl="0"/>
            <a:r>
              <a:rPr lang="en-US" sz="3000" dirty="0">
                <a:latin typeface="Bookman Old Style" pitchFamily="18" charset="0"/>
              </a:rPr>
              <a:t> Severe astigmatism produces distorted images and blurring at all distances.</a:t>
            </a:r>
          </a:p>
          <a:p>
            <a:pPr lvl="0"/>
            <a:r>
              <a:rPr lang="en-US" sz="3000" dirty="0">
                <a:latin typeface="Bookman Old Style" pitchFamily="18" charset="0"/>
              </a:rPr>
              <a:t>Corrected by prescription glasses/ contact lens to neutralize the unequal curvature</a:t>
            </a:r>
          </a:p>
          <a:p>
            <a:endParaRPr lang="en-US" dirty="0"/>
          </a:p>
        </p:txBody>
      </p:sp>
      <p:sp>
        <p:nvSpPr>
          <p:cNvPr id="4" name="Date Placeholder 3"/>
          <p:cNvSpPr>
            <a:spLocks noGrp="1"/>
          </p:cNvSpPr>
          <p:nvPr>
            <p:ph type="dt" sz="half" idx="10"/>
          </p:nvPr>
        </p:nvSpPr>
        <p:spPr/>
        <p:txBody>
          <a:bodyPr/>
          <a:lstStyle/>
          <a:p>
            <a:fld id="{312CB216-405E-4EDB-98D9-B92697EA3E6D}" type="datetime1">
              <a:rPr lang="en-US" smtClean="0"/>
              <a:t>2/21/2022</a:t>
            </a:fld>
            <a:endParaRPr lang="en-US"/>
          </a:p>
        </p:txBody>
      </p:sp>
      <p:sp>
        <p:nvSpPr>
          <p:cNvPr id="5" name="Footer Placeholder 4"/>
          <p:cNvSpPr>
            <a:spLocks noGrp="1"/>
          </p:cNvSpPr>
          <p:nvPr>
            <p:ph type="ftr" sz="quarter" idx="11"/>
          </p:nvPr>
        </p:nvSpPr>
        <p:spPr>
          <a:xfrm>
            <a:off x="7239000" y="75438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148</a:t>
            </a:fld>
            <a:endParaRPr lang="en-US"/>
          </a:p>
        </p:txBody>
      </p:sp>
    </p:spTree>
    <p:extLst>
      <p:ext uri="{BB962C8B-B14F-4D97-AF65-F5344CB8AC3E}">
        <p14:creationId xmlns:p14="http://schemas.microsoft.com/office/powerpoint/2010/main" val="330083512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B0CCD7-0D39-4C88-9DAD-BBFC8EE0F9FA}" type="datetime1">
              <a:rPr lang="en-US" smtClean="0"/>
              <a:t>2/21/2022</a:t>
            </a:fld>
            <a:endParaRPr lang="en-US"/>
          </a:p>
        </p:txBody>
      </p:sp>
      <p:sp>
        <p:nvSpPr>
          <p:cNvPr id="5" name="Footer Placeholder 4"/>
          <p:cNvSpPr>
            <a:spLocks noGrp="1"/>
          </p:cNvSpPr>
          <p:nvPr>
            <p:ph type="ftr" sz="quarter" idx="11"/>
          </p:nvPr>
        </p:nvSpPr>
        <p:spPr>
          <a:xfrm>
            <a:off x="7239000" y="76200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149</a:t>
            </a:fld>
            <a:endParaRPr lang="en-US"/>
          </a:p>
        </p:txBody>
      </p:sp>
      <p:pic>
        <p:nvPicPr>
          <p:cNvPr id="5122" name="Picture 2" descr="C:\Users\NURSING\Documents\Astigmatis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4491"/>
            <a:ext cx="7696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7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7714488" cy="546152"/>
          </a:xfrm>
        </p:spPr>
        <p:txBody>
          <a:bodyPr/>
          <a:lstStyle/>
          <a:p>
            <a:r>
              <a:rPr lang="en-US" dirty="0" smtClean="0"/>
              <a:t>Anatomy of the Eye</a:t>
            </a:r>
            <a:endParaRPr lang="en-US" dirty="0"/>
          </a:p>
        </p:txBody>
      </p:sp>
      <p:pic>
        <p:nvPicPr>
          <p:cNvPr id="1026" name="Picture 2" descr="C:\Users\HP\Downloads\125569.gif"/>
          <p:cNvPicPr>
            <a:picLocks noGrp="1" noChangeAspect="1" noChangeArrowheads="1"/>
          </p:cNvPicPr>
          <p:nvPr>
            <p:ph idx="1"/>
          </p:nvPr>
        </p:nvPicPr>
        <p:blipFill>
          <a:blip r:embed="rId2"/>
          <a:srcRect/>
          <a:stretch>
            <a:fillRect/>
          </a:stretch>
        </p:blipFill>
        <p:spPr bwMode="auto">
          <a:xfrm>
            <a:off x="1524000" y="820790"/>
            <a:ext cx="7620000" cy="4765956"/>
          </a:xfrm>
          <a:prstGeom prst="rect">
            <a:avLst/>
          </a:prstGeom>
          <a:noFill/>
        </p:spPr>
      </p:pic>
      <p:sp>
        <p:nvSpPr>
          <p:cNvPr id="4" name="Date Placeholder 3"/>
          <p:cNvSpPr>
            <a:spLocks noGrp="1"/>
          </p:cNvSpPr>
          <p:nvPr>
            <p:ph type="dt" sz="half" idx="10"/>
          </p:nvPr>
        </p:nvSpPr>
        <p:spPr>
          <a:xfrm flipV="1">
            <a:off x="5105400" y="7391400"/>
            <a:ext cx="2133600" cy="457200"/>
          </a:xfrm>
        </p:spPr>
        <p:txBody>
          <a:bodyPr/>
          <a:lstStyle/>
          <a:p>
            <a:fld id="{5A5E411D-F003-4D28-AD93-65670F63CD4A}" type="datetime1">
              <a:rPr lang="en-US" smtClean="0"/>
              <a:t>2/21/2022</a:t>
            </a:fld>
            <a:endParaRPr lang="en-US" dirty="0"/>
          </a:p>
        </p:txBody>
      </p:sp>
      <p:sp>
        <p:nvSpPr>
          <p:cNvPr id="5" name="Footer Placeholder 4"/>
          <p:cNvSpPr>
            <a:spLocks noGrp="1"/>
          </p:cNvSpPr>
          <p:nvPr>
            <p:ph type="ftr" sz="quarter" idx="11"/>
          </p:nvPr>
        </p:nvSpPr>
        <p:spPr>
          <a:xfrm flipV="1">
            <a:off x="7239000" y="7543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1049000" cy="5410200"/>
          </a:xfrm>
        </p:spPr>
        <p:txBody>
          <a:bodyPr>
            <a:noAutofit/>
          </a:bodyPr>
          <a:lstStyle/>
          <a:p>
            <a:pPr>
              <a:buNone/>
            </a:pPr>
            <a:r>
              <a:rPr lang="en-US" sz="2800" b="1" dirty="0">
                <a:latin typeface="Bookman Old Style" pitchFamily="18" charset="0"/>
              </a:rPr>
              <a:t>d) Presbyopia</a:t>
            </a:r>
            <a:endParaRPr lang="en-US" sz="2800" dirty="0">
              <a:latin typeface="Bookman Old Style" pitchFamily="18" charset="0"/>
            </a:endParaRPr>
          </a:p>
          <a:p>
            <a:r>
              <a:rPr lang="en-US" sz="2800" dirty="0" smtClean="0">
                <a:latin typeface="Bookman Old Style" pitchFamily="18" charset="0"/>
              </a:rPr>
              <a:t>literally </a:t>
            </a:r>
            <a:r>
              <a:rPr lang="en-US" sz="2800" dirty="0">
                <a:latin typeface="Bookman Old Style" pitchFamily="18" charset="0"/>
              </a:rPr>
              <a:t>means “old eye” in Greek. </a:t>
            </a:r>
          </a:p>
          <a:p>
            <a:pPr lvl="0"/>
            <a:r>
              <a:rPr lang="en-US" sz="2800" dirty="0" smtClean="0">
                <a:latin typeface="Bookman Old Style" pitchFamily="18" charset="0"/>
              </a:rPr>
              <a:t>Condition </a:t>
            </a:r>
            <a:r>
              <a:rPr lang="en-US" sz="2800" dirty="0">
                <a:latin typeface="Bookman Old Style" pitchFamily="18" charset="0"/>
              </a:rPr>
              <a:t>caused by the loss of elasticity of the crystalline lens and is associated with the aging process. </a:t>
            </a:r>
          </a:p>
          <a:p>
            <a:pPr lvl="0"/>
            <a:r>
              <a:rPr lang="en-US" sz="2800" dirty="0" smtClean="0">
                <a:latin typeface="Bookman Old Style" pitchFamily="18" charset="0"/>
              </a:rPr>
              <a:t>the </a:t>
            </a:r>
            <a:r>
              <a:rPr lang="en-US" sz="2800" u="sng" dirty="0">
                <a:latin typeface="Bookman Old Style" pitchFamily="18" charset="0"/>
              </a:rPr>
              <a:t>crystalline </a:t>
            </a:r>
            <a:r>
              <a:rPr lang="en-US" sz="2800" u="sng" dirty="0" smtClean="0">
                <a:latin typeface="Bookman Old Style" pitchFamily="18" charset="0"/>
              </a:rPr>
              <a:t>lens </a:t>
            </a:r>
            <a:r>
              <a:rPr lang="en-US" sz="2800" dirty="0" smtClean="0">
                <a:latin typeface="Bookman Old Style" pitchFamily="18" charset="0"/>
              </a:rPr>
              <a:t>has </a:t>
            </a:r>
            <a:r>
              <a:rPr lang="en-US" sz="2800" dirty="0">
                <a:latin typeface="Bookman Old Style" pitchFamily="18" charset="0"/>
              </a:rPr>
              <a:t>become less flexible and the eye muscles that support the lens and allow it to accommodate have weakened.</a:t>
            </a:r>
          </a:p>
          <a:p>
            <a:pPr lvl="0"/>
            <a:r>
              <a:rPr lang="en-US" sz="2800" dirty="0">
                <a:latin typeface="Bookman Old Style" pitchFamily="18" charset="0"/>
              </a:rPr>
              <a:t>Accommodation is the change in the convexity of the lens to permit light rays to be refracted to focus on the retina.</a:t>
            </a:r>
          </a:p>
          <a:p>
            <a:pPr lvl="0"/>
            <a:r>
              <a:rPr lang="en-US" sz="2800" dirty="0">
                <a:latin typeface="Bookman Old Style" pitchFamily="18" charset="0"/>
              </a:rPr>
              <a:t> This ability slows gradually with age and is most noticeable at 45-50yrs since the lens becomes hard and less able to change its shape.</a:t>
            </a:r>
          </a:p>
          <a:p>
            <a:endParaRPr lang="en-US" sz="1800" dirty="0"/>
          </a:p>
        </p:txBody>
      </p:sp>
      <p:sp>
        <p:nvSpPr>
          <p:cNvPr id="4" name="Date Placeholder 3"/>
          <p:cNvSpPr>
            <a:spLocks noGrp="1"/>
          </p:cNvSpPr>
          <p:nvPr>
            <p:ph type="dt" sz="half" idx="10"/>
          </p:nvPr>
        </p:nvSpPr>
        <p:spPr/>
        <p:txBody>
          <a:bodyPr/>
          <a:lstStyle/>
          <a:p>
            <a:fld id="{32E4BC88-EF29-414E-B62F-3E1FF4CAA2EE}" type="datetime1">
              <a:rPr lang="en-US" smtClean="0"/>
              <a:t>2/21/2022</a:t>
            </a:fld>
            <a:endParaRPr lang="en-US"/>
          </a:p>
        </p:txBody>
      </p:sp>
      <p:sp>
        <p:nvSpPr>
          <p:cNvPr id="5" name="Footer Placeholder 4"/>
          <p:cNvSpPr>
            <a:spLocks noGrp="1"/>
          </p:cNvSpPr>
          <p:nvPr>
            <p:ph type="ftr" sz="quarter" idx="11"/>
          </p:nvPr>
        </p:nvSpPr>
        <p:spPr>
          <a:xfrm flipV="1">
            <a:off x="7239000" y="72390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150</a:t>
            </a:fld>
            <a:endParaRPr lang="en-US"/>
          </a:p>
        </p:txBody>
      </p:sp>
    </p:spTree>
    <p:extLst>
      <p:ext uri="{BB962C8B-B14F-4D97-AF65-F5344CB8AC3E}">
        <p14:creationId xmlns:p14="http://schemas.microsoft.com/office/powerpoint/2010/main" val="195972954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1232776" cy="5334000"/>
          </a:xfrm>
        </p:spPr>
        <p:txBody>
          <a:bodyPr>
            <a:normAutofit lnSpcReduction="10000"/>
          </a:bodyPr>
          <a:lstStyle/>
          <a:p>
            <a:pPr lvl="0"/>
            <a:r>
              <a:rPr lang="en-US" sz="3300" dirty="0">
                <a:latin typeface="Bookman Old Style" pitchFamily="18" charset="0"/>
              </a:rPr>
              <a:t>It causes difficulty with close vision and complaints of eye strain, mild frontal headache and feeling of fatigue. </a:t>
            </a:r>
          </a:p>
          <a:p>
            <a:pPr lvl="0"/>
            <a:r>
              <a:rPr lang="en-US" sz="3300" dirty="0">
                <a:latin typeface="Bookman Old Style" pitchFamily="18" charset="0"/>
              </a:rPr>
              <a:t>Blurry vision of close objects, difficulty reading small print, eye fatigue, especially when reading in poor lighting or at the end of the day, eyestrain and headache when doing close work and holding reading material at arm's length to see it clearly </a:t>
            </a:r>
          </a:p>
          <a:p>
            <a:pPr lvl="0"/>
            <a:r>
              <a:rPr lang="en-US" sz="3300" dirty="0">
                <a:latin typeface="Bookman Old Style" pitchFamily="18" charset="0"/>
              </a:rPr>
              <a:t> These symptoms decrease with eye rest and use of appropriate lens (reading glasses)</a:t>
            </a:r>
          </a:p>
          <a:p>
            <a:pPr lvl="0"/>
            <a:r>
              <a:rPr lang="en-US" sz="3300" dirty="0">
                <a:latin typeface="Bookman Old Style" pitchFamily="18" charset="0"/>
              </a:rPr>
              <a:t>People will tend to compensate for blurred vision by holding the object to be viewed further away</a:t>
            </a:r>
          </a:p>
          <a:p>
            <a:endParaRPr lang="en-US" dirty="0"/>
          </a:p>
        </p:txBody>
      </p:sp>
      <p:sp>
        <p:nvSpPr>
          <p:cNvPr id="4" name="Date Placeholder 3"/>
          <p:cNvSpPr>
            <a:spLocks noGrp="1"/>
          </p:cNvSpPr>
          <p:nvPr>
            <p:ph type="dt" sz="half" idx="10"/>
          </p:nvPr>
        </p:nvSpPr>
        <p:spPr/>
        <p:txBody>
          <a:bodyPr/>
          <a:lstStyle/>
          <a:p>
            <a:fld id="{2EB6A366-203D-4FF4-8720-036E24351F45}" type="datetime1">
              <a:rPr lang="en-US" smtClean="0"/>
              <a:t>2/21/2022</a:t>
            </a:fld>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151</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37191912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381000"/>
          </a:xfrm>
        </p:spPr>
        <p:txBody>
          <a:bodyPr>
            <a:normAutofit fontScale="90000"/>
          </a:bodyPr>
          <a:lstStyle/>
          <a:p>
            <a:endParaRPr lang="en-GB" dirty="0"/>
          </a:p>
        </p:txBody>
      </p:sp>
      <p:sp>
        <p:nvSpPr>
          <p:cNvPr id="3" name="Content Placeholder 2"/>
          <p:cNvSpPr>
            <a:spLocks noGrp="1"/>
          </p:cNvSpPr>
          <p:nvPr>
            <p:ph idx="1"/>
          </p:nvPr>
        </p:nvSpPr>
        <p:spPr>
          <a:xfrm flipV="1">
            <a:off x="2959608" y="7924800"/>
            <a:ext cx="7498080" cy="304800"/>
          </a:xfrm>
        </p:spPr>
        <p:txBody>
          <a:bodyPr>
            <a:normAutofit fontScale="85000" lnSpcReduction="20000"/>
          </a:bodyPr>
          <a:lstStyle/>
          <a:p>
            <a:endParaRPr lang="en-GB" dirty="0"/>
          </a:p>
        </p:txBody>
      </p:sp>
      <p:sp>
        <p:nvSpPr>
          <p:cNvPr id="4" name="Date Placeholder 3"/>
          <p:cNvSpPr>
            <a:spLocks noGrp="1"/>
          </p:cNvSpPr>
          <p:nvPr>
            <p:ph type="dt" sz="half" idx="10"/>
          </p:nvPr>
        </p:nvSpPr>
        <p:spPr/>
        <p:txBody>
          <a:bodyPr/>
          <a:lstStyle/>
          <a:p>
            <a:fld id="{ADEA532F-44F3-4AF2-AF11-04119E6E8819}" type="datetime1">
              <a:rPr lang="en-US" smtClean="0"/>
              <a:t>2/21/2022</a:t>
            </a:fld>
            <a:endParaRPr lang="en-US"/>
          </a:p>
        </p:txBody>
      </p:sp>
      <p:sp>
        <p:nvSpPr>
          <p:cNvPr id="5" name="Footer Placeholder 4"/>
          <p:cNvSpPr>
            <a:spLocks noGrp="1"/>
          </p:cNvSpPr>
          <p:nvPr>
            <p:ph type="ftr" sz="quarter" idx="11"/>
          </p:nvPr>
        </p:nvSpPr>
        <p:spPr>
          <a:xfrm>
            <a:off x="7239000" y="7924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152</a:t>
            </a:fld>
            <a:endParaRPr lang="en-US"/>
          </a:p>
        </p:txBody>
      </p:sp>
      <p:pic>
        <p:nvPicPr>
          <p:cNvPr id="6146" name="Picture 2" descr="C:\Users\NURSING\Documents\download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6820"/>
            <a:ext cx="7696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18125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80010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BAABCDFF-AE1F-4CF4-8123-0FC75CE4FCB9}" type="datetime1">
              <a:rPr lang="en-US" smtClean="0"/>
              <a:t>2/21/2022</a:t>
            </a:fld>
            <a:endParaRPr lang="en-US"/>
          </a:p>
        </p:txBody>
      </p:sp>
      <p:sp>
        <p:nvSpPr>
          <p:cNvPr id="5" name="Footer Placeholder 4"/>
          <p:cNvSpPr>
            <a:spLocks noGrp="1"/>
          </p:cNvSpPr>
          <p:nvPr>
            <p:ph type="ftr" sz="quarter" idx="11"/>
          </p:nvPr>
        </p:nvSpPr>
        <p:spPr>
          <a:xfrm>
            <a:off x="7239000" y="94488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153</a:t>
            </a:fld>
            <a:endParaRPr lang="en-US"/>
          </a:p>
        </p:txBody>
      </p:sp>
      <p:pic>
        <p:nvPicPr>
          <p:cNvPr id="7170" name="Picture 2" descr="C:\Users\NURSING\Documents\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7467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0717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2590800" y="30480"/>
            <a:ext cx="8001000" cy="609600"/>
          </a:xfrm>
        </p:spPr>
        <p:txBody>
          <a:bodyPr>
            <a:normAutofit/>
          </a:bodyPr>
          <a:lstStyle/>
          <a:p>
            <a:r>
              <a:rPr lang="en-US" sz="3200" b="1" u="sng" dirty="0">
                <a:latin typeface="Bookman Old Style" panose="02050604050505020204" pitchFamily="18" charset="0"/>
              </a:rPr>
              <a:t>Strabismus (Squint/Amblyopia</a:t>
            </a:r>
          </a:p>
        </p:txBody>
      </p:sp>
      <p:sp>
        <p:nvSpPr>
          <p:cNvPr id="182275" name="Content Placeholder 2"/>
          <p:cNvSpPr>
            <a:spLocks noGrp="1"/>
          </p:cNvSpPr>
          <p:nvPr>
            <p:ph idx="1"/>
          </p:nvPr>
        </p:nvSpPr>
        <p:spPr>
          <a:xfrm>
            <a:off x="838200" y="533400"/>
            <a:ext cx="11232776" cy="5181600"/>
          </a:xfrm>
        </p:spPr>
        <p:txBody>
          <a:bodyPr>
            <a:noAutofit/>
          </a:bodyPr>
          <a:lstStyle/>
          <a:p>
            <a:r>
              <a:rPr lang="en-US" sz="3200" dirty="0">
                <a:latin typeface="Bookman Old Style" panose="02050604050505020204" pitchFamily="18" charset="0"/>
              </a:rPr>
              <a:t>A deviation of the eye which the person cannot control.</a:t>
            </a:r>
          </a:p>
          <a:p>
            <a:r>
              <a:rPr lang="en-US" sz="3200" dirty="0">
                <a:latin typeface="Bookman Old Style" panose="02050604050505020204" pitchFamily="18" charset="0"/>
              </a:rPr>
              <a:t>Normally the axes of both eyes fall together on the same point of the object being looked at. In cases of strabismus they do not, as one eye is directed away from this point.</a:t>
            </a:r>
          </a:p>
          <a:p>
            <a:r>
              <a:rPr lang="en-US" sz="3200" dirty="0">
                <a:latin typeface="Bookman Old Style" panose="02050604050505020204" pitchFamily="18" charset="0"/>
              </a:rPr>
              <a:t>A squint is either internal or external depending on which group of muscles is weakest. Sometimes both eyes may be affected as the squint seems to alternate.</a:t>
            </a:r>
          </a:p>
          <a:p>
            <a:r>
              <a:rPr lang="en-US" sz="3200" dirty="0">
                <a:latin typeface="Bookman Old Style" panose="02050604050505020204" pitchFamily="18" charset="0"/>
              </a:rPr>
              <a:t>A squinting eye endangers sight because it is passive and becomes increasingly lazy and weak-sighted.</a:t>
            </a:r>
          </a:p>
        </p:txBody>
      </p:sp>
      <p:sp>
        <p:nvSpPr>
          <p:cNvPr id="2" name="Date Placeholder 1"/>
          <p:cNvSpPr>
            <a:spLocks noGrp="1"/>
          </p:cNvSpPr>
          <p:nvPr>
            <p:ph type="dt" sz="half" idx="10"/>
          </p:nvPr>
        </p:nvSpPr>
        <p:spPr/>
        <p:txBody>
          <a:bodyPr/>
          <a:lstStyle/>
          <a:p>
            <a:fld id="{BE22F463-2E11-4C1A-9FC4-5360244061FB}"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154</a:t>
            </a:fld>
            <a:endParaRPr lang="en-US"/>
          </a:p>
        </p:txBody>
      </p:sp>
    </p:spTree>
    <p:extLst>
      <p:ext uri="{BB962C8B-B14F-4D97-AF65-F5344CB8AC3E}">
        <p14:creationId xmlns:p14="http://schemas.microsoft.com/office/powerpoint/2010/main" val="32311943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Content Placeholder 2"/>
          <p:cNvSpPr>
            <a:spLocks noGrp="1"/>
          </p:cNvSpPr>
          <p:nvPr>
            <p:ph idx="1"/>
          </p:nvPr>
        </p:nvSpPr>
        <p:spPr>
          <a:xfrm>
            <a:off x="838200" y="0"/>
            <a:ext cx="10820400" cy="5486400"/>
          </a:xfrm>
        </p:spPr>
        <p:txBody>
          <a:bodyPr>
            <a:noAutofit/>
          </a:bodyPr>
          <a:lstStyle/>
          <a:p>
            <a:r>
              <a:rPr lang="en-US" sz="3200" b="1" dirty="0">
                <a:latin typeface="Bookman Old Style" panose="02050604050505020204" pitchFamily="18" charset="0"/>
              </a:rPr>
              <a:t>NOTE: </a:t>
            </a:r>
            <a:r>
              <a:rPr lang="en-US" sz="3200" dirty="0">
                <a:latin typeface="Bookman Old Style" panose="02050604050505020204" pitchFamily="18" charset="0"/>
              </a:rPr>
              <a:t>a child will not grow out of a squint-the longer it is left the more difficult it is to cure.</a:t>
            </a:r>
          </a:p>
          <a:p>
            <a:pPr>
              <a:buFont typeface="Arial" charset="0"/>
              <a:buNone/>
            </a:pPr>
            <a:r>
              <a:rPr lang="en-US" sz="3200" b="1" i="1" u="sng" dirty="0">
                <a:latin typeface="Bookman Old Style" panose="02050604050505020204" pitchFamily="18" charset="0"/>
              </a:rPr>
              <a:t>Causes</a:t>
            </a:r>
          </a:p>
          <a:p>
            <a:pPr lvl="1"/>
            <a:r>
              <a:rPr lang="en-US" sz="3200" dirty="0" smtClean="0">
                <a:latin typeface="Bookman Old Style" panose="02050604050505020204" pitchFamily="18" charset="0"/>
              </a:rPr>
              <a:t>Paralysis due to damage to the nerves supplying the extrinsic muscles of the eyeball.</a:t>
            </a:r>
          </a:p>
          <a:p>
            <a:pPr lvl="1"/>
            <a:r>
              <a:rPr lang="en-US" sz="3200" dirty="0" smtClean="0">
                <a:latin typeface="Bookman Old Style" panose="02050604050505020204" pitchFamily="18" charset="0"/>
              </a:rPr>
              <a:t>Mal-development or faulty insertion of one group of muscles</a:t>
            </a:r>
          </a:p>
          <a:p>
            <a:pPr lvl="1"/>
            <a:r>
              <a:rPr lang="en-US" sz="3200" dirty="0" smtClean="0">
                <a:latin typeface="Bookman Old Style" panose="02050604050505020204" pitchFamily="18" charset="0"/>
              </a:rPr>
              <a:t>Uncorrected refractive error</a:t>
            </a:r>
          </a:p>
          <a:p>
            <a:pPr lvl="1"/>
            <a:r>
              <a:rPr lang="en-US" sz="3200" dirty="0" smtClean="0">
                <a:latin typeface="Bookman Old Style" panose="02050604050505020204" pitchFamily="18" charset="0"/>
              </a:rPr>
              <a:t>Deflective vision in an eye(corneal scar/congenital cataract).</a:t>
            </a:r>
          </a:p>
          <a:p>
            <a:pPr lvl="1"/>
            <a:r>
              <a:rPr lang="en-US" sz="3200" dirty="0" smtClean="0">
                <a:latin typeface="Bookman Old Style" panose="02050604050505020204" pitchFamily="18" charset="0"/>
              </a:rPr>
              <a:t>Eye strain( in prolonged exertion of the </a:t>
            </a:r>
            <a:r>
              <a:rPr lang="en-US" sz="3200" dirty="0" err="1" smtClean="0">
                <a:latin typeface="Bookman Old Style" panose="02050604050505020204" pitchFamily="18" charset="0"/>
              </a:rPr>
              <a:t>cilliary</a:t>
            </a:r>
            <a:r>
              <a:rPr lang="en-US" sz="3200" dirty="0" smtClean="0">
                <a:latin typeface="Bookman Old Style" panose="02050604050505020204" pitchFamily="18" charset="0"/>
              </a:rPr>
              <a:t> muscles of accommodation)</a:t>
            </a:r>
          </a:p>
        </p:txBody>
      </p:sp>
      <p:sp>
        <p:nvSpPr>
          <p:cNvPr id="2" name="Date Placeholder 1"/>
          <p:cNvSpPr>
            <a:spLocks noGrp="1"/>
          </p:cNvSpPr>
          <p:nvPr>
            <p:ph type="dt" sz="half" idx="10"/>
          </p:nvPr>
        </p:nvSpPr>
        <p:spPr/>
        <p:txBody>
          <a:bodyPr/>
          <a:lstStyle/>
          <a:p>
            <a:fld id="{FADBC118-D704-435D-B27A-C52EB33FA606}"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155</a:t>
            </a:fld>
            <a:endParaRPr lang="en-US"/>
          </a:p>
        </p:txBody>
      </p:sp>
    </p:spTree>
    <p:extLst>
      <p:ext uri="{BB962C8B-B14F-4D97-AF65-F5344CB8AC3E}">
        <p14:creationId xmlns:p14="http://schemas.microsoft.com/office/powerpoint/2010/main" val="146893812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Title 1"/>
          <p:cNvSpPr>
            <a:spLocks noGrp="1"/>
          </p:cNvSpPr>
          <p:nvPr>
            <p:ph type="title"/>
          </p:nvPr>
        </p:nvSpPr>
        <p:spPr>
          <a:xfrm>
            <a:off x="1981200" y="-1447800"/>
            <a:ext cx="8229600" cy="609600"/>
          </a:xfrm>
        </p:spPr>
        <p:txBody>
          <a:bodyPr>
            <a:normAutofit/>
          </a:bodyPr>
          <a:lstStyle/>
          <a:p>
            <a:endParaRPr lang="en-US" dirty="0" smtClean="0"/>
          </a:p>
        </p:txBody>
      </p:sp>
      <p:sp>
        <p:nvSpPr>
          <p:cNvPr id="3" name="Content Placeholder 2"/>
          <p:cNvSpPr>
            <a:spLocks noGrp="1"/>
          </p:cNvSpPr>
          <p:nvPr>
            <p:ph idx="1"/>
          </p:nvPr>
        </p:nvSpPr>
        <p:spPr>
          <a:xfrm>
            <a:off x="609600" y="0"/>
            <a:ext cx="11461376" cy="5638800"/>
          </a:xfrm>
        </p:spPr>
        <p:txBody>
          <a:bodyPr>
            <a:noAutofit/>
          </a:bodyPr>
          <a:lstStyle/>
          <a:p>
            <a:pPr>
              <a:buFont typeface="Arial" charset="0"/>
              <a:buNone/>
              <a:defRPr/>
            </a:pPr>
            <a:r>
              <a:rPr lang="en-US" sz="4000" b="1" i="1" u="sng" dirty="0">
                <a:latin typeface="Bookman Old Style" panose="02050604050505020204" pitchFamily="18" charset="0"/>
              </a:rPr>
              <a:t>Types</a:t>
            </a:r>
          </a:p>
          <a:p>
            <a:pPr lvl="1">
              <a:defRPr/>
            </a:pPr>
            <a:r>
              <a:rPr lang="en-US" sz="2800" dirty="0" smtClean="0">
                <a:latin typeface="Bookman Old Style" panose="02050604050505020204" pitchFamily="18" charset="0"/>
              </a:rPr>
              <a:t>Concomitant squint: degree of divergence of the eyes is the same in all positions of the gaze.</a:t>
            </a:r>
          </a:p>
          <a:p>
            <a:pPr lvl="1">
              <a:defRPr/>
            </a:pPr>
            <a:r>
              <a:rPr lang="en-US" sz="2800" dirty="0" smtClean="0">
                <a:latin typeface="Bookman Old Style" panose="02050604050505020204" pitchFamily="18" charset="0"/>
              </a:rPr>
              <a:t>Incommitant squint: the degree of deviation varies with the direction of gaze.</a:t>
            </a:r>
          </a:p>
          <a:p>
            <a:pPr lvl="1" indent="-742950">
              <a:buNone/>
              <a:tabLst>
                <a:tab pos="0" algn="l"/>
              </a:tabLst>
              <a:defRPr/>
            </a:pPr>
            <a:r>
              <a:rPr lang="en-US" sz="2800" b="1" i="1" u="sng" dirty="0" smtClean="0">
                <a:latin typeface="Bookman Old Style" panose="02050604050505020204" pitchFamily="18" charset="0"/>
              </a:rPr>
              <a:t>Treatment</a:t>
            </a:r>
          </a:p>
          <a:p>
            <a:pPr marL="344488" lvl="1" indent="-344488">
              <a:tabLst>
                <a:tab pos="0" algn="l"/>
              </a:tabLst>
              <a:defRPr/>
            </a:pPr>
            <a:r>
              <a:rPr lang="en-US" sz="2800" dirty="0" smtClean="0">
                <a:latin typeface="Bookman Old Style" panose="02050604050505020204" pitchFamily="18" charset="0"/>
              </a:rPr>
              <a:t>Covering of the normal eye to prevent double vision and make the child use the lazy eye.</a:t>
            </a:r>
          </a:p>
          <a:p>
            <a:pPr marL="344488" lvl="1" indent="-344488">
              <a:tabLst>
                <a:tab pos="0" algn="l"/>
              </a:tabLst>
              <a:defRPr/>
            </a:pPr>
            <a:r>
              <a:rPr lang="en-US" sz="2800" dirty="0" smtClean="0">
                <a:latin typeface="Bookman Old Style" panose="02050604050505020204" pitchFamily="18" charset="0"/>
              </a:rPr>
              <a:t>Surgery to correct muscular deformity and return them to single vision.</a:t>
            </a:r>
          </a:p>
          <a:p>
            <a:pPr marL="344488" lvl="1" indent="-344488">
              <a:tabLst>
                <a:tab pos="0" algn="l"/>
              </a:tabLst>
              <a:defRPr/>
            </a:pPr>
            <a:r>
              <a:rPr lang="en-US" sz="2800" dirty="0" smtClean="0">
                <a:latin typeface="Bookman Old Style" panose="02050604050505020204" pitchFamily="18" charset="0"/>
              </a:rPr>
              <a:t>Orthoptics (eye exercises) after surgery to improve the affected eye</a:t>
            </a:r>
          </a:p>
          <a:p>
            <a:pPr marL="344488" lvl="1" indent="-344488">
              <a:tabLst>
                <a:tab pos="0" algn="l"/>
              </a:tabLst>
              <a:defRPr/>
            </a:pPr>
            <a:r>
              <a:rPr lang="en-US" sz="2800" dirty="0" smtClean="0">
                <a:latin typeface="Bookman Old Style" panose="02050604050505020204" pitchFamily="18" charset="0"/>
              </a:rPr>
              <a:t>Corrective spectacles for refractive error.</a:t>
            </a:r>
            <a:endParaRPr lang="en-US" sz="2800" dirty="0">
              <a:latin typeface="Bookman Old Style" panose="02050604050505020204" pitchFamily="18" charset="0"/>
            </a:endParaRPr>
          </a:p>
        </p:txBody>
      </p:sp>
      <p:sp>
        <p:nvSpPr>
          <p:cNvPr id="2" name="Date Placeholder 1"/>
          <p:cNvSpPr>
            <a:spLocks noGrp="1"/>
          </p:cNvSpPr>
          <p:nvPr>
            <p:ph type="dt" sz="half" idx="10"/>
          </p:nvPr>
        </p:nvSpPr>
        <p:spPr/>
        <p:txBody>
          <a:bodyPr/>
          <a:lstStyle/>
          <a:p>
            <a:fld id="{699B1BDF-25C8-4949-84D7-AEC786EC8C38}"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156</a:t>
            </a:fld>
            <a:endParaRPr lang="en-US"/>
          </a:p>
        </p:txBody>
      </p:sp>
    </p:spTree>
    <p:extLst>
      <p:ext uri="{BB962C8B-B14F-4D97-AF65-F5344CB8AC3E}">
        <p14:creationId xmlns:p14="http://schemas.microsoft.com/office/powerpoint/2010/main" val="201168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914400"/>
          </a:xfrm>
        </p:spPr>
        <p:txBody>
          <a:bodyPr/>
          <a:lstStyle/>
          <a:p>
            <a:endParaRPr lang="en-GB" dirty="0"/>
          </a:p>
        </p:txBody>
      </p:sp>
      <p:sp>
        <p:nvSpPr>
          <p:cNvPr id="3" name="Content Placeholder 2"/>
          <p:cNvSpPr>
            <a:spLocks noGrp="1"/>
          </p:cNvSpPr>
          <p:nvPr>
            <p:ph idx="1"/>
          </p:nvPr>
        </p:nvSpPr>
        <p:spPr>
          <a:xfrm>
            <a:off x="2959608" y="7924800"/>
            <a:ext cx="7498080" cy="990600"/>
          </a:xfrm>
        </p:spPr>
        <p:txBody>
          <a:bodyPr/>
          <a:lstStyle/>
          <a:p>
            <a:endParaRPr lang="en-GB" dirty="0"/>
          </a:p>
        </p:txBody>
      </p:sp>
      <p:sp>
        <p:nvSpPr>
          <p:cNvPr id="4" name="Date Placeholder 3"/>
          <p:cNvSpPr>
            <a:spLocks noGrp="1"/>
          </p:cNvSpPr>
          <p:nvPr>
            <p:ph type="dt" sz="half" idx="10"/>
          </p:nvPr>
        </p:nvSpPr>
        <p:spPr/>
        <p:txBody>
          <a:bodyPr/>
          <a:lstStyle/>
          <a:p>
            <a:fld id="{4D561D4A-9DE0-48F0-B63E-E68247B796A0}" type="datetime1">
              <a:rPr lang="en-US" smtClean="0"/>
              <a:t>2/21/2022</a:t>
            </a:fld>
            <a:endParaRPr lang="en-US"/>
          </a:p>
        </p:txBody>
      </p:sp>
      <p:sp>
        <p:nvSpPr>
          <p:cNvPr id="5" name="Footer Placeholder 4"/>
          <p:cNvSpPr>
            <a:spLocks noGrp="1"/>
          </p:cNvSpPr>
          <p:nvPr>
            <p:ph type="ftr" sz="quarter" idx="11"/>
          </p:nvPr>
        </p:nvSpPr>
        <p:spPr>
          <a:xfrm>
            <a:off x="7239000" y="7696200"/>
            <a:ext cx="2895600" cy="1066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157</a:t>
            </a:fld>
            <a:endParaRPr lang="en-US"/>
          </a:p>
        </p:txBody>
      </p:sp>
      <p:pic>
        <p:nvPicPr>
          <p:cNvPr id="12290" name="Picture 2" descr="C:\Users\NURSING\Documents\strabism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5968"/>
            <a:ext cx="10134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9186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read and make notes on the following  </a:t>
            </a:r>
            <a:endParaRPr lang="en-US" dirty="0"/>
          </a:p>
        </p:txBody>
      </p:sp>
      <p:sp>
        <p:nvSpPr>
          <p:cNvPr id="3" name="Content Placeholder 2"/>
          <p:cNvSpPr>
            <a:spLocks noGrp="1"/>
          </p:cNvSpPr>
          <p:nvPr>
            <p:ph idx="1"/>
          </p:nvPr>
        </p:nvSpPr>
        <p:spPr/>
        <p:txBody>
          <a:bodyPr/>
          <a:lstStyle/>
          <a:p>
            <a:r>
              <a:rPr lang="en-US" sz="2400" dirty="0">
                <a:latin typeface="Bookman Old Style" pitchFamily="18" charset="0"/>
              </a:rPr>
              <a:t>Taking a </a:t>
            </a:r>
            <a:r>
              <a:rPr lang="en-US" sz="2400" dirty="0" smtClean="0">
                <a:latin typeface="Bookman Old Style" pitchFamily="18" charset="0"/>
              </a:rPr>
              <a:t>conjunctival </a:t>
            </a:r>
            <a:r>
              <a:rPr lang="en-US" sz="2400" dirty="0">
                <a:latin typeface="Bookman Old Style" pitchFamily="18" charset="0"/>
              </a:rPr>
              <a:t>swab</a:t>
            </a:r>
          </a:p>
          <a:p>
            <a:r>
              <a:rPr lang="en-US" sz="2400" dirty="0" smtClean="0">
                <a:latin typeface="Bookman Old Style" pitchFamily="18" charset="0"/>
              </a:rPr>
              <a:t>Basic </a:t>
            </a:r>
            <a:r>
              <a:rPr lang="en-US" sz="2400" dirty="0">
                <a:latin typeface="Bookman Old Style" pitchFamily="18" charset="0"/>
              </a:rPr>
              <a:t>eye care </a:t>
            </a:r>
          </a:p>
          <a:p>
            <a:endParaRPr lang="en-US" dirty="0"/>
          </a:p>
        </p:txBody>
      </p:sp>
      <p:sp>
        <p:nvSpPr>
          <p:cNvPr id="4" name="Date Placeholder 3"/>
          <p:cNvSpPr>
            <a:spLocks noGrp="1"/>
          </p:cNvSpPr>
          <p:nvPr>
            <p:ph type="dt" sz="half" idx="10"/>
          </p:nvPr>
        </p:nvSpPr>
        <p:spPr/>
        <p:txBody>
          <a:bodyPr/>
          <a:lstStyle/>
          <a:p>
            <a:fld id="{4E8589ED-A60E-4268-9BCD-B88F22F0032C}"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158</a:t>
            </a:fld>
            <a:endParaRPr lang="en-US"/>
          </a:p>
        </p:txBody>
      </p:sp>
    </p:spTree>
    <p:extLst>
      <p:ext uri="{BB962C8B-B14F-4D97-AF65-F5344CB8AC3E}">
        <p14:creationId xmlns:p14="http://schemas.microsoft.com/office/powerpoint/2010/main" val="10234234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7790688" cy="1143000"/>
          </a:xfrm>
        </p:spPr>
        <p:txBody>
          <a:bodyPr>
            <a:normAutofit fontScale="90000"/>
          </a:bodyPr>
          <a:lstStyle/>
          <a:p>
            <a:r>
              <a:rPr lang="en-US" sz="3600" b="1" dirty="0">
                <a:latin typeface="Bookman Old Style" panose="02050604050505020204" pitchFamily="18" charset="0"/>
              </a:rPr>
              <a:t>DISORDERS OF THE CONJUCTIVA</a:t>
            </a:r>
            <a:r>
              <a:rPr lang="en-GB" b="1" dirty="0">
                <a:effectLst/>
                <a:latin typeface="Bookman Old Style" panose="02050604050505020204" pitchFamily="18" charset="0"/>
              </a:rPr>
              <a:t/>
            </a:r>
            <a:br>
              <a:rPr lang="en-GB" b="1" dirty="0">
                <a:effectLst/>
                <a:latin typeface="Bookman Old Style" panose="02050604050505020204" pitchFamily="18" charset="0"/>
              </a:rPr>
            </a:br>
            <a:endParaRPr lang="en-GB" dirty="0"/>
          </a:p>
        </p:txBody>
      </p:sp>
      <p:sp>
        <p:nvSpPr>
          <p:cNvPr id="3" name="Content Placeholder 2"/>
          <p:cNvSpPr>
            <a:spLocks noGrp="1"/>
          </p:cNvSpPr>
          <p:nvPr>
            <p:ph idx="1"/>
          </p:nvPr>
        </p:nvSpPr>
        <p:spPr>
          <a:xfrm>
            <a:off x="685800" y="838200"/>
            <a:ext cx="10972800" cy="4953000"/>
          </a:xfrm>
        </p:spPr>
        <p:txBody>
          <a:bodyPr>
            <a:normAutofit/>
          </a:bodyPr>
          <a:lstStyle/>
          <a:p>
            <a:r>
              <a:rPr lang="en-US" sz="3600" dirty="0">
                <a:latin typeface="Bookman Old Style" panose="02050604050505020204" pitchFamily="18" charset="0"/>
              </a:rPr>
              <a:t>Some examples include conjunctivitis, trachoma,  conjunctival nevus and tumors. </a:t>
            </a:r>
            <a:endParaRPr lang="en-GB" sz="3600" dirty="0">
              <a:latin typeface="Bookman Old Style" panose="02050604050505020204" pitchFamily="18" charset="0"/>
            </a:endParaRPr>
          </a:p>
          <a:p>
            <a:pPr marL="596646" indent="-514350">
              <a:buFont typeface="+mj-lt"/>
              <a:buAutoNum type="alphaLcParenR"/>
            </a:pPr>
            <a:r>
              <a:rPr lang="en-US" sz="3600" b="1" dirty="0">
                <a:latin typeface="Bookman Old Style" panose="02050604050505020204" pitchFamily="18" charset="0"/>
              </a:rPr>
              <a:t>CONJUNCTIVITIS</a:t>
            </a:r>
            <a:endParaRPr lang="en-GB" sz="3600" b="1" dirty="0">
              <a:latin typeface="Bookman Old Style" panose="02050604050505020204" pitchFamily="18" charset="0"/>
            </a:endParaRPr>
          </a:p>
          <a:p>
            <a:pPr lvl="0"/>
            <a:r>
              <a:rPr lang="en-US" sz="3600" dirty="0">
                <a:latin typeface="Bookman Old Style" panose="02050604050505020204" pitchFamily="18" charset="0"/>
              </a:rPr>
              <a:t>Conjunctivitis, also known as </a:t>
            </a:r>
            <a:r>
              <a:rPr lang="en-US" sz="3600" b="1" dirty="0">
                <a:latin typeface="Bookman Old Style" panose="02050604050505020204" pitchFamily="18" charset="0"/>
              </a:rPr>
              <a:t>pinkeye</a:t>
            </a:r>
          </a:p>
          <a:p>
            <a:pPr lvl="0"/>
            <a:r>
              <a:rPr lang="en-US" sz="3600" dirty="0">
                <a:latin typeface="Bookman Old Style" panose="02050604050505020204" pitchFamily="18" charset="0"/>
              </a:rPr>
              <a:t> Is an inflammation of the conjunctiva, the thin, clear tissue that lies over the white part of the eye and lines the inside of the eyelid. </a:t>
            </a:r>
            <a:endParaRPr lang="en-GB" sz="3600" dirty="0">
              <a:latin typeface="Bookman Old Style" panose="02050604050505020204" pitchFamily="18" charset="0"/>
            </a:endParaRPr>
          </a:p>
          <a:p>
            <a:pPr marL="82296" indent="0">
              <a:buNone/>
            </a:pPr>
            <a:endParaRPr lang="en-GB" sz="2800" dirty="0"/>
          </a:p>
        </p:txBody>
      </p:sp>
      <p:sp>
        <p:nvSpPr>
          <p:cNvPr id="4" name="Date Placeholder 3"/>
          <p:cNvSpPr>
            <a:spLocks noGrp="1"/>
          </p:cNvSpPr>
          <p:nvPr>
            <p:ph type="dt" sz="half" idx="10"/>
          </p:nvPr>
        </p:nvSpPr>
        <p:spPr>
          <a:xfrm flipV="1">
            <a:off x="5105400" y="7620000"/>
            <a:ext cx="2133600" cy="76200"/>
          </a:xfrm>
        </p:spPr>
        <p:txBody>
          <a:bodyPr/>
          <a:lstStyle/>
          <a:p>
            <a:fld id="{305FA259-DDF6-4C31-8631-9C7ED353C9A8}" type="datetime1">
              <a:rPr lang="en-US" smtClean="0"/>
              <a:t>2/21/2022</a:t>
            </a:fld>
            <a:endParaRPr lang="en-US" dirty="0"/>
          </a:p>
        </p:txBody>
      </p:sp>
      <p:sp>
        <p:nvSpPr>
          <p:cNvPr id="5" name="Footer Placeholder 4"/>
          <p:cNvSpPr>
            <a:spLocks noGrp="1"/>
          </p:cNvSpPr>
          <p:nvPr>
            <p:ph type="ftr" sz="quarter" idx="11"/>
          </p:nvPr>
        </p:nvSpPr>
        <p:spPr>
          <a:xfrm flipV="1">
            <a:off x="7239000" y="7848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159</a:t>
            </a:fld>
            <a:endParaRPr lang="en-US"/>
          </a:p>
        </p:txBody>
      </p:sp>
    </p:spTree>
    <p:extLst>
      <p:ext uri="{BB962C8B-B14F-4D97-AF65-F5344CB8AC3E}">
        <p14:creationId xmlns:p14="http://schemas.microsoft.com/office/powerpoint/2010/main" val="2074099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304800"/>
          </a:xfrm>
        </p:spPr>
        <p:txBody>
          <a:bodyPr>
            <a:normAutofit fontScale="90000"/>
          </a:bodyPr>
          <a:lstStyle/>
          <a:p>
            <a:endParaRPr lang="en-US" dirty="0"/>
          </a:p>
        </p:txBody>
      </p:sp>
      <p:pic>
        <p:nvPicPr>
          <p:cNvPr id="2050" name="Picture 2" descr="C:\Users\HP\Downloads\eye-anatomy-diagram.jpg"/>
          <p:cNvPicPr>
            <a:picLocks noGrp="1" noChangeAspect="1" noChangeArrowheads="1"/>
          </p:cNvPicPr>
          <p:nvPr>
            <p:ph idx="1"/>
          </p:nvPr>
        </p:nvPicPr>
        <p:blipFill>
          <a:blip r:embed="rId2"/>
          <a:srcRect/>
          <a:stretch>
            <a:fillRect/>
          </a:stretch>
        </p:blipFill>
        <p:spPr bwMode="auto">
          <a:xfrm>
            <a:off x="1981200" y="0"/>
            <a:ext cx="8991600" cy="5943600"/>
          </a:xfrm>
          <a:prstGeom prst="rect">
            <a:avLst/>
          </a:prstGeom>
          <a:noFill/>
        </p:spPr>
      </p:pic>
      <p:sp>
        <p:nvSpPr>
          <p:cNvPr id="4" name="Date Placeholder 3"/>
          <p:cNvSpPr>
            <a:spLocks noGrp="1"/>
          </p:cNvSpPr>
          <p:nvPr>
            <p:ph type="dt" sz="half" idx="10"/>
          </p:nvPr>
        </p:nvSpPr>
        <p:spPr>
          <a:xfrm flipV="1">
            <a:off x="5105400" y="7239000"/>
            <a:ext cx="2133600" cy="304800"/>
          </a:xfrm>
        </p:spPr>
        <p:txBody>
          <a:bodyPr/>
          <a:lstStyle/>
          <a:p>
            <a:fld id="{7A559E9C-6C75-498C-878F-76041A0BDE1E}"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152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95400"/>
            <a:ext cx="7498080" cy="533400"/>
          </a:xfrm>
        </p:spPr>
        <p:txBody>
          <a:bodyPr>
            <a:normAutofit fontScale="90000"/>
          </a:bodyPr>
          <a:lstStyle/>
          <a:p>
            <a:endParaRPr lang="en-GB" dirty="0"/>
          </a:p>
        </p:txBody>
      </p:sp>
      <p:sp>
        <p:nvSpPr>
          <p:cNvPr id="3" name="Content Placeholder 2"/>
          <p:cNvSpPr>
            <a:spLocks noGrp="1"/>
          </p:cNvSpPr>
          <p:nvPr>
            <p:ph idx="1"/>
          </p:nvPr>
        </p:nvSpPr>
        <p:spPr>
          <a:xfrm>
            <a:off x="685800" y="152400"/>
            <a:ext cx="11277600" cy="5638800"/>
          </a:xfrm>
        </p:spPr>
        <p:txBody>
          <a:bodyPr>
            <a:noAutofit/>
          </a:bodyPr>
          <a:lstStyle/>
          <a:p>
            <a:pPr marL="82296" indent="0">
              <a:buNone/>
            </a:pPr>
            <a:r>
              <a:rPr lang="en-US" sz="3200" b="1" dirty="0">
                <a:latin typeface="Bookman Old Style" panose="02050604050505020204" pitchFamily="18" charset="0"/>
              </a:rPr>
              <a:t>Causes </a:t>
            </a:r>
            <a:endParaRPr lang="en-US" sz="3200" b="1" dirty="0" smtClean="0">
              <a:latin typeface="Bookman Old Style" panose="02050604050505020204" pitchFamily="18" charset="0"/>
            </a:endParaRPr>
          </a:p>
          <a:p>
            <a:pPr marL="82296" indent="0">
              <a:buNone/>
            </a:pPr>
            <a:r>
              <a:rPr lang="en-US" sz="3200" dirty="0" smtClean="0">
                <a:latin typeface="Bookman Old Style" panose="02050604050505020204" pitchFamily="18" charset="0"/>
              </a:rPr>
              <a:t>1</a:t>
            </a:r>
            <a:r>
              <a:rPr lang="en-US" sz="3200" dirty="0">
                <a:latin typeface="Bookman Old Style" panose="02050604050505020204" pitchFamily="18" charset="0"/>
              </a:rPr>
              <a:t>) Infectious.</a:t>
            </a:r>
            <a:endParaRPr lang="en-GB" sz="3200" dirty="0">
              <a:latin typeface="Bookman Old Style" panose="02050604050505020204" pitchFamily="18" charset="0"/>
            </a:endParaRPr>
          </a:p>
          <a:p>
            <a:r>
              <a:rPr lang="en-US" sz="3200" b="1" dirty="0">
                <a:latin typeface="Bookman Old Style" panose="02050604050505020204" pitchFamily="18" charset="0"/>
              </a:rPr>
              <a:t>Viruses Conjunctivitis-</a:t>
            </a:r>
            <a:r>
              <a:rPr lang="en-US" sz="3200" dirty="0">
                <a:latin typeface="Bookman Old Style" panose="02050604050505020204" pitchFamily="18" charset="0"/>
              </a:rPr>
              <a:t> may accompany the common cold and other systemic viral infections (especially measles, but also chickenpox, rubella, and mumps).</a:t>
            </a:r>
          </a:p>
          <a:p>
            <a:pPr lvl="1"/>
            <a:r>
              <a:rPr lang="en-US" sz="3200" dirty="0" smtClean="0">
                <a:latin typeface="Bookman Old Style" panose="02050604050505020204" pitchFamily="18" charset="0"/>
              </a:rPr>
              <a:t>Isolated </a:t>
            </a:r>
            <a:r>
              <a:rPr lang="en-US" sz="3200" dirty="0">
                <a:latin typeface="Bookman Old Style" panose="02050604050505020204" pitchFamily="18" charset="0"/>
              </a:rPr>
              <a:t>viral conjunctivitis usually results from adenoviruses and sometimes enteroviruses.</a:t>
            </a:r>
            <a:endParaRPr lang="en-GB" sz="3200" dirty="0">
              <a:latin typeface="Bookman Old Style" panose="02050604050505020204" pitchFamily="18" charset="0"/>
            </a:endParaRPr>
          </a:p>
          <a:p>
            <a:r>
              <a:rPr lang="en-US" sz="3200" b="1" dirty="0">
                <a:latin typeface="Bookman Old Style" panose="02050604050505020204" pitchFamily="18" charset="0"/>
              </a:rPr>
              <a:t>Bacterial conjunctivitis</a:t>
            </a:r>
            <a:r>
              <a:rPr lang="en-US" sz="3200" dirty="0">
                <a:latin typeface="Bookman Old Style" panose="02050604050505020204" pitchFamily="18" charset="0"/>
              </a:rPr>
              <a:t> -is usually caused by </a:t>
            </a:r>
            <a:r>
              <a:rPr lang="en-US" sz="3200" i="1" dirty="0">
                <a:latin typeface="Bookman Old Style" panose="02050604050505020204" pitchFamily="18" charset="0"/>
              </a:rPr>
              <a:t>Staphylococcus aureus</a:t>
            </a:r>
            <a:r>
              <a:rPr lang="en-US" sz="3200" dirty="0">
                <a:latin typeface="Bookman Old Style" panose="02050604050505020204" pitchFamily="18" charset="0"/>
              </a:rPr>
              <a:t>, </a:t>
            </a:r>
            <a:r>
              <a:rPr lang="en-US" sz="3200" i="1" dirty="0">
                <a:latin typeface="Bookman Old Style" panose="02050604050505020204" pitchFamily="18" charset="0"/>
              </a:rPr>
              <a:t>Streptococcus pneumoniae</a:t>
            </a:r>
            <a:r>
              <a:rPr lang="en-US" sz="3200" dirty="0">
                <a:latin typeface="Bookman Old Style" panose="02050604050505020204" pitchFamily="18" charset="0"/>
              </a:rPr>
              <a:t>, </a:t>
            </a:r>
            <a:r>
              <a:rPr lang="en-US" sz="3200" i="1" dirty="0" err="1">
                <a:latin typeface="Bookman Old Style" panose="02050604050505020204" pitchFamily="18" charset="0"/>
              </a:rPr>
              <a:t>Haemophilus</a:t>
            </a:r>
            <a:r>
              <a:rPr lang="en-US" sz="3200" dirty="0">
                <a:latin typeface="Bookman Old Style" panose="02050604050505020204" pitchFamily="18" charset="0"/>
              </a:rPr>
              <a:t> </a:t>
            </a:r>
            <a:r>
              <a:rPr lang="en-US" sz="3200" dirty="0" err="1">
                <a:latin typeface="Bookman Old Style" panose="02050604050505020204" pitchFamily="18" charset="0"/>
              </a:rPr>
              <a:t>sp</a:t>
            </a:r>
            <a:r>
              <a:rPr lang="en-US" sz="3200" dirty="0">
                <a:latin typeface="Bookman Old Style" panose="02050604050505020204" pitchFamily="18" charset="0"/>
              </a:rPr>
              <a:t>, or, less commonly, </a:t>
            </a:r>
            <a:r>
              <a:rPr lang="en-US" sz="3200" i="1" dirty="0">
                <a:latin typeface="Bookman Old Style" panose="02050604050505020204" pitchFamily="18" charset="0"/>
              </a:rPr>
              <a:t>Chlamydia trachomatis</a:t>
            </a:r>
            <a:r>
              <a:rPr lang="en-US" sz="3200" dirty="0">
                <a:latin typeface="Bookman Old Style" panose="02050604050505020204" pitchFamily="18" charset="0"/>
              </a:rPr>
              <a:t>. </a:t>
            </a:r>
            <a:endParaRPr lang="en-GB" sz="3200" dirty="0">
              <a:latin typeface="Bookman Old Style" panose="02050604050505020204" pitchFamily="18" charset="0"/>
            </a:endParaRPr>
          </a:p>
        </p:txBody>
      </p:sp>
      <p:sp>
        <p:nvSpPr>
          <p:cNvPr id="4" name="Date Placeholder 3"/>
          <p:cNvSpPr>
            <a:spLocks noGrp="1"/>
          </p:cNvSpPr>
          <p:nvPr>
            <p:ph type="dt" sz="half" idx="10"/>
          </p:nvPr>
        </p:nvSpPr>
        <p:spPr>
          <a:xfrm>
            <a:off x="5105400" y="7696200"/>
            <a:ext cx="2133600" cy="609600"/>
          </a:xfrm>
        </p:spPr>
        <p:txBody>
          <a:bodyPr/>
          <a:lstStyle/>
          <a:p>
            <a:fld id="{E13BC3E8-C1C3-4E9B-A173-6131B7F448F6}" type="datetime1">
              <a:rPr lang="en-US" smtClean="0"/>
              <a:t>2/21/2022</a:t>
            </a:fld>
            <a:endParaRPr lang="en-US" dirty="0"/>
          </a:p>
        </p:txBody>
      </p:sp>
      <p:sp>
        <p:nvSpPr>
          <p:cNvPr id="5" name="Footer Placeholder 4"/>
          <p:cNvSpPr>
            <a:spLocks noGrp="1"/>
          </p:cNvSpPr>
          <p:nvPr>
            <p:ph type="ftr" sz="quarter" idx="11"/>
          </p:nvPr>
        </p:nvSpPr>
        <p:spPr>
          <a:xfrm>
            <a:off x="7239000" y="8382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160</a:t>
            </a:fld>
            <a:endParaRPr lang="en-US"/>
          </a:p>
        </p:txBody>
      </p:sp>
    </p:spTree>
    <p:extLst>
      <p:ext uri="{BB962C8B-B14F-4D97-AF65-F5344CB8AC3E}">
        <p14:creationId xmlns:p14="http://schemas.microsoft.com/office/powerpoint/2010/main" val="16454811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71800" y="-1295400"/>
            <a:ext cx="7498080" cy="1112838"/>
          </a:xfrm>
        </p:spPr>
        <p:txBody>
          <a:bodyPr/>
          <a:lstStyle/>
          <a:p>
            <a:endParaRPr lang="en-GB" dirty="0"/>
          </a:p>
        </p:txBody>
      </p:sp>
      <p:sp>
        <p:nvSpPr>
          <p:cNvPr id="3" name="Content Placeholder 2"/>
          <p:cNvSpPr>
            <a:spLocks noGrp="1"/>
          </p:cNvSpPr>
          <p:nvPr>
            <p:ph idx="1"/>
          </p:nvPr>
        </p:nvSpPr>
        <p:spPr>
          <a:xfrm>
            <a:off x="762000" y="228600"/>
            <a:ext cx="11308976" cy="5670552"/>
          </a:xfrm>
        </p:spPr>
        <p:txBody>
          <a:bodyPr>
            <a:normAutofit/>
          </a:bodyPr>
          <a:lstStyle/>
          <a:p>
            <a:r>
              <a:rPr lang="en-US" sz="2800" b="1" i="1" dirty="0">
                <a:latin typeface="Bookman Old Style" panose="02050604050505020204" pitchFamily="18" charset="0"/>
              </a:rPr>
              <a:t>Neisseria gonorrhoeae</a:t>
            </a:r>
            <a:r>
              <a:rPr lang="en-US" sz="2800" b="1" dirty="0">
                <a:latin typeface="Bookman Old Style" panose="02050604050505020204" pitchFamily="18" charset="0"/>
              </a:rPr>
              <a:t> </a:t>
            </a:r>
            <a:r>
              <a:rPr lang="en-US" sz="2800" dirty="0">
                <a:latin typeface="Bookman Old Style" panose="02050604050505020204" pitchFamily="18" charset="0"/>
              </a:rPr>
              <a:t>causes gonococcal conjunctivitis, which usually results from sexual contact with a person who has a genital infection. </a:t>
            </a:r>
          </a:p>
          <a:p>
            <a:r>
              <a:rPr lang="en-US" sz="2800" b="1" dirty="0" err="1">
                <a:latin typeface="Bookman Old Style" panose="02050604050505020204" pitchFamily="18" charset="0"/>
              </a:rPr>
              <a:t>Ophthalmia</a:t>
            </a:r>
            <a:r>
              <a:rPr lang="en-US" sz="2800" b="1" dirty="0">
                <a:latin typeface="Bookman Old Style" panose="02050604050505020204" pitchFamily="18" charset="0"/>
              </a:rPr>
              <a:t> </a:t>
            </a:r>
            <a:r>
              <a:rPr lang="en-US" sz="2800" b="1" dirty="0" err="1">
                <a:latin typeface="Bookman Old Style" panose="02050604050505020204" pitchFamily="18" charset="0"/>
              </a:rPr>
              <a:t>neonatorum</a:t>
            </a:r>
            <a:r>
              <a:rPr lang="en-US" sz="2800" b="1" dirty="0">
                <a:latin typeface="Bookman Old Style" panose="02050604050505020204" pitchFamily="18" charset="0"/>
              </a:rPr>
              <a:t> </a:t>
            </a:r>
            <a:r>
              <a:rPr lang="en-US" sz="2800" dirty="0">
                <a:latin typeface="Bookman Old Style" panose="02050604050505020204" pitchFamily="18" charset="0"/>
              </a:rPr>
              <a:t>is conjunctivitis that occurs in 20 to 40% of neonates delivered through an infected birth canal. </a:t>
            </a:r>
          </a:p>
          <a:p>
            <a:r>
              <a:rPr lang="en-US" sz="2800" dirty="0">
                <a:latin typeface="Bookman Old Style" panose="02050604050505020204" pitchFamily="18" charset="0"/>
              </a:rPr>
              <a:t>It can be caused by maternal gonococcal or chlamydial infection.</a:t>
            </a:r>
          </a:p>
          <a:p>
            <a:pPr marL="82296" indent="0">
              <a:buNone/>
            </a:pPr>
            <a:r>
              <a:rPr lang="en-US" sz="2800" dirty="0">
                <a:latin typeface="Bookman Old Style" panose="02050604050505020204" pitchFamily="18" charset="0"/>
              </a:rPr>
              <a:t>2) Irritants such as shampoos, dirt, smoke, a contact lens product, </a:t>
            </a:r>
            <a:r>
              <a:rPr lang="en-US" sz="2800" dirty="0" err="1">
                <a:latin typeface="Bookman Old Style" panose="02050604050505020204" pitchFamily="18" charset="0"/>
              </a:rPr>
              <a:t>eyedrops</a:t>
            </a:r>
            <a:r>
              <a:rPr lang="en-US" sz="2800" dirty="0">
                <a:latin typeface="Bookman Old Style" panose="02050604050505020204" pitchFamily="18" charset="0"/>
              </a:rPr>
              <a:t>, or eye ointments and pool chlorine </a:t>
            </a:r>
            <a:endParaRPr lang="en-GB" sz="2800" dirty="0">
              <a:latin typeface="Bookman Old Style" panose="02050604050505020204" pitchFamily="18" charset="0"/>
            </a:endParaRPr>
          </a:p>
          <a:p>
            <a:pPr marL="82296" indent="0">
              <a:buNone/>
            </a:pPr>
            <a:r>
              <a:rPr lang="en-GB" sz="2800" dirty="0">
                <a:latin typeface="Bookman Old Style" panose="02050604050505020204" pitchFamily="18" charset="0"/>
              </a:rPr>
              <a:t>3) </a:t>
            </a:r>
            <a:r>
              <a:rPr lang="en-US" sz="2800" dirty="0">
                <a:latin typeface="Bookman Old Style" panose="02050604050505020204" pitchFamily="18" charset="0"/>
              </a:rPr>
              <a:t>Allergies, like dust, pollen, or a special type of allergy that affects some contact lens wearers </a:t>
            </a:r>
            <a:endParaRPr lang="en-GB" sz="2800" dirty="0">
              <a:latin typeface="Bookman Old Style" panose="02050604050505020204" pitchFamily="18" charset="0"/>
            </a:endParaRPr>
          </a:p>
          <a:p>
            <a:pPr marL="82296" indent="0">
              <a:buNone/>
            </a:pPr>
            <a:endParaRPr lang="en-GB" sz="28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flipV="1">
            <a:off x="5334000" y="7391400"/>
            <a:ext cx="2133600" cy="762000"/>
          </a:xfrm>
        </p:spPr>
        <p:txBody>
          <a:bodyPr/>
          <a:lstStyle/>
          <a:p>
            <a:fld id="{11E6289D-9EBB-4E60-9FA5-7A13A03BA0F6}" type="datetime1">
              <a:rPr lang="en-US" smtClean="0"/>
              <a:t>2/21/2022</a:t>
            </a:fld>
            <a:endParaRPr lang="en-US" dirty="0"/>
          </a:p>
        </p:txBody>
      </p:sp>
      <p:sp>
        <p:nvSpPr>
          <p:cNvPr id="5" name="Footer Placeholder 4"/>
          <p:cNvSpPr>
            <a:spLocks noGrp="1"/>
          </p:cNvSpPr>
          <p:nvPr>
            <p:ph type="ftr" sz="quarter" idx="11"/>
          </p:nvPr>
        </p:nvSpPr>
        <p:spPr>
          <a:xfrm flipV="1">
            <a:off x="7239000" y="7620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161</a:t>
            </a:fld>
            <a:endParaRPr lang="en-US"/>
          </a:p>
        </p:txBody>
      </p:sp>
    </p:spTree>
    <p:extLst>
      <p:ext uri="{BB962C8B-B14F-4D97-AF65-F5344CB8AC3E}">
        <p14:creationId xmlns:p14="http://schemas.microsoft.com/office/powerpoint/2010/main" val="218153988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71800" y="-1066800"/>
            <a:ext cx="7498080" cy="579438"/>
          </a:xfrm>
        </p:spPr>
        <p:txBody>
          <a:bodyPr>
            <a:normAutofit/>
          </a:bodyPr>
          <a:lstStyle/>
          <a:p>
            <a:endParaRPr lang="en-GB" dirty="0"/>
          </a:p>
        </p:txBody>
      </p:sp>
      <p:sp>
        <p:nvSpPr>
          <p:cNvPr id="3" name="Content Placeholder 2"/>
          <p:cNvSpPr>
            <a:spLocks noGrp="1"/>
          </p:cNvSpPr>
          <p:nvPr>
            <p:ph idx="1"/>
          </p:nvPr>
        </p:nvSpPr>
        <p:spPr>
          <a:xfrm>
            <a:off x="838200" y="76200"/>
            <a:ext cx="11125200" cy="5638800"/>
          </a:xfrm>
        </p:spPr>
        <p:txBody>
          <a:bodyPr>
            <a:noAutofit/>
          </a:bodyPr>
          <a:lstStyle/>
          <a:p>
            <a:pPr>
              <a:buFont typeface="Arial" panose="020B0604020202020204" pitchFamily="34" charset="0"/>
              <a:buChar char="•"/>
            </a:pPr>
            <a:r>
              <a:rPr lang="en-US" sz="3200" dirty="0">
                <a:latin typeface="Bookman Old Style" panose="02050604050505020204" pitchFamily="18" charset="0"/>
              </a:rPr>
              <a:t>Pinkeye(pink-eye) caused by some bacteria and viruses can spread easily from person to person, but are not a serious health risk if diagnosed promptly.</a:t>
            </a:r>
          </a:p>
          <a:p>
            <a:pPr marL="82296" indent="0">
              <a:buNone/>
            </a:pPr>
            <a:r>
              <a:rPr lang="en-US" sz="3200" b="1" dirty="0" smtClean="0">
                <a:latin typeface="Bookman Old Style" panose="02050604050505020204" pitchFamily="18" charset="0"/>
              </a:rPr>
              <a:t>Clinical </a:t>
            </a:r>
            <a:r>
              <a:rPr lang="en-US" sz="3200" b="1" dirty="0">
                <a:latin typeface="Bookman Old Style" panose="02050604050505020204" pitchFamily="18" charset="0"/>
              </a:rPr>
              <a:t>Manifestations</a:t>
            </a:r>
          </a:p>
          <a:p>
            <a:r>
              <a:rPr lang="en-US" sz="3200" dirty="0">
                <a:latin typeface="Bookman Old Style" panose="02050604050505020204" pitchFamily="18" charset="0"/>
              </a:rPr>
              <a:t>Itching and a burning sensation or sensation of foreign body</a:t>
            </a:r>
            <a:endParaRPr lang="en-GB" sz="3200" dirty="0">
              <a:latin typeface="Bookman Old Style" panose="02050604050505020204" pitchFamily="18" charset="0"/>
            </a:endParaRPr>
          </a:p>
          <a:p>
            <a:r>
              <a:rPr lang="en-US" sz="3200" dirty="0">
                <a:latin typeface="Bookman Old Style" panose="02050604050505020204" pitchFamily="18" charset="0"/>
              </a:rPr>
              <a:t>Redness ( hyperemia) of the conjunctiva</a:t>
            </a:r>
          </a:p>
          <a:p>
            <a:r>
              <a:rPr lang="en-US" sz="3200" dirty="0">
                <a:latin typeface="Bookman Old Style" panose="02050604050505020204" pitchFamily="18" charset="0"/>
              </a:rPr>
              <a:t>Serous or mucus discharge -Discharge may cause the eyes to crust overnight. </a:t>
            </a:r>
          </a:p>
          <a:p>
            <a:r>
              <a:rPr lang="en-US" sz="3200" dirty="0">
                <a:latin typeface="Bookman Old Style" panose="02050604050505020204" pitchFamily="18" charset="0"/>
              </a:rPr>
              <a:t>Lacrimation </a:t>
            </a:r>
            <a:endParaRPr lang="en-GB" sz="3200" dirty="0">
              <a:latin typeface="Bookman Old Style" panose="02050604050505020204" pitchFamily="18" charset="0"/>
            </a:endParaRPr>
          </a:p>
          <a:p>
            <a:endParaRPr lang="en-GB" sz="3200" dirty="0"/>
          </a:p>
          <a:p>
            <a:pPr>
              <a:buFont typeface="Arial" panose="020B0604020202020204" pitchFamily="34" charset="0"/>
              <a:buChar char="•"/>
            </a:pPr>
            <a:endParaRPr lang="en-GB" sz="3200" dirty="0">
              <a:latin typeface="Bookman Old Style" panose="02050604050505020204" pitchFamily="18" charset="0"/>
            </a:endParaRPr>
          </a:p>
          <a:p>
            <a:pPr marL="82296" indent="0">
              <a:buNone/>
            </a:pPr>
            <a:endParaRPr lang="en-GB" sz="2400" dirty="0"/>
          </a:p>
        </p:txBody>
      </p:sp>
      <p:sp>
        <p:nvSpPr>
          <p:cNvPr id="4" name="Date Placeholder 3"/>
          <p:cNvSpPr>
            <a:spLocks noGrp="1"/>
          </p:cNvSpPr>
          <p:nvPr>
            <p:ph type="dt" sz="half" idx="10"/>
          </p:nvPr>
        </p:nvSpPr>
        <p:spPr>
          <a:xfrm>
            <a:off x="5105400" y="7543800"/>
            <a:ext cx="2133600" cy="76200"/>
          </a:xfrm>
        </p:spPr>
        <p:txBody>
          <a:bodyPr/>
          <a:lstStyle/>
          <a:p>
            <a:fld id="{E758B189-D3D5-44DB-BBE8-8CB2D84A08A3}" type="datetime1">
              <a:rPr lang="en-US" smtClean="0"/>
              <a:t>2/21/2022</a:t>
            </a:fld>
            <a:endParaRPr lang="en-US" dirty="0"/>
          </a:p>
        </p:txBody>
      </p:sp>
      <p:sp>
        <p:nvSpPr>
          <p:cNvPr id="5" name="Footer Placeholder 4"/>
          <p:cNvSpPr>
            <a:spLocks noGrp="1"/>
          </p:cNvSpPr>
          <p:nvPr>
            <p:ph type="ftr" sz="quarter" idx="11"/>
          </p:nvPr>
        </p:nvSpPr>
        <p:spPr>
          <a:xfrm flipV="1">
            <a:off x="7239000" y="74980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162</a:t>
            </a:fld>
            <a:endParaRPr lang="en-US"/>
          </a:p>
        </p:txBody>
      </p:sp>
    </p:spTree>
    <p:extLst>
      <p:ext uri="{BB962C8B-B14F-4D97-AF65-F5344CB8AC3E}">
        <p14:creationId xmlns:p14="http://schemas.microsoft.com/office/powerpoint/2010/main" val="259286136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667000" y="-2971800"/>
            <a:ext cx="7498080" cy="1341438"/>
          </a:xfrm>
        </p:spPr>
        <p:txBody>
          <a:bodyPr/>
          <a:lstStyle/>
          <a:p>
            <a:endParaRPr lang="en-GB" dirty="0"/>
          </a:p>
        </p:txBody>
      </p:sp>
      <p:sp>
        <p:nvSpPr>
          <p:cNvPr id="3" name="Content Placeholder 2"/>
          <p:cNvSpPr>
            <a:spLocks noGrp="1"/>
          </p:cNvSpPr>
          <p:nvPr>
            <p:ph idx="1"/>
          </p:nvPr>
        </p:nvSpPr>
        <p:spPr>
          <a:xfrm>
            <a:off x="838200" y="76200"/>
            <a:ext cx="11232776" cy="5562600"/>
          </a:xfrm>
        </p:spPr>
        <p:txBody>
          <a:bodyPr>
            <a:normAutofit/>
          </a:bodyPr>
          <a:lstStyle/>
          <a:p>
            <a:r>
              <a:rPr lang="en-GB" sz="3200" b="1" dirty="0">
                <a:latin typeface="Bookman Old Style" panose="02050604050505020204" pitchFamily="18" charset="0"/>
              </a:rPr>
              <a:t>N/B</a:t>
            </a:r>
            <a:r>
              <a:rPr lang="en-GB" sz="3200" dirty="0">
                <a:latin typeface="Bookman Old Style" panose="02050604050505020204" pitchFamily="18" charset="0"/>
              </a:rPr>
              <a:t> </a:t>
            </a:r>
            <a:r>
              <a:rPr lang="en-US" sz="3200" dirty="0">
                <a:latin typeface="Bookman Old Style" panose="02050604050505020204" pitchFamily="18" charset="0"/>
              </a:rPr>
              <a:t>Itching and watery discharge predominate in allergic conjunctivitis. </a:t>
            </a:r>
          </a:p>
          <a:p>
            <a:r>
              <a:rPr lang="en-US" sz="3200" dirty="0" err="1">
                <a:latin typeface="Bookman Old Style" panose="02050604050505020204" pitchFamily="18" charset="0"/>
              </a:rPr>
              <a:t>Chemosis</a:t>
            </a:r>
            <a:r>
              <a:rPr lang="en-US" sz="3200" dirty="0">
                <a:latin typeface="Bookman Old Style" panose="02050604050505020204" pitchFamily="18" charset="0"/>
              </a:rPr>
              <a:t> and papillary hyperplasia also suggest allergic conjunctivitis.</a:t>
            </a:r>
          </a:p>
          <a:p>
            <a:r>
              <a:rPr lang="en-US" sz="3200" dirty="0">
                <a:latin typeface="Bookman Old Style" panose="02050604050505020204" pitchFamily="18" charset="0"/>
              </a:rPr>
              <a:t> Irritation or foreign body sensation, photophobia, and discharge suggest infectious conjunctivitis</a:t>
            </a:r>
          </a:p>
          <a:p>
            <a:r>
              <a:rPr lang="en-US" sz="3200" dirty="0">
                <a:latin typeface="Bookman Old Style" panose="02050604050505020204" pitchFamily="18" charset="0"/>
              </a:rPr>
              <a:t>purulent discharge suggests a bacterial cause. </a:t>
            </a:r>
          </a:p>
          <a:p>
            <a:r>
              <a:rPr lang="en-US" sz="3200" dirty="0">
                <a:latin typeface="Bookman Old Style" panose="02050604050505020204" pitchFamily="18" charset="0"/>
              </a:rPr>
              <a:t>Severe eye pain suggests </a:t>
            </a:r>
            <a:r>
              <a:rPr lang="en-US" sz="3200" dirty="0" err="1">
                <a:latin typeface="Bookman Old Style" panose="02050604050505020204" pitchFamily="18" charset="0"/>
              </a:rPr>
              <a:t>scleritis</a:t>
            </a:r>
            <a:r>
              <a:rPr lang="en-US" sz="3200" dirty="0">
                <a:latin typeface="Bookman Old Style" panose="02050604050505020204" pitchFamily="18" charset="0"/>
              </a:rPr>
              <a:t> - </a:t>
            </a:r>
            <a:r>
              <a:rPr lang="en-US" sz="3200" dirty="0" err="1">
                <a:latin typeface="Bookman Old Style" panose="02050604050505020204" pitchFamily="18" charset="0"/>
              </a:rPr>
              <a:t>Scleritis</a:t>
            </a:r>
            <a:r>
              <a:rPr lang="en-US" sz="3200" dirty="0">
                <a:latin typeface="Bookman Old Style" panose="02050604050505020204" pitchFamily="18" charset="0"/>
              </a:rPr>
              <a:t> is inflammation involving the deep </a:t>
            </a:r>
            <a:r>
              <a:rPr lang="en-US" sz="3200" dirty="0" err="1">
                <a:latin typeface="Bookman Old Style" panose="02050604050505020204" pitchFamily="18" charset="0"/>
              </a:rPr>
              <a:t>episclera</a:t>
            </a:r>
            <a:r>
              <a:rPr lang="en-US" sz="3200" dirty="0">
                <a:latin typeface="Bookman Old Style" panose="02050604050505020204" pitchFamily="18" charset="0"/>
              </a:rPr>
              <a:t> and sclera. </a:t>
            </a:r>
          </a:p>
          <a:p>
            <a:r>
              <a:rPr lang="en-US" sz="3200" dirty="0">
                <a:latin typeface="Bookman Old Style" panose="02050604050505020204" pitchFamily="18" charset="0"/>
              </a:rPr>
              <a:t>Gonorrheal conjunctivitis; copious purulent discharge and lid swelling mainly in newborns; </a:t>
            </a:r>
            <a:endParaRPr lang="en-GB" sz="3200" dirty="0">
              <a:latin typeface="Bookman Old Style" panose="02050604050505020204" pitchFamily="18" charset="0"/>
            </a:endParaRPr>
          </a:p>
          <a:p>
            <a:endParaRPr lang="en-GB" sz="3200" dirty="0">
              <a:latin typeface="Bookman Old Style" panose="02050604050505020204" pitchFamily="18" charset="0"/>
            </a:endParaRPr>
          </a:p>
          <a:p>
            <a:endParaRPr lang="en-GB" sz="2400" dirty="0"/>
          </a:p>
        </p:txBody>
      </p:sp>
      <p:sp>
        <p:nvSpPr>
          <p:cNvPr id="4" name="Date Placeholder 3"/>
          <p:cNvSpPr>
            <a:spLocks noGrp="1"/>
          </p:cNvSpPr>
          <p:nvPr>
            <p:ph type="dt" sz="half" idx="10"/>
          </p:nvPr>
        </p:nvSpPr>
        <p:spPr>
          <a:xfrm flipV="1">
            <a:off x="5105400" y="7543800"/>
            <a:ext cx="2133600" cy="304800"/>
          </a:xfrm>
        </p:spPr>
        <p:txBody>
          <a:bodyPr/>
          <a:lstStyle/>
          <a:p>
            <a:fld id="{042E58DF-7D6B-459C-A7C2-4698CBB67DCC}" type="datetime1">
              <a:rPr lang="en-US" smtClean="0"/>
              <a:t>2/21/2022</a:t>
            </a:fld>
            <a:endParaRPr lang="en-US" dirty="0"/>
          </a:p>
        </p:txBody>
      </p:sp>
      <p:sp>
        <p:nvSpPr>
          <p:cNvPr id="5" name="Footer Placeholder 4"/>
          <p:cNvSpPr>
            <a:spLocks noGrp="1"/>
          </p:cNvSpPr>
          <p:nvPr>
            <p:ph type="ftr" sz="quarter" idx="11"/>
          </p:nvPr>
        </p:nvSpPr>
        <p:spPr>
          <a:xfrm flipV="1">
            <a:off x="7239000" y="7726680"/>
            <a:ext cx="2895600" cy="45719"/>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163</a:t>
            </a:fld>
            <a:endParaRPr lang="en-US"/>
          </a:p>
        </p:txBody>
      </p:sp>
    </p:spTree>
    <p:extLst>
      <p:ext uri="{BB962C8B-B14F-4D97-AF65-F5344CB8AC3E}">
        <p14:creationId xmlns:p14="http://schemas.microsoft.com/office/powerpoint/2010/main" val="339447705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609600"/>
          </a:xfrm>
        </p:spPr>
        <p:txBody>
          <a:bodyPr>
            <a:normAutofit/>
          </a:bodyPr>
          <a:lstStyle/>
          <a:p>
            <a:r>
              <a:rPr lang="en-US" sz="2800" b="1" dirty="0">
                <a:latin typeface="Bookman Old Style" panose="02050604050505020204" pitchFamily="18" charset="0"/>
              </a:rPr>
              <a:t>MANAGEMENT OF CONJUCTIVITIS </a:t>
            </a:r>
            <a:endParaRPr lang="en-GB" sz="2800" dirty="0">
              <a:latin typeface="Bookman Old Style" panose="02050604050505020204" pitchFamily="18" charset="0"/>
            </a:endParaRPr>
          </a:p>
        </p:txBody>
      </p:sp>
      <p:sp>
        <p:nvSpPr>
          <p:cNvPr id="3" name="Content Placeholder 2"/>
          <p:cNvSpPr>
            <a:spLocks noGrp="1"/>
          </p:cNvSpPr>
          <p:nvPr>
            <p:ph idx="1"/>
          </p:nvPr>
        </p:nvSpPr>
        <p:spPr>
          <a:xfrm>
            <a:off x="685800" y="685800"/>
            <a:ext cx="11125200" cy="4876800"/>
          </a:xfrm>
        </p:spPr>
        <p:txBody>
          <a:bodyPr>
            <a:normAutofit/>
          </a:bodyPr>
          <a:lstStyle/>
          <a:p>
            <a:pPr marL="82296" indent="0">
              <a:buNone/>
            </a:pPr>
            <a:r>
              <a:rPr lang="en-US" b="1" dirty="0" smtClean="0">
                <a:latin typeface="Bookman Old Style" panose="02050604050505020204" pitchFamily="18" charset="0"/>
              </a:rPr>
              <a:t>Prevention</a:t>
            </a:r>
            <a:endParaRPr lang="en-GB" dirty="0">
              <a:latin typeface="Bookman Old Style" panose="02050604050505020204" pitchFamily="18" charset="0"/>
            </a:endParaRPr>
          </a:p>
          <a:p>
            <a:pPr lvl="0"/>
            <a:r>
              <a:rPr lang="en-US" sz="3000" dirty="0">
                <a:latin typeface="Bookman Old Style" panose="02050604050505020204" pitchFamily="18" charset="0"/>
              </a:rPr>
              <a:t>Most infectious conjunctivitis is highly contagious and spreads by droplet, fomites, and hand-to-eye inoculation. </a:t>
            </a:r>
            <a:endParaRPr lang="en-GB" sz="3000" dirty="0">
              <a:latin typeface="Bookman Old Style" panose="02050604050505020204" pitchFamily="18" charset="0"/>
            </a:endParaRPr>
          </a:p>
          <a:p>
            <a:pPr lvl="0"/>
            <a:r>
              <a:rPr lang="en-US" sz="3000" dirty="0">
                <a:latin typeface="Bookman Old Style" panose="02050604050505020204" pitchFamily="18" charset="0"/>
              </a:rPr>
              <a:t>To avoid transmitting infection, health workers must wash their hands thoroughly and disinfect equipment after examining patients.( Observe universal safety precautions) </a:t>
            </a:r>
            <a:endParaRPr lang="en-GB" sz="3000" dirty="0">
              <a:latin typeface="Bookman Old Style" panose="02050604050505020204" pitchFamily="18" charset="0"/>
            </a:endParaRPr>
          </a:p>
          <a:p>
            <a:pPr lvl="0"/>
            <a:r>
              <a:rPr lang="en-US" sz="3000" dirty="0">
                <a:latin typeface="Bookman Old Style" panose="02050604050505020204" pitchFamily="18" charset="0"/>
              </a:rPr>
              <a:t>Patients should wash their hands thoroughly after touching their eyes or nasal secretions, avoid touching the non infected eye after touching the infected eye, avoid sharing towels or pillows, and avoid swimming in pools. </a:t>
            </a:r>
            <a:endParaRPr lang="en-GB" sz="3000" dirty="0">
              <a:latin typeface="Bookman Old Style" panose="02050604050505020204" pitchFamily="18" charset="0"/>
            </a:endParaRPr>
          </a:p>
          <a:p>
            <a:endParaRPr lang="en-GB" sz="3000" dirty="0"/>
          </a:p>
        </p:txBody>
      </p:sp>
      <p:sp>
        <p:nvSpPr>
          <p:cNvPr id="4" name="Date Placeholder 3"/>
          <p:cNvSpPr>
            <a:spLocks noGrp="1"/>
          </p:cNvSpPr>
          <p:nvPr>
            <p:ph type="dt" sz="half" idx="10"/>
          </p:nvPr>
        </p:nvSpPr>
        <p:spPr>
          <a:xfrm>
            <a:off x="5486400" y="7620000"/>
            <a:ext cx="2133600" cy="476250"/>
          </a:xfrm>
        </p:spPr>
        <p:txBody>
          <a:bodyPr/>
          <a:lstStyle/>
          <a:p>
            <a:fld id="{D08C3B9C-6FD1-47BF-ABA6-4CA22B13A408}" type="datetime1">
              <a:rPr lang="en-US" smtClean="0"/>
              <a:t>2/21/2022</a:t>
            </a:fld>
            <a:endParaRPr lang="en-US" dirty="0"/>
          </a:p>
        </p:txBody>
      </p:sp>
      <p:sp>
        <p:nvSpPr>
          <p:cNvPr id="5" name="Footer Placeholder 4"/>
          <p:cNvSpPr>
            <a:spLocks noGrp="1"/>
          </p:cNvSpPr>
          <p:nvPr>
            <p:ph type="ftr" sz="quarter" idx="11"/>
          </p:nvPr>
        </p:nvSpPr>
        <p:spPr>
          <a:xfrm>
            <a:off x="7315200" y="7391400"/>
            <a:ext cx="2895600" cy="47625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164</a:t>
            </a:fld>
            <a:endParaRPr lang="en-US"/>
          </a:p>
        </p:txBody>
      </p:sp>
    </p:spTree>
    <p:extLst>
      <p:ext uri="{BB962C8B-B14F-4D97-AF65-F5344CB8AC3E}">
        <p14:creationId xmlns:p14="http://schemas.microsoft.com/office/powerpoint/2010/main" val="244326786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11049000" cy="5410200"/>
          </a:xfrm>
        </p:spPr>
        <p:txBody>
          <a:bodyPr>
            <a:normAutofit/>
          </a:bodyPr>
          <a:lstStyle/>
          <a:p>
            <a:pPr lvl="0"/>
            <a:r>
              <a:rPr lang="en-US" sz="3200" dirty="0">
                <a:latin typeface="Bookman Old Style" panose="02050604050505020204" pitchFamily="18" charset="0"/>
              </a:rPr>
              <a:t>Eyes should be kept free of discharge and should not be patched. </a:t>
            </a:r>
            <a:endParaRPr lang="en-GB" sz="3200" dirty="0">
              <a:latin typeface="Bookman Old Style" panose="02050604050505020204" pitchFamily="18" charset="0"/>
            </a:endParaRPr>
          </a:p>
          <a:p>
            <a:pPr lvl="0"/>
            <a:r>
              <a:rPr lang="en-US" sz="3200" dirty="0">
                <a:latin typeface="Bookman Old Style" panose="02050604050505020204" pitchFamily="18" charset="0"/>
              </a:rPr>
              <a:t>Change your pillowcase frequently.</a:t>
            </a:r>
            <a:endParaRPr lang="en-GB" sz="3200" dirty="0">
              <a:latin typeface="Bookman Old Style" panose="02050604050505020204" pitchFamily="18" charset="0"/>
            </a:endParaRPr>
          </a:p>
          <a:p>
            <a:pPr lvl="0"/>
            <a:r>
              <a:rPr lang="en-US" sz="3200" dirty="0">
                <a:latin typeface="Bookman Old Style" panose="02050604050505020204" pitchFamily="18" charset="0"/>
              </a:rPr>
              <a:t>Replace your eye cosmetics regularly with new ones, and do not share them with other people.</a:t>
            </a:r>
            <a:endParaRPr lang="en-GB" sz="3200" dirty="0">
              <a:latin typeface="Bookman Old Style" panose="02050604050505020204" pitchFamily="18" charset="0"/>
            </a:endParaRPr>
          </a:p>
          <a:p>
            <a:pPr lvl="0"/>
            <a:r>
              <a:rPr lang="en-US" sz="3200" dirty="0">
                <a:latin typeface="Bookman Old Style" panose="02050604050505020204" pitchFamily="18" charset="0"/>
              </a:rPr>
              <a:t>Always </a:t>
            </a:r>
            <a:r>
              <a:rPr lang="en-US" sz="3200" b="1" u="sng" dirty="0">
                <a:latin typeface="Bookman Old Style" panose="02050604050505020204" pitchFamily="18" charset="0"/>
              </a:rPr>
              <a:t>clean your contact lenses</a:t>
            </a:r>
            <a:r>
              <a:rPr lang="en-US" sz="3200" b="1" dirty="0">
                <a:latin typeface="Bookman Old Style" panose="02050604050505020204" pitchFamily="18" charset="0"/>
              </a:rPr>
              <a:t> </a:t>
            </a:r>
            <a:r>
              <a:rPr lang="en-US" sz="3200" dirty="0">
                <a:latin typeface="Bookman Old Style" panose="02050604050505020204" pitchFamily="18" charset="0"/>
              </a:rPr>
              <a:t>properly. In the case of disposable contacts, follow the instructions on the box and dispose when advised.</a:t>
            </a:r>
            <a:endParaRPr lang="en-GB" sz="3200" dirty="0">
              <a:latin typeface="Bookman Old Style" panose="02050604050505020204" pitchFamily="18" charset="0"/>
            </a:endParaRPr>
          </a:p>
          <a:p>
            <a:pPr lvl="0"/>
            <a:r>
              <a:rPr lang="en-US" sz="3200" dirty="0">
                <a:latin typeface="Bookman Old Style" panose="02050604050505020204" pitchFamily="18" charset="0"/>
              </a:rPr>
              <a:t>Small children with conjunctivitis should be kept home from school to avoid spread. </a:t>
            </a:r>
            <a:endParaRPr lang="en-GB" sz="3200" dirty="0">
              <a:latin typeface="Bookman Old Style" panose="02050604050505020204" pitchFamily="18" charset="0"/>
            </a:endParaRPr>
          </a:p>
          <a:p>
            <a:pPr marL="82296" indent="0">
              <a:buNone/>
            </a:pPr>
            <a:endParaRPr lang="en-GB" sz="3200" dirty="0"/>
          </a:p>
          <a:p>
            <a:endParaRPr lang="en-GB" sz="3200" dirty="0"/>
          </a:p>
        </p:txBody>
      </p:sp>
      <p:sp>
        <p:nvSpPr>
          <p:cNvPr id="4" name="Date Placeholder 3"/>
          <p:cNvSpPr>
            <a:spLocks noGrp="1"/>
          </p:cNvSpPr>
          <p:nvPr>
            <p:ph type="dt" sz="half" idx="10"/>
          </p:nvPr>
        </p:nvSpPr>
        <p:spPr>
          <a:xfrm>
            <a:off x="5105400" y="7467600"/>
            <a:ext cx="2133600" cy="152400"/>
          </a:xfrm>
        </p:spPr>
        <p:txBody>
          <a:bodyPr/>
          <a:lstStyle/>
          <a:p>
            <a:fld id="{8B99989D-1752-4469-A69C-2D61BE6EBE30}" type="datetime1">
              <a:rPr lang="en-US" smtClean="0"/>
              <a:t>2/21/2022</a:t>
            </a:fld>
            <a:endParaRPr lang="en-US" dirty="0"/>
          </a:p>
        </p:txBody>
      </p:sp>
      <p:sp>
        <p:nvSpPr>
          <p:cNvPr id="5" name="Footer Placeholder 4"/>
          <p:cNvSpPr>
            <a:spLocks noGrp="1"/>
          </p:cNvSpPr>
          <p:nvPr>
            <p:ph type="ftr" sz="quarter" idx="11"/>
          </p:nvPr>
        </p:nvSpPr>
        <p:spPr>
          <a:xfrm flipV="1">
            <a:off x="7239000" y="76200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165</a:t>
            </a:fld>
            <a:endParaRPr lang="en-US"/>
          </a:p>
        </p:txBody>
      </p:sp>
    </p:spTree>
    <p:extLst>
      <p:ext uri="{BB962C8B-B14F-4D97-AF65-F5344CB8AC3E}">
        <p14:creationId xmlns:p14="http://schemas.microsoft.com/office/powerpoint/2010/main" val="21280227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457200"/>
            <a:ext cx="7498080" cy="152400"/>
          </a:xfrm>
        </p:spPr>
        <p:txBody>
          <a:bodyPr>
            <a:normAutofit fontScale="90000"/>
          </a:bodyPr>
          <a:lstStyle/>
          <a:p>
            <a:endParaRPr lang="en-GB" dirty="0"/>
          </a:p>
        </p:txBody>
      </p:sp>
      <p:sp>
        <p:nvSpPr>
          <p:cNvPr id="3" name="Content Placeholder 2"/>
          <p:cNvSpPr>
            <a:spLocks noGrp="1"/>
          </p:cNvSpPr>
          <p:nvPr>
            <p:ph idx="1"/>
          </p:nvPr>
        </p:nvSpPr>
        <p:spPr>
          <a:xfrm flipV="1">
            <a:off x="2959608" y="6934200"/>
            <a:ext cx="7498080" cy="76200"/>
          </a:xfrm>
        </p:spPr>
        <p:txBody>
          <a:bodyPr>
            <a:normAutofit fontScale="25000" lnSpcReduction="20000"/>
          </a:bodyPr>
          <a:lstStyle/>
          <a:p>
            <a:endParaRPr lang="en-GB" dirty="0"/>
          </a:p>
        </p:txBody>
      </p:sp>
      <p:sp>
        <p:nvSpPr>
          <p:cNvPr id="4" name="Date Placeholder 3"/>
          <p:cNvSpPr>
            <a:spLocks noGrp="1"/>
          </p:cNvSpPr>
          <p:nvPr>
            <p:ph type="dt" sz="half" idx="10"/>
          </p:nvPr>
        </p:nvSpPr>
        <p:spPr>
          <a:xfrm>
            <a:off x="5105400" y="7315200"/>
            <a:ext cx="2133600" cy="304800"/>
          </a:xfrm>
        </p:spPr>
        <p:txBody>
          <a:bodyPr/>
          <a:lstStyle/>
          <a:p>
            <a:fld id="{79A11FF9-8394-48E8-9CA8-845D620B5F13}"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166</a:t>
            </a:fld>
            <a:endParaRPr lang="en-US"/>
          </a:p>
        </p:txBody>
      </p:sp>
      <p:pic>
        <p:nvPicPr>
          <p:cNvPr id="6146" name="Picture 2" descr="C:\Users\NURSING\Documents\viral-vs-bacterial-conjunctiv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3013"/>
            <a:ext cx="7620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1369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943088" cy="487362"/>
          </a:xfrm>
        </p:spPr>
        <p:txBody>
          <a:bodyPr>
            <a:normAutofit fontScale="90000"/>
          </a:bodyPr>
          <a:lstStyle/>
          <a:p>
            <a:r>
              <a:rPr lang="en-US" b="1" baseline="30000" dirty="0" smtClean="0">
                <a:effectLst/>
              </a:rPr>
              <a:t/>
            </a:r>
            <a:br>
              <a:rPr lang="en-US" b="1" baseline="30000" dirty="0" smtClean="0">
                <a:effectLst/>
              </a:rPr>
            </a:br>
            <a:r>
              <a:rPr lang="en-US" b="1" baseline="30000" dirty="0">
                <a:effectLst/>
              </a:rPr>
              <a:t/>
            </a:r>
            <a:br>
              <a:rPr lang="en-US" b="1" baseline="30000" dirty="0">
                <a:effectLst/>
              </a:rPr>
            </a:br>
            <a:r>
              <a:rPr lang="en-US" b="1" baseline="30000" dirty="0" smtClean="0">
                <a:effectLst/>
                <a:latin typeface="Bookman Old Style" panose="02050604050505020204" pitchFamily="18" charset="0"/>
              </a:rPr>
              <a:t>TREATMENT</a:t>
            </a:r>
            <a:r>
              <a:rPr lang="en-GB" dirty="0">
                <a:effectLst/>
                <a:latin typeface="Bookman Old Style" panose="02050604050505020204" pitchFamily="18" charset="0"/>
              </a:rPr>
              <a:t/>
            </a:r>
            <a:br>
              <a:rPr lang="en-GB" dirty="0">
                <a:effectLst/>
                <a:latin typeface="Bookman Old Style" panose="02050604050505020204" pitchFamily="18" charset="0"/>
              </a:rPr>
            </a:br>
            <a:endParaRPr lang="en-GB" dirty="0">
              <a:latin typeface="Bookman Old Style" panose="02050604050505020204" pitchFamily="18" charset="0"/>
            </a:endParaRPr>
          </a:p>
        </p:txBody>
      </p:sp>
      <p:sp>
        <p:nvSpPr>
          <p:cNvPr id="3" name="Content Placeholder 2"/>
          <p:cNvSpPr>
            <a:spLocks noGrp="1"/>
          </p:cNvSpPr>
          <p:nvPr>
            <p:ph idx="1"/>
          </p:nvPr>
        </p:nvSpPr>
        <p:spPr>
          <a:xfrm>
            <a:off x="685800" y="762000"/>
            <a:ext cx="11385176" cy="4924429"/>
          </a:xfrm>
        </p:spPr>
        <p:txBody>
          <a:bodyPr>
            <a:normAutofit fontScale="92500" lnSpcReduction="20000"/>
          </a:bodyPr>
          <a:lstStyle/>
          <a:p>
            <a:pPr marL="82296" indent="0">
              <a:buNone/>
            </a:pPr>
            <a:r>
              <a:rPr lang="en-US" sz="3300" b="1" dirty="0">
                <a:latin typeface="Bookman Old Style" panose="02050604050505020204" pitchFamily="18" charset="0"/>
              </a:rPr>
              <a:t>Viral conjunctivitis:</a:t>
            </a:r>
            <a:endParaRPr lang="en-GB" sz="3300" dirty="0">
              <a:latin typeface="Bookman Old Style" panose="02050604050505020204" pitchFamily="18" charset="0"/>
            </a:endParaRPr>
          </a:p>
          <a:p>
            <a:r>
              <a:rPr lang="en-US" sz="3300" baseline="30000" dirty="0">
                <a:latin typeface="Bookman Old Style" panose="02050604050505020204" pitchFamily="18" charset="0"/>
              </a:rPr>
              <a:t> </a:t>
            </a:r>
            <a:r>
              <a:rPr lang="en-US" sz="3300" dirty="0">
                <a:latin typeface="Bookman Old Style" panose="02050604050505020204" pitchFamily="18" charset="0"/>
              </a:rPr>
              <a:t>Supportive measures</a:t>
            </a:r>
            <a:endParaRPr lang="en-GB" sz="3300" dirty="0">
              <a:latin typeface="Bookman Old Style" panose="02050604050505020204" pitchFamily="18" charset="0"/>
            </a:endParaRPr>
          </a:p>
          <a:p>
            <a:r>
              <a:rPr lang="en-US" sz="3300" dirty="0" smtClean="0">
                <a:latin typeface="Bookman Old Style" panose="02050604050505020204" pitchFamily="18" charset="0"/>
              </a:rPr>
              <a:t>highly </a:t>
            </a:r>
            <a:r>
              <a:rPr lang="en-US" sz="3300" dirty="0">
                <a:latin typeface="Bookman Old Style" panose="02050604050505020204" pitchFamily="18" charset="0"/>
              </a:rPr>
              <a:t>contagious, and transmission precautions must be </a:t>
            </a:r>
            <a:r>
              <a:rPr lang="en-US" sz="3300" dirty="0" smtClean="0">
                <a:latin typeface="Bookman Old Style" panose="02050604050505020204" pitchFamily="18" charset="0"/>
              </a:rPr>
              <a:t>followed</a:t>
            </a:r>
            <a:endParaRPr lang="en-GB" sz="3300" dirty="0">
              <a:latin typeface="Bookman Old Style" panose="02050604050505020204" pitchFamily="18" charset="0"/>
            </a:endParaRPr>
          </a:p>
          <a:p>
            <a:r>
              <a:rPr lang="en-US" sz="3300" dirty="0" smtClean="0">
                <a:latin typeface="Bookman Old Style" panose="02050604050505020204" pitchFamily="18" charset="0"/>
              </a:rPr>
              <a:t>is </a:t>
            </a:r>
            <a:r>
              <a:rPr lang="en-US" sz="3300" dirty="0">
                <a:latin typeface="Bookman Old Style" panose="02050604050505020204" pitchFamily="18" charset="0"/>
              </a:rPr>
              <a:t>self-limiting, lasting 1 </a:t>
            </a:r>
            <a:r>
              <a:rPr lang="en-US" sz="3300" dirty="0" err="1">
                <a:latin typeface="Bookman Old Style" panose="02050604050505020204" pitchFamily="18" charset="0"/>
              </a:rPr>
              <a:t>wk</a:t>
            </a:r>
            <a:r>
              <a:rPr lang="en-US" sz="3300" dirty="0">
                <a:latin typeface="Bookman Old Style" panose="02050604050505020204" pitchFamily="18" charset="0"/>
              </a:rPr>
              <a:t> in mild cases to up to 3 </a:t>
            </a:r>
            <a:r>
              <a:rPr lang="en-US" sz="3300" dirty="0" err="1">
                <a:latin typeface="Bookman Old Style" panose="02050604050505020204" pitchFamily="18" charset="0"/>
              </a:rPr>
              <a:t>wk</a:t>
            </a:r>
            <a:r>
              <a:rPr lang="en-US" sz="3300" dirty="0">
                <a:latin typeface="Bookman Old Style" panose="02050604050505020204" pitchFamily="18" charset="0"/>
              </a:rPr>
              <a:t> in severe cases. </a:t>
            </a:r>
          </a:p>
          <a:p>
            <a:r>
              <a:rPr lang="en-US" sz="3300" dirty="0">
                <a:latin typeface="Bookman Old Style" panose="02050604050505020204" pitchFamily="18" charset="0"/>
              </a:rPr>
              <a:t>It requires only warm or cool compresses for symptomatic relief. </a:t>
            </a:r>
          </a:p>
          <a:p>
            <a:r>
              <a:rPr lang="en-US" sz="3300" dirty="0">
                <a:latin typeface="Bookman Old Style" panose="02050604050505020204" pitchFamily="18" charset="0"/>
              </a:rPr>
              <a:t>However, patients with severe photophobia or whose vision is affected may benefit from topical corticosteroids (</a:t>
            </a:r>
            <a:r>
              <a:rPr lang="en-US" sz="3300" dirty="0" err="1">
                <a:latin typeface="Bookman Old Style" panose="02050604050505020204" pitchFamily="18" charset="0"/>
              </a:rPr>
              <a:t>eg</a:t>
            </a:r>
            <a:r>
              <a:rPr lang="en-US" sz="3300" dirty="0">
                <a:latin typeface="Bookman Old Style" panose="02050604050505020204" pitchFamily="18" charset="0"/>
              </a:rPr>
              <a:t>, 1% prednisolone acetate 6 to 8 </a:t>
            </a:r>
            <a:r>
              <a:rPr lang="en-US" sz="3300" dirty="0" err="1">
                <a:latin typeface="Bookman Old Style" panose="02050604050505020204" pitchFamily="18" charset="0"/>
              </a:rPr>
              <a:t>hrly</a:t>
            </a:r>
            <a:r>
              <a:rPr lang="en-US" sz="3300" dirty="0">
                <a:latin typeface="Bookman Old Style" panose="02050604050505020204" pitchFamily="18" charset="0"/>
              </a:rPr>
              <a:t>).</a:t>
            </a:r>
            <a:endParaRPr lang="en-GB" sz="3300" dirty="0">
              <a:latin typeface="Bookman Old Style" panose="02050604050505020204" pitchFamily="18" charset="0"/>
            </a:endParaRPr>
          </a:p>
          <a:p>
            <a:r>
              <a:rPr lang="en-US" sz="3300" dirty="0">
                <a:latin typeface="Bookman Old Style" panose="02050604050505020204" pitchFamily="18" charset="0"/>
              </a:rPr>
              <a:t>Anti-inflammatory agents to relieve edema</a:t>
            </a:r>
            <a:endParaRPr lang="en-GB" sz="33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a:off x="5105400" y="7467600"/>
            <a:ext cx="2133600" cy="381000"/>
          </a:xfrm>
        </p:spPr>
        <p:txBody>
          <a:bodyPr/>
          <a:lstStyle/>
          <a:p>
            <a:fld id="{F5600B02-C596-4C93-BFF6-DEA1A307D6FD}"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167</a:t>
            </a:fld>
            <a:endParaRPr lang="en-US"/>
          </a:p>
        </p:txBody>
      </p:sp>
    </p:spTree>
    <p:extLst>
      <p:ext uri="{BB962C8B-B14F-4D97-AF65-F5344CB8AC3E}">
        <p14:creationId xmlns:p14="http://schemas.microsoft.com/office/powerpoint/2010/main" val="212830840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71800" y="-1066800"/>
            <a:ext cx="7498080" cy="731838"/>
          </a:xfrm>
        </p:spPr>
        <p:txBody>
          <a:bodyPr>
            <a:normAutofit/>
          </a:bodyPr>
          <a:lstStyle/>
          <a:p>
            <a:endParaRPr lang="en-GB" dirty="0"/>
          </a:p>
        </p:txBody>
      </p:sp>
      <p:sp>
        <p:nvSpPr>
          <p:cNvPr id="3" name="Content Placeholder 2"/>
          <p:cNvSpPr>
            <a:spLocks noGrp="1"/>
          </p:cNvSpPr>
          <p:nvPr>
            <p:ph idx="1"/>
          </p:nvPr>
        </p:nvSpPr>
        <p:spPr>
          <a:xfrm>
            <a:off x="762000" y="304800"/>
            <a:ext cx="11308976" cy="5457829"/>
          </a:xfrm>
        </p:spPr>
        <p:txBody>
          <a:bodyPr>
            <a:normAutofit fontScale="92500"/>
          </a:bodyPr>
          <a:lstStyle/>
          <a:p>
            <a:pPr marL="82296" indent="0">
              <a:buNone/>
            </a:pPr>
            <a:r>
              <a:rPr lang="en-US" sz="3300" b="1" dirty="0">
                <a:latin typeface="Bookman Old Style" panose="02050604050505020204" pitchFamily="18" charset="0"/>
              </a:rPr>
              <a:t>Bacterial </a:t>
            </a:r>
            <a:r>
              <a:rPr lang="en-US" sz="3300" b="1" dirty="0" err="1">
                <a:latin typeface="Bookman Old Style" panose="02050604050505020204" pitchFamily="18" charset="0"/>
              </a:rPr>
              <a:t>conjuctivitis</a:t>
            </a:r>
            <a:endParaRPr lang="en-GB" sz="3300" b="1" dirty="0">
              <a:latin typeface="Bookman Old Style" panose="02050604050505020204" pitchFamily="18" charset="0"/>
            </a:endParaRPr>
          </a:p>
          <a:p>
            <a:pPr lvl="0"/>
            <a:r>
              <a:rPr lang="en-US" sz="3300" dirty="0">
                <a:latin typeface="Bookman Old Style" panose="02050604050505020204" pitchFamily="18" charset="0"/>
              </a:rPr>
              <a:t>Antibiotics (topical for all causes except gonococcal)</a:t>
            </a:r>
            <a:endParaRPr lang="en-GB" sz="3300" dirty="0">
              <a:latin typeface="Bookman Old Style" panose="02050604050505020204" pitchFamily="18" charset="0"/>
            </a:endParaRPr>
          </a:p>
          <a:p>
            <a:pPr lvl="0"/>
            <a:r>
              <a:rPr lang="en-US" sz="3300" dirty="0" smtClean="0">
                <a:latin typeface="Bookman Old Style" panose="02050604050505020204" pitchFamily="18" charset="0"/>
              </a:rPr>
              <a:t>very </a:t>
            </a:r>
            <a:r>
              <a:rPr lang="en-US" sz="3300" dirty="0">
                <a:latin typeface="Bookman Old Style" panose="02050604050505020204" pitchFamily="18" charset="0"/>
              </a:rPr>
              <a:t>contagious, and standard infection control measures should be followed If neither gonococcal nor Chlamydia infection is suspected</a:t>
            </a:r>
          </a:p>
          <a:p>
            <a:r>
              <a:rPr lang="en-US" sz="3300" dirty="0" smtClean="0">
                <a:latin typeface="Bookman Old Style" panose="02050604050505020204" pitchFamily="18" charset="0"/>
              </a:rPr>
              <a:t>presumptively </a:t>
            </a:r>
            <a:r>
              <a:rPr lang="en-US" sz="3300" dirty="0">
                <a:latin typeface="Bookman Old Style" panose="02050604050505020204" pitchFamily="18" charset="0"/>
              </a:rPr>
              <a:t>with moxifloxacin 0.5% drops </a:t>
            </a:r>
            <a:r>
              <a:rPr lang="en-US" sz="3300" dirty="0" err="1">
                <a:latin typeface="Bookman Old Style" panose="02050604050505020204" pitchFamily="18" charset="0"/>
              </a:rPr>
              <a:t>tid</a:t>
            </a:r>
            <a:r>
              <a:rPr lang="en-US" sz="3300" dirty="0">
                <a:latin typeface="Bookman Old Style" panose="02050604050505020204" pitchFamily="18" charset="0"/>
              </a:rPr>
              <a:t> for 7 to 10 days or another fluoroquinolone or trimethoprim. </a:t>
            </a:r>
          </a:p>
          <a:p>
            <a:r>
              <a:rPr lang="en-US" sz="3300" dirty="0">
                <a:latin typeface="Bookman Old Style" panose="02050604050505020204" pitchFamily="18" charset="0"/>
              </a:rPr>
              <a:t>A poor clinical response after 2 or 3 days indicates that the cause is a resistant bacterium, a virus, or an allergy.</a:t>
            </a:r>
          </a:p>
          <a:p>
            <a:r>
              <a:rPr lang="en-US" sz="3300" dirty="0">
                <a:latin typeface="Bookman Old Style" panose="02050604050505020204" pitchFamily="18" charset="0"/>
              </a:rPr>
              <a:t> Culture and sensitivity studies determine subsequent treatment.</a:t>
            </a:r>
            <a:endParaRPr lang="en-GB" sz="33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flipV="1">
            <a:off x="5105400" y="7239000"/>
            <a:ext cx="2133600" cy="76200"/>
          </a:xfrm>
        </p:spPr>
        <p:txBody>
          <a:bodyPr/>
          <a:lstStyle/>
          <a:p>
            <a:fld id="{EF3D0CBB-CE4A-4A0E-BC17-F67CEC2A2ACA}"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168</a:t>
            </a:fld>
            <a:endParaRPr lang="en-US"/>
          </a:p>
        </p:txBody>
      </p:sp>
    </p:spTree>
    <p:extLst>
      <p:ext uri="{BB962C8B-B14F-4D97-AF65-F5344CB8AC3E}">
        <p14:creationId xmlns:p14="http://schemas.microsoft.com/office/powerpoint/2010/main" val="386794957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11049000" cy="5562600"/>
          </a:xfrm>
        </p:spPr>
        <p:txBody>
          <a:bodyPr>
            <a:noAutofit/>
          </a:bodyPr>
          <a:lstStyle/>
          <a:p>
            <a:r>
              <a:rPr lang="en-US" sz="3600" dirty="0">
                <a:latin typeface="Bookman Old Style" panose="02050604050505020204" pitchFamily="18" charset="0"/>
              </a:rPr>
              <a:t>Adult gonococcal conjunctivitis requires a single dose of ceftriaxone 1 g IM. Bacitracin 500 U/g or gentamicin 0.3% ophthalmic ointment instilled into the affected eye may be used in addition to systemic treatment.</a:t>
            </a:r>
          </a:p>
          <a:p>
            <a:r>
              <a:rPr lang="en-US" sz="3600" dirty="0">
                <a:latin typeface="Bookman Old Style" panose="02050604050505020204" pitchFamily="18" charset="0"/>
              </a:rPr>
              <a:t> Sex partners should also be treated. </a:t>
            </a:r>
          </a:p>
          <a:p>
            <a:r>
              <a:rPr lang="en-US" sz="3600" dirty="0">
                <a:latin typeface="Bookman Old Style" panose="02050604050505020204" pitchFamily="18" charset="0"/>
              </a:rPr>
              <a:t>Because chlamydial genital infection is often present in patients with gonorrhea, patients should also receive a single dose of azithromycin 1 g or doxycycline 100 mg </a:t>
            </a:r>
            <a:r>
              <a:rPr lang="en-US" sz="3600" dirty="0" err="1">
                <a:latin typeface="Bookman Old Style" panose="02050604050505020204" pitchFamily="18" charset="0"/>
              </a:rPr>
              <a:t>po</a:t>
            </a:r>
            <a:r>
              <a:rPr lang="en-US" sz="3600" dirty="0">
                <a:latin typeface="Bookman Old Style" panose="02050604050505020204" pitchFamily="18" charset="0"/>
              </a:rPr>
              <a:t> bid for 7 days.</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a:xfrm>
            <a:off x="5105400" y="7696200"/>
            <a:ext cx="2133600" cy="457200"/>
          </a:xfrm>
        </p:spPr>
        <p:txBody>
          <a:bodyPr/>
          <a:lstStyle/>
          <a:p>
            <a:fld id="{66869796-AF9E-4891-A4D1-E86B6B3E0EE8}" type="datetime1">
              <a:rPr lang="en-US" smtClean="0"/>
              <a:t>2/21/2022</a:t>
            </a:fld>
            <a:endParaRPr lang="en-US" dirty="0"/>
          </a:p>
        </p:txBody>
      </p:sp>
      <p:sp>
        <p:nvSpPr>
          <p:cNvPr id="5" name="Footer Placeholder 4"/>
          <p:cNvSpPr>
            <a:spLocks noGrp="1"/>
          </p:cNvSpPr>
          <p:nvPr>
            <p:ph type="ftr" sz="quarter" idx="11"/>
          </p:nvPr>
        </p:nvSpPr>
        <p:spPr>
          <a:xfrm flipV="1">
            <a:off x="7391400" y="8077200"/>
            <a:ext cx="2895600" cy="1371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169</a:t>
            </a:fld>
            <a:endParaRPr lang="en-US"/>
          </a:p>
        </p:txBody>
      </p:sp>
    </p:spTree>
    <p:extLst>
      <p:ext uri="{BB962C8B-B14F-4D97-AF65-F5344CB8AC3E}">
        <p14:creationId xmlns:p14="http://schemas.microsoft.com/office/powerpoint/2010/main" val="3376225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790688" cy="639762"/>
          </a:xfrm>
        </p:spPr>
        <p:txBody>
          <a:bodyPr>
            <a:normAutofit/>
          </a:bodyPr>
          <a:lstStyle/>
          <a:p>
            <a:r>
              <a:rPr lang="en-US" sz="3200" b="1" dirty="0">
                <a:latin typeface="Bookman Old Style" pitchFamily="18" charset="0"/>
              </a:rPr>
              <a:t>STRUCTURE </a:t>
            </a:r>
          </a:p>
        </p:txBody>
      </p:sp>
      <p:sp>
        <p:nvSpPr>
          <p:cNvPr id="3" name="Content Placeholder 2"/>
          <p:cNvSpPr>
            <a:spLocks noGrp="1"/>
          </p:cNvSpPr>
          <p:nvPr>
            <p:ph idx="1"/>
          </p:nvPr>
        </p:nvSpPr>
        <p:spPr>
          <a:xfrm>
            <a:off x="838200" y="609600"/>
            <a:ext cx="10972800" cy="5105400"/>
          </a:xfrm>
        </p:spPr>
        <p:txBody>
          <a:bodyPr>
            <a:noAutofit/>
          </a:bodyPr>
          <a:lstStyle/>
          <a:p>
            <a:r>
              <a:rPr lang="en-US" sz="3600" dirty="0" smtClean="0">
                <a:latin typeface="Bookman Old Style" pitchFamily="18" charset="0"/>
              </a:rPr>
              <a:t>There are three concentric covering of the eyeball. They are:</a:t>
            </a:r>
          </a:p>
          <a:p>
            <a:pPr marL="870966" lvl="1" indent="-514350">
              <a:buFont typeface="+mj-lt"/>
              <a:buAutoNum type="alphaLcParenR"/>
            </a:pPr>
            <a:r>
              <a:rPr lang="en-US" sz="3600" dirty="0">
                <a:latin typeface="Bookman Old Style" pitchFamily="18" charset="0"/>
              </a:rPr>
              <a:t>The outer </a:t>
            </a:r>
            <a:r>
              <a:rPr lang="en-US" sz="3600" b="1" dirty="0">
                <a:latin typeface="Bookman Old Style" pitchFamily="18" charset="0"/>
              </a:rPr>
              <a:t>fibrous layer </a:t>
            </a:r>
            <a:r>
              <a:rPr lang="en-US" sz="3600" dirty="0">
                <a:latin typeface="Bookman Old Style" pitchFamily="18" charset="0"/>
              </a:rPr>
              <a:t>(tunic): sclera &amp; cornea</a:t>
            </a:r>
          </a:p>
          <a:p>
            <a:pPr marL="870966" lvl="1" indent="-514350">
              <a:buFont typeface="+mj-lt"/>
              <a:buAutoNum type="alphaLcParenR"/>
            </a:pPr>
            <a:r>
              <a:rPr lang="en-US" sz="3600" dirty="0">
                <a:latin typeface="Bookman Old Style" pitchFamily="18" charset="0"/>
              </a:rPr>
              <a:t>The middle </a:t>
            </a:r>
            <a:r>
              <a:rPr lang="en-US" sz="3600" b="1" dirty="0" err="1">
                <a:latin typeface="Bookman Old Style" pitchFamily="18" charset="0"/>
              </a:rPr>
              <a:t>vasular</a:t>
            </a:r>
            <a:r>
              <a:rPr lang="en-US" sz="3600" b="1" dirty="0">
                <a:latin typeface="Bookman Old Style" pitchFamily="18" charset="0"/>
              </a:rPr>
              <a:t> layer </a:t>
            </a:r>
            <a:r>
              <a:rPr lang="en-US" sz="3600" dirty="0">
                <a:latin typeface="Bookman Old Style" pitchFamily="18" charset="0"/>
              </a:rPr>
              <a:t>(tunic): choroid, </a:t>
            </a:r>
            <a:r>
              <a:rPr lang="en-US" sz="3600" dirty="0" smtClean="0">
                <a:latin typeface="Bookman Old Style" pitchFamily="18" charset="0"/>
              </a:rPr>
              <a:t>ciliary </a:t>
            </a:r>
            <a:r>
              <a:rPr lang="en-US" sz="3600" dirty="0">
                <a:latin typeface="Bookman Old Style" pitchFamily="18" charset="0"/>
              </a:rPr>
              <a:t>body and iris  aka Uvea </a:t>
            </a:r>
          </a:p>
          <a:p>
            <a:pPr marL="870966" lvl="1" indent="-514350">
              <a:buFont typeface="+mj-lt"/>
              <a:buAutoNum type="alphaLcParenR"/>
            </a:pPr>
            <a:r>
              <a:rPr lang="en-US" sz="3600" dirty="0">
                <a:latin typeface="Bookman Old Style" pitchFamily="18" charset="0"/>
              </a:rPr>
              <a:t>The inner </a:t>
            </a:r>
            <a:r>
              <a:rPr lang="en-US" sz="3600" b="1" dirty="0">
                <a:latin typeface="Bookman Old Style" pitchFamily="18" charset="0"/>
              </a:rPr>
              <a:t>nervous tissue </a:t>
            </a:r>
            <a:r>
              <a:rPr lang="en-US" sz="3600" dirty="0">
                <a:latin typeface="Bookman Old Style" pitchFamily="18" charset="0"/>
              </a:rPr>
              <a:t>layer(tunic ): retina </a:t>
            </a:r>
          </a:p>
          <a:p>
            <a:pPr marL="596646" indent="-514350"/>
            <a:r>
              <a:rPr lang="en-US" sz="3600" dirty="0" smtClean="0">
                <a:latin typeface="Bookman Old Style" pitchFamily="18" charset="0"/>
              </a:rPr>
              <a:t>Structures within the eye ball are the lens, aqueous humor  and </a:t>
            </a:r>
            <a:r>
              <a:rPr lang="en-US" sz="3600" dirty="0" err="1" smtClean="0">
                <a:latin typeface="Bookman Old Style" pitchFamily="18" charset="0"/>
              </a:rPr>
              <a:t>vitrous</a:t>
            </a:r>
            <a:r>
              <a:rPr lang="en-US" sz="3600" dirty="0" smtClean="0">
                <a:latin typeface="Bookman Old Style" pitchFamily="18" charset="0"/>
              </a:rPr>
              <a:t> humor</a:t>
            </a:r>
          </a:p>
        </p:txBody>
      </p:sp>
      <p:sp>
        <p:nvSpPr>
          <p:cNvPr id="4" name="Date Placeholder 3"/>
          <p:cNvSpPr>
            <a:spLocks noGrp="1"/>
          </p:cNvSpPr>
          <p:nvPr>
            <p:ph type="dt" sz="half" idx="10"/>
          </p:nvPr>
        </p:nvSpPr>
        <p:spPr>
          <a:xfrm flipV="1">
            <a:off x="5105400" y="6781800"/>
            <a:ext cx="2133600" cy="609600"/>
          </a:xfrm>
        </p:spPr>
        <p:txBody>
          <a:bodyPr/>
          <a:lstStyle/>
          <a:p>
            <a:fld id="{5908926E-3D6A-49DE-AFD7-12B62E306D3A}" type="datetime1">
              <a:rPr lang="en-US" smtClean="0"/>
              <a:t>2/21/2022</a:t>
            </a:fld>
            <a:endParaRPr lang="en-US" dirty="0"/>
          </a:p>
        </p:txBody>
      </p:sp>
      <p:sp>
        <p:nvSpPr>
          <p:cNvPr id="5" name="Footer Placeholder 4"/>
          <p:cNvSpPr>
            <a:spLocks noGrp="1"/>
          </p:cNvSpPr>
          <p:nvPr>
            <p:ph type="ftr" sz="quarter" idx="11"/>
          </p:nvPr>
        </p:nvSpPr>
        <p:spPr>
          <a:xfrm flipV="1">
            <a:off x="7239000" y="7010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609600"/>
          </a:xfrm>
        </p:spPr>
        <p:txBody>
          <a:bodyPr>
            <a:normAutofit/>
          </a:bodyPr>
          <a:lstStyle/>
          <a:p>
            <a:endParaRPr lang="en-GB" dirty="0"/>
          </a:p>
        </p:txBody>
      </p:sp>
      <p:sp>
        <p:nvSpPr>
          <p:cNvPr id="3" name="Content Placeholder 2"/>
          <p:cNvSpPr>
            <a:spLocks noGrp="1"/>
          </p:cNvSpPr>
          <p:nvPr>
            <p:ph idx="1"/>
          </p:nvPr>
        </p:nvSpPr>
        <p:spPr>
          <a:xfrm>
            <a:off x="990600" y="152400"/>
            <a:ext cx="10896600" cy="5518152"/>
          </a:xfrm>
        </p:spPr>
        <p:txBody>
          <a:bodyPr>
            <a:normAutofit/>
          </a:bodyPr>
          <a:lstStyle/>
          <a:p>
            <a:r>
              <a:rPr lang="en-US" sz="3600" dirty="0" smtClean="0">
                <a:latin typeface="Bookman Old Style" panose="02050604050505020204" pitchFamily="18" charset="0"/>
              </a:rPr>
              <a:t>Ophthalmic </a:t>
            </a:r>
            <a:r>
              <a:rPr lang="en-US" sz="3600" dirty="0" err="1">
                <a:latin typeface="Bookman Old Style" panose="02050604050505020204" pitchFamily="18" charset="0"/>
              </a:rPr>
              <a:t>neonatorum</a:t>
            </a:r>
            <a:r>
              <a:rPr lang="en-US" sz="3600" dirty="0">
                <a:latin typeface="Bookman Old Style" panose="02050604050505020204" pitchFamily="18" charset="0"/>
              </a:rPr>
              <a:t> is prevented by the routine use of tetracycline,  silver nitrate eye drops or erythromycin ointment at birth. </a:t>
            </a:r>
          </a:p>
          <a:p>
            <a:r>
              <a:rPr lang="en-US" sz="3600" dirty="0">
                <a:latin typeface="Bookman Old Style" panose="02050604050505020204" pitchFamily="18" charset="0"/>
              </a:rPr>
              <a:t>Infections that escape this treatment require systemic treatment.</a:t>
            </a:r>
          </a:p>
          <a:p>
            <a:r>
              <a:rPr lang="en-US" sz="3600" dirty="0">
                <a:latin typeface="Bookman Old Style" panose="02050604050505020204" pitchFamily="18" charset="0"/>
              </a:rPr>
              <a:t> For gonococcal infection, ceftriaxone 25 to 50 mg/kg IV or IM is given once/day for 7 days. </a:t>
            </a:r>
          </a:p>
          <a:p>
            <a:r>
              <a:rPr lang="en-US" sz="3600" dirty="0">
                <a:latin typeface="Bookman Old Style" panose="02050604050505020204" pitchFamily="18" charset="0"/>
              </a:rPr>
              <a:t>Chlamydial infection is treated with erythromycin 12.5 mg/kg </a:t>
            </a:r>
            <a:r>
              <a:rPr lang="en-US" sz="3600" dirty="0" err="1">
                <a:latin typeface="Bookman Old Style" panose="02050604050505020204" pitchFamily="18" charset="0"/>
              </a:rPr>
              <a:t>po</a:t>
            </a:r>
            <a:r>
              <a:rPr lang="en-US" sz="3600" dirty="0">
                <a:latin typeface="Bookman Old Style" panose="02050604050505020204" pitchFamily="18" charset="0"/>
              </a:rPr>
              <a:t> or IV </a:t>
            </a:r>
            <a:r>
              <a:rPr lang="en-US" sz="3600" dirty="0" err="1">
                <a:latin typeface="Bookman Old Style" panose="02050604050505020204" pitchFamily="18" charset="0"/>
              </a:rPr>
              <a:t>qid</a:t>
            </a:r>
            <a:r>
              <a:rPr lang="en-US" sz="3600" dirty="0">
                <a:latin typeface="Bookman Old Style" panose="02050604050505020204" pitchFamily="18" charset="0"/>
              </a:rPr>
              <a:t> for 14 days. The parents should also be treated.</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a:xfrm flipV="1">
            <a:off x="5638800" y="8001000"/>
            <a:ext cx="2133600" cy="838200"/>
          </a:xfrm>
        </p:spPr>
        <p:txBody>
          <a:bodyPr/>
          <a:lstStyle/>
          <a:p>
            <a:fld id="{F4C7F101-0193-434F-8FD9-D42382223644}"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170</a:t>
            </a:fld>
            <a:endParaRPr lang="en-US"/>
          </a:p>
        </p:txBody>
      </p:sp>
    </p:spTree>
    <p:extLst>
      <p:ext uri="{BB962C8B-B14F-4D97-AF65-F5344CB8AC3E}">
        <p14:creationId xmlns:p14="http://schemas.microsoft.com/office/powerpoint/2010/main" val="3382213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457200"/>
            <a:ext cx="7498080" cy="228600"/>
          </a:xfrm>
        </p:spPr>
        <p:txBody>
          <a:bodyPr>
            <a:normAutofit fontScale="90000"/>
          </a:bodyPr>
          <a:lstStyle/>
          <a:p>
            <a:endParaRPr lang="en-GB" dirty="0"/>
          </a:p>
        </p:txBody>
      </p:sp>
      <p:sp>
        <p:nvSpPr>
          <p:cNvPr id="3" name="Content Placeholder 2"/>
          <p:cNvSpPr>
            <a:spLocks noGrp="1"/>
          </p:cNvSpPr>
          <p:nvPr>
            <p:ph idx="1"/>
          </p:nvPr>
        </p:nvSpPr>
        <p:spPr>
          <a:xfrm flipV="1">
            <a:off x="2819400" y="7391400"/>
            <a:ext cx="7638288" cy="762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DF7D7E30-C6A4-4076-8FEC-5EAA6DEC0B4E}" type="datetime1">
              <a:rPr lang="en-US" smtClean="0"/>
              <a:t>2/21/2022</a:t>
            </a:fld>
            <a:endParaRPr lang="en-US"/>
          </a:p>
        </p:txBody>
      </p:sp>
      <p:sp>
        <p:nvSpPr>
          <p:cNvPr id="5" name="Footer Placeholder 4"/>
          <p:cNvSpPr>
            <a:spLocks noGrp="1"/>
          </p:cNvSpPr>
          <p:nvPr>
            <p:ph type="ftr" sz="quarter" idx="11"/>
          </p:nvPr>
        </p:nvSpPr>
        <p:spPr>
          <a:xfrm>
            <a:off x="7239000" y="7162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171</a:t>
            </a:fld>
            <a:endParaRPr lang="en-US"/>
          </a:p>
        </p:txBody>
      </p:sp>
      <p:pic>
        <p:nvPicPr>
          <p:cNvPr id="7170" name="Picture 2" descr="C:\Users\NURSING\Documents\Ophthalmia neonato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3829"/>
            <a:ext cx="6248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426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381000"/>
          </a:xfrm>
        </p:spPr>
        <p:txBody>
          <a:bodyPr>
            <a:normAutofit fontScale="90000"/>
          </a:bodyPr>
          <a:lstStyle/>
          <a:p>
            <a:endParaRPr lang="en-GB" dirty="0"/>
          </a:p>
        </p:txBody>
      </p:sp>
      <p:sp>
        <p:nvSpPr>
          <p:cNvPr id="3" name="Content Placeholder 2"/>
          <p:cNvSpPr>
            <a:spLocks noGrp="1"/>
          </p:cNvSpPr>
          <p:nvPr>
            <p:ph idx="1"/>
          </p:nvPr>
        </p:nvSpPr>
        <p:spPr>
          <a:xfrm>
            <a:off x="838200" y="228600"/>
            <a:ext cx="10896600" cy="5534029"/>
          </a:xfrm>
        </p:spPr>
        <p:txBody>
          <a:bodyPr>
            <a:normAutofit/>
          </a:bodyPr>
          <a:lstStyle/>
          <a:p>
            <a:pPr marL="82296" indent="0">
              <a:buNone/>
            </a:pPr>
            <a:r>
              <a:rPr lang="en-US" sz="3600" b="1" dirty="0">
                <a:latin typeface="Bookman Old Style" panose="02050604050505020204" pitchFamily="18" charset="0"/>
              </a:rPr>
              <a:t>Allergic conjunctivitis</a:t>
            </a:r>
            <a:endParaRPr lang="en-GB" sz="3600" dirty="0">
              <a:latin typeface="Bookman Old Style" panose="02050604050505020204" pitchFamily="18" charset="0"/>
            </a:endParaRPr>
          </a:p>
          <a:p>
            <a:pPr lvl="0"/>
            <a:r>
              <a:rPr lang="en-US" sz="3600" dirty="0">
                <a:latin typeface="Bookman Old Style" panose="02050604050505020204" pitchFamily="18" charset="0"/>
              </a:rPr>
              <a:t>Symptomatic measures- withdrawal of allergen.</a:t>
            </a:r>
            <a:endParaRPr lang="en-GB" sz="3600" dirty="0">
              <a:latin typeface="Bookman Old Style" panose="02050604050505020204" pitchFamily="18" charset="0"/>
            </a:endParaRPr>
          </a:p>
          <a:p>
            <a:pPr lvl="0"/>
            <a:r>
              <a:rPr lang="en-US" sz="3600" dirty="0">
                <a:latin typeface="Bookman Old Style" panose="02050604050505020204" pitchFamily="18" charset="0"/>
              </a:rPr>
              <a:t>Topical antihistamines, vasoconstrictors, NSAIDs, mast cell stabilizers, or a combination</a:t>
            </a:r>
            <a:endParaRPr lang="en-GB" sz="3600" dirty="0">
              <a:latin typeface="Bookman Old Style" panose="02050604050505020204" pitchFamily="18" charset="0"/>
            </a:endParaRPr>
          </a:p>
          <a:p>
            <a:pPr lvl="0"/>
            <a:r>
              <a:rPr lang="en-US" sz="3600" dirty="0">
                <a:latin typeface="Bookman Old Style" panose="02050604050505020204" pitchFamily="18" charset="0"/>
              </a:rPr>
              <a:t>Topical corticosteroids or for recalcitrant (</a:t>
            </a:r>
            <a:r>
              <a:rPr lang="en-US" sz="3600" dirty="0" err="1">
                <a:latin typeface="Bookman Old Style" panose="02050604050505020204" pitchFamily="18" charset="0"/>
              </a:rPr>
              <a:t>stuborn</a:t>
            </a:r>
            <a:r>
              <a:rPr lang="en-US" sz="3600" dirty="0">
                <a:latin typeface="Bookman Old Style" panose="02050604050505020204" pitchFamily="18" charset="0"/>
              </a:rPr>
              <a:t>) cases</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a:xfrm flipV="1">
            <a:off x="5105400" y="7391400"/>
            <a:ext cx="2133600" cy="914400"/>
          </a:xfrm>
        </p:spPr>
        <p:txBody>
          <a:bodyPr/>
          <a:lstStyle/>
          <a:p>
            <a:fld id="{BADDE303-81AF-478B-BC97-02D1705FEAC1}" type="datetime1">
              <a:rPr lang="en-US" smtClean="0"/>
              <a:t>2/21/2022</a:t>
            </a:fld>
            <a:endParaRPr lang="en-US"/>
          </a:p>
        </p:txBody>
      </p:sp>
      <p:sp>
        <p:nvSpPr>
          <p:cNvPr id="5" name="Footer Placeholder 4"/>
          <p:cNvSpPr>
            <a:spLocks noGrp="1"/>
          </p:cNvSpPr>
          <p:nvPr>
            <p:ph type="ftr" sz="quarter" idx="11"/>
          </p:nvPr>
        </p:nvSpPr>
        <p:spPr>
          <a:xfrm flipV="1">
            <a:off x="7239000" y="7315200"/>
            <a:ext cx="2895600" cy="70104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172</a:t>
            </a:fld>
            <a:endParaRPr lang="en-US"/>
          </a:p>
        </p:txBody>
      </p:sp>
    </p:spTree>
    <p:extLst>
      <p:ext uri="{BB962C8B-B14F-4D97-AF65-F5344CB8AC3E}">
        <p14:creationId xmlns:p14="http://schemas.microsoft.com/office/powerpoint/2010/main" val="409474494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7866888" cy="563562"/>
          </a:xfrm>
        </p:spPr>
        <p:txBody>
          <a:bodyPr>
            <a:normAutofit fontScale="90000"/>
          </a:bodyPr>
          <a:lstStyle/>
          <a:p>
            <a:r>
              <a:rPr lang="en-US" b="1" dirty="0" smtClean="0">
                <a:effectLst/>
              </a:rPr>
              <a:t/>
            </a:r>
            <a:br>
              <a:rPr lang="en-US" b="1" dirty="0" smtClean="0">
                <a:effectLst/>
              </a:rPr>
            </a:br>
            <a:r>
              <a:rPr lang="en-US" sz="3600" b="1" dirty="0">
                <a:latin typeface="Bookman Old Style" panose="02050604050505020204" pitchFamily="18" charset="0"/>
              </a:rPr>
              <a:t>Supportive Management</a:t>
            </a:r>
            <a:r>
              <a:rPr lang="en-GB" sz="3600" dirty="0">
                <a:latin typeface="Bookman Old Style" panose="02050604050505020204" pitchFamily="18" charset="0"/>
              </a:rPr>
              <a:t/>
            </a:r>
            <a:br>
              <a:rPr lang="en-GB" sz="3600" dirty="0">
                <a:latin typeface="Bookman Old Style" panose="02050604050505020204" pitchFamily="18" charset="0"/>
              </a:rPr>
            </a:br>
            <a:endParaRPr lang="en-GB" sz="3600" dirty="0">
              <a:latin typeface="Bookman Old Style" panose="02050604050505020204" pitchFamily="18" charset="0"/>
            </a:endParaRPr>
          </a:p>
        </p:txBody>
      </p:sp>
      <p:sp>
        <p:nvSpPr>
          <p:cNvPr id="3" name="Content Placeholder 2"/>
          <p:cNvSpPr>
            <a:spLocks noGrp="1"/>
          </p:cNvSpPr>
          <p:nvPr>
            <p:ph idx="1"/>
          </p:nvPr>
        </p:nvSpPr>
        <p:spPr>
          <a:xfrm>
            <a:off x="533400" y="533399"/>
            <a:ext cx="11537576" cy="5229229"/>
          </a:xfrm>
        </p:spPr>
        <p:txBody>
          <a:bodyPr>
            <a:noAutofit/>
          </a:bodyPr>
          <a:lstStyle/>
          <a:p>
            <a:r>
              <a:rPr lang="en-US" sz="3000" dirty="0">
                <a:latin typeface="Bookman Old Style" panose="02050604050505020204" pitchFamily="18" charset="0"/>
              </a:rPr>
              <a:t>Cool or warm compresses and acetaminophen or ibuprofen may make a client with pinkeye feel more comfortable. </a:t>
            </a:r>
          </a:p>
          <a:p>
            <a:r>
              <a:rPr lang="en-US" sz="3000" dirty="0">
                <a:latin typeface="Bookman Old Style" panose="02050604050505020204" pitchFamily="18" charset="0"/>
              </a:rPr>
              <a:t>You can clean the edges of the infected eye carefully with warm water and gauze or cotton balls. This can also remove the crusts of dried discharge that may cause the eyelids to stick together first thing in the morning.</a:t>
            </a:r>
            <a:endParaRPr lang="en-GB" sz="3000" dirty="0">
              <a:latin typeface="Bookman Old Style" panose="02050604050505020204" pitchFamily="18" charset="0"/>
            </a:endParaRPr>
          </a:p>
          <a:p>
            <a:r>
              <a:rPr lang="en-US" sz="3000" dirty="0">
                <a:latin typeface="Bookman Old Style" panose="02050604050505020204" pitchFamily="18" charset="0"/>
              </a:rPr>
              <a:t>If the client wears contact lenses and has conjunctivitis the contact lenses  should not be worn until the infection is gone. </a:t>
            </a:r>
          </a:p>
          <a:p>
            <a:r>
              <a:rPr lang="en-US" sz="3000" dirty="0">
                <a:latin typeface="Bookman Old Style" panose="02050604050505020204" pitchFamily="18" charset="0"/>
              </a:rPr>
              <a:t>After the infection is gone, clean the lenses carefully.</a:t>
            </a:r>
          </a:p>
          <a:p>
            <a:r>
              <a:rPr lang="en-US" sz="3000" dirty="0">
                <a:latin typeface="Bookman Old Style" panose="02050604050505020204" pitchFamily="18" charset="0"/>
              </a:rPr>
              <a:t> If disposable contact lenses are used , throw away the current pair and use a new pair</a:t>
            </a:r>
            <a:endParaRPr lang="en-GB" sz="3000" dirty="0">
              <a:latin typeface="Bookman Old Style" panose="02050604050505020204" pitchFamily="18" charset="0"/>
            </a:endParaRPr>
          </a:p>
          <a:p>
            <a:endParaRPr lang="en-GB" sz="3000" dirty="0"/>
          </a:p>
        </p:txBody>
      </p:sp>
      <p:sp>
        <p:nvSpPr>
          <p:cNvPr id="4" name="Date Placeholder 3"/>
          <p:cNvSpPr>
            <a:spLocks noGrp="1"/>
          </p:cNvSpPr>
          <p:nvPr>
            <p:ph type="dt" sz="half" idx="10"/>
          </p:nvPr>
        </p:nvSpPr>
        <p:spPr>
          <a:xfrm flipV="1">
            <a:off x="5105400" y="7955280"/>
            <a:ext cx="2133600" cy="45719"/>
          </a:xfrm>
        </p:spPr>
        <p:txBody>
          <a:bodyPr/>
          <a:lstStyle/>
          <a:p>
            <a:fld id="{00F9FA0C-8421-40A3-908F-62D44DD84A44}" type="datetime1">
              <a:rPr lang="en-US" smtClean="0"/>
              <a:t>2/21/2022</a:t>
            </a:fld>
            <a:endParaRPr lang="en-US" dirty="0"/>
          </a:p>
        </p:txBody>
      </p:sp>
      <p:sp>
        <p:nvSpPr>
          <p:cNvPr id="5" name="Footer Placeholder 4"/>
          <p:cNvSpPr>
            <a:spLocks noGrp="1"/>
          </p:cNvSpPr>
          <p:nvPr>
            <p:ph type="ftr" sz="quarter" idx="11"/>
          </p:nvPr>
        </p:nvSpPr>
        <p:spPr>
          <a:xfrm flipV="1">
            <a:off x="7239000" y="7315200"/>
            <a:ext cx="2895600" cy="838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173</a:t>
            </a:fld>
            <a:endParaRPr lang="en-US"/>
          </a:p>
        </p:txBody>
      </p:sp>
    </p:spTree>
    <p:extLst>
      <p:ext uri="{BB962C8B-B14F-4D97-AF65-F5344CB8AC3E}">
        <p14:creationId xmlns:p14="http://schemas.microsoft.com/office/powerpoint/2010/main" val="62793303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943088" cy="487362"/>
          </a:xfrm>
        </p:spPr>
        <p:txBody>
          <a:bodyPr>
            <a:normAutofit fontScale="90000"/>
          </a:bodyPr>
          <a:lstStyle/>
          <a:p>
            <a:r>
              <a:rPr lang="en-US" b="1" cap="all" dirty="0" smtClean="0">
                <a:effectLst/>
              </a:rPr>
              <a:t/>
            </a:r>
            <a:br>
              <a:rPr lang="en-US" b="1" cap="all" dirty="0" smtClean="0">
                <a:effectLst/>
              </a:rPr>
            </a:br>
            <a:r>
              <a:rPr lang="en-US" sz="3600" b="1" cap="all" dirty="0">
                <a:latin typeface="Bookman Old Style" panose="02050604050505020204" pitchFamily="18" charset="0"/>
              </a:rPr>
              <a:t>Trachoma</a:t>
            </a:r>
            <a:r>
              <a:rPr lang="en-GB" sz="3600" b="1" cap="all" dirty="0">
                <a:latin typeface="Bookman Old Style" panose="02050604050505020204" pitchFamily="18" charset="0"/>
              </a:rPr>
              <a:t/>
            </a:r>
            <a:br>
              <a:rPr lang="en-GB" sz="3600" b="1" cap="all" dirty="0">
                <a:latin typeface="Bookman Old Style" panose="02050604050505020204" pitchFamily="18" charset="0"/>
              </a:rPr>
            </a:br>
            <a:endParaRPr lang="en-GB" sz="3600" dirty="0">
              <a:latin typeface="Bookman Old Style" panose="02050604050505020204" pitchFamily="18" charset="0"/>
            </a:endParaRPr>
          </a:p>
        </p:txBody>
      </p:sp>
      <p:sp>
        <p:nvSpPr>
          <p:cNvPr id="3" name="Content Placeholder 2"/>
          <p:cNvSpPr>
            <a:spLocks noGrp="1"/>
          </p:cNvSpPr>
          <p:nvPr>
            <p:ph idx="1"/>
          </p:nvPr>
        </p:nvSpPr>
        <p:spPr>
          <a:xfrm>
            <a:off x="838200" y="533400"/>
            <a:ext cx="11125200" cy="5181600"/>
          </a:xfrm>
        </p:spPr>
        <p:txBody>
          <a:bodyPr>
            <a:normAutofit fontScale="92500" lnSpcReduction="10000"/>
          </a:bodyPr>
          <a:lstStyle/>
          <a:p>
            <a:r>
              <a:rPr lang="en-US" sz="3000" dirty="0">
                <a:latin typeface="Bookman Old Style" panose="02050604050505020204" pitchFamily="18" charset="0"/>
              </a:rPr>
              <a:t>Trachoma is a chronic conjunctivitis caused by Chlamydia trachomatis </a:t>
            </a:r>
          </a:p>
          <a:p>
            <a:r>
              <a:rPr lang="en-US" sz="3000" dirty="0">
                <a:latin typeface="Bookman Old Style" panose="02050604050505020204" pitchFamily="18" charset="0"/>
              </a:rPr>
              <a:t>It is characterized by progressive exacerbations and remissions.</a:t>
            </a:r>
          </a:p>
          <a:p>
            <a:r>
              <a:rPr lang="en-US" sz="3000" dirty="0">
                <a:latin typeface="Bookman Old Style" panose="02050604050505020204" pitchFamily="18" charset="0"/>
              </a:rPr>
              <a:t> It is the leading cause of preventable blindness worldwide. </a:t>
            </a:r>
          </a:p>
          <a:p>
            <a:r>
              <a:rPr lang="en-US" sz="3000" dirty="0">
                <a:latin typeface="Bookman Old Style" panose="02050604050505020204" pitchFamily="18" charset="0"/>
              </a:rPr>
              <a:t>The causative organism is </a:t>
            </a:r>
            <a:r>
              <a:rPr lang="en-US" sz="3000" b="1" dirty="0">
                <a:latin typeface="Bookman Old Style" panose="02050604050505020204" pitchFamily="18" charset="0"/>
              </a:rPr>
              <a:t>Chlamydia trachomatis </a:t>
            </a:r>
            <a:r>
              <a:rPr lang="en-US" sz="3000" dirty="0">
                <a:latin typeface="Bookman Old Style" panose="02050604050505020204" pitchFamily="18" charset="0"/>
              </a:rPr>
              <a:t>(serotypes A, B, Ba, and C).</a:t>
            </a:r>
          </a:p>
          <a:p>
            <a:pPr marL="82296" indent="0">
              <a:buNone/>
            </a:pPr>
            <a:r>
              <a:rPr lang="en-US" sz="3000" b="1" dirty="0">
                <a:latin typeface="Bookman Old Style" panose="02050604050505020204" pitchFamily="18" charset="0"/>
              </a:rPr>
              <a:t>Signs And Symptoms  </a:t>
            </a:r>
          </a:p>
          <a:p>
            <a:r>
              <a:rPr lang="en-US" sz="3000" dirty="0">
                <a:latin typeface="Bookman Old Style" panose="02050604050505020204" pitchFamily="18" charset="0"/>
              </a:rPr>
              <a:t>Initial symptoms are conjunctival hyperemia, eyelid edema, photophobia, and lacrimation. </a:t>
            </a:r>
          </a:p>
          <a:p>
            <a:r>
              <a:rPr lang="en-US" sz="3000" dirty="0">
                <a:latin typeface="Bookman Old Style" panose="02050604050505020204" pitchFamily="18" charset="0"/>
              </a:rPr>
              <a:t>Later, corneal neovascularization and scarring of the conjunctiva, cornea, and eyelids occur</a:t>
            </a:r>
            <a:r>
              <a:rPr lang="en-US" sz="3000" i="1" dirty="0">
                <a:latin typeface="Bookman Old Style" panose="02050604050505020204" pitchFamily="18" charset="0"/>
              </a:rPr>
              <a:t>. </a:t>
            </a:r>
            <a:endParaRPr lang="en-GB" sz="3000" dirty="0">
              <a:latin typeface="Bookman Old Style" panose="02050604050505020204" pitchFamily="18" charset="0"/>
            </a:endParaRPr>
          </a:p>
          <a:p>
            <a:endParaRPr lang="en-GB" sz="2800" dirty="0">
              <a:latin typeface="Bookman Old Style" panose="02050604050505020204" pitchFamily="18" charset="0"/>
            </a:endParaRPr>
          </a:p>
          <a:p>
            <a:endParaRPr lang="en-GB" sz="2800" dirty="0">
              <a:latin typeface="Bookman Old Style" panose="02050604050505020204" pitchFamily="18" charset="0"/>
            </a:endParaRPr>
          </a:p>
        </p:txBody>
      </p:sp>
      <p:sp>
        <p:nvSpPr>
          <p:cNvPr id="4" name="Date Placeholder 3"/>
          <p:cNvSpPr>
            <a:spLocks noGrp="1"/>
          </p:cNvSpPr>
          <p:nvPr>
            <p:ph type="dt" sz="half" idx="10"/>
          </p:nvPr>
        </p:nvSpPr>
        <p:spPr>
          <a:xfrm>
            <a:off x="5105400" y="7543800"/>
            <a:ext cx="2133600" cy="76200"/>
          </a:xfrm>
        </p:spPr>
        <p:txBody>
          <a:bodyPr/>
          <a:lstStyle/>
          <a:p>
            <a:fld id="{5D571128-5942-4434-A59B-CDFA597C2EF9}"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174</a:t>
            </a:fld>
            <a:endParaRPr lang="en-US"/>
          </a:p>
        </p:txBody>
      </p:sp>
    </p:spTree>
    <p:extLst>
      <p:ext uri="{BB962C8B-B14F-4D97-AF65-F5344CB8AC3E}">
        <p14:creationId xmlns:p14="http://schemas.microsoft.com/office/powerpoint/2010/main" val="80885805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447800"/>
            <a:ext cx="7866888" cy="533400"/>
          </a:xfrm>
        </p:spPr>
        <p:txBody>
          <a:bodyPr>
            <a:normAutofit fontScale="90000"/>
          </a:bodyPr>
          <a:lstStyle/>
          <a:p>
            <a:endParaRPr lang="en-GB" dirty="0"/>
          </a:p>
        </p:txBody>
      </p:sp>
      <p:sp>
        <p:nvSpPr>
          <p:cNvPr id="3" name="Content Placeholder 2"/>
          <p:cNvSpPr>
            <a:spLocks noGrp="1"/>
          </p:cNvSpPr>
          <p:nvPr>
            <p:ph idx="1"/>
          </p:nvPr>
        </p:nvSpPr>
        <p:spPr>
          <a:xfrm>
            <a:off x="914400" y="0"/>
            <a:ext cx="10896600" cy="5686429"/>
          </a:xfrm>
        </p:spPr>
        <p:txBody>
          <a:bodyPr>
            <a:noAutofit/>
          </a:bodyPr>
          <a:lstStyle/>
          <a:p>
            <a:r>
              <a:rPr lang="en-US" sz="3200" dirty="0">
                <a:latin typeface="Bookman Old Style" panose="02050604050505020204" pitchFamily="18" charset="0"/>
              </a:rPr>
              <a:t>It thrives best in situations of overcrowding, poor hygiene and dirty environments</a:t>
            </a:r>
            <a:endParaRPr lang="en-GB" sz="3200" dirty="0">
              <a:latin typeface="Bookman Old Style" panose="02050604050505020204" pitchFamily="18" charset="0"/>
            </a:endParaRPr>
          </a:p>
          <a:p>
            <a:r>
              <a:rPr lang="en-US" sz="3200" dirty="0">
                <a:latin typeface="Bookman Old Style" panose="02050604050505020204" pitchFamily="18" charset="0"/>
              </a:rPr>
              <a:t> Trachoma is highly contagious in its early stages and is transmitted by eye-to-eye contact, hand-to-eye contact, eye-seeking flies, or the sharing of contaminated items i.e. makeups</a:t>
            </a:r>
          </a:p>
          <a:p>
            <a:r>
              <a:rPr lang="en-US" sz="3200" dirty="0">
                <a:latin typeface="Bookman Old Style" panose="02050604050505020204" pitchFamily="18" charset="0"/>
              </a:rPr>
              <a:t>Repeat infections result in a chronic follicular conjunctivitis that leads to scarring in the conjunctiva and cornea.</a:t>
            </a:r>
            <a:endParaRPr lang="en-GB" sz="3200" dirty="0">
              <a:latin typeface="Bookman Old Style" panose="02050604050505020204" pitchFamily="18" charset="0"/>
            </a:endParaRPr>
          </a:p>
          <a:p>
            <a:r>
              <a:rPr lang="en-US" sz="3200" dirty="0">
                <a:latin typeface="Bookman Old Style" panose="02050604050505020204" pitchFamily="18" charset="0"/>
              </a:rPr>
              <a:t>Without prompt treatment trachoma involves the cornea resulting in decreased vision and blindness. </a:t>
            </a:r>
          </a:p>
          <a:p>
            <a:endParaRPr lang="en-GB" sz="3200" dirty="0"/>
          </a:p>
        </p:txBody>
      </p:sp>
      <p:sp>
        <p:nvSpPr>
          <p:cNvPr id="4" name="Date Placeholder 3"/>
          <p:cNvSpPr>
            <a:spLocks noGrp="1"/>
          </p:cNvSpPr>
          <p:nvPr>
            <p:ph type="dt" sz="half" idx="10"/>
          </p:nvPr>
        </p:nvSpPr>
        <p:spPr>
          <a:xfrm>
            <a:off x="5105400" y="7543800"/>
            <a:ext cx="2133600" cy="76200"/>
          </a:xfrm>
        </p:spPr>
        <p:txBody>
          <a:bodyPr/>
          <a:lstStyle/>
          <a:p>
            <a:fld id="{FD50A46D-2AB4-4158-910C-26BA8C4A7073}"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175</a:t>
            </a:fld>
            <a:endParaRPr lang="en-US"/>
          </a:p>
        </p:txBody>
      </p:sp>
    </p:spTree>
    <p:extLst>
      <p:ext uri="{BB962C8B-B14F-4D97-AF65-F5344CB8AC3E}">
        <p14:creationId xmlns:p14="http://schemas.microsoft.com/office/powerpoint/2010/main" val="204818229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381000"/>
          </a:xfrm>
        </p:spPr>
        <p:txBody>
          <a:bodyPr>
            <a:normAutofit fontScale="90000"/>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AC0A03A1-682D-4D36-93F8-C3EF8739F493}" type="datetime1">
              <a:rPr lang="en-US" smtClean="0"/>
              <a:t>2/21/2022</a:t>
            </a:fld>
            <a:endParaRPr lang="en-US"/>
          </a:p>
        </p:txBody>
      </p:sp>
      <p:sp>
        <p:nvSpPr>
          <p:cNvPr id="5" name="Footer Placeholder 4"/>
          <p:cNvSpPr>
            <a:spLocks noGrp="1"/>
          </p:cNvSpPr>
          <p:nvPr>
            <p:ph type="ftr" sz="quarter" idx="11"/>
          </p:nvPr>
        </p:nvSpPr>
        <p:spPr>
          <a:xfrm>
            <a:off x="7239000" y="7162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176</a:t>
            </a:fld>
            <a:endParaRPr lang="en-US"/>
          </a:p>
        </p:txBody>
      </p:sp>
      <p:pic>
        <p:nvPicPr>
          <p:cNvPr id="8194" name="Picture 2" descr="C:\Users\NURSING\Documents\TS-Trachomatous-Scarring_560071048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6875"/>
            <a:ext cx="8077200" cy="594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0670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50519"/>
            <a:ext cx="7498080" cy="45719"/>
          </a:xfrm>
        </p:spPr>
        <p:txBody>
          <a:bodyPr>
            <a:normAutofit fontScale="90000"/>
          </a:bodyPr>
          <a:lstStyle/>
          <a:p>
            <a:endParaRPr lang="en-GB" dirty="0"/>
          </a:p>
        </p:txBody>
      </p:sp>
      <p:sp>
        <p:nvSpPr>
          <p:cNvPr id="3" name="Content Placeholder 2"/>
          <p:cNvSpPr>
            <a:spLocks noGrp="1"/>
          </p:cNvSpPr>
          <p:nvPr>
            <p:ph idx="1"/>
          </p:nvPr>
        </p:nvSpPr>
        <p:spPr>
          <a:xfrm flipV="1">
            <a:off x="2959608" y="7620000"/>
            <a:ext cx="7498080" cy="304800"/>
          </a:xfrm>
        </p:spPr>
        <p:txBody>
          <a:bodyPr>
            <a:normAutofit fontScale="85000" lnSpcReduction="20000"/>
          </a:bodyPr>
          <a:lstStyle/>
          <a:p>
            <a:endParaRPr lang="en-GB" dirty="0"/>
          </a:p>
        </p:txBody>
      </p:sp>
      <p:sp>
        <p:nvSpPr>
          <p:cNvPr id="4" name="Date Placeholder 3"/>
          <p:cNvSpPr>
            <a:spLocks noGrp="1"/>
          </p:cNvSpPr>
          <p:nvPr>
            <p:ph type="dt" sz="half" idx="10"/>
          </p:nvPr>
        </p:nvSpPr>
        <p:spPr/>
        <p:txBody>
          <a:bodyPr/>
          <a:lstStyle/>
          <a:p>
            <a:fld id="{002694C8-4C90-49E0-9539-B1FABB3E72B0}" type="datetime1">
              <a:rPr lang="en-US" smtClean="0"/>
              <a:t>2/21/2022</a:t>
            </a:fld>
            <a:endParaRPr lang="en-US"/>
          </a:p>
        </p:txBody>
      </p:sp>
      <p:sp>
        <p:nvSpPr>
          <p:cNvPr id="5" name="Footer Placeholder 4"/>
          <p:cNvSpPr>
            <a:spLocks noGrp="1"/>
          </p:cNvSpPr>
          <p:nvPr>
            <p:ph type="ftr" sz="quarter" idx="11"/>
          </p:nvPr>
        </p:nvSpPr>
        <p:spPr>
          <a:xfrm>
            <a:off x="7239000" y="7010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177</a:t>
            </a:fld>
            <a:endParaRPr lang="en-US"/>
          </a:p>
        </p:txBody>
      </p:sp>
      <p:pic>
        <p:nvPicPr>
          <p:cNvPr id="9218" name="Picture 2" descr="C:\Users\NURSING\Documents\trach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7086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9305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057400" y="0"/>
            <a:ext cx="8229600" cy="1066800"/>
          </a:xfrm>
        </p:spPr>
        <p:txBody>
          <a:bodyPr rtlCol="0">
            <a:normAutofit/>
          </a:bodyPr>
          <a:lstStyle/>
          <a:p>
            <a:pPr>
              <a:defRPr/>
            </a:pPr>
            <a:r>
              <a:rPr lang="en-US" sz="3100" b="1" i="1" u="sng" dirty="0">
                <a:latin typeface="Bookman Old Style" panose="02050604050505020204" pitchFamily="18" charset="0"/>
              </a:rPr>
              <a:t>Classification of progress of trachoma </a:t>
            </a:r>
            <a:r>
              <a:rPr lang="en-US" b="1" i="1" u="sng" dirty="0" smtClean="0"/>
              <a:t/>
            </a:r>
            <a:br>
              <a:rPr lang="en-US" b="1" i="1" u="sng" dirty="0" smtClean="0"/>
            </a:br>
            <a:endParaRPr lang="en-US" dirty="0" smtClean="0"/>
          </a:p>
        </p:txBody>
      </p:sp>
      <p:sp>
        <p:nvSpPr>
          <p:cNvPr id="3" name="Content Placeholder 2"/>
          <p:cNvSpPr>
            <a:spLocks noGrp="1"/>
          </p:cNvSpPr>
          <p:nvPr>
            <p:ph idx="1"/>
          </p:nvPr>
        </p:nvSpPr>
        <p:spPr>
          <a:xfrm>
            <a:off x="990600" y="533400"/>
            <a:ext cx="10972800" cy="5257800"/>
          </a:xfrm>
        </p:spPr>
        <p:txBody>
          <a:bodyPr rtlCol="0">
            <a:noAutofit/>
          </a:bodyPr>
          <a:lstStyle/>
          <a:p>
            <a:pPr>
              <a:buNone/>
              <a:defRPr/>
            </a:pPr>
            <a:r>
              <a:rPr lang="en-US" sz="2800" b="1" dirty="0">
                <a:latin typeface="Bookman Old Style" panose="02050604050505020204" pitchFamily="18" charset="0"/>
              </a:rPr>
              <a:t>1. </a:t>
            </a:r>
            <a:r>
              <a:rPr lang="en-US" sz="2800" b="1" dirty="0" err="1">
                <a:latin typeface="Bookman Old Style" panose="02050604050505020204" pitchFamily="18" charset="0"/>
              </a:rPr>
              <a:t>Mc</a:t>
            </a:r>
            <a:r>
              <a:rPr lang="en-US" sz="2800" b="1" dirty="0">
                <a:latin typeface="Bookman Old Style" panose="02050604050505020204" pitchFamily="18" charset="0"/>
              </a:rPr>
              <a:t> </a:t>
            </a:r>
            <a:r>
              <a:rPr lang="en-US" sz="2800" b="1" dirty="0" err="1">
                <a:latin typeface="Bookman Old Style" panose="02050604050505020204" pitchFamily="18" charset="0"/>
              </a:rPr>
              <a:t>Callan's</a:t>
            </a:r>
            <a:r>
              <a:rPr lang="en-US" sz="2800" b="1" dirty="0">
                <a:latin typeface="Bookman Old Style" panose="02050604050505020204" pitchFamily="18" charset="0"/>
              </a:rPr>
              <a:t> classification</a:t>
            </a:r>
          </a:p>
          <a:p>
            <a:pPr>
              <a:buNone/>
              <a:defRPr/>
            </a:pPr>
            <a:r>
              <a:rPr lang="en-US" sz="2800" b="1" dirty="0">
                <a:latin typeface="Bookman Old Style" panose="02050604050505020204" pitchFamily="18" charset="0"/>
              </a:rPr>
              <a:t>Stage I: incipient trachoma (early stage)</a:t>
            </a:r>
          </a:p>
          <a:p>
            <a:pPr lvl="1">
              <a:buFont typeface="Arial" pitchFamily="34" charset="0"/>
              <a:buChar char="–"/>
              <a:defRPr/>
            </a:pPr>
            <a:r>
              <a:rPr lang="en-US" sz="2800" dirty="0" smtClean="0">
                <a:latin typeface="Bookman Old Style" panose="02050604050505020204" pitchFamily="18" charset="0"/>
              </a:rPr>
              <a:t>Stage of infiltration</a:t>
            </a:r>
          </a:p>
          <a:p>
            <a:pPr lvl="1">
              <a:buFont typeface="Arial" pitchFamily="34" charset="0"/>
              <a:buChar char="–"/>
              <a:defRPr/>
            </a:pPr>
            <a:r>
              <a:rPr lang="en-US" sz="2800" dirty="0" smtClean="0">
                <a:latin typeface="Bookman Old Style" panose="02050604050505020204" pitchFamily="18" charset="0"/>
              </a:rPr>
              <a:t>Characterized by hyperemia of palpebral </a:t>
            </a:r>
            <a:r>
              <a:rPr lang="en-US" sz="2800" dirty="0" err="1" smtClean="0">
                <a:latin typeface="Bookman Old Style" panose="02050604050505020204" pitchFamily="18" charset="0"/>
              </a:rPr>
              <a:t>conjuctiva</a:t>
            </a:r>
            <a:r>
              <a:rPr lang="en-US" sz="2800" dirty="0" smtClean="0">
                <a:latin typeface="Bookman Old Style" panose="02050604050505020204" pitchFamily="18" charset="0"/>
              </a:rPr>
              <a:t> and immature follicles </a:t>
            </a:r>
          </a:p>
          <a:p>
            <a:pPr lvl="1">
              <a:buFont typeface="Arial" pitchFamily="34" charset="0"/>
              <a:buChar char="–"/>
              <a:defRPr/>
            </a:pPr>
            <a:r>
              <a:rPr lang="en-US" sz="2800" dirty="0" smtClean="0">
                <a:latin typeface="Bookman Old Style" panose="02050604050505020204" pitchFamily="18" charset="0"/>
              </a:rPr>
              <a:t>Follicles are round swellings up to 3.0 mm in diameter. They are grey or creamy and are therefore paler than the surrounding conjunctiva.</a:t>
            </a:r>
          </a:p>
          <a:p>
            <a:pPr marL="60325" lvl="1" indent="0">
              <a:buNone/>
              <a:defRPr/>
            </a:pPr>
            <a:r>
              <a:rPr lang="en-US" sz="2800" b="1" dirty="0" smtClean="0">
                <a:latin typeface="Bookman Old Style" panose="02050604050505020204" pitchFamily="18" charset="0"/>
              </a:rPr>
              <a:t>Stage 2: established trachoma</a:t>
            </a:r>
          </a:p>
          <a:p>
            <a:pPr marL="60325" lvl="1" indent="0">
              <a:buFont typeface="Arial" pitchFamily="34" charset="0"/>
              <a:buChar char="–"/>
              <a:defRPr/>
            </a:pPr>
            <a:r>
              <a:rPr lang="en-US" sz="2800" dirty="0" smtClean="0">
                <a:latin typeface="Bookman Old Style" panose="02050604050505020204" pitchFamily="18" charset="0"/>
              </a:rPr>
              <a:t>Stage of florid infiltration</a:t>
            </a:r>
          </a:p>
          <a:p>
            <a:pPr marL="60325" lvl="1" indent="0">
              <a:buFont typeface="Arial" pitchFamily="34" charset="0"/>
              <a:buChar char="–"/>
              <a:defRPr/>
            </a:pPr>
            <a:r>
              <a:rPr lang="en-US" sz="2800" dirty="0" smtClean="0">
                <a:latin typeface="Bookman Old Style" panose="02050604050505020204" pitchFamily="18" charset="0"/>
              </a:rPr>
              <a:t>characterized by appearance of mature follicles &amp; papillae and progressive corneal pannus</a:t>
            </a:r>
          </a:p>
        </p:txBody>
      </p:sp>
      <p:sp>
        <p:nvSpPr>
          <p:cNvPr id="2" name="Date Placeholder 1"/>
          <p:cNvSpPr>
            <a:spLocks noGrp="1"/>
          </p:cNvSpPr>
          <p:nvPr>
            <p:ph type="dt" sz="half" idx="10"/>
          </p:nvPr>
        </p:nvSpPr>
        <p:spPr/>
        <p:txBody>
          <a:bodyPr/>
          <a:lstStyle/>
          <a:p>
            <a:fld id="{2E4CD726-24D7-49E2-89E0-B4C3057DA364}" type="datetime1">
              <a:rPr lang="en-US" smtClean="0"/>
              <a:t>2/21/2022</a:t>
            </a:fld>
            <a:endParaRPr lang="en-US"/>
          </a:p>
        </p:txBody>
      </p:sp>
      <p:sp>
        <p:nvSpPr>
          <p:cNvPr id="4" name="Footer Placeholder 3"/>
          <p:cNvSpPr>
            <a:spLocks noGrp="1"/>
          </p:cNvSpPr>
          <p:nvPr>
            <p:ph type="ftr" sz="quarter" idx="11"/>
          </p:nvPr>
        </p:nvSpPr>
        <p:spPr>
          <a:xfrm>
            <a:off x="7239000" y="6934200"/>
            <a:ext cx="2895600" cy="4572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178</a:t>
            </a:fld>
            <a:endParaRPr lang="en-US"/>
          </a:p>
        </p:txBody>
      </p:sp>
    </p:spTree>
    <p:extLst>
      <p:ext uri="{BB962C8B-B14F-4D97-AF65-F5344CB8AC3E}">
        <p14:creationId xmlns:p14="http://schemas.microsoft.com/office/powerpoint/2010/main" val="116300980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0" y="-1066800"/>
            <a:ext cx="8229600" cy="46038"/>
          </a:xfrm>
        </p:spPr>
        <p:txBody>
          <a:bodyPr rtlCol="0">
            <a:normAutofit fontScale="90000"/>
          </a:bodyPr>
          <a:lstStyle/>
          <a:p>
            <a:pPr>
              <a:defRPr/>
            </a:pPr>
            <a:endParaRPr lang="en-US" dirty="0" smtClean="0"/>
          </a:p>
        </p:txBody>
      </p:sp>
      <p:sp>
        <p:nvSpPr>
          <p:cNvPr id="107523" name="Content Placeholder 2"/>
          <p:cNvSpPr>
            <a:spLocks noGrp="1"/>
          </p:cNvSpPr>
          <p:nvPr>
            <p:ph idx="1"/>
          </p:nvPr>
        </p:nvSpPr>
        <p:spPr>
          <a:xfrm>
            <a:off x="990600" y="228600"/>
            <a:ext cx="10972800" cy="5562600"/>
          </a:xfrm>
        </p:spPr>
        <p:txBody>
          <a:bodyPr>
            <a:normAutofit/>
          </a:bodyPr>
          <a:lstStyle/>
          <a:p>
            <a:pPr marL="60325" lvl="1" indent="0">
              <a:buNone/>
            </a:pPr>
            <a:r>
              <a:rPr lang="en-US" sz="3600" b="1" dirty="0" smtClean="0">
                <a:latin typeface="Bookman Old Style" panose="02050604050505020204" pitchFamily="18" charset="0"/>
              </a:rPr>
              <a:t>Stage 3: early </a:t>
            </a:r>
            <a:r>
              <a:rPr lang="en-US" sz="3600" b="1" dirty="0" err="1" smtClean="0">
                <a:latin typeface="Bookman Old Style" panose="02050604050505020204" pitchFamily="18" charset="0"/>
              </a:rPr>
              <a:t>conjunctival</a:t>
            </a:r>
            <a:r>
              <a:rPr lang="en-US" sz="3600" b="1" dirty="0" smtClean="0">
                <a:latin typeface="Bookman Old Style" panose="02050604050505020204" pitchFamily="18" charset="0"/>
              </a:rPr>
              <a:t> scarring (cicatrizing trachoma)</a:t>
            </a:r>
          </a:p>
          <a:p>
            <a:pPr marL="60325" lvl="1" indent="0"/>
            <a:r>
              <a:rPr lang="en-US" sz="3600" dirty="0" smtClean="0">
                <a:latin typeface="Bookman Old Style" panose="02050604050505020204" pitchFamily="18" charset="0"/>
              </a:rPr>
              <a:t>It is characterized by  scarring of palpebral conjunctiva and the scars are easily visible as white bands.</a:t>
            </a:r>
          </a:p>
          <a:p>
            <a:pPr marL="60325" lvl="1" indent="0">
              <a:buNone/>
            </a:pPr>
            <a:r>
              <a:rPr lang="en-US" sz="3600" b="1" dirty="0" smtClean="0">
                <a:latin typeface="Bookman Old Style" panose="02050604050505020204" pitchFamily="18" charset="0"/>
              </a:rPr>
              <a:t>Stage 4: smooth scarring of the upper (tarsal) conjunctiva</a:t>
            </a:r>
          </a:p>
          <a:p>
            <a:pPr marL="60325" lvl="1" indent="0">
              <a:buNone/>
            </a:pPr>
            <a:r>
              <a:rPr lang="en-US" sz="3600" dirty="0" smtClean="0">
                <a:latin typeface="Bookman Old Style" panose="02050604050505020204" pitchFamily="18" charset="0"/>
              </a:rPr>
              <a:t>It is also called </a:t>
            </a:r>
            <a:r>
              <a:rPr lang="en-US" sz="3600" b="1" dirty="0" smtClean="0">
                <a:latin typeface="Bookman Old Style" panose="02050604050505020204" pitchFamily="18" charset="0"/>
              </a:rPr>
              <a:t>healed trachoma. </a:t>
            </a:r>
            <a:r>
              <a:rPr lang="en-US" sz="3600" dirty="0" smtClean="0">
                <a:latin typeface="Bookman Old Style" panose="02050604050505020204" pitchFamily="18" charset="0"/>
              </a:rPr>
              <a:t>The</a:t>
            </a:r>
            <a:r>
              <a:rPr lang="en-US" sz="3600" b="1" dirty="0" smtClean="0">
                <a:latin typeface="Bookman Old Style" panose="02050604050505020204" pitchFamily="18" charset="0"/>
              </a:rPr>
              <a:t> </a:t>
            </a:r>
            <a:r>
              <a:rPr lang="fr-FR" sz="3600" b="1" dirty="0" smtClean="0">
                <a:latin typeface="Bookman Old Style" panose="02050604050505020204" pitchFamily="18" charset="0"/>
              </a:rPr>
              <a:t>séquelle</a:t>
            </a:r>
            <a:r>
              <a:rPr lang="fr-FR" sz="3600" dirty="0" smtClean="0">
                <a:latin typeface="Bookman Old Style" panose="02050604050505020204" pitchFamily="18" charset="0"/>
              </a:rPr>
              <a:t> to cicatrisation cause </a:t>
            </a:r>
            <a:r>
              <a:rPr lang="fr-FR" sz="3600" dirty="0" err="1" smtClean="0">
                <a:latin typeface="Bookman Old Style" panose="02050604050505020204" pitchFamily="18" charset="0"/>
              </a:rPr>
              <a:t>symptoms</a:t>
            </a:r>
            <a:endParaRPr lang="en-US" sz="3600" dirty="0" smtClean="0">
              <a:latin typeface="Bookman Old Style" panose="02050604050505020204" pitchFamily="18" charset="0"/>
            </a:endParaRPr>
          </a:p>
          <a:p>
            <a:pPr eaLnBrk="1" hangingPunct="1">
              <a:buFont typeface="Arial" charset="0"/>
              <a:buNone/>
            </a:pPr>
            <a:endParaRPr lang="en-US" sz="4800" dirty="0">
              <a:latin typeface="Bookman Old Style" panose="02050604050505020204" pitchFamily="18" charset="0"/>
            </a:endParaRPr>
          </a:p>
        </p:txBody>
      </p:sp>
      <p:sp>
        <p:nvSpPr>
          <p:cNvPr id="2" name="Date Placeholder 1"/>
          <p:cNvSpPr>
            <a:spLocks noGrp="1"/>
          </p:cNvSpPr>
          <p:nvPr>
            <p:ph type="dt" sz="half" idx="10"/>
          </p:nvPr>
        </p:nvSpPr>
        <p:spPr/>
        <p:txBody>
          <a:bodyPr/>
          <a:lstStyle/>
          <a:p>
            <a:fld id="{5B206EE2-05D7-4D35-A32A-F6FF1011C9F8}" type="datetime1">
              <a:rPr lang="en-US" smtClean="0"/>
              <a:t>2/21/2022</a:t>
            </a:fld>
            <a:endParaRPr lang="en-US"/>
          </a:p>
        </p:txBody>
      </p:sp>
      <p:sp>
        <p:nvSpPr>
          <p:cNvPr id="3" name="Footer Placeholder 2"/>
          <p:cNvSpPr>
            <a:spLocks noGrp="1"/>
          </p:cNvSpPr>
          <p:nvPr>
            <p:ph type="ftr" sz="quarter" idx="11"/>
          </p:nvPr>
        </p:nvSpPr>
        <p:spPr>
          <a:xfrm>
            <a:off x="7315200" y="7924800"/>
            <a:ext cx="2895600" cy="476250"/>
          </a:xfrm>
        </p:spPr>
        <p:txBody>
          <a:bodyPr/>
          <a:lstStyle/>
          <a:p>
            <a:r>
              <a:rPr lang="en-US" smtClean="0"/>
              <a:t>Mrs. Cate Mungania Kimathi-Bsc. N</a:t>
            </a:r>
            <a:endParaRPr lang="en-US" dirty="0"/>
          </a:p>
        </p:txBody>
      </p:sp>
      <p:sp>
        <p:nvSpPr>
          <p:cNvPr id="4" name="Slide Number Placeholder 3"/>
          <p:cNvSpPr>
            <a:spLocks noGrp="1"/>
          </p:cNvSpPr>
          <p:nvPr>
            <p:ph type="sldNum" sz="quarter" idx="12"/>
          </p:nvPr>
        </p:nvSpPr>
        <p:spPr/>
        <p:txBody>
          <a:bodyPr/>
          <a:lstStyle/>
          <a:p>
            <a:fld id="{F8A5CEEE-EB08-44ED-B255-83FFCEBAB9D4}" type="slidenum">
              <a:rPr lang="en-US" smtClean="0"/>
              <a:pPr/>
              <a:t>179</a:t>
            </a:fld>
            <a:endParaRPr lang="en-US"/>
          </a:p>
        </p:txBody>
      </p:sp>
    </p:spTree>
    <p:extLst>
      <p:ext uri="{BB962C8B-B14F-4D97-AF65-F5344CB8AC3E}">
        <p14:creationId xmlns:p14="http://schemas.microsoft.com/office/powerpoint/2010/main" val="954968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943088" cy="868362"/>
          </a:xfrm>
        </p:spPr>
        <p:txBody>
          <a:bodyPr>
            <a:normAutofit/>
          </a:bodyPr>
          <a:lstStyle/>
          <a:p>
            <a:r>
              <a:rPr lang="en-US" sz="3200" b="1" dirty="0">
                <a:latin typeface="Bookman Old Style" pitchFamily="18" charset="0"/>
              </a:rPr>
              <a:t>a) The outer fibrous layer (tunic)</a:t>
            </a:r>
            <a:endParaRPr lang="en-US" sz="3200" b="1" dirty="0"/>
          </a:p>
        </p:txBody>
      </p:sp>
      <p:sp>
        <p:nvSpPr>
          <p:cNvPr id="3" name="Content Placeholder 2"/>
          <p:cNvSpPr>
            <a:spLocks noGrp="1"/>
          </p:cNvSpPr>
          <p:nvPr>
            <p:ph idx="1"/>
          </p:nvPr>
        </p:nvSpPr>
        <p:spPr>
          <a:xfrm>
            <a:off x="762000" y="990600"/>
            <a:ext cx="10820400" cy="4648200"/>
          </a:xfrm>
        </p:spPr>
        <p:txBody>
          <a:bodyPr>
            <a:normAutofit/>
          </a:bodyPr>
          <a:lstStyle/>
          <a:p>
            <a:r>
              <a:rPr lang="en-US" sz="3200" b="1" dirty="0" smtClean="0">
                <a:latin typeface="Bookman Old Style" pitchFamily="18" charset="0"/>
              </a:rPr>
              <a:t>The sclera</a:t>
            </a:r>
            <a:r>
              <a:rPr lang="en-US" sz="3200" dirty="0" smtClean="0">
                <a:latin typeface="Bookman Old Style" pitchFamily="18" charset="0"/>
              </a:rPr>
              <a:t>, or white of the eye, forms the outermost layer of tissue of the posterior and lateral aspect of the eyeball</a:t>
            </a:r>
          </a:p>
          <a:p>
            <a:r>
              <a:rPr lang="en-US" sz="3200" dirty="0" smtClean="0">
                <a:latin typeface="Bookman Old Style" pitchFamily="18" charset="0"/>
              </a:rPr>
              <a:t>It continues </a:t>
            </a:r>
            <a:r>
              <a:rPr lang="en-US" sz="3200" dirty="0" err="1" smtClean="0">
                <a:latin typeface="Bookman Old Style" pitchFamily="18" charset="0"/>
              </a:rPr>
              <a:t>anteriorly</a:t>
            </a:r>
            <a:r>
              <a:rPr lang="en-US" sz="3200" dirty="0" smtClean="0">
                <a:latin typeface="Bookman Old Style" pitchFamily="18" charset="0"/>
              </a:rPr>
              <a:t> with the </a:t>
            </a:r>
            <a:r>
              <a:rPr lang="en-US" sz="3200" b="1" i="1" dirty="0" smtClean="0">
                <a:latin typeface="Bookman Old Style" pitchFamily="18" charset="0"/>
              </a:rPr>
              <a:t>transparent</a:t>
            </a:r>
            <a:r>
              <a:rPr lang="en-US" sz="3200" dirty="0" smtClean="0">
                <a:latin typeface="Bookman Old Style" pitchFamily="18" charset="0"/>
              </a:rPr>
              <a:t> </a:t>
            </a:r>
            <a:r>
              <a:rPr lang="en-US" sz="3200" b="1" i="1" dirty="0" smtClean="0">
                <a:latin typeface="Bookman Old Style" pitchFamily="18" charset="0"/>
              </a:rPr>
              <a:t>cornea</a:t>
            </a:r>
          </a:p>
          <a:p>
            <a:r>
              <a:rPr lang="en-US" sz="3200" dirty="0" smtClean="0">
                <a:latin typeface="Bookman Old Style" pitchFamily="18" charset="0"/>
              </a:rPr>
              <a:t>It consists of firm fibrous membranes that maintains the shape of the eye</a:t>
            </a:r>
          </a:p>
          <a:p>
            <a:r>
              <a:rPr lang="en-US" sz="3200" dirty="0" smtClean="0">
                <a:latin typeface="Bookman Old Style" pitchFamily="18" charset="0"/>
              </a:rPr>
              <a:t>It gives attachment to the </a:t>
            </a:r>
            <a:r>
              <a:rPr lang="en-US" sz="3200" b="1" dirty="0" err="1" smtClean="0">
                <a:latin typeface="Bookman Old Style" pitchFamily="18" charset="0"/>
              </a:rPr>
              <a:t>extraocular</a:t>
            </a:r>
            <a:r>
              <a:rPr lang="en-US" sz="3200" dirty="0" smtClean="0">
                <a:latin typeface="Bookman Old Style" pitchFamily="18" charset="0"/>
              </a:rPr>
              <a:t> or </a:t>
            </a:r>
            <a:r>
              <a:rPr lang="en-US" sz="3200" b="1" dirty="0" err="1" smtClean="0">
                <a:latin typeface="Bookman Old Style" pitchFamily="18" charset="0"/>
              </a:rPr>
              <a:t>extrincic</a:t>
            </a:r>
            <a:r>
              <a:rPr lang="en-US" sz="3200" dirty="0" smtClean="0">
                <a:latin typeface="Bookman Old Style" pitchFamily="18" charset="0"/>
              </a:rPr>
              <a:t> muscle of the eye </a:t>
            </a:r>
            <a:endParaRPr lang="en-US" sz="3200" dirty="0">
              <a:latin typeface="Bookman Old Style" pitchFamily="18" charset="0"/>
            </a:endParaRPr>
          </a:p>
        </p:txBody>
      </p:sp>
      <p:sp>
        <p:nvSpPr>
          <p:cNvPr id="4" name="Date Placeholder 3"/>
          <p:cNvSpPr>
            <a:spLocks noGrp="1"/>
          </p:cNvSpPr>
          <p:nvPr>
            <p:ph type="dt" sz="half" idx="10"/>
          </p:nvPr>
        </p:nvSpPr>
        <p:spPr>
          <a:xfrm>
            <a:off x="5105400" y="7162800"/>
            <a:ext cx="2133600" cy="304800"/>
          </a:xfrm>
        </p:spPr>
        <p:txBody>
          <a:bodyPr/>
          <a:lstStyle/>
          <a:p>
            <a:fld id="{93540537-241F-49C3-9727-2F7F0AAE5C71}" type="datetime1">
              <a:rPr lang="en-US" smtClean="0"/>
              <a:t>2/21/2022</a:t>
            </a:fld>
            <a:endParaRPr lang="en-US" dirty="0"/>
          </a:p>
        </p:txBody>
      </p:sp>
      <p:sp>
        <p:nvSpPr>
          <p:cNvPr id="5" name="Footer Placeholder 4"/>
          <p:cNvSpPr>
            <a:spLocks noGrp="1"/>
          </p:cNvSpPr>
          <p:nvPr>
            <p:ph type="ftr" sz="quarter" idx="11"/>
          </p:nvPr>
        </p:nvSpPr>
        <p:spPr>
          <a:xfrm flipV="1">
            <a:off x="7239000" y="73152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981200" y="-1371600"/>
            <a:ext cx="8229600" cy="46038"/>
          </a:xfrm>
        </p:spPr>
        <p:txBody>
          <a:bodyPr rtlCol="0">
            <a:normAutofit fontScale="90000"/>
          </a:bodyPr>
          <a:lstStyle/>
          <a:p>
            <a:pPr>
              <a:defRPr/>
            </a:pPr>
            <a:endParaRPr lang="en-US" dirty="0" smtClean="0"/>
          </a:p>
        </p:txBody>
      </p:sp>
      <p:sp>
        <p:nvSpPr>
          <p:cNvPr id="60419" name="Content Placeholder 2"/>
          <p:cNvSpPr>
            <a:spLocks noGrp="1"/>
          </p:cNvSpPr>
          <p:nvPr>
            <p:ph idx="1"/>
          </p:nvPr>
        </p:nvSpPr>
        <p:spPr>
          <a:xfrm>
            <a:off x="990600" y="228600"/>
            <a:ext cx="10896600" cy="5534029"/>
          </a:xfrm>
        </p:spPr>
        <p:txBody>
          <a:bodyPr rtlCol="0">
            <a:noAutofit/>
          </a:bodyPr>
          <a:lstStyle/>
          <a:p>
            <a:pPr>
              <a:buNone/>
              <a:defRPr/>
            </a:pPr>
            <a:r>
              <a:rPr lang="en-US" sz="2800" b="1" dirty="0" smtClean="0">
                <a:latin typeface="Bookman Old Style" panose="02050604050505020204" pitchFamily="18" charset="0"/>
              </a:rPr>
              <a:t>2.WHO classification</a:t>
            </a:r>
          </a:p>
          <a:p>
            <a:pPr lvl="1">
              <a:buFont typeface="Arial" pitchFamily="34" charset="0"/>
              <a:buChar char="–"/>
              <a:defRPr/>
            </a:pPr>
            <a:r>
              <a:rPr lang="en-US" sz="2800" b="1" dirty="0" smtClean="0">
                <a:latin typeface="Bookman Old Style" panose="02050604050505020204" pitchFamily="18" charset="0"/>
              </a:rPr>
              <a:t>Trachomatous inflammation, follicular (TF) </a:t>
            </a:r>
            <a:r>
              <a:rPr lang="en-US" sz="2800" dirty="0" smtClean="0">
                <a:latin typeface="Bookman Old Style" panose="02050604050505020204" pitchFamily="18" charset="0"/>
              </a:rPr>
              <a:t>– Five or more follicles of &gt;0.5 mm on the upper tarsal conjunctiva</a:t>
            </a:r>
          </a:p>
          <a:p>
            <a:pPr lvl="1">
              <a:buFont typeface="Arial" pitchFamily="34" charset="0"/>
              <a:buChar char="–"/>
              <a:defRPr/>
            </a:pPr>
            <a:r>
              <a:rPr lang="en-US" sz="2800" b="1" dirty="0" smtClean="0">
                <a:latin typeface="Bookman Old Style" panose="02050604050505020204" pitchFamily="18" charset="0"/>
              </a:rPr>
              <a:t>Trachomatous inflammation, intense (TI) </a:t>
            </a:r>
            <a:r>
              <a:rPr lang="en-US" sz="2800" dirty="0" smtClean="0">
                <a:latin typeface="Bookman Old Style" panose="02050604050505020204" pitchFamily="18" charset="0"/>
              </a:rPr>
              <a:t>– Papillary hypertrophy and inflammatory thickening of the upper tarsal conjunctiva obscuring more than half the deep tarsal vessels</a:t>
            </a:r>
          </a:p>
          <a:p>
            <a:pPr lvl="1">
              <a:buFont typeface="Arial" pitchFamily="34" charset="0"/>
              <a:buChar char="–"/>
              <a:defRPr/>
            </a:pPr>
            <a:r>
              <a:rPr lang="en-US" sz="2800" b="1" dirty="0" err="1" smtClean="0">
                <a:latin typeface="Bookman Old Style" panose="02050604050505020204" pitchFamily="18" charset="0"/>
              </a:rPr>
              <a:t>Trachomatous</a:t>
            </a:r>
            <a:r>
              <a:rPr lang="en-US" sz="2800" b="1" dirty="0" smtClean="0">
                <a:latin typeface="Bookman Old Style" panose="02050604050505020204" pitchFamily="18" charset="0"/>
              </a:rPr>
              <a:t> scarring (TS ) </a:t>
            </a:r>
            <a:r>
              <a:rPr lang="en-US" sz="2800" dirty="0" smtClean="0">
                <a:latin typeface="Bookman Old Style" panose="02050604050505020204" pitchFamily="18" charset="0"/>
              </a:rPr>
              <a:t>- Presence of scarring in tarsal conjunctiva.</a:t>
            </a:r>
          </a:p>
          <a:p>
            <a:pPr lvl="1">
              <a:buFont typeface="Arial" pitchFamily="34" charset="0"/>
              <a:buChar char="–"/>
              <a:defRPr/>
            </a:pPr>
            <a:r>
              <a:rPr lang="en-US" sz="2800" b="1" dirty="0" smtClean="0">
                <a:latin typeface="Bookman Old Style" panose="02050604050505020204" pitchFamily="18" charset="0"/>
              </a:rPr>
              <a:t>Trachomatous trichiasis (TT) </a:t>
            </a:r>
            <a:r>
              <a:rPr lang="en-US" sz="2800" dirty="0" smtClean="0">
                <a:latin typeface="Bookman Old Style" panose="02050604050505020204" pitchFamily="18" charset="0"/>
              </a:rPr>
              <a:t>– At least one ingrown eyelash touching the globe, or evidence of epilation (eyelash removal)</a:t>
            </a:r>
          </a:p>
          <a:p>
            <a:pPr lvl="1">
              <a:buFont typeface="Arial" pitchFamily="34" charset="0"/>
              <a:buChar char="–"/>
              <a:defRPr/>
            </a:pPr>
            <a:r>
              <a:rPr lang="en-US" sz="2800" b="1" dirty="0" smtClean="0">
                <a:latin typeface="Bookman Old Style" panose="02050604050505020204" pitchFamily="18" charset="0"/>
              </a:rPr>
              <a:t>Corneal opacity (CO) </a:t>
            </a:r>
            <a:r>
              <a:rPr lang="en-US" sz="2800" dirty="0" smtClean="0">
                <a:latin typeface="Bookman Old Style" panose="02050604050505020204" pitchFamily="18" charset="0"/>
              </a:rPr>
              <a:t>– Corneal opacity blurring part of the pupil margin</a:t>
            </a:r>
          </a:p>
          <a:p>
            <a:pPr>
              <a:buNone/>
              <a:defRPr/>
            </a:pPr>
            <a:endParaRPr lang="en-US" sz="2800" dirty="0" smtClean="0"/>
          </a:p>
        </p:txBody>
      </p:sp>
      <p:sp>
        <p:nvSpPr>
          <p:cNvPr id="2" name="Date Placeholder 1"/>
          <p:cNvSpPr>
            <a:spLocks noGrp="1"/>
          </p:cNvSpPr>
          <p:nvPr>
            <p:ph type="dt" sz="half" idx="10"/>
          </p:nvPr>
        </p:nvSpPr>
        <p:spPr>
          <a:xfrm>
            <a:off x="5334000" y="7162800"/>
            <a:ext cx="2133600" cy="476250"/>
          </a:xfrm>
        </p:spPr>
        <p:txBody>
          <a:bodyPr/>
          <a:lstStyle/>
          <a:p>
            <a:fld id="{CF9042F8-C472-4195-90CF-150DF6C7D76F}" type="datetime1">
              <a:rPr lang="en-US" smtClean="0"/>
              <a:t>2/21/2022</a:t>
            </a:fld>
            <a:endParaRPr lang="en-US" dirty="0"/>
          </a:p>
        </p:txBody>
      </p:sp>
      <p:sp>
        <p:nvSpPr>
          <p:cNvPr id="3" name="Footer Placeholder 2"/>
          <p:cNvSpPr>
            <a:spLocks noGrp="1"/>
          </p:cNvSpPr>
          <p:nvPr>
            <p:ph type="ftr" sz="quarter" idx="11"/>
          </p:nvPr>
        </p:nvSpPr>
        <p:spPr>
          <a:xfrm flipV="1">
            <a:off x="7239000" y="7315200"/>
            <a:ext cx="2895600" cy="76200"/>
          </a:xfrm>
        </p:spPr>
        <p:txBody>
          <a:bodyPr/>
          <a:lstStyle/>
          <a:p>
            <a:r>
              <a:rPr lang="en-US" smtClean="0"/>
              <a:t>Mrs. Cate Mungania Kimathi-Bsc. N</a:t>
            </a:r>
            <a:endParaRPr lang="en-US" dirty="0"/>
          </a:p>
        </p:txBody>
      </p:sp>
      <p:sp>
        <p:nvSpPr>
          <p:cNvPr id="4" name="Slide Number Placeholder 3"/>
          <p:cNvSpPr>
            <a:spLocks noGrp="1"/>
          </p:cNvSpPr>
          <p:nvPr>
            <p:ph type="sldNum" sz="quarter" idx="12"/>
          </p:nvPr>
        </p:nvSpPr>
        <p:spPr/>
        <p:txBody>
          <a:bodyPr/>
          <a:lstStyle/>
          <a:p>
            <a:fld id="{F8A5CEEE-EB08-44ED-B255-83FFCEBAB9D4}" type="slidenum">
              <a:rPr lang="en-US" smtClean="0"/>
              <a:pPr/>
              <a:t>180</a:t>
            </a:fld>
            <a:endParaRPr lang="en-US"/>
          </a:p>
        </p:txBody>
      </p:sp>
    </p:spTree>
    <p:extLst>
      <p:ext uri="{BB962C8B-B14F-4D97-AF65-F5344CB8AC3E}">
        <p14:creationId xmlns:p14="http://schemas.microsoft.com/office/powerpoint/2010/main" val="277978672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381000"/>
          </a:xfrm>
        </p:spPr>
        <p:txBody>
          <a:bodyPr>
            <a:normAutofit fontScale="90000"/>
          </a:bodyPr>
          <a:lstStyle/>
          <a:p>
            <a:endParaRPr lang="en-GB" dirty="0"/>
          </a:p>
        </p:txBody>
      </p:sp>
      <p:sp>
        <p:nvSpPr>
          <p:cNvPr id="3" name="Content Placeholder 2"/>
          <p:cNvSpPr>
            <a:spLocks noGrp="1"/>
          </p:cNvSpPr>
          <p:nvPr>
            <p:ph idx="1"/>
          </p:nvPr>
        </p:nvSpPr>
        <p:spPr>
          <a:xfrm>
            <a:off x="990600" y="152400"/>
            <a:ext cx="10972800" cy="6096000"/>
          </a:xfrm>
        </p:spPr>
        <p:txBody>
          <a:bodyPr>
            <a:normAutofit fontScale="77500" lnSpcReduction="20000"/>
          </a:bodyPr>
          <a:lstStyle/>
          <a:p>
            <a:pPr marL="82296" indent="0">
              <a:buNone/>
            </a:pPr>
            <a:r>
              <a:rPr lang="en-US" sz="4600" b="1" dirty="0">
                <a:latin typeface="Bookman Old Style" panose="02050604050505020204" pitchFamily="18" charset="0"/>
              </a:rPr>
              <a:t>Symptoms and Signs</a:t>
            </a:r>
            <a:endParaRPr lang="en-GB" sz="4600" b="1" dirty="0">
              <a:latin typeface="Bookman Old Style" panose="02050604050505020204" pitchFamily="18" charset="0"/>
            </a:endParaRPr>
          </a:p>
          <a:p>
            <a:pPr lvl="0"/>
            <a:r>
              <a:rPr lang="en-US" sz="4600" dirty="0">
                <a:latin typeface="Bookman Old Style" panose="02050604050505020204" pitchFamily="18" charset="0"/>
              </a:rPr>
              <a:t>Trachoma usually affects both eyes. </a:t>
            </a:r>
            <a:endParaRPr lang="en-GB" sz="4600" dirty="0">
              <a:latin typeface="Bookman Old Style" panose="02050604050505020204" pitchFamily="18" charset="0"/>
            </a:endParaRPr>
          </a:p>
          <a:p>
            <a:pPr lvl="0"/>
            <a:r>
              <a:rPr lang="en-US" sz="4600" dirty="0">
                <a:latin typeface="Bookman Old Style" panose="02050604050505020204" pitchFamily="18" charset="0"/>
              </a:rPr>
              <a:t>After an incubation period of about 7 days, conjunctival hyperemia, eyelid edema, photophobia, gritty sensation in the eye and lacrimation gradually appear, usually bilaterally. </a:t>
            </a:r>
            <a:endParaRPr lang="en-GB" sz="4600" dirty="0">
              <a:latin typeface="Bookman Old Style" panose="02050604050505020204" pitchFamily="18" charset="0"/>
            </a:endParaRPr>
          </a:p>
          <a:p>
            <a:pPr lvl="0"/>
            <a:r>
              <a:rPr lang="en-US" sz="4600" dirty="0">
                <a:latin typeface="Bookman Old Style" panose="02050604050505020204" pitchFamily="18" charset="0"/>
              </a:rPr>
              <a:t>Small follicles develop in the upper tarsal conjunctiva </a:t>
            </a:r>
          </a:p>
          <a:p>
            <a:pPr lvl="0"/>
            <a:r>
              <a:rPr lang="en-US" sz="4600" dirty="0">
                <a:latin typeface="Bookman Old Style" panose="02050604050505020204" pitchFamily="18" charset="0"/>
              </a:rPr>
              <a:t>Intensely irritating foreign body sensation, as well as </a:t>
            </a:r>
            <a:r>
              <a:rPr lang="en-US" sz="4600" dirty="0" err="1">
                <a:latin typeface="Bookman Old Style" panose="02050604050505020204" pitchFamily="18" charset="0"/>
              </a:rPr>
              <a:t>blepharospasm</a:t>
            </a:r>
            <a:r>
              <a:rPr lang="en-US" sz="4600" dirty="0">
                <a:latin typeface="Bookman Old Style" panose="02050604050505020204" pitchFamily="18" charset="0"/>
              </a:rPr>
              <a:t>. </a:t>
            </a:r>
          </a:p>
          <a:p>
            <a:pPr lvl="0"/>
            <a:r>
              <a:rPr lang="en-US" sz="4600" dirty="0">
                <a:latin typeface="Bookman Old Style" panose="02050604050505020204" pitchFamily="18" charset="0"/>
              </a:rPr>
              <a:t>corneal scarring. </a:t>
            </a:r>
            <a:endParaRPr lang="en-GB" sz="4600" dirty="0">
              <a:latin typeface="Bookman Old Style" panose="02050604050505020204" pitchFamily="18" charset="0"/>
            </a:endParaRPr>
          </a:p>
          <a:p>
            <a:pPr lvl="0"/>
            <a:r>
              <a:rPr lang="en-US" sz="4600" dirty="0">
                <a:latin typeface="Bookman Old Style" panose="02050604050505020204" pitchFamily="18" charset="0"/>
              </a:rPr>
              <a:t>Corneal opacities or scars that cover any part of the pupil impair the patient's vision.</a:t>
            </a:r>
            <a:endParaRPr lang="en-GB" sz="46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a:off x="5105400" y="7467600"/>
            <a:ext cx="2133600" cy="533400"/>
          </a:xfrm>
        </p:spPr>
        <p:txBody>
          <a:bodyPr/>
          <a:lstStyle/>
          <a:p>
            <a:fld id="{7997FD09-8FF5-4AAE-AA1A-480FFA5740FE}"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181</a:t>
            </a:fld>
            <a:endParaRPr lang="en-US"/>
          </a:p>
        </p:txBody>
      </p:sp>
    </p:spTree>
    <p:extLst>
      <p:ext uri="{BB962C8B-B14F-4D97-AF65-F5344CB8AC3E}">
        <p14:creationId xmlns:p14="http://schemas.microsoft.com/office/powerpoint/2010/main" val="200600709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752600"/>
            <a:ext cx="7498080" cy="609600"/>
          </a:xfrm>
        </p:spPr>
        <p:txBody>
          <a:bodyPr>
            <a:normAutofit/>
          </a:bodyPr>
          <a:lstStyle/>
          <a:p>
            <a:endParaRPr lang="en-GB" dirty="0"/>
          </a:p>
        </p:txBody>
      </p:sp>
      <p:sp>
        <p:nvSpPr>
          <p:cNvPr id="3" name="Content Placeholder 2"/>
          <p:cNvSpPr>
            <a:spLocks noGrp="1"/>
          </p:cNvSpPr>
          <p:nvPr>
            <p:ph idx="1"/>
          </p:nvPr>
        </p:nvSpPr>
        <p:spPr>
          <a:xfrm>
            <a:off x="838200" y="152400"/>
            <a:ext cx="10972800" cy="5562600"/>
          </a:xfrm>
        </p:spPr>
        <p:txBody>
          <a:bodyPr>
            <a:noAutofit/>
          </a:bodyPr>
          <a:lstStyle/>
          <a:p>
            <a:pPr marL="82296" indent="0">
              <a:buNone/>
            </a:pPr>
            <a:r>
              <a:rPr lang="en-US" sz="3200" b="1" dirty="0">
                <a:latin typeface="Bookman Old Style" panose="02050604050505020204" pitchFamily="18" charset="0"/>
              </a:rPr>
              <a:t>Treatment</a:t>
            </a:r>
            <a:endParaRPr lang="en-GB" sz="3200" b="1" dirty="0">
              <a:latin typeface="Bookman Old Style" panose="02050604050505020204" pitchFamily="18" charset="0"/>
            </a:endParaRPr>
          </a:p>
          <a:p>
            <a:r>
              <a:rPr lang="en-US" sz="3200" dirty="0">
                <a:latin typeface="Bookman Old Style" panose="02050604050505020204" pitchFamily="18" charset="0"/>
              </a:rPr>
              <a:t>Oral azithromycin 20 mg/kg (maximum 1 g) p. o as a single dose. Azithromycin is the drug of choice because it is easy to administer as a single oral dose</a:t>
            </a:r>
          </a:p>
          <a:p>
            <a:pPr lvl="0"/>
            <a:r>
              <a:rPr lang="en-US" sz="3200" dirty="0">
                <a:latin typeface="Bookman Old Style" panose="02050604050505020204" pitchFamily="18" charset="0"/>
              </a:rPr>
              <a:t>Alternatives are doxycycline 100 mg bid or tetracycline 250 mg </a:t>
            </a:r>
            <a:r>
              <a:rPr lang="en-US" sz="3200" dirty="0" err="1">
                <a:latin typeface="Bookman Old Style" panose="02050604050505020204" pitchFamily="18" charset="0"/>
              </a:rPr>
              <a:t>qid</a:t>
            </a:r>
            <a:r>
              <a:rPr lang="en-US" sz="3200" dirty="0">
                <a:latin typeface="Bookman Old Style" panose="02050604050505020204" pitchFamily="18" charset="0"/>
              </a:rPr>
              <a:t> for 4 wk.</a:t>
            </a:r>
          </a:p>
          <a:p>
            <a:pPr lvl="0"/>
            <a:r>
              <a:rPr lang="en-US" sz="3200" dirty="0">
                <a:latin typeface="Bookman Old Style" panose="02050604050505020204" pitchFamily="18" charset="0"/>
              </a:rPr>
              <a:t>Tetracycline 1% ophthalmic ointment applied bid for 6 weeks has been effective as treatment and prophylaxis</a:t>
            </a:r>
          </a:p>
          <a:p>
            <a:pPr lvl="0"/>
            <a:r>
              <a:rPr lang="en-US" sz="3200" dirty="0">
                <a:latin typeface="Bookman Old Style" panose="02050604050505020204" pitchFamily="18" charset="0"/>
              </a:rPr>
              <a:t>Community screening. If the patient lives in a </a:t>
            </a:r>
            <a:r>
              <a:rPr lang="en-US" sz="3200" dirty="0" err="1">
                <a:latin typeface="Bookman Old Style" panose="02050604050505020204" pitchFamily="18" charset="0"/>
              </a:rPr>
              <a:t>hyperendemic</a:t>
            </a:r>
            <a:r>
              <a:rPr lang="en-US" sz="3200" dirty="0">
                <a:latin typeface="Bookman Old Style" panose="02050604050505020204" pitchFamily="18" charset="0"/>
              </a:rPr>
              <a:t> area, the whole district (or whole community) is eligible for antibiotic treatment. </a:t>
            </a:r>
            <a:endParaRPr lang="en-GB" sz="3200" dirty="0">
              <a:latin typeface="Bookman Old Style" panose="02050604050505020204" pitchFamily="18" charset="0"/>
            </a:endParaRPr>
          </a:p>
          <a:p>
            <a:endParaRPr lang="en-GB" sz="3200" dirty="0">
              <a:latin typeface="Bookman Old Style" panose="02050604050505020204" pitchFamily="18" charset="0"/>
            </a:endParaRPr>
          </a:p>
        </p:txBody>
      </p:sp>
      <p:sp>
        <p:nvSpPr>
          <p:cNvPr id="4" name="Date Placeholder 3"/>
          <p:cNvSpPr>
            <a:spLocks noGrp="1"/>
          </p:cNvSpPr>
          <p:nvPr>
            <p:ph type="dt" sz="half" idx="10"/>
          </p:nvPr>
        </p:nvSpPr>
        <p:spPr>
          <a:xfrm>
            <a:off x="5105400" y="7467600"/>
            <a:ext cx="2133600" cy="381000"/>
          </a:xfrm>
        </p:spPr>
        <p:txBody>
          <a:bodyPr/>
          <a:lstStyle/>
          <a:p>
            <a:fld id="{3B1EAE07-2377-431B-9849-C8E44550C167}" type="datetime1">
              <a:rPr lang="en-US" smtClean="0"/>
              <a:t>2/21/2022</a:t>
            </a:fld>
            <a:endParaRPr lang="en-US" dirty="0"/>
          </a:p>
        </p:txBody>
      </p:sp>
      <p:sp>
        <p:nvSpPr>
          <p:cNvPr id="5" name="Footer Placeholder 4"/>
          <p:cNvSpPr>
            <a:spLocks noGrp="1"/>
          </p:cNvSpPr>
          <p:nvPr>
            <p:ph type="ftr" sz="quarter" idx="11"/>
          </p:nvPr>
        </p:nvSpPr>
        <p:spPr>
          <a:xfrm flipV="1">
            <a:off x="7239000" y="7467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182</a:t>
            </a:fld>
            <a:endParaRPr lang="en-US"/>
          </a:p>
        </p:txBody>
      </p:sp>
    </p:spTree>
    <p:extLst>
      <p:ext uri="{BB962C8B-B14F-4D97-AF65-F5344CB8AC3E}">
        <p14:creationId xmlns:p14="http://schemas.microsoft.com/office/powerpoint/2010/main" val="326603343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762000"/>
          </a:xfrm>
        </p:spPr>
        <p:txBody>
          <a:bodyPr/>
          <a:lstStyle/>
          <a:p>
            <a:endParaRPr lang="en-GB" dirty="0"/>
          </a:p>
        </p:txBody>
      </p:sp>
      <p:sp>
        <p:nvSpPr>
          <p:cNvPr id="3" name="Content Placeholder 2"/>
          <p:cNvSpPr>
            <a:spLocks noGrp="1"/>
          </p:cNvSpPr>
          <p:nvPr>
            <p:ph idx="1"/>
          </p:nvPr>
        </p:nvSpPr>
        <p:spPr>
          <a:xfrm>
            <a:off x="914400" y="152400"/>
            <a:ext cx="11049000" cy="5305429"/>
          </a:xfrm>
          <a:ln>
            <a:solidFill>
              <a:schemeClr val="accent1"/>
            </a:solidFill>
          </a:ln>
        </p:spPr>
        <p:txBody>
          <a:bodyPr>
            <a:normAutofit/>
          </a:bodyPr>
          <a:lstStyle/>
          <a:p>
            <a:pPr lvl="0"/>
            <a:r>
              <a:rPr lang="en-US" sz="3200" dirty="0">
                <a:latin typeface="Bookman Old Style" panose="02050604050505020204" pitchFamily="18" charset="0"/>
              </a:rPr>
              <a:t>Reinfection due to re-exposure is common among endemic areas.</a:t>
            </a:r>
          </a:p>
          <a:p>
            <a:pPr lvl="0"/>
            <a:r>
              <a:rPr lang="en-US" sz="3200" dirty="0">
                <a:latin typeface="Bookman Old Style" panose="02050604050505020204" pitchFamily="18" charset="0"/>
              </a:rPr>
              <a:t>Better personal hygiene and environmental measures (</a:t>
            </a:r>
            <a:r>
              <a:rPr lang="en-US" sz="3200" dirty="0" err="1">
                <a:latin typeface="Bookman Old Style" panose="02050604050505020204" pitchFamily="18" charset="0"/>
              </a:rPr>
              <a:t>eg</a:t>
            </a:r>
            <a:r>
              <a:rPr lang="en-US" sz="3200" dirty="0">
                <a:latin typeface="Bookman Old Style" panose="02050604050505020204" pitchFamily="18" charset="0"/>
              </a:rPr>
              <a:t>, access to potable water) can reduce reinfection.</a:t>
            </a:r>
            <a:endParaRPr lang="en-GB" sz="3200" dirty="0">
              <a:latin typeface="Bookman Old Style" panose="02050604050505020204" pitchFamily="18" charset="0"/>
            </a:endParaRPr>
          </a:p>
          <a:p>
            <a:pPr lvl="0"/>
            <a:r>
              <a:rPr lang="en-US" sz="3200" dirty="0">
                <a:latin typeface="Bookman Old Style" panose="02050604050505020204" pitchFamily="18" charset="0"/>
              </a:rPr>
              <a:t>Eyelid deformities (</a:t>
            </a:r>
            <a:r>
              <a:rPr lang="en-US" sz="3200" dirty="0" err="1">
                <a:latin typeface="Bookman Old Style" panose="02050604050505020204" pitchFamily="18" charset="0"/>
              </a:rPr>
              <a:t>eg</a:t>
            </a:r>
            <a:r>
              <a:rPr lang="en-US" sz="3200" dirty="0">
                <a:latin typeface="Bookman Old Style" panose="02050604050505020204" pitchFamily="18" charset="0"/>
              </a:rPr>
              <a:t>, entropion, </a:t>
            </a:r>
            <a:r>
              <a:rPr lang="en-US" sz="3200" dirty="0" err="1">
                <a:latin typeface="Bookman Old Style" panose="02050604050505020204" pitchFamily="18" charset="0"/>
              </a:rPr>
              <a:t>Trichiasis</a:t>
            </a:r>
            <a:r>
              <a:rPr lang="en-US" sz="3200" dirty="0">
                <a:latin typeface="Bookman Old Style" panose="02050604050505020204" pitchFamily="18" charset="0"/>
              </a:rPr>
              <a:t>) should be treated surgically.</a:t>
            </a:r>
          </a:p>
          <a:p>
            <a:r>
              <a:rPr lang="en-US" sz="3200" dirty="0">
                <a:latin typeface="Bookman Old Style" panose="02050604050505020204" pitchFamily="18" charset="0"/>
              </a:rPr>
              <a:t>Improved personal and community hygiene and sanitation, wash of hands</a:t>
            </a:r>
          </a:p>
          <a:p>
            <a:pPr lvl="0"/>
            <a:r>
              <a:rPr lang="en-US" sz="3200" dirty="0">
                <a:latin typeface="Bookman Old Style" panose="02050604050505020204" pitchFamily="18" charset="0"/>
              </a:rPr>
              <a:t>Environmental improvements </a:t>
            </a:r>
            <a:r>
              <a:rPr lang="en-US" sz="3200" dirty="0" err="1">
                <a:latin typeface="Bookman Old Style" panose="02050604050505020204" pitchFamily="18" charset="0"/>
              </a:rPr>
              <a:t>i.e</a:t>
            </a:r>
            <a:r>
              <a:rPr lang="en-US" sz="3200" dirty="0">
                <a:latin typeface="Bookman Old Style" panose="02050604050505020204" pitchFamily="18" charset="0"/>
              </a:rPr>
              <a:t> improved water </a:t>
            </a:r>
            <a:r>
              <a:rPr lang="en-US" sz="3200" dirty="0" smtClean="0">
                <a:latin typeface="Bookman Old Style" panose="02050604050505020204" pitchFamily="18" charset="0"/>
              </a:rPr>
              <a:t>supply, controlling </a:t>
            </a:r>
            <a:r>
              <a:rPr lang="en-US" sz="3200" dirty="0">
                <a:latin typeface="Bookman Old Style" panose="02050604050505020204" pitchFamily="18" charset="0"/>
              </a:rPr>
              <a:t>fly population </a:t>
            </a:r>
            <a:endParaRPr lang="en-GB" sz="3200" dirty="0">
              <a:latin typeface="Bookman Old Style" panose="02050604050505020204" pitchFamily="18" charset="0"/>
            </a:endParaRPr>
          </a:p>
          <a:p>
            <a:endParaRPr lang="en-GB" sz="3200" dirty="0">
              <a:latin typeface="Bookman Old Style" panose="02050604050505020204" pitchFamily="18" charset="0"/>
            </a:endParaRPr>
          </a:p>
          <a:p>
            <a:pPr lvl="0"/>
            <a:endParaRPr lang="en-GB" sz="3200" dirty="0">
              <a:latin typeface="Bookman Old Style" panose="02050604050505020204" pitchFamily="18" charset="0"/>
            </a:endParaRPr>
          </a:p>
          <a:p>
            <a:endParaRPr lang="en-GB" sz="2400" dirty="0"/>
          </a:p>
        </p:txBody>
      </p:sp>
      <p:sp>
        <p:nvSpPr>
          <p:cNvPr id="4" name="Date Placeholder 3"/>
          <p:cNvSpPr>
            <a:spLocks noGrp="1"/>
          </p:cNvSpPr>
          <p:nvPr>
            <p:ph type="dt" sz="half" idx="10"/>
          </p:nvPr>
        </p:nvSpPr>
        <p:spPr>
          <a:xfrm>
            <a:off x="5105400" y="7772400"/>
            <a:ext cx="2133600" cy="76200"/>
          </a:xfrm>
        </p:spPr>
        <p:txBody>
          <a:bodyPr/>
          <a:lstStyle/>
          <a:p>
            <a:fld id="{59394360-482A-4DBD-A834-E7DBAA69BFA1}"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1219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183</a:t>
            </a:fld>
            <a:endParaRPr lang="en-US"/>
          </a:p>
        </p:txBody>
      </p:sp>
    </p:spTree>
    <p:extLst>
      <p:ext uri="{BB962C8B-B14F-4D97-AF65-F5344CB8AC3E}">
        <p14:creationId xmlns:p14="http://schemas.microsoft.com/office/powerpoint/2010/main" val="237091698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flipV="1">
            <a:off x="1981200" y="-533400"/>
            <a:ext cx="8229600" cy="228600"/>
          </a:xfrm>
        </p:spPr>
        <p:txBody>
          <a:bodyPr rtlCol="0">
            <a:normAutofit fontScale="90000"/>
          </a:bodyPr>
          <a:lstStyle/>
          <a:p>
            <a:pPr>
              <a:defRPr/>
            </a:pPr>
            <a:endParaRPr lang="en-US" dirty="0" smtClean="0"/>
          </a:p>
        </p:txBody>
      </p:sp>
      <p:sp>
        <p:nvSpPr>
          <p:cNvPr id="3" name="Content Placeholder 2"/>
          <p:cNvSpPr>
            <a:spLocks noGrp="1"/>
          </p:cNvSpPr>
          <p:nvPr>
            <p:ph idx="1"/>
          </p:nvPr>
        </p:nvSpPr>
        <p:spPr>
          <a:xfrm>
            <a:off x="914400" y="228600"/>
            <a:ext cx="10972800" cy="5486400"/>
          </a:xfrm>
        </p:spPr>
        <p:txBody>
          <a:bodyPr rtlCol="0">
            <a:noAutofit/>
          </a:bodyPr>
          <a:lstStyle/>
          <a:p>
            <a:pPr marL="0" lvl="1" indent="0">
              <a:buNone/>
              <a:defRPr/>
            </a:pPr>
            <a:r>
              <a:rPr lang="en-US" sz="2800" b="1" i="1" u="sng" dirty="0" smtClean="0"/>
              <a:t>WHO New Approved Public Health Approach</a:t>
            </a:r>
          </a:p>
          <a:p>
            <a:pPr marL="0" lvl="1" indent="0">
              <a:buNone/>
              <a:defRPr/>
            </a:pPr>
            <a:r>
              <a:rPr lang="en-US" sz="2800" dirty="0" smtClean="0"/>
              <a:t>Elimination </a:t>
            </a:r>
            <a:r>
              <a:rPr lang="en-US" sz="2800" dirty="0"/>
              <a:t>programmes in endemic countries are being implemented using the WHO-recommended SAFE strategy. </a:t>
            </a:r>
          </a:p>
          <a:p>
            <a:pPr fontAlgn="base"/>
            <a:r>
              <a:rPr lang="en-US" sz="3200" b="1" dirty="0"/>
              <a:t>S</a:t>
            </a:r>
            <a:r>
              <a:rPr lang="en-US" sz="3200" dirty="0"/>
              <a:t>urgery to treat the blinding stage of the disease (trachomatous </a:t>
            </a:r>
            <a:r>
              <a:rPr lang="en-US" sz="3200" dirty="0" err="1"/>
              <a:t>trichiasis</a:t>
            </a:r>
            <a:r>
              <a:rPr lang="en-US" sz="3200" dirty="0" smtClean="0"/>
              <a:t>)</a:t>
            </a:r>
            <a:endParaRPr lang="en-US" sz="3200" dirty="0"/>
          </a:p>
          <a:p>
            <a:pPr fontAlgn="base"/>
            <a:r>
              <a:rPr lang="en-US" sz="3200" b="1" dirty="0"/>
              <a:t>A</a:t>
            </a:r>
            <a:r>
              <a:rPr lang="en-US" sz="3200" dirty="0"/>
              <a:t>ntibiotics to clear infection, particularly mass drug administration of the antibiotic azithromycin, which is donated by the manufacturer to elimination programmes, through the International Trachoma </a:t>
            </a:r>
            <a:r>
              <a:rPr lang="en-US" sz="3200" dirty="0" smtClean="0"/>
              <a:t>Initiative</a:t>
            </a:r>
            <a:endParaRPr lang="en-US" sz="3200" dirty="0"/>
          </a:p>
          <a:p>
            <a:pPr fontAlgn="base"/>
            <a:r>
              <a:rPr lang="en-US" sz="3200" b="1" dirty="0"/>
              <a:t>F</a:t>
            </a:r>
            <a:r>
              <a:rPr lang="en-US" sz="3200" dirty="0"/>
              <a:t>acial </a:t>
            </a:r>
            <a:r>
              <a:rPr lang="en-US" sz="3200" dirty="0" smtClean="0"/>
              <a:t>cleanliness</a:t>
            </a:r>
            <a:endParaRPr lang="en-US" sz="3200" dirty="0"/>
          </a:p>
          <a:p>
            <a:pPr fontAlgn="base"/>
            <a:r>
              <a:rPr lang="en-US" sz="3200" b="1" dirty="0"/>
              <a:t>E</a:t>
            </a:r>
            <a:r>
              <a:rPr lang="en-US" sz="3200" dirty="0"/>
              <a:t>nvironmental improvement, particularly improving access to water and sanitation.</a:t>
            </a:r>
          </a:p>
          <a:p>
            <a:pPr marL="0" lvl="1" indent="0">
              <a:buNone/>
              <a:defRPr/>
            </a:pPr>
            <a:endParaRPr lang="en-US" sz="2800" b="1" dirty="0" smtClean="0"/>
          </a:p>
        </p:txBody>
      </p:sp>
      <p:sp>
        <p:nvSpPr>
          <p:cNvPr id="2" name="Date Placeholder 1"/>
          <p:cNvSpPr>
            <a:spLocks noGrp="1"/>
          </p:cNvSpPr>
          <p:nvPr>
            <p:ph type="dt" sz="half" idx="10"/>
          </p:nvPr>
        </p:nvSpPr>
        <p:spPr/>
        <p:txBody>
          <a:bodyPr/>
          <a:lstStyle/>
          <a:p>
            <a:fld id="{9E47AE27-5243-4197-9E3C-5CD2558BD04C}" type="datetime1">
              <a:rPr lang="en-US" smtClean="0"/>
              <a:t>2/21/2022</a:t>
            </a:fld>
            <a:endParaRPr lang="en-US"/>
          </a:p>
        </p:txBody>
      </p:sp>
      <p:sp>
        <p:nvSpPr>
          <p:cNvPr id="4" name="Footer Placeholder 3"/>
          <p:cNvSpPr>
            <a:spLocks noGrp="1"/>
          </p:cNvSpPr>
          <p:nvPr>
            <p:ph type="ftr" sz="quarter" idx="11"/>
          </p:nvPr>
        </p:nvSpPr>
        <p:spPr>
          <a:xfrm>
            <a:off x="7239000" y="7086600"/>
            <a:ext cx="2895600" cy="3048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184</a:t>
            </a:fld>
            <a:endParaRPr lang="en-US"/>
          </a:p>
        </p:txBody>
      </p:sp>
    </p:spTree>
    <p:extLst>
      <p:ext uri="{BB962C8B-B14F-4D97-AF65-F5344CB8AC3E}">
        <p14:creationId xmlns:p14="http://schemas.microsoft.com/office/powerpoint/2010/main" val="165025279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676400"/>
            <a:ext cx="7498080" cy="838200"/>
          </a:xfrm>
        </p:spPr>
        <p:txBody>
          <a:bodyPr/>
          <a:lstStyle/>
          <a:p>
            <a:endParaRPr lang="en-GB" dirty="0"/>
          </a:p>
        </p:txBody>
      </p:sp>
      <p:sp>
        <p:nvSpPr>
          <p:cNvPr id="3" name="Content Placeholder 2"/>
          <p:cNvSpPr>
            <a:spLocks noGrp="1"/>
          </p:cNvSpPr>
          <p:nvPr>
            <p:ph idx="1"/>
          </p:nvPr>
        </p:nvSpPr>
        <p:spPr>
          <a:xfrm>
            <a:off x="914400" y="228600"/>
            <a:ext cx="10972800" cy="5486400"/>
          </a:xfrm>
        </p:spPr>
        <p:txBody>
          <a:bodyPr>
            <a:noAutofit/>
          </a:bodyPr>
          <a:lstStyle/>
          <a:p>
            <a:r>
              <a:rPr lang="en-US" sz="3200" b="1" dirty="0" err="1" smtClean="0">
                <a:latin typeface="Bookman Old Style" panose="02050604050505020204" pitchFamily="18" charset="0"/>
              </a:rPr>
              <a:t>Trichiasis</a:t>
            </a:r>
            <a:endParaRPr lang="en-GB" sz="3200" dirty="0">
              <a:latin typeface="Bookman Old Style" panose="02050604050505020204" pitchFamily="18" charset="0"/>
            </a:endParaRPr>
          </a:p>
          <a:p>
            <a:r>
              <a:rPr lang="en-US" sz="3200" dirty="0" err="1">
                <a:latin typeface="Bookman Old Style" panose="02050604050505020204" pitchFamily="18" charset="0"/>
              </a:rPr>
              <a:t>Trichiasis</a:t>
            </a:r>
            <a:r>
              <a:rPr lang="en-US" sz="3200" dirty="0">
                <a:latin typeface="Bookman Old Style" panose="02050604050505020204" pitchFamily="18" charset="0"/>
              </a:rPr>
              <a:t> is defined as at least 1 eyelash rubs on the eyeball or evidence of recent removal of in-turned eyelashes.</a:t>
            </a:r>
          </a:p>
          <a:p>
            <a:r>
              <a:rPr lang="en-US" sz="3200" dirty="0">
                <a:latin typeface="Bookman Old Style" panose="02050604050505020204" pitchFamily="18" charset="0"/>
              </a:rPr>
              <a:t>This is a potentially blinding lesion that can lead to corneal opacification.</a:t>
            </a:r>
            <a:endParaRPr lang="en-GB" sz="3200" dirty="0">
              <a:latin typeface="Bookman Old Style" panose="02050604050505020204" pitchFamily="18" charset="0"/>
            </a:endParaRPr>
          </a:p>
          <a:p>
            <a:r>
              <a:rPr lang="en-US" sz="3200" dirty="0" err="1">
                <a:latin typeface="Bookman Old Style" panose="02050604050505020204" pitchFamily="18" charset="0"/>
              </a:rPr>
              <a:t>Trichiasis</a:t>
            </a:r>
            <a:r>
              <a:rPr lang="en-US" sz="3200" dirty="0">
                <a:latin typeface="Bookman Old Style" panose="02050604050505020204" pitchFamily="18" charset="0"/>
              </a:rPr>
              <a:t> is due to subconjunctival fibrosis over the tarsal plate that leads  to lid distortion. </a:t>
            </a:r>
            <a:endParaRPr lang="en-US" sz="3200" dirty="0" smtClean="0">
              <a:latin typeface="Bookman Old Style" panose="02050604050505020204" pitchFamily="18" charset="0"/>
            </a:endParaRPr>
          </a:p>
          <a:p>
            <a:r>
              <a:rPr lang="en-US" sz="3200" dirty="0" smtClean="0">
                <a:latin typeface="Bookman Old Style" panose="02050604050505020204" pitchFamily="18" charset="0"/>
              </a:rPr>
              <a:t>Some </a:t>
            </a:r>
            <a:r>
              <a:rPr lang="en-US" sz="3200" dirty="0">
                <a:latin typeface="Bookman Old Style" panose="02050604050505020204" pitchFamily="18" charset="0"/>
              </a:rPr>
              <a:t>vision can be restored with the successful correction of </a:t>
            </a:r>
            <a:r>
              <a:rPr lang="en-US" sz="3200" dirty="0" err="1">
                <a:latin typeface="Bookman Old Style" panose="02050604050505020204" pitchFamily="18" charset="0"/>
              </a:rPr>
              <a:t>trichiasis</a:t>
            </a:r>
            <a:r>
              <a:rPr lang="en-US" sz="3200" dirty="0">
                <a:latin typeface="Bookman Old Style" panose="02050604050505020204" pitchFamily="18" charset="0"/>
              </a:rPr>
              <a:t>.</a:t>
            </a:r>
            <a:endParaRPr lang="en-GB" sz="3200" dirty="0">
              <a:latin typeface="Bookman Old Style" panose="02050604050505020204" pitchFamily="18" charset="0"/>
            </a:endParaRPr>
          </a:p>
          <a:p>
            <a:endParaRPr lang="en-GB" sz="2400" dirty="0"/>
          </a:p>
        </p:txBody>
      </p:sp>
      <p:sp>
        <p:nvSpPr>
          <p:cNvPr id="4" name="Date Placeholder 3"/>
          <p:cNvSpPr>
            <a:spLocks noGrp="1"/>
          </p:cNvSpPr>
          <p:nvPr>
            <p:ph type="dt" sz="half" idx="10"/>
          </p:nvPr>
        </p:nvSpPr>
        <p:spPr>
          <a:xfrm flipV="1">
            <a:off x="5791200" y="8001000"/>
            <a:ext cx="2133600" cy="685800"/>
          </a:xfrm>
        </p:spPr>
        <p:txBody>
          <a:bodyPr/>
          <a:lstStyle/>
          <a:p>
            <a:fld id="{C46891BB-2A07-4BFB-90AB-4C6AC4282056}" type="datetime1">
              <a:rPr lang="en-US" smtClean="0"/>
              <a:t>2/21/2022</a:t>
            </a:fld>
            <a:endParaRPr lang="en-US" dirty="0"/>
          </a:p>
        </p:txBody>
      </p:sp>
      <p:sp>
        <p:nvSpPr>
          <p:cNvPr id="5" name="Footer Placeholder 4"/>
          <p:cNvSpPr>
            <a:spLocks noGrp="1"/>
          </p:cNvSpPr>
          <p:nvPr>
            <p:ph type="ftr" sz="quarter" idx="11"/>
          </p:nvPr>
        </p:nvSpPr>
        <p:spPr>
          <a:xfrm flipV="1">
            <a:off x="7239000" y="8382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185</a:t>
            </a:fld>
            <a:endParaRPr lang="en-US"/>
          </a:p>
        </p:txBody>
      </p:sp>
    </p:spTree>
    <p:extLst>
      <p:ext uri="{BB962C8B-B14F-4D97-AF65-F5344CB8AC3E}">
        <p14:creationId xmlns:p14="http://schemas.microsoft.com/office/powerpoint/2010/main" val="293326440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685800"/>
          </a:xfrm>
        </p:spPr>
        <p:txBody>
          <a:bodyPr>
            <a:normAutofit/>
          </a:bodyPr>
          <a:lstStyle/>
          <a:p>
            <a:endParaRPr lang="en-GB" dirty="0"/>
          </a:p>
        </p:txBody>
      </p:sp>
      <p:sp>
        <p:nvSpPr>
          <p:cNvPr id="3" name="Content Placeholder 2"/>
          <p:cNvSpPr>
            <a:spLocks noGrp="1"/>
          </p:cNvSpPr>
          <p:nvPr>
            <p:ph idx="1"/>
          </p:nvPr>
        </p:nvSpPr>
        <p:spPr>
          <a:xfrm>
            <a:off x="2667000" y="609600"/>
            <a:ext cx="7790688" cy="5638800"/>
          </a:xfrm>
        </p:spPr>
        <p:txBody>
          <a:bodyPr/>
          <a:lstStyle/>
          <a:p>
            <a:endParaRPr lang="en-GB" dirty="0"/>
          </a:p>
        </p:txBody>
      </p:sp>
      <p:sp>
        <p:nvSpPr>
          <p:cNvPr id="4" name="Date Placeholder 3"/>
          <p:cNvSpPr>
            <a:spLocks noGrp="1"/>
          </p:cNvSpPr>
          <p:nvPr>
            <p:ph type="dt" sz="half" idx="10"/>
          </p:nvPr>
        </p:nvSpPr>
        <p:spPr>
          <a:xfrm>
            <a:off x="5105400" y="7239000"/>
            <a:ext cx="2133600" cy="304800"/>
          </a:xfrm>
        </p:spPr>
        <p:txBody>
          <a:bodyPr/>
          <a:lstStyle/>
          <a:p>
            <a:fld id="{41593808-A0A2-4804-B696-94E112729D29}" type="datetime1">
              <a:rPr lang="en-US" smtClean="0"/>
              <a:t>2/21/2022</a:t>
            </a:fld>
            <a:endParaRPr lang="en-US" dirty="0"/>
          </a:p>
        </p:txBody>
      </p:sp>
      <p:sp>
        <p:nvSpPr>
          <p:cNvPr id="5" name="Footer Placeholder 4"/>
          <p:cNvSpPr>
            <a:spLocks noGrp="1"/>
          </p:cNvSpPr>
          <p:nvPr>
            <p:ph type="ftr" sz="quarter" idx="11"/>
          </p:nvPr>
        </p:nvSpPr>
        <p:spPr>
          <a:xfrm flipV="1">
            <a:off x="7924800" y="8382000"/>
            <a:ext cx="2895600" cy="1447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186</a:t>
            </a:fld>
            <a:endParaRPr lang="en-US"/>
          </a:p>
        </p:txBody>
      </p:sp>
      <p:pic>
        <p:nvPicPr>
          <p:cNvPr id="1026" name="Picture 2" descr="C:\Users\NURSING\Documents\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7239000" cy="597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4795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524000"/>
            <a:ext cx="7498080" cy="1066800"/>
          </a:xfrm>
        </p:spPr>
        <p:txBody>
          <a:bodyPr>
            <a:normAutofit/>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a:xfrm>
            <a:off x="5105400" y="7696200"/>
            <a:ext cx="2133600" cy="1143000"/>
          </a:xfrm>
        </p:spPr>
        <p:txBody>
          <a:bodyPr/>
          <a:lstStyle/>
          <a:p>
            <a:fld id="{BD6007DA-201C-4582-B689-05ACF33189C7}" type="datetime1">
              <a:rPr lang="en-US" smtClean="0"/>
              <a:t>2/21/2022</a:t>
            </a:fld>
            <a:endParaRPr lang="en-US" dirty="0"/>
          </a:p>
        </p:txBody>
      </p:sp>
      <p:sp>
        <p:nvSpPr>
          <p:cNvPr id="5" name="Footer Placeholder 4"/>
          <p:cNvSpPr>
            <a:spLocks noGrp="1"/>
          </p:cNvSpPr>
          <p:nvPr>
            <p:ph type="ftr" sz="quarter" idx="11"/>
          </p:nvPr>
        </p:nvSpPr>
        <p:spPr>
          <a:xfrm flipV="1">
            <a:off x="7239000" y="8001000"/>
            <a:ext cx="2895600" cy="3810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187</a:t>
            </a:fld>
            <a:endParaRPr lang="en-US"/>
          </a:p>
        </p:txBody>
      </p:sp>
      <p:pic>
        <p:nvPicPr>
          <p:cNvPr id="2050" name="Picture 2" descr="C:\Users\NURSING\Documents\trichiasis_8489112576_70ca9b7a19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0"/>
            <a:ext cx="800099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3159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7714488" cy="533400"/>
          </a:xfrm>
        </p:spPr>
        <p:txBody>
          <a:bodyPr>
            <a:normAutofit fontScale="90000"/>
          </a:bodyPr>
          <a:lstStyle/>
          <a:p>
            <a:r>
              <a:rPr lang="en-US" sz="3600" b="1" dirty="0">
                <a:latin typeface="Bookman Old Style" panose="02050604050505020204" pitchFamily="18" charset="0"/>
              </a:rPr>
              <a:t/>
            </a:r>
            <a:br>
              <a:rPr lang="en-US" sz="3600" b="1" dirty="0">
                <a:latin typeface="Bookman Old Style" panose="02050604050505020204" pitchFamily="18" charset="0"/>
              </a:rPr>
            </a:br>
            <a:r>
              <a:rPr lang="en-US" sz="3600" b="1" dirty="0">
                <a:latin typeface="Bookman Old Style" panose="02050604050505020204" pitchFamily="18" charset="0"/>
              </a:rPr>
              <a:t>DISORDERS OF THE CORNEA </a:t>
            </a:r>
            <a:r>
              <a:rPr lang="en-GB" dirty="0">
                <a:effectLst/>
              </a:rPr>
              <a:t/>
            </a:r>
            <a:br>
              <a:rPr lang="en-GB" dirty="0">
                <a:effectLst/>
              </a:rPr>
            </a:br>
            <a:endParaRPr lang="en-GB" dirty="0"/>
          </a:p>
        </p:txBody>
      </p:sp>
      <p:sp>
        <p:nvSpPr>
          <p:cNvPr id="3" name="Content Placeholder 2"/>
          <p:cNvSpPr>
            <a:spLocks noGrp="1"/>
          </p:cNvSpPr>
          <p:nvPr>
            <p:ph idx="1"/>
          </p:nvPr>
        </p:nvSpPr>
        <p:spPr>
          <a:xfrm>
            <a:off x="762000" y="914400"/>
            <a:ext cx="10972800" cy="4876800"/>
          </a:xfrm>
        </p:spPr>
        <p:txBody>
          <a:bodyPr>
            <a:normAutofit/>
          </a:bodyPr>
          <a:lstStyle/>
          <a:p>
            <a:pPr marL="82296" indent="0">
              <a:buNone/>
            </a:pPr>
            <a:r>
              <a:rPr lang="en-US" sz="2800" b="1" dirty="0" smtClean="0"/>
              <a:t>a) </a:t>
            </a:r>
            <a:r>
              <a:rPr lang="en-US" sz="3600" b="1" dirty="0">
                <a:latin typeface="Bookman Old Style" panose="02050604050505020204" pitchFamily="18" charset="0"/>
              </a:rPr>
              <a:t>Corneal Abrasions</a:t>
            </a:r>
            <a:endParaRPr lang="en-GB" sz="3600" dirty="0">
              <a:latin typeface="Bookman Old Style" panose="02050604050505020204" pitchFamily="18" charset="0"/>
            </a:endParaRPr>
          </a:p>
          <a:p>
            <a:r>
              <a:rPr lang="en-US" sz="3600" dirty="0">
                <a:latin typeface="Bookman Old Style" panose="02050604050505020204" pitchFamily="18" charset="0"/>
              </a:rPr>
              <a:t>These are defects on the epithelial layer. Could be caused by:-</a:t>
            </a:r>
            <a:endParaRPr lang="en-GB" sz="3600" dirty="0">
              <a:latin typeface="Bookman Old Style" panose="02050604050505020204" pitchFamily="18" charset="0"/>
            </a:endParaRPr>
          </a:p>
          <a:p>
            <a:pPr lvl="1"/>
            <a:r>
              <a:rPr lang="en-US" sz="2400" dirty="0">
                <a:latin typeface="Bookman Old Style" panose="02050604050505020204" pitchFamily="18" charset="0"/>
              </a:rPr>
              <a:t>Trauma</a:t>
            </a:r>
            <a:endParaRPr lang="en-GB" sz="2400" dirty="0">
              <a:latin typeface="Bookman Old Style" panose="02050604050505020204" pitchFamily="18" charset="0"/>
            </a:endParaRPr>
          </a:p>
          <a:p>
            <a:pPr lvl="1"/>
            <a:r>
              <a:rPr lang="en-US" sz="2400" dirty="0">
                <a:latin typeface="Bookman Old Style" panose="02050604050505020204" pitchFamily="18" charset="0"/>
              </a:rPr>
              <a:t>Foreign </a:t>
            </a:r>
            <a:r>
              <a:rPr lang="en-US" sz="2400" dirty="0" smtClean="0">
                <a:latin typeface="Bookman Old Style" panose="02050604050505020204" pitchFamily="18" charset="0"/>
              </a:rPr>
              <a:t>bodies</a:t>
            </a:r>
            <a:endParaRPr lang="en-GB" sz="2400" dirty="0">
              <a:latin typeface="Bookman Old Style" panose="02050604050505020204" pitchFamily="18" charset="0"/>
            </a:endParaRPr>
          </a:p>
          <a:p>
            <a:pPr lvl="1"/>
            <a:r>
              <a:rPr lang="en-US" sz="2400" dirty="0" smtClean="0">
                <a:latin typeface="Bookman Old Style" panose="02050604050505020204" pitchFamily="18" charset="0"/>
              </a:rPr>
              <a:t>Contact </a:t>
            </a:r>
            <a:r>
              <a:rPr lang="en-US" sz="2400" dirty="0">
                <a:latin typeface="Bookman Old Style" panose="02050604050505020204" pitchFamily="18" charset="0"/>
              </a:rPr>
              <a:t>lenses worn for a prolonged period of </a:t>
            </a:r>
            <a:r>
              <a:rPr lang="en-US" sz="2400" dirty="0" smtClean="0">
                <a:latin typeface="Bookman Old Style" panose="02050604050505020204" pitchFamily="18" charset="0"/>
              </a:rPr>
              <a:t>time</a:t>
            </a:r>
            <a:endParaRPr lang="en-GB" sz="2400" dirty="0">
              <a:latin typeface="Bookman Old Style" panose="02050604050505020204" pitchFamily="18" charset="0"/>
            </a:endParaRPr>
          </a:p>
          <a:p>
            <a:pPr lvl="1"/>
            <a:r>
              <a:rPr lang="en-US" sz="2400" dirty="0" smtClean="0">
                <a:latin typeface="Bookman Old Style" panose="02050604050505020204" pitchFamily="18" charset="0"/>
              </a:rPr>
              <a:t>Defects </a:t>
            </a:r>
            <a:r>
              <a:rPr lang="en-US" sz="2400" dirty="0">
                <a:latin typeface="Bookman Old Style" panose="02050604050505020204" pitchFamily="18" charset="0"/>
              </a:rPr>
              <a:t>in the tear </a:t>
            </a:r>
            <a:r>
              <a:rPr lang="en-US" sz="2400" dirty="0" smtClean="0">
                <a:latin typeface="Bookman Old Style" panose="02050604050505020204" pitchFamily="18" charset="0"/>
              </a:rPr>
              <a:t>film</a:t>
            </a:r>
            <a:endParaRPr lang="en-GB" sz="2400" dirty="0">
              <a:latin typeface="Bookman Old Style" panose="02050604050505020204" pitchFamily="18" charset="0"/>
            </a:endParaRPr>
          </a:p>
          <a:p>
            <a:pPr lvl="1"/>
            <a:r>
              <a:rPr lang="en-US" sz="2400" dirty="0" smtClean="0">
                <a:latin typeface="Bookman Old Style" panose="02050604050505020204" pitchFamily="18" charset="0"/>
              </a:rPr>
              <a:t>Difficulty </a:t>
            </a:r>
            <a:r>
              <a:rPr lang="en-US" sz="2400" dirty="0">
                <a:latin typeface="Bookman Old Style" panose="02050604050505020204" pitchFamily="18" charset="0"/>
              </a:rPr>
              <a:t>in the eyelid </a:t>
            </a:r>
            <a:r>
              <a:rPr lang="en-US" sz="2400" dirty="0" smtClean="0">
                <a:latin typeface="Bookman Old Style" panose="02050604050505020204" pitchFamily="18" charset="0"/>
              </a:rPr>
              <a:t>closure</a:t>
            </a:r>
            <a:endParaRPr lang="en-GB" sz="2400" dirty="0">
              <a:latin typeface="Bookman Old Style" panose="02050604050505020204" pitchFamily="18" charset="0"/>
            </a:endParaRPr>
          </a:p>
          <a:p>
            <a:pPr lvl="1"/>
            <a:r>
              <a:rPr lang="en-US" sz="2400" dirty="0" smtClean="0">
                <a:latin typeface="Bookman Old Style" panose="02050604050505020204" pitchFamily="18" charset="0"/>
              </a:rPr>
              <a:t>Malposition </a:t>
            </a:r>
            <a:r>
              <a:rPr lang="en-US" sz="2400" dirty="0">
                <a:latin typeface="Bookman Old Style" panose="02050604050505020204" pitchFamily="18" charset="0"/>
              </a:rPr>
              <a:t>of the eye lids or eye </a:t>
            </a:r>
            <a:r>
              <a:rPr lang="en-US" sz="2400" dirty="0" smtClean="0">
                <a:latin typeface="Bookman Old Style" panose="02050604050505020204" pitchFamily="18" charset="0"/>
              </a:rPr>
              <a:t>lashes</a:t>
            </a:r>
            <a:endParaRPr lang="en-GB" sz="2400" dirty="0">
              <a:latin typeface="Bookman Old Style" panose="02050604050505020204" pitchFamily="18" charset="0"/>
            </a:endParaRPr>
          </a:p>
          <a:p>
            <a:pPr lvl="1"/>
            <a:r>
              <a:rPr lang="en-US" sz="2400" dirty="0" smtClean="0">
                <a:latin typeface="Bookman Old Style" panose="02050604050505020204" pitchFamily="18" charset="0"/>
              </a:rPr>
              <a:t>Rubbing </a:t>
            </a:r>
            <a:r>
              <a:rPr lang="en-US" sz="2400" dirty="0">
                <a:latin typeface="Bookman Old Style" panose="02050604050505020204" pitchFamily="18" charset="0"/>
              </a:rPr>
              <a:t>of the eye </a:t>
            </a:r>
            <a:r>
              <a:rPr lang="en-US" sz="2400" dirty="0" smtClean="0">
                <a:latin typeface="Bookman Old Style" panose="02050604050505020204" pitchFamily="18" charset="0"/>
              </a:rPr>
              <a:t>extensive</a:t>
            </a:r>
          </a:p>
          <a:p>
            <a:pPr lvl="1"/>
            <a:r>
              <a:rPr lang="en-US" sz="2400" dirty="0" smtClean="0">
                <a:latin typeface="Bookman Old Style" panose="02050604050505020204" pitchFamily="18" charset="0"/>
              </a:rPr>
              <a:t> </a:t>
            </a:r>
            <a:r>
              <a:rPr lang="en-US" sz="2400" dirty="0">
                <a:latin typeface="Bookman Old Style" panose="02050604050505020204" pitchFamily="18" charset="0"/>
              </a:rPr>
              <a:t>UV light exposure</a:t>
            </a:r>
            <a:endParaRPr lang="en-GB" sz="2400" dirty="0">
              <a:latin typeface="Bookman Old Style" panose="02050604050505020204" pitchFamily="18" charset="0"/>
            </a:endParaRPr>
          </a:p>
          <a:p>
            <a:pPr marL="82296" indent="0">
              <a:buNone/>
            </a:pPr>
            <a:endParaRPr lang="en-GB" sz="2800" dirty="0"/>
          </a:p>
        </p:txBody>
      </p:sp>
      <p:sp>
        <p:nvSpPr>
          <p:cNvPr id="4" name="Date Placeholder 3"/>
          <p:cNvSpPr>
            <a:spLocks noGrp="1"/>
          </p:cNvSpPr>
          <p:nvPr>
            <p:ph type="dt" sz="half" idx="10"/>
          </p:nvPr>
        </p:nvSpPr>
        <p:spPr>
          <a:xfrm>
            <a:off x="5105400" y="7543800"/>
            <a:ext cx="2133600" cy="533400"/>
          </a:xfrm>
        </p:spPr>
        <p:txBody>
          <a:bodyPr/>
          <a:lstStyle/>
          <a:p>
            <a:fld id="{6025F254-648A-42DD-80D4-37C05F2F9BCA}" type="datetime1">
              <a:rPr lang="en-US" smtClean="0"/>
              <a:t>2/21/2022</a:t>
            </a:fld>
            <a:endParaRPr lang="en-US" dirty="0"/>
          </a:p>
        </p:txBody>
      </p:sp>
      <p:sp>
        <p:nvSpPr>
          <p:cNvPr id="5" name="Footer Placeholder 4"/>
          <p:cNvSpPr>
            <a:spLocks noGrp="1"/>
          </p:cNvSpPr>
          <p:nvPr>
            <p:ph type="ftr" sz="quarter" idx="11"/>
          </p:nvPr>
        </p:nvSpPr>
        <p:spPr>
          <a:xfrm flipV="1">
            <a:off x="7239000" y="74676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188</a:t>
            </a:fld>
            <a:endParaRPr lang="en-US"/>
          </a:p>
        </p:txBody>
      </p:sp>
    </p:spTree>
    <p:extLst>
      <p:ext uri="{BB962C8B-B14F-4D97-AF65-F5344CB8AC3E}">
        <p14:creationId xmlns:p14="http://schemas.microsoft.com/office/powerpoint/2010/main" val="399072253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304800"/>
            <a:ext cx="7498080" cy="76200"/>
          </a:xfrm>
        </p:spPr>
        <p:txBody>
          <a:bodyPr>
            <a:normAutofit fontScale="90000"/>
          </a:bodyPr>
          <a:lstStyle/>
          <a:p>
            <a:endParaRPr lang="en-GB" dirty="0"/>
          </a:p>
        </p:txBody>
      </p:sp>
      <p:sp>
        <p:nvSpPr>
          <p:cNvPr id="3" name="Content Placeholder 2"/>
          <p:cNvSpPr>
            <a:spLocks noGrp="1"/>
          </p:cNvSpPr>
          <p:nvPr>
            <p:ph idx="1"/>
          </p:nvPr>
        </p:nvSpPr>
        <p:spPr>
          <a:xfrm flipV="1">
            <a:off x="2959608" y="7315200"/>
            <a:ext cx="7498080" cy="76200"/>
          </a:xfrm>
        </p:spPr>
        <p:txBody>
          <a:bodyPr>
            <a:normAutofit fontScale="25000" lnSpcReduction="20000"/>
          </a:bodyPr>
          <a:lstStyle/>
          <a:p>
            <a:endParaRPr lang="en-GB"/>
          </a:p>
        </p:txBody>
      </p:sp>
      <p:sp>
        <p:nvSpPr>
          <p:cNvPr id="4" name="Date Placeholder 3"/>
          <p:cNvSpPr>
            <a:spLocks noGrp="1"/>
          </p:cNvSpPr>
          <p:nvPr>
            <p:ph type="dt" sz="half" idx="10"/>
          </p:nvPr>
        </p:nvSpPr>
        <p:spPr/>
        <p:txBody>
          <a:bodyPr/>
          <a:lstStyle/>
          <a:p>
            <a:fld id="{57E73F23-959B-47A7-B0FF-77B96486F298}" type="datetime1">
              <a:rPr lang="en-US" smtClean="0"/>
              <a:t>2/21/2022</a:t>
            </a:fld>
            <a:endParaRPr lang="en-US"/>
          </a:p>
        </p:txBody>
      </p:sp>
      <p:sp>
        <p:nvSpPr>
          <p:cNvPr id="5" name="Footer Placeholder 4"/>
          <p:cNvSpPr>
            <a:spLocks noGrp="1"/>
          </p:cNvSpPr>
          <p:nvPr>
            <p:ph type="ftr" sz="quarter" idx="11"/>
          </p:nvPr>
        </p:nvSpPr>
        <p:spPr>
          <a:xfrm flipV="1">
            <a:off x="7315200" y="70866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189</a:t>
            </a:fld>
            <a:endParaRPr lang="en-US"/>
          </a:p>
        </p:txBody>
      </p:sp>
      <p:pic>
        <p:nvPicPr>
          <p:cNvPr id="10242" name="Picture 2" descr="C:\Users\NURSING\Document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150" y="114400"/>
            <a:ext cx="6781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31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11125200" cy="5410200"/>
          </a:xfrm>
        </p:spPr>
        <p:txBody>
          <a:bodyPr>
            <a:normAutofit/>
          </a:bodyPr>
          <a:lstStyle/>
          <a:p>
            <a:r>
              <a:rPr lang="en-US" sz="3600" dirty="0" smtClean="0">
                <a:latin typeface="Bookman Old Style" pitchFamily="18" charset="0"/>
              </a:rPr>
              <a:t>Anteriorly  the sclera continues as a clear transparent epithelial </a:t>
            </a:r>
            <a:r>
              <a:rPr lang="en-US" sz="3600" dirty="0" err="1" smtClean="0">
                <a:latin typeface="Bookman Old Style" pitchFamily="18" charset="0"/>
              </a:rPr>
              <a:t>membrane</a:t>
            </a:r>
            <a:r>
              <a:rPr lang="en-US" sz="3600" b="1" i="1" dirty="0" err="1" smtClean="0">
                <a:latin typeface="Bookman Old Style" pitchFamily="18" charset="0"/>
              </a:rPr>
              <a:t>cornea</a:t>
            </a:r>
            <a:endParaRPr lang="en-US" sz="3600" b="1" i="1" dirty="0" smtClean="0">
              <a:latin typeface="Bookman Old Style" pitchFamily="18" charset="0"/>
            </a:endParaRPr>
          </a:p>
          <a:p>
            <a:r>
              <a:rPr lang="en-US" sz="3600" dirty="0" smtClean="0">
                <a:latin typeface="Bookman Old Style" pitchFamily="18" charset="0"/>
              </a:rPr>
              <a:t> The rays of light passes through the cornea to reach the retina</a:t>
            </a:r>
          </a:p>
          <a:p>
            <a:r>
              <a:rPr lang="en-US" sz="3600" dirty="0" smtClean="0">
                <a:latin typeface="Bookman Old Style" pitchFamily="18" charset="0"/>
              </a:rPr>
              <a:t>The cornea is convex </a:t>
            </a:r>
            <a:r>
              <a:rPr lang="en-US" sz="3600" dirty="0" err="1" smtClean="0">
                <a:latin typeface="Bookman Old Style" pitchFamily="18" charset="0"/>
              </a:rPr>
              <a:t>anteriorly</a:t>
            </a:r>
            <a:r>
              <a:rPr lang="en-US" sz="3600" dirty="0" smtClean="0">
                <a:latin typeface="Bookman Old Style" pitchFamily="18" charset="0"/>
              </a:rPr>
              <a:t> and is involved in the </a:t>
            </a:r>
            <a:r>
              <a:rPr lang="en-US" sz="3600" b="1" i="1" dirty="0" smtClean="0">
                <a:latin typeface="Bookman Old Style" pitchFamily="18" charset="0"/>
              </a:rPr>
              <a:t>refracting </a:t>
            </a:r>
            <a:r>
              <a:rPr lang="en-US" sz="3600" dirty="0" smtClean="0">
                <a:latin typeface="Bookman Old Style" pitchFamily="18" charset="0"/>
              </a:rPr>
              <a:t>or bending of the light rays to focus them on the retina</a:t>
            </a:r>
            <a:endParaRPr lang="en-US" sz="3600" b="1" i="1" dirty="0">
              <a:latin typeface="Bookman Old Style" pitchFamily="18" charset="0"/>
            </a:endParaRPr>
          </a:p>
        </p:txBody>
      </p:sp>
      <p:sp>
        <p:nvSpPr>
          <p:cNvPr id="4" name="Date Placeholder 3"/>
          <p:cNvSpPr>
            <a:spLocks noGrp="1"/>
          </p:cNvSpPr>
          <p:nvPr>
            <p:ph type="dt" sz="half" idx="10"/>
          </p:nvPr>
        </p:nvSpPr>
        <p:spPr>
          <a:xfrm>
            <a:off x="5105400" y="7315200"/>
            <a:ext cx="2133600" cy="304800"/>
          </a:xfrm>
        </p:spPr>
        <p:txBody>
          <a:bodyPr/>
          <a:lstStyle/>
          <a:p>
            <a:fld id="{7E61029D-38A6-4651-982B-DD6DC6980E77}"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762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152400"/>
          </a:xfrm>
        </p:spPr>
        <p:txBody>
          <a:bodyPr>
            <a:normAutofit fontScale="90000"/>
          </a:bodyPr>
          <a:lstStyle/>
          <a:p>
            <a:endParaRPr lang="en-GB" dirty="0"/>
          </a:p>
        </p:txBody>
      </p:sp>
      <p:sp>
        <p:nvSpPr>
          <p:cNvPr id="3" name="Content Placeholder 2"/>
          <p:cNvSpPr>
            <a:spLocks noGrp="1"/>
          </p:cNvSpPr>
          <p:nvPr>
            <p:ph idx="1"/>
          </p:nvPr>
        </p:nvSpPr>
        <p:spPr>
          <a:xfrm>
            <a:off x="838200" y="152400"/>
            <a:ext cx="11049000" cy="5518152"/>
          </a:xfrm>
        </p:spPr>
        <p:txBody>
          <a:bodyPr>
            <a:normAutofit/>
          </a:bodyPr>
          <a:lstStyle/>
          <a:p>
            <a:pPr marL="82296" indent="0">
              <a:buNone/>
            </a:pPr>
            <a:r>
              <a:rPr lang="en-US" sz="3200" b="1" dirty="0">
                <a:latin typeface="Bookman Old Style" panose="02050604050505020204" pitchFamily="18" charset="0"/>
              </a:rPr>
              <a:t>Symptoms</a:t>
            </a:r>
            <a:endParaRPr lang="en-GB" sz="3200" dirty="0">
              <a:latin typeface="Bookman Old Style" panose="02050604050505020204" pitchFamily="18" charset="0"/>
            </a:endParaRPr>
          </a:p>
          <a:p>
            <a:r>
              <a:rPr lang="en-US" sz="3200" dirty="0">
                <a:latin typeface="Bookman Old Style" panose="02050604050505020204" pitchFamily="18" charset="0"/>
              </a:rPr>
              <a:t>Eye pain which is exacerbated by eye movement</a:t>
            </a:r>
            <a:endParaRPr lang="en-GB" sz="3200" dirty="0">
              <a:latin typeface="Bookman Old Style" panose="02050604050505020204" pitchFamily="18" charset="0"/>
            </a:endParaRPr>
          </a:p>
          <a:p>
            <a:r>
              <a:rPr lang="en-US" sz="3200" dirty="0">
                <a:latin typeface="Bookman Old Style" panose="02050604050505020204" pitchFamily="18" charset="0"/>
              </a:rPr>
              <a:t>Photophobia</a:t>
            </a:r>
            <a:endParaRPr lang="en-GB" sz="3200" dirty="0">
              <a:latin typeface="Bookman Old Style" panose="02050604050505020204" pitchFamily="18" charset="0"/>
            </a:endParaRPr>
          </a:p>
          <a:p>
            <a:r>
              <a:rPr lang="en-US" sz="3200" dirty="0">
                <a:latin typeface="Bookman Old Style" panose="02050604050505020204" pitchFamily="18" charset="0"/>
              </a:rPr>
              <a:t>Foreign body sensation or gritty sensation in the eye</a:t>
            </a:r>
            <a:endParaRPr lang="en-GB" sz="3200" dirty="0">
              <a:latin typeface="Bookman Old Style" panose="02050604050505020204" pitchFamily="18" charset="0"/>
            </a:endParaRPr>
          </a:p>
          <a:p>
            <a:r>
              <a:rPr lang="en-US" sz="3200" dirty="0">
                <a:latin typeface="Bookman Old Style" panose="02050604050505020204" pitchFamily="18" charset="0"/>
              </a:rPr>
              <a:t>Excessive eye tearing</a:t>
            </a:r>
            <a:endParaRPr lang="en-GB" sz="3200" dirty="0">
              <a:latin typeface="Bookman Old Style" panose="02050604050505020204" pitchFamily="18" charset="0"/>
            </a:endParaRPr>
          </a:p>
          <a:p>
            <a:r>
              <a:rPr lang="en-US" sz="3200" dirty="0">
                <a:latin typeface="Bookman Old Style" panose="02050604050505020204" pitchFamily="18" charset="0"/>
              </a:rPr>
              <a:t>Blurred vision</a:t>
            </a:r>
            <a:endParaRPr lang="en-GB" sz="3200" dirty="0">
              <a:latin typeface="Bookman Old Style" panose="02050604050505020204" pitchFamily="18" charset="0"/>
            </a:endParaRPr>
          </a:p>
          <a:p>
            <a:r>
              <a:rPr lang="en-US" sz="3200" dirty="0">
                <a:latin typeface="Bookman Old Style" panose="02050604050505020204" pitchFamily="18" charset="0"/>
              </a:rPr>
              <a:t>Headache</a:t>
            </a:r>
            <a:endParaRPr lang="en-GB" sz="3200" dirty="0">
              <a:latin typeface="Bookman Old Style" panose="02050604050505020204" pitchFamily="18" charset="0"/>
            </a:endParaRPr>
          </a:p>
          <a:p>
            <a:r>
              <a:rPr lang="en-US" sz="3200" dirty="0" err="1">
                <a:latin typeface="Bookman Old Style" panose="02050604050505020204" pitchFamily="18" charset="0"/>
              </a:rPr>
              <a:t>Blepharospasm</a:t>
            </a:r>
            <a:r>
              <a:rPr lang="en-US" sz="3200" dirty="0">
                <a:latin typeface="Bookman Old Style" panose="02050604050505020204" pitchFamily="18" charset="0"/>
              </a:rPr>
              <a:t> (</a:t>
            </a:r>
            <a:r>
              <a:rPr lang="en-GB" sz="3200" dirty="0">
                <a:latin typeface="Bookman Old Style" panose="02050604050505020204" pitchFamily="18" charset="0"/>
              </a:rPr>
              <a:t>involuntary tight closure of the eyelids.)</a:t>
            </a:r>
          </a:p>
          <a:p>
            <a:pPr marL="82296" indent="0">
              <a:buNone/>
            </a:pPr>
            <a:endParaRPr lang="en-GB" sz="3200" dirty="0">
              <a:latin typeface="Bookman Old Style" panose="02050604050505020204" pitchFamily="18" charset="0"/>
            </a:endParaRPr>
          </a:p>
          <a:p>
            <a:endParaRPr lang="en-GB" sz="2400" dirty="0"/>
          </a:p>
          <a:p>
            <a:endParaRPr lang="en-GB" sz="2400" dirty="0"/>
          </a:p>
        </p:txBody>
      </p:sp>
      <p:sp>
        <p:nvSpPr>
          <p:cNvPr id="4" name="Date Placeholder 3"/>
          <p:cNvSpPr>
            <a:spLocks noGrp="1"/>
          </p:cNvSpPr>
          <p:nvPr>
            <p:ph type="dt" sz="half" idx="10"/>
          </p:nvPr>
        </p:nvSpPr>
        <p:spPr>
          <a:xfrm>
            <a:off x="5105400" y="7620000"/>
            <a:ext cx="2133600" cy="457200"/>
          </a:xfrm>
        </p:spPr>
        <p:txBody>
          <a:bodyPr/>
          <a:lstStyle/>
          <a:p>
            <a:fld id="{7E461F2B-2C65-4E8E-909D-533D3F3F6BD0}" type="datetime1">
              <a:rPr lang="en-US" smtClean="0"/>
              <a:t>2/21/2022</a:t>
            </a:fld>
            <a:endParaRPr lang="en-US" dirty="0"/>
          </a:p>
        </p:txBody>
      </p:sp>
      <p:sp>
        <p:nvSpPr>
          <p:cNvPr id="5" name="Footer Placeholder 4"/>
          <p:cNvSpPr>
            <a:spLocks noGrp="1"/>
          </p:cNvSpPr>
          <p:nvPr>
            <p:ph type="ftr" sz="quarter" idx="11"/>
          </p:nvPr>
        </p:nvSpPr>
        <p:spPr>
          <a:xfrm>
            <a:off x="7239000" y="8001000"/>
            <a:ext cx="2895600" cy="762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190</a:t>
            </a:fld>
            <a:endParaRPr lang="en-US"/>
          </a:p>
        </p:txBody>
      </p:sp>
    </p:spTree>
    <p:extLst>
      <p:ext uri="{BB962C8B-B14F-4D97-AF65-F5344CB8AC3E}">
        <p14:creationId xmlns:p14="http://schemas.microsoft.com/office/powerpoint/2010/main" val="421304101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524000"/>
            <a:ext cx="7498080" cy="685800"/>
          </a:xfrm>
        </p:spPr>
        <p:txBody>
          <a:bodyPr>
            <a:normAutofit/>
          </a:bodyPr>
          <a:lstStyle/>
          <a:p>
            <a:endParaRPr lang="en-GB" dirty="0"/>
          </a:p>
        </p:txBody>
      </p:sp>
      <p:sp>
        <p:nvSpPr>
          <p:cNvPr id="3" name="Content Placeholder 2"/>
          <p:cNvSpPr>
            <a:spLocks noGrp="1"/>
          </p:cNvSpPr>
          <p:nvPr>
            <p:ph idx="1"/>
          </p:nvPr>
        </p:nvSpPr>
        <p:spPr>
          <a:xfrm>
            <a:off x="990600" y="228600"/>
            <a:ext cx="10896600" cy="5562600"/>
          </a:xfrm>
        </p:spPr>
        <p:txBody>
          <a:bodyPr>
            <a:normAutofit/>
          </a:bodyPr>
          <a:lstStyle/>
          <a:p>
            <a:pPr marL="82296" indent="0">
              <a:buNone/>
            </a:pPr>
            <a:r>
              <a:rPr lang="en-US" sz="3200" b="1" dirty="0">
                <a:latin typeface="Bookman Old Style" panose="02050604050505020204" pitchFamily="18" charset="0"/>
              </a:rPr>
              <a:t>Management</a:t>
            </a:r>
            <a:endParaRPr lang="en-GB" sz="3200" dirty="0">
              <a:latin typeface="Bookman Old Style" panose="02050604050505020204" pitchFamily="18" charset="0"/>
            </a:endParaRPr>
          </a:p>
          <a:p>
            <a:pPr lvl="0"/>
            <a:r>
              <a:rPr lang="en-US" sz="3200" dirty="0">
                <a:latin typeface="Bookman Old Style" panose="02050604050505020204" pitchFamily="18" charset="0"/>
              </a:rPr>
              <a:t>Rule out retained foreign body in the cornea or upper lid</a:t>
            </a:r>
            <a:endParaRPr lang="en-GB" sz="3200" dirty="0">
              <a:latin typeface="Bookman Old Style" panose="02050604050505020204" pitchFamily="18" charset="0"/>
            </a:endParaRPr>
          </a:p>
          <a:p>
            <a:pPr lvl="0"/>
            <a:r>
              <a:rPr lang="en-US" sz="3200" dirty="0">
                <a:latin typeface="Bookman Old Style" panose="02050604050505020204" pitchFamily="18" charset="0"/>
              </a:rPr>
              <a:t>Do not wear contact until lesion is fully healed</a:t>
            </a:r>
            <a:endParaRPr lang="en-GB" sz="3200" dirty="0">
              <a:latin typeface="Bookman Old Style" panose="02050604050505020204" pitchFamily="18" charset="0"/>
            </a:endParaRPr>
          </a:p>
          <a:p>
            <a:pPr lvl="0"/>
            <a:r>
              <a:rPr lang="en-US" sz="3200" dirty="0">
                <a:latin typeface="Bookman Old Style" panose="02050604050505020204" pitchFamily="18" charset="0"/>
              </a:rPr>
              <a:t>Topical antibiotics 4 at least 48 hrs. for complicated cases use anti-pseudomonas e.g. </a:t>
            </a:r>
            <a:r>
              <a:rPr lang="en-US" sz="3200" dirty="0" err="1">
                <a:latin typeface="Bookman Old Style" panose="02050604050505020204" pitchFamily="18" charset="0"/>
              </a:rPr>
              <a:t>Bacitricin</a:t>
            </a:r>
            <a:r>
              <a:rPr lang="en-US" sz="3200" dirty="0">
                <a:latin typeface="Bookman Old Style" panose="02050604050505020204" pitchFamily="18" charset="0"/>
              </a:rPr>
              <a:t>, Erythromycin 0.5% ointment ½ inch ribbon </a:t>
            </a:r>
            <a:r>
              <a:rPr lang="en-US" sz="3200" dirty="0" err="1">
                <a:latin typeface="Bookman Old Style" panose="02050604050505020204" pitchFamily="18" charset="0"/>
              </a:rPr>
              <a:t>b.d</a:t>
            </a:r>
            <a:r>
              <a:rPr lang="en-US" sz="3200" dirty="0">
                <a:latin typeface="Bookman Old Style" panose="02050604050505020204" pitchFamily="18" charset="0"/>
              </a:rPr>
              <a:t>. </a:t>
            </a:r>
          </a:p>
          <a:p>
            <a:pPr lvl="0"/>
            <a:r>
              <a:rPr lang="en-US" sz="3200" dirty="0">
                <a:latin typeface="Bookman Old Style" panose="02050604050505020204" pitchFamily="18" charset="0"/>
              </a:rPr>
              <a:t>Other extended spectrum agents e.g. ciprofloxacin, Gentamycin ointment and Tobramycin</a:t>
            </a:r>
            <a:endParaRPr lang="en-GB" sz="3200" dirty="0">
              <a:latin typeface="Bookman Old Style" panose="02050604050505020204" pitchFamily="18" charset="0"/>
            </a:endParaRPr>
          </a:p>
          <a:p>
            <a:pPr lvl="0"/>
            <a:r>
              <a:rPr lang="en-US" sz="3200" dirty="0">
                <a:latin typeface="Bookman Old Style" panose="02050604050505020204" pitchFamily="18" charset="0"/>
              </a:rPr>
              <a:t>Topical NSAIDs ( these may delay healing time) Diclofenac  (</a:t>
            </a:r>
            <a:r>
              <a:rPr lang="en-US" sz="3200" dirty="0" err="1">
                <a:latin typeface="Bookman Old Style" panose="02050604050505020204" pitchFamily="18" charset="0"/>
              </a:rPr>
              <a:t>Voltaren</a:t>
            </a:r>
            <a:r>
              <a:rPr lang="en-US" sz="3200" dirty="0">
                <a:latin typeface="Bookman Old Style" panose="02050604050505020204" pitchFamily="18" charset="0"/>
              </a:rPr>
              <a:t>), ketorolac(</a:t>
            </a:r>
            <a:r>
              <a:rPr lang="en-US" sz="3200" dirty="0" err="1">
                <a:latin typeface="Bookman Old Style" panose="02050604050505020204" pitchFamily="18" charset="0"/>
              </a:rPr>
              <a:t>Acular</a:t>
            </a:r>
            <a:r>
              <a:rPr lang="en-US" sz="3200" dirty="0">
                <a:latin typeface="Bookman Old Style" panose="02050604050505020204" pitchFamily="18" charset="0"/>
              </a:rPr>
              <a:t>)</a:t>
            </a:r>
            <a:endParaRPr lang="en-GB" sz="3200" dirty="0">
              <a:latin typeface="Bookman Old Style" panose="02050604050505020204" pitchFamily="18" charset="0"/>
            </a:endParaRPr>
          </a:p>
          <a:p>
            <a:endParaRPr lang="en-GB" sz="2400" dirty="0"/>
          </a:p>
        </p:txBody>
      </p:sp>
      <p:sp>
        <p:nvSpPr>
          <p:cNvPr id="4" name="Date Placeholder 3"/>
          <p:cNvSpPr>
            <a:spLocks noGrp="1"/>
          </p:cNvSpPr>
          <p:nvPr>
            <p:ph type="dt" sz="half" idx="10"/>
          </p:nvPr>
        </p:nvSpPr>
        <p:spPr>
          <a:xfrm>
            <a:off x="5105400" y="7315200"/>
            <a:ext cx="2133600" cy="762000"/>
          </a:xfrm>
        </p:spPr>
        <p:txBody>
          <a:bodyPr/>
          <a:lstStyle/>
          <a:p>
            <a:fld id="{2E7CBCE8-7B09-460A-9DE5-06B69E7914EF}" type="datetime1">
              <a:rPr lang="en-US" smtClean="0"/>
              <a:t>2/21/2022</a:t>
            </a:fld>
            <a:endParaRPr lang="en-US"/>
          </a:p>
        </p:txBody>
      </p:sp>
      <p:sp>
        <p:nvSpPr>
          <p:cNvPr id="5" name="Footer Placeholder 4"/>
          <p:cNvSpPr>
            <a:spLocks noGrp="1"/>
          </p:cNvSpPr>
          <p:nvPr>
            <p:ph type="ftr" sz="quarter" idx="11"/>
          </p:nvPr>
        </p:nvSpPr>
        <p:spPr>
          <a:xfrm>
            <a:off x="7239000" y="7543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191</a:t>
            </a:fld>
            <a:endParaRPr lang="en-US"/>
          </a:p>
        </p:txBody>
      </p:sp>
    </p:spTree>
    <p:extLst>
      <p:ext uri="{BB962C8B-B14F-4D97-AF65-F5344CB8AC3E}">
        <p14:creationId xmlns:p14="http://schemas.microsoft.com/office/powerpoint/2010/main" val="143651821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600200"/>
            <a:ext cx="7498080" cy="1066800"/>
          </a:xfrm>
        </p:spPr>
        <p:txBody>
          <a:bodyPr/>
          <a:lstStyle/>
          <a:p>
            <a:endParaRPr lang="en-GB" dirty="0"/>
          </a:p>
        </p:txBody>
      </p:sp>
      <p:sp>
        <p:nvSpPr>
          <p:cNvPr id="3" name="Content Placeholder 2"/>
          <p:cNvSpPr>
            <a:spLocks noGrp="1"/>
          </p:cNvSpPr>
          <p:nvPr>
            <p:ph idx="1"/>
          </p:nvPr>
        </p:nvSpPr>
        <p:spPr>
          <a:xfrm>
            <a:off x="609600" y="152400"/>
            <a:ext cx="11049000" cy="6096000"/>
          </a:xfrm>
        </p:spPr>
        <p:txBody>
          <a:bodyPr>
            <a:normAutofit fontScale="92500" lnSpcReduction="10000"/>
          </a:bodyPr>
          <a:lstStyle/>
          <a:p>
            <a:pPr marL="82296" indent="0">
              <a:buNone/>
            </a:pPr>
            <a:r>
              <a:rPr lang="en-US" sz="3300" b="1" dirty="0">
                <a:latin typeface="Bookman Old Style" panose="02050604050505020204" pitchFamily="18" charset="0"/>
              </a:rPr>
              <a:t>Prevention</a:t>
            </a:r>
            <a:endParaRPr lang="en-GB" sz="3300" dirty="0">
              <a:latin typeface="Bookman Old Style" panose="02050604050505020204" pitchFamily="18" charset="0"/>
            </a:endParaRPr>
          </a:p>
          <a:p>
            <a:r>
              <a:rPr lang="en-US" sz="3300" dirty="0">
                <a:latin typeface="Bookman Old Style" panose="02050604050505020204" pitchFamily="18" charset="0"/>
              </a:rPr>
              <a:t>Use of safety goggles with adequate vents and side shields</a:t>
            </a:r>
            <a:endParaRPr lang="en-GB" sz="3300" dirty="0">
              <a:latin typeface="Bookman Old Style" panose="02050604050505020204" pitchFamily="18" charset="0"/>
            </a:endParaRPr>
          </a:p>
          <a:p>
            <a:r>
              <a:rPr lang="en-US" sz="3300" dirty="0">
                <a:latin typeface="Bookman Old Style" panose="02050604050505020204" pitchFamily="18" charset="0"/>
              </a:rPr>
              <a:t>Welders must use helmets with safety goggles</a:t>
            </a:r>
            <a:endParaRPr lang="en-GB" sz="3300" dirty="0">
              <a:latin typeface="Bookman Old Style" panose="02050604050505020204" pitchFamily="18" charset="0"/>
            </a:endParaRPr>
          </a:p>
          <a:p>
            <a:r>
              <a:rPr lang="en-US" sz="3300" dirty="0">
                <a:latin typeface="Bookman Old Style" panose="02050604050505020204" pitchFamily="18" charset="0"/>
              </a:rPr>
              <a:t>Outdoor workers should use sun glasses</a:t>
            </a:r>
            <a:endParaRPr lang="en-GB" sz="3300" dirty="0">
              <a:latin typeface="Bookman Old Style" panose="02050604050505020204" pitchFamily="18" charset="0"/>
            </a:endParaRPr>
          </a:p>
          <a:p>
            <a:r>
              <a:rPr lang="en-US" sz="3300" dirty="0">
                <a:latin typeface="Bookman Old Style" panose="02050604050505020204" pitchFamily="18" charset="0"/>
              </a:rPr>
              <a:t>Careful fitting, placement and care of contact lenses</a:t>
            </a:r>
            <a:endParaRPr lang="en-GB" sz="3300" dirty="0">
              <a:latin typeface="Bookman Old Style" panose="02050604050505020204" pitchFamily="18" charset="0"/>
            </a:endParaRPr>
          </a:p>
          <a:p>
            <a:r>
              <a:rPr lang="en-US" sz="3300" dirty="0">
                <a:latin typeface="Bookman Old Style" panose="02050604050505020204" pitchFamily="18" charset="0"/>
              </a:rPr>
              <a:t>Keep fingernails short</a:t>
            </a:r>
            <a:endParaRPr lang="en-GB" sz="3300" dirty="0">
              <a:latin typeface="Bookman Old Style" panose="02050604050505020204" pitchFamily="18" charset="0"/>
            </a:endParaRPr>
          </a:p>
          <a:p>
            <a:r>
              <a:rPr lang="en-US" sz="3300" dirty="0">
                <a:latin typeface="Bookman Old Style" panose="02050604050505020204" pitchFamily="18" charset="0"/>
              </a:rPr>
              <a:t>Perioperative corneal abrasion risk</a:t>
            </a:r>
            <a:endParaRPr lang="en-GB" sz="3300" dirty="0">
              <a:latin typeface="Bookman Old Style" panose="02050604050505020204" pitchFamily="18" charset="0"/>
            </a:endParaRPr>
          </a:p>
          <a:p>
            <a:r>
              <a:rPr lang="en-US" sz="3300" dirty="0">
                <a:latin typeface="Bookman Old Style" panose="02050604050505020204" pitchFamily="18" charset="0"/>
              </a:rPr>
              <a:t>Tape eyelids closed during surgery</a:t>
            </a:r>
            <a:endParaRPr lang="en-GB" sz="3300" dirty="0">
              <a:latin typeface="Bookman Old Style" panose="02050604050505020204" pitchFamily="18" charset="0"/>
            </a:endParaRPr>
          </a:p>
          <a:p>
            <a:r>
              <a:rPr lang="en-US" sz="3300" dirty="0">
                <a:latin typeface="Bookman Old Style" panose="02050604050505020204" pitchFamily="18" charset="0"/>
              </a:rPr>
              <a:t>Instill aqueous gel or soft contacts in sedated or ventilated patients in ICU</a:t>
            </a:r>
            <a:endParaRPr lang="en-GB" sz="3300" dirty="0">
              <a:latin typeface="Bookman Old Style" panose="02050604050505020204" pitchFamily="18" charset="0"/>
            </a:endParaRPr>
          </a:p>
          <a:p>
            <a:r>
              <a:rPr lang="en-US" sz="3300" dirty="0">
                <a:latin typeface="Bookman Old Style" panose="02050604050505020204" pitchFamily="18" charset="0"/>
              </a:rPr>
              <a:t>Remove all contact lenses</a:t>
            </a:r>
            <a:endParaRPr lang="en-GB" sz="3300" dirty="0">
              <a:latin typeface="Bookman Old Style" panose="02050604050505020204" pitchFamily="18" charset="0"/>
            </a:endParaRPr>
          </a:p>
          <a:p>
            <a:pPr marL="82296" indent="0">
              <a:buNone/>
            </a:pPr>
            <a:endParaRPr lang="en-GB" dirty="0"/>
          </a:p>
          <a:p>
            <a:endParaRPr lang="en-GB" dirty="0"/>
          </a:p>
        </p:txBody>
      </p:sp>
      <p:sp>
        <p:nvSpPr>
          <p:cNvPr id="4" name="Date Placeholder 3"/>
          <p:cNvSpPr>
            <a:spLocks noGrp="1"/>
          </p:cNvSpPr>
          <p:nvPr>
            <p:ph type="dt" sz="half" idx="10"/>
          </p:nvPr>
        </p:nvSpPr>
        <p:spPr>
          <a:xfrm>
            <a:off x="5105400" y="7315200"/>
            <a:ext cx="2133600" cy="609600"/>
          </a:xfrm>
        </p:spPr>
        <p:txBody>
          <a:bodyPr/>
          <a:lstStyle/>
          <a:p>
            <a:fld id="{4E8907B8-5E4A-4DDB-BFEE-ACB46EB271EF}"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192</a:t>
            </a:fld>
            <a:endParaRPr lang="en-US"/>
          </a:p>
        </p:txBody>
      </p:sp>
    </p:spTree>
    <p:extLst>
      <p:ext uri="{BB962C8B-B14F-4D97-AF65-F5344CB8AC3E}">
        <p14:creationId xmlns:p14="http://schemas.microsoft.com/office/powerpoint/2010/main" val="33820713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02919"/>
            <a:ext cx="7498080" cy="45719"/>
          </a:xfrm>
        </p:spPr>
        <p:txBody>
          <a:bodyPr>
            <a:normAutofit fontScale="90000"/>
          </a:bodyPr>
          <a:lstStyle/>
          <a:p>
            <a:endParaRPr lang="en-GB" dirty="0"/>
          </a:p>
        </p:txBody>
      </p:sp>
      <p:sp>
        <p:nvSpPr>
          <p:cNvPr id="3" name="Content Placeholder 2"/>
          <p:cNvSpPr>
            <a:spLocks noGrp="1"/>
          </p:cNvSpPr>
          <p:nvPr>
            <p:ph idx="1"/>
          </p:nvPr>
        </p:nvSpPr>
        <p:spPr>
          <a:xfrm>
            <a:off x="838200" y="228600"/>
            <a:ext cx="11125200" cy="5867400"/>
          </a:xfrm>
        </p:spPr>
        <p:txBody>
          <a:bodyPr>
            <a:normAutofit fontScale="92500" lnSpcReduction="20000"/>
          </a:bodyPr>
          <a:lstStyle/>
          <a:p>
            <a:pPr marL="82296" indent="0">
              <a:buNone/>
            </a:pPr>
            <a:r>
              <a:rPr lang="en-US" b="1" dirty="0" smtClean="0"/>
              <a:t>b</a:t>
            </a:r>
            <a:r>
              <a:rPr lang="en-US" sz="3300" b="1" dirty="0">
                <a:latin typeface="Bookman Old Style" panose="02050604050505020204" pitchFamily="18" charset="0"/>
              </a:rPr>
              <a:t>) KERATITIS (CORNEAL ULCERS)</a:t>
            </a:r>
            <a:endParaRPr lang="en-GB" sz="3300" dirty="0">
              <a:latin typeface="Bookman Old Style" panose="02050604050505020204" pitchFamily="18" charset="0"/>
            </a:endParaRPr>
          </a:p>
          <a:p>
            <a:r>
              <a:rPr lang="en-US" sz="3300" dirty="0" smtClean="0">
                <a:latin typeface="Bookman Old Style" panose="02050604050505020204" pitchFamily="18" charset="0"/>
              </a:rPr>
              <a:t>Inflammation </a:t>
            </a:r>
            <a:r>
              <a:rPr lang="en-US" sz="3300" dirty="0">
                <a:latin typeface="Bookman Old Style" panose="02050604050505020204" pitchFamily="18" charset="0"/>
              </a:rPr>
              <a:t>of the cornea. </a:t>
            </a:r>
          </a:p>
          <a:p>
            <a:r>
              <a:rPr lang="en-US" sz="3300" dirty="0">
                <a:latin typeface="Bookman Old Style" panose="02050604050505020204" pitchFamily="18" charset="0"/>
              </a:rPr>
              <a:t>If it leads to loss of corneal tissue it results into corneal ulcer.</a:t>
            </a:r>
            <a:endParaRPr lang="en-GB" sz="3300" dirty="0">
              <a:latin typeface="Bookman Old Style" panose="02050604050505020204" pitchFamily="18" charset="0"/>
            </a:endParaRPr>
          </a:p>
          <a:p>
            <a:r>
              <a:rPr lang="en-US" sz="3300" dirty="0">
                <a:latin typeface="Bookman Old Style" panose="02050604050505020204" pitchFamily="18" charset="0"/>
              </a:rPr>
              <a:t>It could be acute or chronic, bilateral or unilateral and is sometimes recurrent. </a:t>
            </a:r>
          </a:p>
          <a:p>
            <a:r>
              <a:rPr lang="en-US" sz="3300" dirty="0">
                <a:latin typeface="Bookman Old Style" panose="02050604050505020204" pitchFamily="18" charset="0"/>
              </a:rPr>
              <a:t>The effects could be limited to one eye or be progressive in nature (spread to other eye structures).</a:t>
            </a:r>
            <a:endParaRPr lang="en-GB" sz="3300" dirty="0">
              <a:latin typeface="Bookman Old Style" panose="02050604050505020204" pitchFamily="18" charset="0"/>
            </a:endParaRPr>
          </a:p>
          <a:p>
            <a:r>
              <a:rPr lang="en-US" sz="3300" dirty="0">
                <a:latin typeface="Bookman Old Style" panose="02050604050505020204" pitchFamily="18" charset="0"/>
              </a:rPr>
              <a:t>The inflammation spreads deeper to the iris (iritis) resulting in formation of pus behind the cornea (</a:t>
            </a:r>
            <a:r>
              <a:rPr lang="en-US" sz="3300" dirty="0" err="1">
                <a:latin typeface="Bookman Old Style" panose="02050604050505020204" pitchFamily="18" charset="0"/>
              </a:rPr>
              <a:t>hypopyon</a:t>
            </a:r>
            <a:r>
              <a:rPr lang="en-US" sz="3300" dirty="0">
                <a:latin typeface="Bookman Old Style" panose="02050604050505020204" pitchFamily="18" charset="0"/>
              </a:rPr>
              <a:t>- pus in the anterior chamber)</a:t>
            </a:r>
            <a:endParaRPr lang="en-GB" sz="3300" dirty="0">
              <a:latin typeface="Bookman Old Style" panose="02050604050505020204" pitchFamily="18" charset="0"/>
            </a:endParaRPr>
          </a:p>
          <a:p>
            <a:r>
              <a:rPr lang="en-US" sz="3300" dirty="0">
                <a:latin typeface="Bookman Old Style" panose="02050604050505020204" pitchFamily="18" charset="0"/>
              </a:rPr>
              <a:t>It could occur in combination e.g. </a:t>
            </a:r>
            <a:r>
              <a:rPr lang="en-US" sz="3300" dirty="0" err="1">
                <a:latin typeface="Bookman Old Style" panose="02050604050505020204" pitchFamily="18" charset="0"/>
              </a:rPr>
              <a:t>keratoconjuctivitis</a:t>
            </a:r>
            <a:r>
              <a:rPr lang="en-US" sz="3300" dirty="0">
                <a:latin typeface="Bookman Old Style" panose="02050604050505020204" pitchFamily="18" charset="0"/>
              </a:rPr>
              <a:t>, </a:t>
            </a:r>
            <a:r>
              <a:rPr lang="en-US" sz="3300" dirty="0" err="1">
                <a:latin typeface="Bookman Old Style" panose="02050604050505020204" pitchFamily="18" charset="0"/>
              </a:rPr>
              <a:t>keratouveitis</a:t>
            </a:r>
            <a:r>
              <a:rPr lang="en-US" sz="3300" dirty="0">
                <a:latin typeface="Bookman Old Style" panose="02050604050505020204" pitchFamily="18" charset="0"/>
              </a:rPr>
              <a:t>-(cornea+ uveal duct- iris, ciliary muscles and choroid)</a:t>
            </a:r>
            <a:endParaRPr lang="en-GB" sz="33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a:off x="5105400" y="7543800"/>
            <a:ext cx="2133600" cy="228600"/>
          </a:xfrm>
        </p:spPr>
        <p:txBody>
          <a:bodyPr/>
          <a:lstStyle/>
          <a:p>
            <a:fld id="{5512EA8B-76EA-45BA-84D1-F2D315B32721}" type="datetime1">
              <a:rPr lang="en-US" smtClean="0"/>
              <a:t>2/21/2022</a:t>
            </a:fld>
            <a:endParaRPr lang="en-US" dirty="0"/>
          </a:p>
        </p:txBody>
      </p:sp>
      <p:sp>
        <p:nvSpPr>
          <p:cNvPr id="5" name="Footer Placeholder 4"/>
          <p:cNvSpPr>
            <a:spLocks noGrp="1"/>
          </p:cNvSpPr>
          <p:nvPr>
            <p:ph type="ftr" sz="quarter" idx="11"/>
          </p:nvPr>
        </p:nvSpPr>
        <p:spPr>
          <a:xfrm>
            <a:off x="7391400" y="7620000"/>
            <a:ext cx="2895600" cy="47625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193</a:t>
            </a:fld>
            <a:endParaRPr lang="en-US"/>
          </a:p>
        </p:txBody>
      </p:sp>
    </p:spTree>
    <p:extLst>
      <p:ext uri="{BB962C8B-B14F-4D97-AF65-F5344CB8AC3E}">
        <p14:creationId xmlns:p14="http://schemas.microsoft.com/office/powerpoint/2010/main" val="220676939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381000"/>
          </a:xfrm>
        </p:spPr>
        <p:txBody>
          <a:bodyPr>
            <a:normAutofit fontScale="90000"/>
          </a:bodyPr>
          <a:lstStyle/>
          <a:p>
            <a:endParaRPr lang="en-GB" dirty="0"/>
          </a:p>
        </p:txBody>
      </p:sp>
      <p:sp>
        <p:nvSpPr>
          <p:cNvPr id="3" name="Content Placeholder 2"/>
          <p:cNvSpPr>
            <a:spLocks noGrp="1"/>
          </p:cNvSpPr>
          <p:nvPr>
            <p:ph idx="1"/>
          </p:nvPr>
        </p:nvSpPr>
        <p:spPr>
          <a:xfrm>
            <a:off x="2959608" y="7162800"/>
            <a:ext cx="7498080" cy="228600"/>
          </a:xfrm>
        </p:spPr>
        <p:txBody>
          <a:bodyPr>
            <a:normAutofit fontScale="55000" lnSpcReduction="20000"/>
          </a:bodyPr>
          <a:lstStyle/>
          <a:p>
            <a:endParaRPr lang="en-GB" dirty="0"/>
          </a:p>
        </p:txBody>
      </p:sp>
      <p:sp>
        <p:nvSpPr>
          <p:cNvPr id="4" name="Date Placeholder 3"/>
          <p:cNvSpPr>
            <a:spLocks noGrp="1"/>
          </p:cNvSpPr>
          <p:nvPr>
            <p:ph type="dt" sz="half" idx="10"/>
          </p:nvPr>
        </p:nvSpPr>
        <p:spPr/>
        <p:txBody>
          <a:bodyPr/>
          <a:lstStyle/>
          <a:p>
            <a:fld id="{ED921F9A-7EF8-411D-875F-6BBE2E43F0A6}" type="datetime1">
              <a:rPr lang="en-US" smtClean="0"/>
              <a:t>2/21/2022</a:t>
            </a:fld>
            <a:endParaRPr lang="en-US"/>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194</a:t>
            </a:fld>
            <a:endParaRPr lang="en-US"/>
          </a:p>
        </p:txBody>
      </p:sp>
      <p:pic>
        <p:nvPicPr>
          <p:cNvPr id="11266" name="Picture 2" descr="C:\Users\NURSING\Documents\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7975"/>
            <a:ext cx="7010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6275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533400"/>
          </a:xfrm>
        </p:spPr>
        <p:txBody>
          <a:bodyPr>
            <a:normAutofit fontScale="90000"/>
          </a:bodyPr>
          <a:lstStyle/>
          <a:p>
            <a:endParaRPr lang="en-GB" dirty="0"/>
          </a:p>
        </p:txBody>
      </p:sp>
      <p:sp>
        <p:nvSpPr>
          <p:cNvPr id="3" name="Content Placeholder 2"/>
          <p:cNvSpPr>
            <a:spLocks noGrp="1"/>
          </p:cNvSpPr>
          <p:nvPr>
            <p:ph idx="1"/>
          </p:nvPr>
        </p:nvSpPr>
        <p:spPr>
          <a:xfrm>
            <a:off x="762000" y="304800"/>
            <a:ext cx="11049000" cy="5638800"/>
          </a:xfrm>
        </p:spPr>
        <p:txBody>
          <a:bodyPr>
            <a:normAutofit/>
          </a:bodyPr>
          <a:lstStyle/>
          <a:p>
            <a:pPr marL="82296" indent="0">
              <a:buNone/>
            </a:pPr>
            <a:r>
              <a:rPr lang="en-US" sz="4000" b="1" dirty="0">
                <a:latin typeface="Bookman Old Style" panose="02050604050505020204" pitchFamily="18" charset="0"/>
              </a:rPr>
              <a:t>Causes / risk factors</a:t>
            </a:r>
            <a:endParaRPr lang="en-GB" sz="4000" dirty="0">
              <a:latin typeface="Bookman Old Style" panose="02050604050505020204" pitchFamily="18" charset="0"/>
            </a:endParaRPr>
          </a:p>
          <a:p>
            <a:pPr lvl="0"/>
            <a:r>
              <a:rPr lang="en-US" sz="2800" dirty="0">
                <a:latin typeface="Bookman Old Style" panose="02050604050505020204" pitchFamily="18" charset="0"/>
              </a:rPr>
              <a:t>Infection is the most common type (bacterial being the commonest)</a:t>
            </a:r>
            <a:endParaRPr lang="en-GB" sz="2800" dirty="0">
              <a:latin typeface="Bookman Old Style" panose="02050604050505020204" pitchFamily="18" charset="0"/>
            </a:endParaRPr>
          </a:p>
          <a:p>
            <a:pPr lvl="0"/>
            <a:r>
              <a:rPr lang="en-US" sz="2800" dirty="0">
                <a:latin typeface="Bookman Old Style" panose="02050604050505020204" pitchFamily="18" charset="0"/>
              </a:rPr>
              <a:t>Corneal trauma with foreign body. This break the surface layer of the cornea(epithelium) </a:t>
            </a:r>
            <a:endParaRPr lang="en-GB" sz="2800" dirty="0">
              <a:latin typeface="Bookman Old Style" panose="02050604050505020204" pitchFamily="18" charset="0"/>
            </a:endParaRPr>
          </a:p>
          <a:p>
            <a:pPr lvl="0"/>
            <a:r>
              <a:rPr lang="en-US" sz="2800" dirty="0">
                <a:latin typeface="Bookman Old Style" panose="02050604050505020204" pitchFamily="18" charset="0"/>
              </a:rPr>
              <a:t>Contact lenses especially with poor hygiene</a:t>
            </a:r>
            <a:endParaRPr lang="en-GB" sz="2800" dirty="0">
              <a:latin typeface="Bookman Old Style" panose="02050604050505020204" pitchFamily="18" charset="0"/>
            </a:endParaRPr>
          </a:p>
          <a:p>
            <a:pPr lvl="0"/>
            <a:r>
              <a:rPr lang="en-US" sz="2800" dirty="0">
                <a:latin typeface="Bookman Old Style" panose="02050604050505020204" pitchFamily="18" charset="0"/>
              </a:rPr>
              <a:t>Decrease in the quantity and quality of tears. </a:t>
            </a:r>
          </a:p>
          <a:p>
            <a:pPr lvl="0"/>
            <a:r>
              <a:rPr lang="en-US" sz="2800" dirty="0">
                <a:latin typeface="Bookman Old Style" panose="02050604050505020204" pitchFamily="18" charset="0"/>
              </a:rPr>
              <a:t>Lowered immunity e.g. prolonged use of corticosteroids, AIDS and chemotherapy.</a:t>
            </a:r>
            <a:endParaRPr lang="en-GB" sz="2800" dirty="0">
              <a:latin typeface="Bookman Old Style" panose="02050604050505020204" pitchFamily="18" charset="0"/>
            </a:endParaRPr>
          </a:p>
        </p:txBody>
      </p:sp>
      <p:sp>
        <p:nvSpPr>
          <p:cNvPr id="4" name="Date Placeholder 3"/>
          <p:cNvSpPr>
            <a:spLocks noGrp="1"/>
          </p:cNvSpPr>
          <p:nvPr>
            <p:ph type="dt" sz="half" idx="10"/>
          </p:nvPr>
        </p:nvSpPr>
        <p:spPr>
          <a:xfrm>
            <a:off x="5105400" y="7467600"/>
            <a:ext cx="2133600" cy="609600"/>
          </a:xfrm>
        </p:spPr>
        <p:txBody>
          <a:bodyPr/>
          <a:lstStyle/>
          <a:p>
            <a:fld id="{BC1C7D55-BF37-41B1-A0BC-4BC629B8EAE5}" type="datetime1">
              <a:rPr lang="en-US" smtClean="0"/>
              <a:t>2/21/2022</a:t>
            </a:fld>
            <a:endParaRPr lang="en-US" dirty="0"/>
          </a:p>
        </p:txBody>
      </p:sp>
      <p:sp>
        <p:nvSpPr>
          <p:cNvPr id="5" name="Footer Placeholder 4"/>
          <p:cNvSpPr>
            <a:spLocks noGrp="1"/>
          </p:cNvSpPr>
          <p:nvPr>
            <p:ph type="ftr" sz="quarter" idx="11"/>
          </p:nvPr>
        </p:nvSpPr>
        <p:spPr>
          <a:xfrm>
            <a:off x="7239000" y="7696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195</a:t>
            </a:fld>
            <a:endParaRPr lang="en-US"/>
          </a:p>
        </p:txBody>
      </p:sp>
    </p:spTree>
    <p:extLst>
      <p:ext uri="{BB962C8B-B14F-4D97-AF65-F5344CB8AC3E}">
        <p14:creationId xmlns:p14="http://schemas.microsoft.com/office/powerpoint/2010/main" val="8569735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600200"/>
            <a:ext cx="7498080" cy="381000"/>
          </a:xfrm>
        </p:spPr>
        <p:txBody>
          <a:bodyPr>
            <a:normAutofit fontScale="90000"/>
          </a:bodyPr>
          <a:lstStyle/>
          <a:p>
            <a:endParaRPr lang="en-GB" dirty="0"/>
          </a:p>
        </p:txBody>
      </p:sp>
      <p:sp>
        <p:nvSpPr>
          <p:cNvPr id="3" name="Content Placeholder 2"/>
          <p:cNvSpPr>
            <a:spLocks noGrp="1"/>
          </p:cNvSpPr>
          <p:nvPr>
            <p:ph idx="1"/>
          </p:nvPr>
        </p:nvSpPr>
        <p:spPr>
          <a:xfrm>
            <a:off x="762000" y="457200"/>
            <a:ext cx="10972800" cy="5381629"/>
          </a:xfrm>
        </p:spPr>
        <p:txBody>
          <a:bodyPr>
            <a:normAutofit lnSpcReduction="10000"/>
          </a:bodyPr>
          <a:lstStyle/>
          <a:p>
            <a:pPr marL="82296" indent="0">
              <a:buNone/>
            </a:pPr>
            <a:r>
              <a:rPr lang="en-US" sz="3000" b="1" dirty="0">
                <a:latin typeface="Bookman Old Style" panose="02050604050505020204" pitchFamily="18" charset="0"/>
              </a:rPr>
              <a:t>Classification</a:t>
            </a:r>
            <a:endParaRPr lang="en-GB" sz="3000" dirty="0">
              <a:latin typeface="Bookman Old Style" panose="02050604050505020204" pitchFamily="18" charset="0"/>
            </a:endParaRPr>
          </a:p>
          <a:p>
            <a:r>
              <a:rPr lang="en-US" sz="3000" dirty="0">
                <a:latin typeface="Bookman Old Style" panose="02050604050505020204" pitchFamily="18" charset="0"/>
              </a:rPr>
              <a:t>Superficial keratitis- only affects the epithelial layer</a:t>
            </a:r>
            <a:endParaRPr lang="en-GB" sz="3000" dirty="0">
              <a:latin typeface="Bookman Old Style" panose="02050604050505020204" pitchFamily="18" charset="0"/>
            </a:endParaRPr>
          </a:p>
          <a:p>
            <a:r>
              <a:rPr lang="en-US" sz="3000" dirty="0">
                <a:latin typeface="Bookman Old Style" panose="02050604050505020204" pitchFamily="18" charset="0"/>
              </a:rPr>
              <a:t>Stroma /interstitial – affects deeper layers of the cornea</a:t>
            </a:r>
            <a:endParaRPr lang="en-GB" sz="3000" dirty="0">
              <a:latin typeface="Bookman Old Style" panose="02050604050505020204" pitchFamily="18" charset="0"/>
            </a:endParaRPr>
          </a:p>
          <a:p>
            <a:pPr marL="82296" indent="0">
              <a:buNone/>
            </a:pPr>
            <a:r>
              <a:rPr lang="en-US" sz="3000" b="1" dirty="0">
                <a:latin typeface="Bookman Old Style" panose="02050604050505020204" pitchFamily="18" charset="0"/>
              </a:rPr>
              <a:t>Symptoms</a:t>
            </a:r>
            <a:endParaRPr lang="en-GB" sz="3000" dirty="0">
              <a:latin typeface="Bookman Old Style" panose="02050604050505020204" pitchFamily="18" charset="0"/>
            </a:endParaRPr>
          </a:p>
          <a:p>
            <a:pPr lvl="0"/>
            <a:r>
              <a:rPr lang="en-US" sz="3000" dirty="0">
                <a:latin typeface="Bookman Old Style" panose="02050604050505020204" pitchFamily="18" charset="0"/>
              </a:rPr>
              <a:t>Pain </a:t>
            </a:r>
            <a:endParaRPr lang="en-GB" sz="3000" dirty="0">
              <a:latin typeface="Bookman Old Style" panose="02050604050505020204" pitchFamily="18" charset="0"/>
            </a:endParaRPr>
          </a:p>
          <a:p>
            <a:pPr lvl="0"/>
            <a:r>
              <a:rPr lang="en-US" sz="3000" dirty="0">
                <a:latin typeface="Bookman Old Style" panose="02050604050505020204" pitchFamily="18" charset="0"/>
              </a:rPr>
              <a:t>Blurred vision</a:t>
            </a:r>
            <a:endParaRPr lang="en-GB" sz="3000" dirty="0">
              <a:latin typeface="Bookman Old Style" panose="02050604050505020204" pitchFamily="18" charset="0"/>
            </a:endParaRPr>
          </a:p>
          <a:p>
            <a:pPr lvl="0"/>
            <a:r>
              <a:rPr lang="en-US" sz="3000" dirty="0">
                <a:latin typeface="Bookman Old Style" panose="02050604050505020204" pitchFamily="18" charset="0"/>
              </a:rPr>
              <a:t>Light sensitivity</a:t>
            </a:r>
            <a:endParaRPr lang="en-GB" sz="3000" dirty="0">
              <a:latin typeface="Bookman Old Style" panose="02050604050505020204" pitchFamily="18" charset="0"/>
            </a:endParaRPr>
          </a:p>
          <a:p>
            <a:pPr lvl="0"/>
            <a:r>
              <a:rPr lang="en-US" sz="3000" dirty="0">
                <a:latin typeface="Bookman Old Style" panose="02050604050505020204" pitchFamily="18" charset="0"/>
              </a:rPr>
              <a:t>Discharge</a:t>
            </a:r>
            <a:endParaRPr lang="en-GB" sz="3000" dirty="0">
              <a:latin typeface="Bookman Old Style" panose="02050604050505020204" pitchFamily="18" charset="0"/>
            </a:endParaRPr>
          </a:p>
          <a:p>
            <a:pPr lvl="0"/>
            <a:r>
              <a:rPr lang="en-US" sz="3000" dirty="0">
                <a:latin typeface="Bookman Old Style" panose="02050604050505020204" pitchFamily="18" charset="0"/>
              </a:rPr>
              <a:t>Redness of the eye</a:t>
            </a:r>
            <a:endParaRPr lang="en-GB" sz="3000" dirty="0">
              <a:latin typeface="Bookman Old Style" panose="02050604050505020204" pitchFamily="18" charset="0"/>
            </a:endParaRPr>
          </a:p>
          <a:p>
            <a:pPr lvl="0"/>
            <a:r>
              <a:rPr lang="en-US" sz="3000" dirty="0">
                <a:latin typeface="Bookman Old Style" panose="02050604050505020204" pitchFamily="18" charset="0"/>
              </a:rPr>
              <a:t>Increased lacrimation</a:t>
            </a:r>
            <a:endParaRPr lang="en-GB" sz="3000" dirty="0">
              <a:latin typeface="Bookman Old Style" panose="02050604050505020204" pitchFamily="18" charset="0"/>
            </a:endParaRPr>
          </a:p>
          <a:p>
            <a:pPr lvl="0"/>
            <a:r>
              <a:rPr lang="en-US" sz="3000" dirty="0">
                <a:latin typeface="Bookman Old Style" panose="02050604050505020204" pitchFamily="18" charset="0"/>
              </a:rPr>
              <a:t>Tearing  </a:t>
            </a:r>
            <a:endParaRPr lang="en-GB" sz="3000" dirty="0">
              <a:latin typeface="Bookman Old Style" panose="02050604050505020204" pitchFamily="18" charset="0"/>
            </a:endParaRPr>
          </a:p>
          <a:p>
            <a:pPr marL="82296" indent="0">
              <a:buNone/>
            </a:pPr>
            <a:endParaRPr lang="en-GB" sz="2800" dirty="0">
              <a:latin typeface="Bookman Old Style" panose="02050604050505020204" pitchFamily="18" charset="0"/>
            </a:endParaRPr>
          </a:p>
        </p:txBody>
      </p:sp>
      <p:sp>
        <p:nvSpPr>
          <p:cNvPr id="4" name="Date Placeholder 3"/>
          <p:cNvSpPr>
            <a:spLocks noGrp="1"/>
          </p:cNvSpPr>
          <p:nvPr>
            <p:ph type="dt" sz="half" idx="10"/>
          </p:nvPr>
        </p:nvSpPr>
        <p:spPr>
          <a:xfrm>
            <a:off x="5105400" y="7620000"/>
            <a:ext cx="2133600" cy="228600"/>
          </a:xfrm>
        </p:spPr>
        <p:txBody>
          <a:bodyPr/>
          <a:lstStyle/>
          <a:p>
            <a:fld id="{D4B54C15-4C1D-4ADD-AB0E-A290402C1551}"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196</a:t>
            </a:fld>
            <a:endParaRPr lang="en-US"/>
          </a:p>
        </p:txBody>
      </p:sp>
    </p:spTree>
    <p:extLst>
      <p:ext uri="{BB962C8B-B14F-4D97-AF65-F5344CB8AC3E}">
        <p14:creationId xmlns:p14="http://schemas.microsoft.com/office/powerpoint/2010/main" val="212606723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752600"/>
            <a:ext cx="7498080" cy="1143000"/>
          </a:xfrm>
        </p:spPr>
        <p:txBody>
          <a:bodyPr/>
          <a:lstStyle/>
          <a:p>
            <a:endParaRPr lang="en-GB" dirty="0"/>
          </a:p>
        </p:txBody>
      </p:sp>
      <p:sp>
        <p:nvSpPr>
          <p:cNvPr id="3" name="Content Placeholder 2"/>
          <p:cNvSpPr>
            <a:spLocks noGrp="1"/>
          </p:cNvSpPr>
          <p:nvPr>
            <p:ph idx="1"/>
          </p:nvPr>
        </p:nvSpPr>
        <p:spPr>
          <a:xfrm>
            <a:off x="1143000" y="304800"/>
            <a:ext cx="10591800" cy="5257800"/>
          </a:xfrm>
        </p:spPr>
        <p:txBody>
          <a:bodyPr/>
          <a:lstStyle/>
          <a:p>
            <a:pPr marL="82296" indent="0">
              <a:buNone/>
            </a:pPr>
            <a:r>
              <a:rPr lang="en-US" sz="2800" b="1" dirty="0">
                <a:latin typeface="Bookman Old Style" panose="02050604050505020204" pitchFamily="18" charset="0"/>
              </a:rPr>
              <a:t>Management </a:t>
            </a:r>
            <a:endParaRPr lang="en-GB" sz="2800" dirty="0">
              <a:latin typeface="Bookman Old Style" panose="02050604050505020204" pitchFamily="18" charset="0"/>
            </a:endParaRPr>
          </a:p>
          <a:p>
            <a:r>
              <a:rPr lang="en-US" sz="2800" dirty="0">
                <a:latin typeface="Bookman Old Style" panose="02050604050505020204" pitchFamily="18" charset="0"/>
              </a:rPr>
              <a:t>Prevention of foreign bodies</a:t>
            </a:r>
            <a:endParaRPr lang="en-GB" sz="2800" dirty="0">
              <a:latin typeface="Bookman Old Style" panose="02050604050505020204" pitchFamily="18" charset="0"/>
            </a:endParaRPr>
          </a:p>
          <a:p>
            <a:r>
              <a:rPr lang="en-US" sz="2800" dirty="0">
                <a:latin typeface="Bookman Old Style" panose="02050604050505020204" pitchFamily="18" charset="0"/>
              </a:rPr>
              <a:t>Early treatment of scratches and infections</a:t>
            </a:r>
            <a:endParaRPr lang="en-GB" sz="2800" dirty="0">
              <a:latin typeface="Bookman Old Style" panose="02050604050505020204" pitchFamily="18" charset="0"/>
            </a:endParaRPr>
          </a:p>
          <a:p>
            <a:r>
              <a:rPr lang="en-US" sz="2800" dirty="0">
                <a:latin typeface="Bookman Old Style" panose="02050604050505020204" pitchFamily="18" charset="0"/>
              </a:rPr>
              <a:t>Dark glasses to relieve photophobia</a:t>
            </a:r>
            <a:endParaRPr lang="en-GB" sz="2800" dirty="0">
              <a:latin typeface="Bookman Old Style" panose="02050604050505020204" pitchFamily="18" charset="0"/>
            </a:endParaRPr>
          </a:p>
          <a:p>
            <a:r>
              <a:rPr lang="en-US" sz="2800" dirty="0">
                <a:latin typeface="Bookman Old Style" panose="02050604050505020204" pitchFamily="18" charset="0"/>
              </a:rPr>
              <a:t>Analgesics</a:t>
            </a:r>
            <a:endParaRPr lang="en-GB" dirty="0" smtClean="0"/>
          </a:p>
          <a:p>
            <a:pPr marL="82296" indent="0">
              <a:buNone/>
            </a:pPr>
            <a:endParaRPr lang="en-GB" sz="2800" b="1" i="1" dirty="0">
              <a:latin typeface="Bookman Old Style" panose="02050604050505020204" pitchFamily="18" charset="0"/>
            </a:endParaRPr>
          </a:p>
          <a:p>
            <a:pPr marL="82296" indent="0">
              <a:buNone/>
            </a:pPr>
            <a:r>
              <a:rPr lang="en-GB" sz="2800" b="1" i="1" dirty="0">
                <a:latin typeface="Bookman Old Style" panose="02050604050505020204" pitchFamily="18" charset="0"/>
              </a:rPr>
              <a:t>Read on Exposure Keratitis and Microbial keratitis </a:t>
            </a:r>
          </a:p>
        </p:txBody>
      </p:sp>
      <p:sp>
        <p:nvSpPr>
          <p:cNvPr id="4" name="Date Placeholder 3"/>
          <p:cNvSpPr>
            <a:spLocks noGrp="1"/>
          </p:cNvSpPr>
          <p:nvPr>
            <p:ph type="dt" sz="half" idx="10"/>
          </p:nvPr>
        </p:nvSpPr>
        <p:spPr>
          <a:xfrm flipV="1">
            <a:off x="5105400" y="7391400"/>
            <a:ext cx="2133600" cy="228600"/>
          </a:xfrm>
        </p:spPr>
        <p:txBody>
          <a:bodyPr/>
          <a:lstStyle/>
          <a:p>
            <a:fld id="{113B5D3B-6D75-48BF-A318-2BF2ED4ADA6D}"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197</a:t>
            </a:fld>
            <a:endParaRPr lang="en-US"/>
          </a:p>
        </p:txBody>
      </p:sp>
    </p:spTree>
    <p:extLst>
      <p:ext uri="{BB962C8B-B14F-4D97-AF65-F5344CB8AC3E}">
        <p14:creationId xmlns:p14="http://schemas.microsoft.com/office/powerpoint/2010/main" val="170019865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76200"/>
          </a:xfrm>
        </p:spPr>
        <p:txBody>
          <a:bodyPr>
            <a:normAutofit fontScale="90000"/>
          </a:bodyPr>
          <a:lstStyle/>
          <a:p>
            <a:endParaRPr lang="en-GB" dirty="0"/>
          </a:p>
        </p:txBody>
      </p:sp>
      <p:sp>
        <p:nvSpPr>
          <p:cNvPr id="3" name="Content Placeholder 2"/>
          <p:cNvSpPr>
            <a:spLocks noGrp="1"/>
          </p:cNvSpPr>
          <p:nvPr>
            <p:ph idx="1"/>
          </p:nvPr>
        </p:nvSpPr>
        <p:spPr>
          <a:xfrm>
            <a:off x="855406" y="0"/>
            <a:ext cx="11031794" cy="6096000"/>
          </a:xfrm>
        </p:spPr>
        <p:txBody>
          <a:bodyPr>
            <a:normAutofit fontScale="92500" lnSpcReduction="20000"/>
          </a:bodyPr>
          <a:lstStyle/>
          <a:p>
            <a:pPr marL="82296" indent="0">
              <a:buNone/>
            </a:pPr>
            <a:r>
              <a:rPr lang="en-US" sz="3300" b="1" dirty="0">
                <a:latin typeface="Bookman Old Style" panose="02050604050505020204" pitchFamily="18" charset="0"/>
              </a:rPr>
              <a:t>KERATOCONUS</a:t>
            </a:r>
          </a:p>
          <a:p>
            <a:r>
              <a:rPr lang="en-US" sz="3300" dirty="0">
                <a:latin typeface="Bookman Old Style" panose="02050604050505020204" pitchFamily="18" charset="0"/>
              </a:rPr>
              <a:t>It refers to a non-inflammatory, progressive thinning (degeneration) of the structure of the cornea.</a:t>
            </a:r>
          </a:p>
          <a:p>
            <a:r>
              <a:rPr lang="en-US" sz="3300" dirty="0">
                <a:latin typeface="Bookman Old Style" panose="02050604050505020204" pitchFamily="18" charset="0"/>
              </a:rPr>
              <a:t> It assumes a conical configuration from its normal dome shape.</a:t>
            </a:r>
          </a:p>
          <a:p>
            <a:r>
              <a:rPr lang="en-US" sz="3300" dirty="0">
                <a:latin typeface="Bookman Old Style" panose="02050604050505020204" pitchFamily="18" charset="0"/>
              </a:rPr>
              <a:t> It affects women more than men. </a:t>
            </a:r>
          </a:p>
          <a:p>
            <a:pPr marL="82296" indent="0">
              <a:buNone/>
            </a:pPr>
            <a:r>
              <a:rPr lang="en-US" sz="3300" b="1" dirty="0">
                <a:latin typeface="Bookman Old Style" panose="02050604050505020204" pitchFamily="18" charset="0"/>
              </a:rPr>
              <a:t>Signs And Symptoms</a:t>
            </a:r>
          </a:p>
          <a:p>
            <a:r>
              <a:rPr lang="en-US" sz="3300" dirty="0">
                <a:latin typeface="Bookman Old Style" panose="02050604050505020204" pitchFamily="18" charset="0"/>
              </a:rPr>
              <a:t>Blurring</a:t>
            </a:r>
          </a:p>
          <a:p>
            <a:r>
              <a:rPr lang="en-US" sz="3300" dirty="0">
                <a:latin typeface="Bookman Old Style" panose="02050604050505020204" pitchFamily="18" charset="0"/>
              </a:rPr>
              <a:t>Distortion of vision </a:t>
            </a:r>
          </a:p>
          <a:p>
            <a:r>
              <a:rPr lang="en-US" sz="3300" dirty="0">
                <a:latin typeface="Bookman Old Style" panose="02050604050505020204" pitchFamily="18" charset="0"/>
              </a:rPr>
              <a:t>sensitivity to glare and light making simple tasks like driving, watching T.V, reading a book etc. difficult. </a:t>
            </a:r>
          </a:p>
          <a:p>
            <a:pPr marL="82296" indent="0">
              <a:buNone/>
            </a:pPr>
            <a:r>
              <a:rPr lang="en-US" sz="3300" dirty="0">
                <a:latin typeface="Bookman Old Style" panose="02050604050505020204" pitchFamily="18" charset="0"/>
              </a:rPr>
              <a:t>These symptoms first appear in teenage and early twenties. </a:t>
            </a:r>
          </a:p>
          <a:p>
            <a:pPr marL="82296" indent="0">
              <a:buNone/>
            </a:pPr>
            <a:r>
              <a:rPr lang="en-US" sz="3300" dirty="0">
                <a:latin typeface="Bookman Old Style" panose="02050604050505020204" pitchFamily="18" charset="0"/>
              </a:rPr>
              <a:t>It may progress for 10-20 yrs. then slow and stabilize. It May affect each eye differently.</a:t>
            </a:r>
            <a:endParaRPr lang="en-GB" sz="3300" dirty="0">
              <a:latin typeface="Bookman Old Style" panose="02050604050505020204" pitchFamily="18" charset="0"/>
            </a:endParaRPr>
          </a:p>
          <a:p>
            <a:pPr marL="82296" indent="0">
              <a:buNone/>
            </a:pPr>
            <a:endParaRPr lang="en-GB" sz="28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flipV="1">
            <a:off x="5334000" y="7239000"/>
            <a:ext cx="2133600" cy="457200"/>
          </a:xfrm>
        </p:spPr>
        <p:txBody>
          <a:bodyPr/>
          <a:lstStyle/>
          <a:p>
            <a:fld id="{F17D0225-5B54-4F40-9C17-EB516253E10C}" type="datetime1">
              <a:rPr lang="en-US" smtClean="0"/>
              <a:t>2/21/2022</a:t>
            </a:fld>
            <a:endParaRPr lang="en-US" dirty="0"/>
          </a:p>
        </p:txBody>
      </p:sp>
      <p:sp>
        <p:nvSpPr>
          <p:cNvPr id="5" name="Footer Placeholder 4"/>
          <p:cNvSpPr>
            <a:spLocks noGrp="1"/>
          </p:cNvSpPr>
          <p:nvPr>
            <p:ph type="ftr" sz="quarter" idx="11"/>
          </p:nvPr>
        </p:nvSpPr>
        <p:spPr>
          <a:xfrm flipV="1">
            <a:off x="7239000" y="73152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198</a:t>
            </a:fld>
            <a:endParaRPr lang="en-US"/>
          </a:p>
        </p:txBody>
      </p:sp>
    </p:spTree>
    <p:extLst>
      <p:ext uri="{BB962C8B-B14F-4D97-AF65-F5344CB8AC3E}">
        <p14:creationId xmlns:p14="http://schemas.microsoft.com/office/powerpoint/2010/main" val="381477390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0" y="-685800"/>
            <a:ext cx="7498080" cy="274638"/>
          </a:xfrm>
        </p:spPr>
        <p:txBody>
          <a:bodyPr>
            <a:normAutofit fontScale="90000"/>
          </a:bodyPr>
          <a:lstStyle/>
          <a:p>
            <a:endParaRPr lang="en-GB" dirty="0"/>
          </a:p>
        </p:txBody>
      </p:sp>
      <p:sp>
        <p:nvSpPr>
          <p:cNvPr id="3" name="Content Placeholder 2"/>
          <p:cNvSpPr>
            <a:spLocks noGrp="1"/>
          </p:cNvSpPr>
          <p:nvPr>
            <p:ph idx="1"/>
          </p:nvPr>
        </p:nvSpPr>
        <p:spPr>
          <a:xfrm flipV="1">
            <a:off x="2959608" y="73152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EF7B7573-BE42-4473-8C7C-A54398B680B2}" type="datetime1">
              <a:rPr lang="en-US" smtClean="0"/>
              <a:t>2/21/2022</a:t>
            </a:fld>
            <a:endParaRPr lang="en-US"/>
          </a:p>
        </p:txBody>
      </p:sp>
      <p:sp>
        <p:nvSpPr>
          <p:cNvPr id="5" name="Footer Placeholder 4"/>
          <p:cNvSpPr>
            <a:spLocks noGrp="1"/>
          </p:cNvSpPr>
          <p:nvPr>
            <p:ph type="ftr" sz="quarter" idx="11"/>
          </p:nvPr>
        </p:nvSpPr>
        <p:spPr>
          <a:xfrm flipV="1">
            <a:off x="7391400" y="72390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199</a:t>
            </a:fld>
            <a:endParaRPr lang="en-US"/>
          </a:p>
        </p:txBody>
      </p:sp>
      <p:pic>
        <p:nvPicPr>
          <p:cNvPr id="12290" name="Picture 2" descr="C:\Users\NURSING\Document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09600"/>
            <a:ext cx="5867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A3140A-10EA-4CF8-9A95-9292C11A76E2}" type="datetime1">
              <a:rPr lang="en-US" smtClean="0"/>
              <a:t>2/21/2022</a:t>
            </a:fld>
            <a:endParaRPr lang="en-US" dirty="0"/>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a:t>
            </a:fld>
            <a:endParaRPr lang="en-US"/>
          </a:p>
        </p:txBody>
      </p:sp>
      <p:sp>
        <p:nvSpPr>
          <p:cNvPr id="9" name="Title 1"/>
          <p:cNvSpPr>
            <a:spLocks noGrp="1"/>
          </p:cNvSpPr>
          <p:nvPr>
            <p:ph type="title"/>
          </p:nvPr>
        </p:nvSpPr>
        <p:spPr>
          <a:xfrm>
            <a:off x="1295400" y="260349"/>
            <a:ext cx="10515600" cy="2852737"/>
          </a:xfrm>
          <a:solidFill>
            <a:schemeClr val="accent5">
              <a:lumMod val="40000"/>
              <a:lumOff val="6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r>
              <a:rPr lang="en-US" sz="6000" cap="all" dirty="0">
                <a:ln w="9000" cmpd="sng">
                  <a:solidFill>
                    <a:srgbClr val="7030A0"/>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latin typeface="Algerian" panose="04020705040A02060702" pitchFamily="82" charset="0"/>
              </a:rPr>
              <a:t>OPHTHALMOLOGY</a:t>
            </a:r>
            <a:r>
              <a:rPr lang="en-US" sz="6000" dirty="0">
                <a:solidFill>
                  <a:srgbClr val="FFFF00"/>
                </a:solidFill>
                <a:effectLst>
                  <a:outerShdw blurRad="38100" dist="38100" dir="2700000" algn="tl">
                    <a:srgbClr val="000000">
                      <a:alpha val="43137"/>
                    </a:srgbClr>
                  </a:outerShdw>
                </a:effectLst>
                <a:latin typeface="Algerian" panose="04020705040A02060702" pitchFamily="82" charset="0"/>
              </a:rPr>
              <a:t/>
            </a:r>
            <a:br>
              <a:rPr lang="en-US" sz="6000" dirty="0">
                <a:solidFill>
                  <a:srgbClr val="FFFF00"/>
                </a:solidFill>
                <a:effectLst>
                  <a:outerShdw blurRad="38100" dist="38100" dir="2700000" algn="tl">
                    <a:srgbClr val="000000">
                      <a:alpha val="43137"/>
                    </a:srgbClr>
                  </a:outerShdw>
                </a:effectLst>
                <a:latin typeface="Algerian" panose="04020705040A02060702" pitchFamily="82" charset="0"/>
              </a:rPr>
            </a:br>
            <a:endParaRPr lang="en-US" sz="6000" dirty="0">
              <a:solidFill>
                <a:srgbClr val="FFFF00"/>
              </a:solidFill>
              <a:effectLst>
                <a:outerShdw blurRad="38100" dist="38100" dir="2700000" algn="tl">
                  <a:srgbClr val="000000">
                    <a:alpha val="43137"/>
                  </a:srgbClr>
                </a:outerShdw>
              </a:effectLst>
              <a:latin typeface="Algerian" panose="04020705040A02060702" pitchFamily="82" charset="0"/>
            </a:endParaRPr>
          </a:p>
        </p:txBody>
      </p:sp>
      <p:sp>
        <p:nvSpPr>
          <p:cNvPr id="10" name="Subtitle 2"/>
          <p:cNvSpPr>
            <a:spLocks noGrp="1"/>
          </p:cNvSpPr>
          <p:nvPr>
            <p:ph type="body" idx="1"/>
          </p:nvPr>
        </p:nvSpPr>
        <p:spPr>
          <a:xfrm>
            <a:off x="2743200" y="2743200"/>
            <a:ext cx="10515600" cy="1500187"/>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r>
              <a:rPr lang="en-US" sz="3600" dirty="0">
                <a:solidFill>
                  <a:schemeClr val="tx2">
                    <a:lumMod val="60000"/>
                    <a:lumOff val="40000"/>
                  </a:schemeClr>
                </a:solidFill>
                <a:latin typeface="AR BERKLEY" panose="02000000000000000000" pitchFamily="2" charset="0"/>
              </a:rPr>
              <a:t>WELCOME</a:t>
            </a:r>
          </a:p>
        </p:txBody>
      </p:sp>
    </p:spTree>
    <p:extLst>
      <p:ext uri="{BB962C8B-B14F-4D97-AF65-F5344CB8AC3E}">
        <p14:creationId xmlns:p14="http://schemas.microsoft.com/office/powerpoint/2010/main" val="69167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457200"/>
            <a:ext cx="7498080" cy="152400"/>
          </a:xfrm>
        </p:spPr>
        <p:txBody>
          <a:bodyPr>
            <a:normAutofit fontScale="90000"/>
          </a:bodyPr>
          <a:lstStyle/>
          <a:p>
            <a:endParaRPr lang="en-US" dirty="0"/>
          </a:p>
        </p:txBody>
      </p:sp>
      <p:pic>
        <p:nvPicPr>
          <p:cNvPr id="4098" name="Picture 2" descr="C:\Users\HP\Downloads\Eye-Anatomy.jpg"/>
          <p:cNvPicPr>
            <a:picLocks noGrp="1" noChangeAspect="1" noChangeArrowheads="1"/>
          </p:cNvPicPr>
          <p:nvPr>
            <p:ph idx="1"/>
          </p:nvPr>
        </p:nvPicPr>
        <p:blipFill>
          <a:blip r:embed="rId2"/>
          <a:srcRect/>
          <a:stretch>
            <a:fillRect/>
          </a:stretch>
        </p:blipFill>
        <p:spPr bwMode="auto">
          <a:xfrm>
            <a:off x="1524000" y="228600"/>
            <a:ext cx="9144000" cy="5715000"/>
          </a:xfrm>
          <a:prstGeom prst="rect">
            <a:avLst/>
          </a:prstGeom>
          <a:noFill/>
        </p:spPr>
      </p:pic>
      <p:sp>
        <p:nvSpPr>
          <p:cNvPr id="4" name="Date Placeholder 3"/>
          <p:cNvSpPr>
            <a:spLocks noGrp="1"/>
          </p:cNvSpPr>
          <p:nvPr>
            <p:ph type="dt" sz="half" idx="10"/>
          </p:nvPr>
        </p:nvSpPr>
        <p:spPr>
          <a:xfrm flipV="1">
            <a:off x="5105400" y="7391400"/>
            <a:ext cx="2133600" cy="152400"/>
          </a:xfrm>
        </p:spPr>
        <p:txBody>
          <a:bodyPr/>
          <a:lstStyle/>
          <a:p>
            <a:fld id="{E596BDA9-BDE8-4B6D-B268-428204B9E5EE}" type="datetime1">
              <a:rPr lang="en-US" smtClean="0"/>
              <a:t>2/21/2022</a:t>
            </a:fld>
            <a:endParaRPr lang="en-US"/>
          </a:p>
        </p:txBody>
      </p:sp>
      <p:sp>
        <p:nvSpPr>
          <p:cNvPr id="5" name="Footer Placeholder 4"/>
          <p:cNvSpPr>
            <a:spLocks noGrp="1"/>
          </p:cNvSpPr>
          <p:nvPr>
            <p:ph type="ftr" sz="quarter" idx="11"/>
          </p:nvPr>
        </p:nvSpPr>
        <p:spPr>
          <a:xfrm flipV="1">
            <a:off x="7239000" y="7467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352800" y="-1371600"/>
            <a:ext cx="7498080" cy="731838"/>
          </a:xfrm>
        </p:spPr>
        <p:txBody>
          <a:bodyPr>
            <a:normAutofit/>
          </a:bodyPr>
          <a:lstStyle/>
          <a:p>
            <a:endParaRPr lang="en-GB" dirty="0"/>
          </a:p>
        </p:txBody>
      </p:sp>
      <p:sp>
        <p:nvSpPr>
          <p:cNvPr id="3" name="Content Placeholder 2"/>
          <p:cNvSpPr>
            <a:spLocks noGrp="1"/>
          </p:cNvSpPr>
          <p:nvPr>
            <p:ph idx="1"/>
          </p:nvPr>
        </p:nvSpPr>
        <p:spPr>
          <a:xfrm>
            <a:off x="914400" y="304800"/>
            <a:ext cx="10820400" cy="5441952"/>
          </a:xfrm>
        </p:spPr>
        <p:txBody>
          <a:bodyPr>
            <a:normAutofit/>
          </a:bodyPr>
          <a:lstStyle/>
          <a:p>
            <a:pPr marL="82296" indent="0">
              <a:buNone/>
            </a:pPr>
            <a:r>
              <a:rPr lang="en-US" sz="3200" b="1" dirty="0">
                <a:latin typeface="Bookman Old Style" panose="02050604050505020204" pitchFamily="18" charset="0"/>
              </a:rPr>
              <a:t>Causes</a:t>
            </a:r>
            <a:endParaRPr lang="en-GB" sz="3200" dirty="0">
              <a:latin typeface="Bookman Old Style" panose="02050604050505020204" pitchFamily="18" charset="0"/>
            </a:endParaRPr>
          </a:p>
          <a:p>
            <a:r>
              <a:rPr lang="en-US" sz="3200" dirty="0">
                <a:latin typeface="Bookman Old Style" panose="02050604050505020204" pitchFamily="18" charset="0"/>
              </a:rPr>
              <a:t>Though exact cause is unknown it is associated with a defect in collagen (The tissue that makes most of the cornea)</a:t>
            </a:r>
            <a:endParaRPr lang="en-GB" sz="3200" dirty="0">
              <a:latin typeface="Bookman Old Style" panose="02050604050505020204" pitchFamily="18" charset="0"/>
            </a:endParaRPr>
          </a:p>
          <a:p>
            <a:pPr marL="82296" indent="0">
              <a:buNone/>
            </a:pPr>
            <a:r>
              <a:rPr lang="en-US" sz="3200" b="1" dirty="0">
                <a:latin typeface="Bookman Old Style" panose="02050604050505020204" pitchFamily="18" charset="0"/>
              </a:rPr>
              <a:t>Risk factors</a:t>
            </a:r>
            <a:endParaRPr lang="en-GB" sz="3200" dirty="0">
              <a:latin typeface="Bookman Old Style" panose="02050604050505020204" pitchFamily="18" charset="0"/>
            </a:endParaRPr>
          </a:p>
          <a:p>
            <a:r>
              <a:rPr lang="en-US" sz="3200" dirty="0">
                <a:latin typeface="Bookman Old Style" panose="02050604050505020204" pitchFamily="18" charset="0"/>
              </a:rPr>
              <a:t>Genetic predisposition</a:t>
            </a:r>
            <a:endParaRPr lang="en-GB" sz="3200" dirty="0">
              <a:latin typeface="Bookman Old Style" panose="02050604050505020204" pitchFamily="18" charset="0"/>
            </a:endParaRPr>
          </a:p>
          <a:p>
            <a:r>
              <a:rPr lang="en-US" sz="3200" dirty="0">
                <a:latin typeface="Bookman Old Style" panose="02050604050505020204" pitchFamily="18" charset="0"/>
              </a:rPr>
              <a:t>Overexposure to ultraviolet rays of the sun</a:t>
            </a:r>
            <a:endParaRPr lang="en-GB" sz="3200" dirty="0">
              <a:latin typeface="Bookman Old Style" panose="02050604050505020204" pitchFamily="18" charset="0"/>
            </a:endParaRPr>
          </a:p>
          <a:p>
            <a:r>
              <a:rPr lang="en-US" sz="3200" dirty="0">
                <a:latin typeface="Bookman Old Style" panose="02050604050505020204" pitchFamily="18" charset="0"/>
              </a:rPr>
              <a:t>Excessive eye rubbing</a:t>
            </a:r>
            <a:endParaRPr lang="en-GB" sz="3200" dirty="0">
              <a:latin typeface="Bookman Old Style" panose="02050604050505020204" pitchFamily="18" charset="0"/>
            </a:endParaRPr>
          </a:p>
          <a:p>
            <a:r>
              <a:rPr lang="en-US" sz="3200" dirty="0">
                <a:latin typeface="Bookman Old Style" panose="02050604050505020204" pitchFamily="18" charset="0"/>
              </a:rPr>
              <a:t>History of poorly fitting contact lenses</a:t>
            </a:r>
            <a:endParaRPr lang="en-GB" sz="3200" dirty="0">
              <a:latin typeface="Bookman Old Style" panose="02050604050505020204" pitchFamily="18" charset="0"/>
            </a:endParaRPr>
          </a:p>
          <a:p>
            <a:r>
              <a:rPr lang="en-US" sz="3200" dirty="0">
                <a:latin typeface="Bookman Old Style" panose="02050604050505020204" pitchFamily="18" charset="0"/>
              </a:rPr>
              <a:t>Chronic eye irritation</a:t>
            </a:r>
            <a:endParaRPr lang="en-GB" sz="3200" dirty="0">
              <a:latin typeface="Bookman Old Style" panose="02050604050505020204" pitchFamily="18" charset="0"/>
            </a:endParaRPr>
          </a:p>
          <a:p>
            <a:endParaRPr lang="en-GB" sz="3200" dirty="0">
              <a:latin typeface="Bookman Old Style" panose="02050604050505020204" pitchFamily="18" charset="0"/>
            </a:endParaRPr>
          </a:p>
        </p:txBody>
      </p:sp>
      <p:sp>
        <p:nvSpPr>
          <p:cNvPr id="4" name="Date Placeholder 3"/>
          <p:cNvSpPr>
            <a:spLocks noGrp="1"/>
          </p:cNvSpPr>
          <p:nvPr>
            <p:ph type="dt" sz="half" idx="10"/>
          </p:nvPr>
        </p:nvSpPr>
        <p:spPr>
          <a:xfrm>
            <a:off x="5105400" y="7620000"/>
            <a:ext cx="2133600" cy="457200"/>
          </a:xfrm>
        </p:spPr>
        <p:txBody>
          <a:bodyPr/>
          <a:lstStyle/>
          <a:p>
            <a:fld id="{DD407481-FA05-4558-97B4-5660C150A28D}"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1066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200</a:t>
            </a:fld>
            <a:endParaRPr lang="en-US"/>
          </a:p>
        </p:txBody>
      </p:sp>
    </p:spTree>
    <p:extLst>
      <p:ext uri="{BB962C8B-B14F-4D97-AF65-F5344CB8AC3E}">
        <p14:creationId xmlns:p14="http://schemas.microsoft.com/office/powerpoint/2010/main" val="386962553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04800"/>
            <a:ext cx="7498080" cy="152400"/>
          </a:xfrm>
        </p:spPr>
        <p:txBody>
          <a:bodyPr>
            <a:normAutofit fontScale="90000"/>
          </a:bodyPr>
          <a:lstStyle/>
          <a:p>
            <a:endParaRPr lang="en-GB" dirty="0"/>
          </a:p>
        </p:txBody>
      </p:sp>
      <p:sp>
        <p:nvSpPr>
          <p:cNvPr id="3" name="Content Placeholder 2"/>
          <p:cNvSpPr>
            <a:spLocks noGrp="1"/>
          </p:cNvSpPr>
          <p:nvPr>
            <p:ph idx="1"/>
          </p:nvPr>
        </p:nvSpPr>
        <p:spPr>
          <a:xfrm>
            <a:off x="762000" y="76200"/>
            <a:ext cx="10972800" cy="5562600"/>
          </a:xfrm>
        </p:spPr>
        <p:txBody>
          <a:bodyPr>
            <a:normAutofit fontScale="70000" lnSpcReduction="20000"/>
          </a:bodyPr>
          <a:lstStyle/>
          <a:p>
            <a:pPr marL="82296" indent="0">
              <a:buNone/>
            </a:pPr>
            <a:r>
              <a:rPr lang="en-US" sz="4500" b="1" dirty="0">
                <a:latin typeface="Bookman Old Style" panose="02050604050505020204" pitchFamily="18" charset="0"/>
              </a:rPr>
              <a:t>Management</a:t>
            </a:r>
            <a:endParaRPr lang="en-GB" sz="4500" dirty="0">
              <a:latin typeface="Bookman Old Style" panose="02050604050505020204" pitchFamily="18" charset="0"/>
            </a:endParaRPr>
          </a:p>
          <a:p>
            <a:r>
              <a:rPr lang="en-US" sz="4500" dirty="0">
                <a:latin typeface="Bookman Old Style" panose="02050604050505020204" pitchFamily="18" charset="0"/>
              </a:rPr>
              <a:t>Eye glasses or soft contact lenses may be used to correct the mild nearsightedness and astigmatism caused in the early stages of </a:t>
            </a:r>
            <a:r>
              <a:rPr lang="en-US" sz="4500" dirty="0" err="1">
                <a:latin typeface="Bookman Old Style" panose="02050604050505020204" pitchFamily="18" charset="0"/>
              </a:rPr>
              <a:t>keratoconnus</a:t>
            </a:r>
            <a:endParaRPr lang="en-GB" sz="4500" dirty="0">
              <a:latin typeface="Bookman Old Style" panose="02050604050505020204" pitchFamily="18" charset="0"/>
            </a:endParaRPr>
          </a:p>
          <a:p>
            <a:r>
              <a:rPr lang="en-US" sz="4500" dirty="0">
                <a:latin typeface="Bookman Old Style" panose="02050604050505020204" pitchFamily="18" charset="0"/>
              </a:rPr>
              <a:t>As the disorder progresses, rigid gas permeable contact lenses are generally prescribed to correct vision more adequately. </a:t>
            </a:r>
          </a:p>
          <a:p>
            <a:r>
              <a:rPr lang="en-US" sz="4500" dirty="0">
                <a:latin typeface="Bookman Old Style" panose="02050604050505020204" pitchFamily="18" charset="0"/>
              </a:rPr>
              <a:t>The contact lenses must be carefully fitted and frequent check-ups and lens changes may be needed to achieve and maintain good vision.</a:t>
            </a:r>
            <a:endParaRPr lang="en-GB" sz="4500" dirty="0">
              <a:latin typeface="Bookman Old Style" panose="02050604050505020204" pitchFamily="18" charset="0"/>
            </a:endParaRPr>
          </a:p>
          <a:p>
            <a:r>
              <a:rPr lang="en-US" sz="4500" dirty="0">
                <a:latin typeface="Bookman Old Style" panose="02050604050505020204" pitchFamily="18" charset="0"/>
              </a:rPr>
              <a:t>In severe cases, corneal transplant (a simple procedure that replaces the keratoconus cornea with a healthy donor) may be needed due to scarring, extreme thinning or contact lenses intolerance.</a:t>
            </a:r>
            <a:endParaRPr lang="en-GB" sz="45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a:xfrm>
            <a:off x="5105400" y="7391400"/>
            <a:ext cx="2133600" cy="152400"/>
          </a:xfrm>
        </p:spPr>
        <p:txBody>
          <a:bodyPr/>
          <a:lstStyle/>
          <a:p>
            <a:fld id="{F4FF38EA-293D-4DB9-B8C8-CDCA3CFB07BE}" type="datetime1">
              <a:rPr lang="en-US" smtClean="0"/>
              <a:t>2/21/2022</a:t>
            </a:fld>
            <a:endParaRPr lang="en-US" dirty="0"/>
          </a:p>
        </p:txBody>
      </p:sp>
      <p:sp>
        <p:nvSpPr>
          <p:cNvPr id="5" name="Footer Placeholder 4"/>
          <p:cNvSpPr>
            <a:spLocks noGrp="1"/>
          </p:cNvSpPr>
          <p:nvPr>
            <p:ph type="ftr" sz="quarter" idx="11"/>
          </p:nvPr>
        </p:nvSpPr>
        <p:spPr>
          <a:xfrm flipV="1">
            <a:off x="7467600" y="7543800"/>
            <a:ext cx="2895600" cy="990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201</a:t>
            </a:fld>
            <a:endParaRPr lang="en-US"/>
          </a:p>
        </p:txBody>
      </p:sp>
    </p:spTree>
    <p:extLst>
      <p:ext uri="{BB962C8B-B14F-4D97-AF65-F5344CB8AC3E}">
        <p14:creationId xmlns:p14="http://schemas.microsoft.com/office/powerpoint/2010/main" val="227216764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7790688" cy="609600"/>
          </a:xfrm>
        </p:spPr>
        <p:txBody>
          <a:bodyPr>
            <a:normAutofit fontScale="90000"/>
          </a:bodyPr>
          <a:lstStyle/>
          <a:p>
            <a:r>
              <a:rPr lang="en-US" b="1" dirty="0" smtClean="0">
                <a:effectLst/>
              </a:rPr>
              <a:t/>
            </a:r>
            <a:br>
              <a:rPr lang="en-US" b="1" dirty="0" smtClean="0">
                <a:effectLst/>
              </a:rPr>
            </a:br>
            <a:r>
              <a:rPr lang="en-US" sz="3100" b="1" dirty="0">
                <a:latin typeface="Bookman Old Style" panose="02050604050505020204" pitchFamily="18" charset="0"/>
              </a:rPr>
              <a:t>CONDITIONS OF THE LENS</a:t>
            </a:r>
            <a:r>
              <a:rPr lang="en-GB" dirty="0">
                <a:effectLst/>
              </a:rPr>
              <a:t/>
            </a:r>
            <a:br>
              <a:rPr lang="en-GB" dirty="0">
                <a:effectLst/>
              </a:rPr>
            </a:br>
            <a:endParaRPr lang="en-GB" dirty="0"/>
          </a:p>
        </p:txBody>
      </p:sp>
      <p:sp>
        <p:nvSpPr>
          <p:cNvPr id="3" name="Content Placeholder 2"/>
          <p:cNvSpPr>
            <a:spLocks noGrp="1"/>
          </p:cNvSpPr>
          <p:nvPr>
            <p:ph idx="1"/>
          </p:nvPr>
        </p:nvSpPr>
        <p:spPr>
          <a:xfrm>
            <a:off x="685800" y="533400"/>
            <a:ext cx="11277600" cy="5105400"/>
          </a:xfrm>
        </p:spPr>
        <p:txBody>
          <a:bodyPr>
            <a:noAutofit/>
          </a:bodyPr>
          <a:lstStyle/>
          <a:p>
            <a:pPr marL="82296" indent="0">
              <a:buNone/>
            </a:pPr>
            <a:r>
              <a:rPr lang="en-US" sz="3200" b="1" dirty="0">
                <a:latin typeface="Bookman Old Style" panose="02050604050505020204" pitchFamily="18" charset="0"/>
              </a:rPr>
              <a:t>a) CATARACT</a:t>
            </a:r>
            <a:endParaRPr lang="en-GB" sz="3200" dirty="0">
              <a:latin typeface="Bookman Old Style" panose="02050604050505020204" pitchFamily="18" charset="0"/>
            </a:endParaRPr>
          </a:p>
          <a:p>
            <a:r>
              <a:rPr lang="en-US" sz="3200" dirty="0">
                <a:latin typeface="Bookman Old Style" panose="02050604050505020204" pitchFamily="18" charset="0"/>
              </a:rPr>
              <a:t>A cataract is a clouding of the eyes natural lens, which lies behind the iris and the pupil. </a:t>
            </a:r>
          </a:p>
          <a:p>
            <a:r>
              <a:rPr lang="en-US" sz="3200" dirty="0">
                <a:latin typeface="Bookman Old Style" panose="02050604050505020204" pitchFamily="18" charset="0"/>
              </a:rPr>
              <a:t>It is opacity of the crystalline lens</a:t>
            </a:r>
          </a:p>
          <a:p>
            <a:r>
              <a:rPr lang="en-US" sz="3200" dirty="0">
                <a:latin typeface="Bookman Old Style" panose="02050604050505020204" pitchFamily="18" charset="0"/>
              </a:rPr>
              <a:t>It’s the leading cause of blindness in the world </a:t>
            </a:r>
          </a:p>
          <a:p>
            <a:r>
              <a:rPr lang="en-US" sz="3200" dirty="0">
                <a:latin typeface="Bookman Old Style" panose="02050604050505020204" pitchFamily="18" charset="0"/>
              </a:rPr>
              <a:t>Most cataracts are related to aging. </a:t>
            </a:r>
          </a:p>
          <a:p>
            <a:r>
              <a:rPr lang="en-US" sz="3200" dirty="0">
                <a:latin typeface="Bookman Old Style" panose="02050604050505020204" pitchFamily="18" charset="0"/>
              </a:rPr>
              <a:t>Cataracts are very common in older people.</a:t>
            </a:r>
          </a:p>
          <a:p>
            <a:r>
              <a:rPr lang="en-US" sz="3200" dirty="0">
                <a:latin typeface="Bookman Old Style" panose="02050604050505020204" pitchFamily="18" charset="0"/>
              </a:rPr>
              <a:t> A cataract can occur in either or both eyes</a:t>
            </a:r>
          </a:p>
        </p:txBody>
      </p:sp>
      <p:sp>
        <p:nvSpPr>
          <p:cNvPr id="4" name="Date Placeholder 3"/>
          <p:cNvSpPr>
            <a:spLocks noGrp="1"/>
          </p:cNvSpPr>
          <p:nvPr>
            <p:ph type="dt" sz="half" idx="10"/>
          </p:nvPr>
        </p:nvSpPr>
        <p:spPr>
          <a:xfrm flipV="1">
            <a:off x="5334000" y="7391400"/>
            <a:ext cx="2133600" cy="838200"/>
          </a:xfrm>
        </p:spPr>
        <p:txBody>
          <a:bodyPr/>
          <a:lstStyle/>
          <a:p>
            <a:fld id="{3E9E352B-00C5-40A2-8ECA-56118E987B5E}" type="datetime1">
              <a:rPr lang="en-US" smtClean="0"/>
              <a:t>2/21/2022</a:t>
            </a:fld>
            <a:endParaRPr lang="en-US"/>
          </a:p>
        </p:txBody>
      </p:sp>
      <p:sp>
        <p:nvSpPr>
          <p:cNvPr id="5" name="Footer Placeholder 4"/>
          <p:cNvSpPr>
            <a:spLocks noGrp="1"/>
          </p:cNvSpPr>
          <p:nvPr>
            <p:ph type="ftr" sz="quarter" idx="11"/>
          </p:nvPr>
        </p:nvSpPr>
        <p:spPr>
          <a:xfrm>
            <a:off x="7239000" y="7772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202</a:t>
            </a:fld>
            <a:endParaRPr lang="en-US"/>
          </a:p>
        </p:txBody>
      </p:sp>
    </p:spTree>
    <p:extLst>
      <p:ext uri="{BB962C8B-B14F-4D97-AF65-F5344CB8AC3E}">
        <p14:creationId xmlns:p14="http://schemas.microsoft.com/office/powerpoint/2010/main" val="134512648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533400"/>
            <a:ext cx="7498080" cy="152400"/>
          </a:xfrm>
        </p:spPr>
        <p:txBody>
          <a:bodyPr>
            <a:normAutofit fontScale="90000"/>
          </a:bodyPr>
          <a:lstStyle/>
          <a:p>
            <a:endParaRPr lang="en-GB" dirty="0"/>
          </a:p>
        </p:txBody>
      </p:sp>
      <p:sp>
        <p:nvSpPr>
          <p:cNvPr id="3" name="Content Placeholder 2"/>
          <p:cNvSpPr>
            <a:spLocks noGrp="1"/>
          </p:cNvSpPr>
          <p:nvPr>
            <p:ph idx="1"/>
          </p:nvPr>
        </p:nvSpPr>
        <p:spPr>
          <a:xfrm>
            <a:off x="914400" y="228600"/>
            <a:ext cx="10972800" cy="6019800"/>
          </a:xfrm>
        </p:spPr>
        <p:txBody>
          <a:bodyPr>
            <a:normAutofit/>
          </a:bodyPr>
          <a:lstStyle/>
          <a:p>
            <a:r>
              <a:rPr lang="en-US" sz="3600" dirty="0">
                <a:latin typeface="Bookman Old Style" panose="02050604050505020204" pitchFamily="18" charset="0"/>
              </a:rPr>
              <a:t>Individuals with a cataract in one eye usually go on to develop a cataract in the other eye as well. </a:t>
            </a:r>
          </a:p>
          <a:p>
            <a:r>
              <a:rPr lang="en-US" sz="3600" dirty="0">
                <a:latin typeface="Bookman Old Style" panose="02050604050505020204" pitchFamily="18" charset="0"/>
              </a:rPr>
              <a:t>A cataract is not contagious</a:t>
            </a:r>
          </a:p>
          <a:p>
            <a:r>
              <a:rPr lang="en-US" sz="3600" dirty="0" smtClean="0">
                <a:latin typeface="Bookman Old Style" panose="02050604050505020204" pitchFamily="18" charset="0"/>
              </a:rPr>
              <a:t>Cataracts </a:t>
            </a:r>
            <a:r>
              <a:rPr lang="en-US" sz="3600" dirty="0">
                <a:latin typeface="Bookman Old Style" panose="02050604050505020204" pitchFamily="18" charset="0"/>
              </a:rPr>
              <a:t>do not cause the eye to tear abnormally. </a:t>
            </a:r>
          </a:p>
          <a:p>
            <a:r>
              <a:rPr lang="en-US" sz="3600" dirty="0">
                <a:latin typeface="Bookman Old Style" panose="02050604050505020204" pitchFamily="18" charset="0"/>
              </a:rPr>
              <a:t>They are neither painful nor make the eye itchy or red</a:t>
            </a:r>
            <a:endParaRPr lang="en-GB" sz="3600" dirty="0">
              <a:latin typeface="Bookman Old Style" panose="02050604050505020204" pitchFamily="18" charset="0"/>
            </a:endParaRPr>
          </a:p>
          <a:p>
            <a:endParaRPr lang="en-GB" sz="3600" dirty="0"/>
          </a:p>
        </p:txBody>
      </p:sp>
      <p:sp>
        <p:nvSpPr>
          <p:cNvPr id="4" name="Date Placeholder 3"/>
          <p:cNvSpPr>
            <a:spLocks noGrp="1"/>
          </p:cNvSpPr>
          <p:nvPr>
            <p:ph type="dt" sz="half" idx="10"/>
          </p:nvPr>
        </p:nvSpPr>
        <p:spPr>
          <a:xfrm>
            <a:off x="5334000" y="7391400"/>
            <a:ext cx="2133600" cy="476250"/>
          </a:xfrm>
        </p:spPr>
        <p:txBody>
          <a:bodyPr/>
          <a:lstStyle/>
          <a:p>
            <a:fld id="{AC956C39-CB34-490D-A35D-06368A05C7E7}" type="datetime1">
              <a:rPr lang="en-US" smtClean="0"/>
              <a:t>2/21/2022</a:t>
            </a:fld>
            <a:endParaRPr lang="en-US" dirty="0"/>
          </a:p>
        </p:txBody>
      </p:sp>
      <p:sp>
        <p:nvSpPr>
          <p:cNvPr id="5" name="Footer Placeholder 4"/>
          <p:cNvSpPr>
            <a:spLocks noGrp="1"/>
          </p:cNvSpPr>
          <p:nvPr>
            <p:ph type="ftr" sz="quarter" idx="11"/>
          </p:nvPr>
        </p:nvSpPr>
        <p:spPr>
          <a:xfrm>
            <a:off x="7467600" y="7315200"/>
            <a:ext cx="2895600" cy="47625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203</a:t>
            </a:fld>
            <a:endParaRPr lang="en-US"/>
          </a:p>
        </p:txBody>
      </p:sp>
    </p:spTree>
    <p:extLst>
      <p:ext uri="{BB962C8B-B14F-4D97-AF65-F5344CB8AC3E}">
        <p14:creationId xmlns:p14="http://schemas.microsoft.com/office/powerpoint/2010/main" val="406053755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81000"/>
            <a:ext cx="7498080" cy="304800"/>
          </a:xfrm>
        </p:spPr>
        <p:txBody>
          <a:bodyPr>
            <a:normAutofit fontScale="90000"/>
          </a:bodyPr>
          <a:lstStyle/>
          <a:p>
            <a:endParaRPr lang="en-GB" dirty="0"/>
          </a:p>
        </p:txBody>
      </p:sp>
      <p:sp>
        <p:nvSpPr>
          <p:cNvPr id="3" name="Content Placeholder 2"/>
          <p:cNvSpPr>
            <a:spLocks noGrp="1"/>
          </p:cNvSpPr>
          <p:nvPr>
            <p:ph idx="1"/>
          </p:nvPr>
        </p:nvSpPr>
        <p:spPr>
          <a:xfrm>
            <a:off x="2959608" y="71628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11AC1316-7470-4CBF-8BD0-BACF613CD404}" type="datetime1">
              <a:rPr lang="en-US" smtClean="0"/>
              <a:t>2/21/2022</a:t>
            </a:fld>
            <a:endParaRPr lang="en-US"/>
          </a:p>
        </p:txBody>
      </p:sp>
      <p:sp>
        <p:nvSpPr>
          <p:cNvPr id="5" name="Footer Placeholder 4"/>
          <p:cNvSpPr>
            <a:spLocks noGrp="1"/>
          </p:cNvSpPr>
          <p:nvPr>
            <p:ph type="ftr" sz="quarter" idx="11"/>
          </p:nvPr>
        </p:nvSpPr>
        <p:spPr>
          <a:xfrm>
            <a:off x="7239000" y="7543800"/>
            <a:ext cx="2895600" cy="47625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204</a:t>
            </a:fld>
            <a:endParaRPr lang="en-US"/>
          </a:p>
        </p:txBody>
      </p:sp>
      <p:pic>
        <p:nvPicPr>
          <p:cNvPr id="13314" name="Picture 2" descr="C:\Users\NURSING\Documents\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7010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845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52400"/>
            <a:ext cx="7498080" cy="152400"/>
          </a:xfrm>
        </p:spPr>
        <p:txBody>
          <a:bodyPr>
            <a:normAutofit fontScale="90000"/>
          </a:bodyPr>
          <a:lstStyle/>
          <a:p>
            <a:endParaRPr lang="en-GB" dirty="0"/>
          </a:p>
        </p:txBody>
      </p:sp>
      <p:sp>
        <p:nvSpPr>
          <p:cNvPr id="3" name="Content Placeholder 2"/>
          <p:cNvSpPr>
            <a:spLocks noGrp="1"/>
          </p:cNvSpPr>
          <p:nvPr>
            <p:ph idx="1"/>
          </p:nvPr>
        </p:nvSpPr>
        <p:spPr>
          <a:xfrm>
            <a:off x="2959608" y="7391400"/>
            <a:ext cx="7498080" cy="228600"/>
          </a:xfrm>
        </p:spPr>
        <p:txBody>
          <a:bodyPr>
            <a:normAutofit fontScale="55000" lnSpcReduction="20000"/>
          </a:bodyPr>
          <a:lstStyle/>
          <a:p>
            <a:endParaRPr lang="en-GB" dirty="0"/>
          </a:p>
        </p:txBody>
      </p:sp>
      <p:sp>
        <p:nvSpPr>
          <p:cNvPr id="4" name="Date Placeholder 3"/>
          <p:cNvSpPr>
            <a:spLocks noGrp="1"/>
          </p:cNvSpPr>
          <p:nvPr>
            <p:ph type="dt" sz="half" idx="10"/>
          </p:nvPr>
        </p:nvSpPr>
        <p:spPr/>
        <p:txBody>
          <a:bodyPr/>
          <a:lstStyle/>
          <a:p>
            <a:fld id="{D1A7C17A-E626-4935-A7E2-D8116A07A3C9}"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205</a:t>
            </a:fld>
            <a:endParaRPr lang="en-US"/>
          </a:p>
        </p:txBody>
      </p:sp>
      <p:pic>
        <p:nvPicPr>
          <p:cNvPr id="14338" name="Picture 2" descr="C:\Users\NURSING\Documents\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931" y="422686"/>
            <a:ext cx="6781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2293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533400"/>
          </a:xfrm>
        </p:spPr>
        <p:txBody>
          <a:bodyPr>
            <a:normAutofit/>
          </a:bodyPr>
          <a:lstStyle/>
          <a:p>
            <a:r>
              <a:rPr lang="en-GB" sz="2800" b="1" dirty="0">
                <a:latin typeface="Bookman Old Style" panose="02050604050505020204" pitchFamily="18" charset="0"/>
              </a:rPr>
              <a:t>Classification Of Cataracts </a:t>
            </a:r>
          </a:p>
        </p:txBody>
      </p:sp>
      <p:sp>
        <p:nvSpPr>
          <p:cNvPr id="3" name="Content Placeholder 2"/>
          <p:cNvSpPr>
            <a:spLocks noGrp="1"/>
          </p:cNvSpPr>
          <p:nvPr>
            <p:ph idx="1"/>
          </p:nvPr>
        </p:nvSpPr>
        <p:spPr>
          <a:xfrm>
            <a:off x="609600" y="685800"/>
            <a:ext cx="11201400" cy="5867400"/>
          </a:xfrm>
        </p:spPr>
        <p:txBody>
          <a:bodyPr>
            <a:normAutofit/>
          </a:bodyPr>
          <a:lstStyle/>
          <a:p>
            <a:r>
              <a:rPr lang="en-US" sz="3200" b="1" dirty="0">
                <a:latin typeface="Bookman Old Style" panose="02050604050505020204" pitchFamily="18" charset="0"/>
              </a:rPr>
              <a:t>Congenital cataract</a:t>
            </a:r>
            <a:r>
              <a:rPr lang="en-US" sz="3200" dirty="0">
                <a:latin typeface="Bookman Old Style" panose="02050604050505020204" pitchFamily="18" charset="0"/>
              </a:rPr>
              <a:t>; rubella in pregnancy or </a:t>
            </a:r>
            <a:r>
              <a:rPr lang="en-US" sz="3200" dirty="0" smtClean="0">
                <a:latin typeface="Bookman Old Style" panose="02050604050505020204" pitchFamily="18" charset="0"/>
              </a:rPr>
              <a:t>congenital abnormalities  </a:t>
            </a:r>
            <a:r>
              <a:rPr lang="en-US" sz="3200" dirty="0" err="1">
                <a:latin typeface="Bookman Old Style" panose="02050604050505020204" pitchFamily="18" charset="0"/>
              </a:rPr>
              <a:t>e.g</a:t>
            </a:r>
            <a:r>
              <a:rPr lang="en-US" sz="3200" dirty="0">
                <a:latin typeface="Bookman Old Style" panose="02050604050505020204" pitchFamily="18" charset="0"/>
              </a:rPr>
              <a:t> down syndrome </a:t>
            </a:r>
          </a:p>
          <a:p>
            <a:r>
              <a:rPr lang="en-US" sz="3200" b="1" dirty="0">
                <a:latin typeface="Bookman Old Style" panose="02050604050505020204" pitchFamily="18" charset="0"/>
              </a:rPr>
              <a:t>Senile cataract</a:t>
            </a:r>
            <a:r>
              <a:rPr lang="en-US" sz="3200" dirty="0">
                <a:latin typeface="Bookman Old Style" panose="02050604050505020204" pitchFamily="18" charset="0"/>
              </a:rPr>
              <a:t>; resulting from loss of transparency of the crystalline lens that occur with aging it </a:t>
            </a:r>
          </a:p>
          <a:p>
            <a:r>
              <a:rPr lang="en-US" sz="3200" b="1" dirty="0">
                <a:latin typeface="Bookman Old Style" panose="02050604050505020204" pitchFamily="18" charset="0"/>
              </a:rPr>
              <a:t>Traumatic cataracts- </a:t>
            </a:r>
            <a:r>
              <a:rPr lang="en-US" sz="3200" dirty="0">
                <a:latin typeface="Bookman Old Style" panose="02050604050505020204" pitchFamily="18" charset="0"/>
              </a:rPr>
              <a:t>could be a result of blunt trauma, thermal injury, electric shock, radiation or foreign bodies</a:t>
            </a:r>
          </a:p>
          <a:p>
            <a:r>
              <a:rPr lang="en-US" sz="3200" dirty="0" smtClean="0">
                <a:latin typeface="Bookman Old Style" panose="02050604050505020204" pitchFamily="18" charset="0"/>
              </a:rPr>
              <a:t>Traumatic </a:t>
            </a:r>
            <a:r>
              <a:rPr lang="en-US" sz="3200" dirty="0">
                <a:latin typeface="Bookman Old Style" panose="02050604050505020204" pitchFamily="18" charset="0"/>
              </a:rPr>
              <a:t>cataract develop rapidly and usually involve only the eye that was subjected to trauma.</a:t>
            </a:r>
            <a:endParaRPr lang="en-GB" sz="3200" dirty="0">
              <a:latin typeface="Bookman Old Style" panose="02050604050505020204" pitchFamily="18" charset="0"/>
            </a:endParaRPr>
          </a:p>
          <a:p>
            <a:endParaRPr lang="en-GB" sz="3200" dirty="0"/>
          </a:p>
          <a:p>
            <a:endParaRPr lang="en-GB" sz="3200" dirty="0"/>
          </a:p>
        </p:txBody>
      </p:sp>
      <p:sp>
        <p:nvSpPr>
          <p:cNvPr id="4" name="Date Placeholder 3"/>
          <p:cNvSpPr>
            <a:spLocks noGrp="1"/>
          </p:cNvSpPr>
          <p:nvPr>
            <p:ph type="dt" sz="half" idx="10"/>
          </p:nvPr>
        </p:nvSpPr>
        <p:spPr>
          <a:xfrm>
            <a:off x="5105400" y="7924800"/>
            <a:ext cx="2133600" cy="304800"/>
          </a:xfrm>
        </p:spPr>
        <p:txBody>
          <a:bodyPr/>
          <a:lstStyle/>
          <a:p>
            <a:fld id="{DA2E5F07-ED68-4AB1-8A6C-3565342019DF}" type="datetime1">
              <a:rPr lang="en-US" smtClean="0"/>
              <a:t>2/21/2022</a:t>
            </a:fld>
            <a:endParaRPr lang="en-US" dirty="0"/>
          </a:p>
        </p:txBody>
      </p:sp>
      <p:sp>
        <p:nvSpPr>
          <p:cNvPr id="5" name="Footer Placeholder 4"/>
          <p:cNvSpPr>
            <a:spLocks noGrp="1"/>
          </p:cNvSpPr>
          <p:nvPr>
            <p:ph type="ftr" sz="quarter" idx="11"/>
          </p:nvPr>
        </p:nvSpPr>
        <p:spPr>
          <a:xfrm flipV="1">
            <a:off x="7239000" y="78028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206</a:t>
            </a:fld>
            <a:endParaRPr lang="en-US"/>
          </a:p>
        </p:txBody>
      </p:sp>
    </p:spTree>
    <p:extLst>
      <p:ext uri="{BB962C8B-B14F-4D97-AF65-F5344CB8AC3E}">
        <p14:creationId xmlns:p14="http://schemas.microsoft.com/office/powerpoint/2010/main" val="90082557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895600" y="-1828800"/>
            <a:ext cx="7498080" cy="960438"/>
          </a:xfrm>
        </p:spPr>
        <p:txBody>
          <a:bodyPr/>
          <a:lstStyle/>
          <a:p>
            <a:endParaRPr lang="en-GB" dirty="0"/>
          </a:p>
        </p:txBody>
      </p:sp>
      <p:sp>
        <p:nvSpPr>
          <p:cNvPr id="3" name="Content Placeholder 2"/>
          <p:cNvSpPr>
            <a:spLocks noGrp="1"/>
          </p:cNvSpPr>
          <p:nvPr>
            <p:ph idx="1"/>
          </p:nvPr>
        </p:nvSpPr>
        <p:spPr>
          <a:xfrm>
            <a:off x="762000" y="228600"/>
            <a:ext cx="10591800" cy="6248400"/>
          </a:xfrm>
        </p:spPr>
        <p:txBody>
          <a:bodyPr>
            <a:normAutofit/>
          </a:bodyPr>
          <a:lstStyle/>
          <a:p>
            <a:pPr marL="82296" indent="0">
              <a:buNone/>
            </a:pPr>
            <a:r>
              <a:rPr lang="en-US" sz="3000" b="1" dirty="0">
                <a:latin typeface="Bookman Old Style" panose="02050604050505020204" pitchFamily="18" charset="0"/>
              </a:rPr>
              <a:t>Causes /risk factors</a:t>
            </a:r>
            <a:r>
              <a:rPr lang="en-US" sz="3000" dirty="0">
                <a:latin typeface="Bookman Old Style" panose="02050604050505020204" pitchFamily="18" charset="0"/>
              </a:rPr>
              <a:t> </a:t>
            </a:r>
            <a:endParaRPr lang="en-GB" sz="3000" dirty="0">
              <a:latin typeface="Bookman Old Style" panose="02050604050505020204" pitchFamily="18" charset="0"/>
            </a:endParaRPr>
          </a:p>
          <a:p>
            <a:r>
              <a:rPr lang="en-US" sz="3000" dirty="0">
                <a:latin typeface="Bookman Old Style" panose="02050604050505020204" pitchFamily="18" charset="0"/>
              </a:rPr>
              <a:t>The lens is mostly made of water and protein. </a:t>
            </a:r>
          </a:p>
          <a:p>
            <a:r>
              <a:rPr lang="en-US" sz="3000" dirty="0">
                <a:latin typeface="Bookman Old Style" panose="02050604050505020204" pitchFamily="18" charset="0"/>
              </a:rPr>
              <a:t>The protein is arranged in a precise way that keeps the lens clear and let light pass through it. </a:t>
            </a:r>
          </a:p>
          <a:p>
            <a:r>
              <a:rPr lang="en-US" sz="3000" dirty="0">
                <a:latin typeface="Bookman Old Style" panose="02050604050505020204" pitchFamily="18" charset="0"/>
              </a:rPr>
              <a:t>As we age some of the protein may clump together and start to cloud a small area of the lens. </a:t>
            </a:r>
          </a:p>
          <a:p>
            <a:r>
              <a:rPr lang="en-US" sz="3000" dirty="0">
                <a:latin typeface="Bookman Old Style" panose="02050604050505020204" pitchFamily="18" charset="0"/>
              </a:rPr>
              <a:t>This is a cataract and over time, it may grow larger and clouds more of the lens, making it harder to see.</a:t>
            </a:r>
            <a:endParaRPr lang="en-GB" sz="3000" dirty="0">
              <a:latin typeface="Bookman Old Style" panose="02050604050505020204" pitchFamily="18" charset="0"/>
            </a:endParaRPr>
          </a:p>
          <a:p>
            <a:r>
              <a:rPr lang="en-GB" sz="3000" dirty="0">
                <a:latin typeface="Bookman Old Style" panose="02050604050505020204" pitchFamily="18" charset="0"/>
              </a:rPr>
              <a:t>Trauma </a:t>
            </a:r>
          </a:p>
          <a:p>
            <a:r>
              <a:rPr lang="en-GB" sz="3000" dirty="0">
                <a:latin typeface="Bookman Old Style" panose="02050604050505020204" pitchFamily="18" charset="0"/>
              </a:rPr>
              <a:t>Chronic diseases </a:t>
            </a:r>
            <a:r>
              <a:rPr lang="en-GB" sz="3000" dirty="0" err="1">
                <a:latin typeface="Bookman Old Style" panose="02050604050505020204" pitchFamily="18" charset="0"/>
              </a:rPr>
              <a:t>ie</a:t>
            </a:r>
            <a:r>
              <a:rPr lang="en-GB" sz="3000" dirty="0">
                <a:latin typeface="Bookman Old Style" panose="02050604050505020204" pitchFamily="18" charset="0"/>
              </a:rPr>
              <a:t> DM</a:t>
            </a:r>
          </a:p>
          <a:p>
            <a:endParaRPr lang="en-GB" dirty="0"/>
          </a:p>
        </p:txBody>
      </p:sp>
      <p:sp>
        <p:nvSpPr>
          <p:cNvPr id="4" name="Date Placeholder 3"/>
          <p:cNvSpPr>
            <a:spLocks noGrp="1"/>
          </p:cNvSpPr>
          <p:nvPr>
            <p:ph type="dt" sz="half" idx="10"/>
          </p:nvPr>
        </p:nvSpPr>
        <p:spPr>
          <a:xfrm>
            <a:off x="5105400" y="7391400"/>
            <a:ext cx="2133600" cy="304800"/>
          </a:xfrm>
        </p:spPr>
        <p:txBody>
          <a:bodyPr/>
          <a:lstStyle/>
          <a:p>
            <a:fld id="{BF082D1F-99CD-4CC2-AC0E-01B096641376}" type="datetime1">
              <a:rPr lang="en-US" smtClean="0"/>
              <a:t>2/21/2022</a:t>
            </a:fld>
            <a:endParaRPr lang="en-US" dirty="0"/>
          </a:p>
        </p:txBody>
      </p:sp>
      <p:sp>
        <p:nvSpPr>
          <p:cNvPr id="5" name="Footer Placeholder 4"/>
          <p:cNvSpPr>
            <a:spLocks noGrp="1"/>
          </p:cNvSpPr>
          <p:nvPr>
            <p:ph type="ftr" sz="quarter" idx="11"/>
          </p:nvPr>
        </p:nvSpPr>
        <p:spPr>
          <a:xfrm flipV="1">
            <a:off x="7315200" y="7696200"/>
            <a:ext cx="2895600" cy="762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207</a:t>
            </a:fld>
            <a:endParaRPr lang="en-US"/>
          </a:p>
        </p:txBody>
      </p:sp>
    </p:spTree>
    <p:extLst>
      <p:ext uri="{BB962C8B-B14F-4D97-AF65-F5344CB8AC3E}">
        <p14:creationId xmlns:p14="http://schemas.microsoft.com/office/powerpoint/2010/main" val="31642109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76200"/>
          </a:xfrm>
        </p:spPr>
        <p:txBody>
          <a:bodyPr>
            <a:normAutofit fontScale="90000"/>
          </a:bodyPr>
          <a:lstStyle/>
          <a:p>
            <a:endParaRPr lang="en-GB" dirty="0"/>
          </a:p>
        </p:txBody>
      </p:sp>
      <p:sp>
        <p:nvSpPr>
          <p:cNvPr id="3" name="Content Placeholder 2"/>
          <p:cNvSpPr>
            <a:spLocks noGrp="1"/>
          </p:cNvSpPr>
          <p:nvPr>
            <p:ph idx="1"/>
          </p:nvPr>
        </p:nvSpPr>
        <p:spPr>
          <a:xfrm>
            <a:off x="1066800" y="0"/>
            <a:ext cx="10744200" cy="5943600"/>
          </a:xfrm>
        </p:spPr>
        <p:txBody>
          <a:bodyPr>
            <a:normAutofit lnSpcReduction="10000"/>
          </a:bodyPr>
          <a:lstStyle/>
          <a:p>
            <a:r>
              <a:rPr lang="en-US" sz="3000" dirty="0">
                <a:latin typeface="Bookman Old Style" panose="02050604050505020204" pitchFamily="18" charset="0"/>
              </a:rPr>
              <a:t>Alcohol and smoking</a:t>
            </a:r>
            <a:endParaRPr lang="en-GB" sz="3000" dirty="0">
              <a:latin typeface="Bookman Old Style" panose="02050604050505020204" pitchFamily="18" charset="0"/>
            </a:endParaRPr>
          </a:p>
          <a:p>
            <a:r>
              <a:rPr lang="en-US" sz="3000" dirty="0">
                <a:latin typeface="Bookman Old Style" panose="02050604050505020204" pitchFamily="18" charset="0"/>
              </a:rPr>
              <a:t>Long use of corticosteroids medication e.g. prednisolone</a:t>
            </a:r>
            <a:endParaRPr lang="en-GB" sz="3000" dirty="0">
              <a:latin typeface="Bookman Old Style" panose="02050604050505020204" pitchFamily="18" charset="0"/>
            </a:endParaRPr>
          </a:p>
          <a:p>
            <a:r>
              <a:rPr lang="en-US" sz="3000" dirty="0">
                <a:latin typeface="Bookman Old Style" panose="02050604050505020204" pitchFamily="18" charset="0"/>
              </a:rPr>
              <a:t>Exposure to heat and radiation</a:t>
            </a:r>
            <a:endParaRPr lang="en-GB" sz="3000" dirty="0">
              <a:latin typeface="Bookman Old Style" panose="02050604050505020204" pitchFamily="18" charset="0"/>
            </a:endParaRPr>
          </a:p>
          <a:p>
            <a:pPr marL="82296" indent="0">
              <a:buNone/>
            </a:pPr>
            <a:r>
              <a:rPr lang="en-US" sz="3000" b="1" dirty="0">
                <a:latin typeface="Bookman Old Style" panose="02050604050505020204" pitchFamily="18" charset="0"/>
              </a:rPr>
              <a:t>Clinical Manifestations</a:t>
            </a:r>
            <a:endParaRPr lang="en-GB" sz="3000" dirty="0">
              <a:latin typeface="Bookman Old Style" panose="02050604050505020204" pitchFamily="18" charset="0"/>
            </a:endParaRPr>
          </a:p>
          <a:p>
            <a:r>
              <a:rPr lang="en-US" sz="3000" dirty="0">
                <a:latin typeface="Bookman Old Style" panose="02050604050505020204" pitchFamily="18" charset="0"/>
              </a:rPr>
              <a:t>Painless progressive diminished visual acuity</a:t>
            </a:r>
            <a:endParaRPr lang="en-GB" sz="3000" dirty="0">
              <a:latin typeface="Bookman Old Style" panose="02050604050505020204" pitchFamily="18" charset="0"/>
            </a:endParaRPr>
          </a:p>
          <a:p>
            <a:r>
              <a:rPr lang="en-US" sz="3000" dirty="0">
                <a:latin typeface="Bookman Old Style" panose="02050604050505020204" pitchFamily="18" charset="0"/>
              </a:rPr>
              <a:t>Glare from light visible as a white cloud over the lens</a:t>
            </a:r>
            <a:endParaRPr lang="en-GB" sz="3000" dirty="0">
              <a:latin typeface="Bookman Old Style" panose="02050604050505020204" pitchFamily="18" charset="0"/>
            </a:endParaRPr>
          </a:p>
          <a:p>
            <a:r>
              <a:rPr lang="en-US" sz="3000" dirty="0">
                <a:latin typeface="Bookman Old Style" panose="02050604050505020204" pitchFamily="18" charset="0"/>
              </a:rPr>
              <a:t>Disabling glare, </a:t>
            </a:r>
          </a:p>
          <a:p>
            <a:r>
              <a:rPr lang="en-US" sz="3000" dirty="0">
                <a:latin typeface="Bookman Old Style" panose="02050604050505020204" pitchFamily="18" charset="0"/>
              </a:rPr>
              <a:t>Dimmed </a:t>
            </a:r>
          </a:p>
          <a:p>
            <a:r>
              <a:rPr lang="en-US" sz="3000" dirty="0">
                <a:latin typeface="Bookman Old Style" panose="02050604050505020204" pitchFamily="18" charset="0"/>
              </a:rPr>
              <a:t>blurred vision </a:t>
            </a:r>
          </a:p>
          <a:p>
            <a:r>
              <a:rPr lang="en-US" sz="3000" dirty="0">
                <a:latin typeface="Bookman Old Style" panose="02050604050505020204" pitchFamily="18" charset="0"/>
              </a:rPr>
              <a:t>Distorted images </a:t>
            </a:r>
          </a:p>
          <a:p>
            <a:r>
              <a:rPr lang="en-US" sz="3000" dirty="0">
                <a:latin typeface="Bookman Old Style" panose="02050604050505020204" pitchFamily="18" charset="0"/>
              </a:rPr>
              <a:t>Poor night vision.</a:t>
            </a:r>
            <a:endParaRPr lang="en-GB" sz="30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2D0D6A49-E1D7-40D2-9475-EC9F14D5300F}" type="datetime1">
              <a:rPr lang="en-US" smtClean="0"/>
              <a:t>2/21/2022</a:t>
            </a:fld>
            <a:endParaRPr lang="en-US" dirty="0"/>
          </a:p>
        </p:txBody>
      </p:sp>
      <p:sp>
        <p:nvSpPr>
          <p:cNvPr id="5" name="Footer Placeholder 4"/>
          <p:cNvSpPr>
            <a:spLocks noGrp="1"/>
          </p:cNvSpPr>
          <p:nvPr>
            <p:ph type="ftr" sz="quarter" idx="11"/>
          </p:nvPr>
        </p:nvSpPr>
        <p:spPr>
          <a:xfrm>
            <a:off x="7239000" y="76962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208</a:t>
            </a:fld>
            <a:endParaRPr lang="en-US"/>
          </a:p>
        </p:txBody>
      </p:sp>
    </p:spTree>
    <p:extLst>
      <p:ext uri="{BB962C8B-B14F-4D97-AF65-F5344CB8AC3E}">
        <p14:creationId xmlns:p14="http://schemas.microsoft.com/office/powerpoint/2010/main" val="170026075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609600"/>
            <a:ext cx="7498080" cy="152400"/>
          </a:xfrm>
        </p:spPr>
        <p:txBody>
          <a:bodyPr>
            <a:normAutofit fontScale="90000"/>
          </a:bodyPr>
          <a:lstStyle/>
          <a:p>
            <a:endParaRPr lang="en-GB" dirty="0"/>
          </a:p>
        </p:txBody>
      </p:sp>
      <p:sp>
        <p:nvSpPr>
          <p:cNvPr id="3" name="Content Placeholder 2"/>
          <p:cNvSpPr>
            <a:spLocks noGrp="1"/>
          </p:cNvSpPr>
          <p:nvPr>
            <p:ph idx="1"/>
          </p:nvPr>
        </p:nvSpPr>
        <p:spPr>
          <a:xfrm>
            <a:off x="990600" y="228600"/>
            <a:ext cx="10744200" cy="5762629"/>
          </a:xfrm>
        </p:spPr>
        <p:txBody>
          <a:bodyPr>
            <a:normAutofit/>
          </a:bodyPr>
          <a:lstStyle/>
          <a:p>
            <a:pPr marL="82296" indent="0">
              <a:buNone/>
            </a:pPr>
            <a:r>
              <a:rPr lang="en-US" sz="3200" b="1" dirty="0">
                <a:latin typeface="Bookman Old Style" panose="02050604050505020204" pitchFamily="18" charset="0"/>
              </a:rPr>
              <a:t>Management</a:t>
            </a:r>
            <a:endParaRPr lang="en-GB" sz="3200" dirty="0">
              <a:latin typeface="Bookman Old Style" panose="02050604050505020204" pitchFamily="18" charset="0"/>
            </a:endParaRPr>
          </a:p>
          <a:p>
            <a:r>
              <a:rPr lang="en-US" sz="3200" dirty="0">
                <a:latin typeface="Bookman Old Style" panose="02050604050505020204" pitchFamily="18" charset="0"/>
              </a:rPr>
              <a:t>Cataracts are removed surgically when visual impairment interferes with normal daily activities.</a:t>
            </a:r>
            <a:endParaRPr lang="en-GB" sz="3200" dirty="0">
              <a:latin typeface="Bookman Old Style" panose="02050604050505020204" pitchFamily="18" charset="0"/>
            </a:endParaRPr>
          </a:p>
          <a:p>
            <a:r>
              <a:rPr lang="en-US" sz="3200" dirty="0" err="1">
                <a:latin typeface="Bookman Old Style" panose="02050604050505020204" pitchFamily="18" charset="0"/>
              </a:rPr>
              <a:t>Dx</a:t>
            </a:r>
            <a:r>
              <a:rPr lang="en-US" sz="3200" dirty="0">
                <a:latin typeface="Bookman Old Style" panose="02050604050505020204" pitchFamily="18" charset="0"/>
              </a:rPr>
              <a:t> is done by an ophthalmoscope. </a:t>
            </a:r>
          </a:p>
          <a:p>
            <a:r>
              <a:rPr lang="en-US" sz="3200" dirty="0">
                <a:latin typeface="Bookman Old Style" panose="02050604050505020204" pitchFamily="18" charset="0"/>
              </a:rPr>
              <a:t>Detailed evaluation is one through microscopic exam using a slit lamp </a:t>
            </a:r>
            <a:r>
              <a:rPr lang="en-US" sz="3200" dirty="0" err="1">
                <a:latin typeface="Bookman Old Style" panose="02050604050505020204" pitchFamily="18" charset="0"/>
              </a:rPr>
              <a:t>biomicroscope</a:t>
            </a:r>
            <a:endParaRPr lang="en-GB" sz="3200" dirty="0">
              <a:latin typeface="Bookman Old Style" panose="02050604050505020204" pitchFamily="18" charset="0"/>
            </a:endParaRPr>
          </a:p>
          <a:p>
            <a:r>
              <a:rPr lang="en-US" sz="3200" dirty="0">
                <a:latin typeface="Bookman Old Style" panose="02050604050505020204" pitchFamily="18" charset="0"/>
              </a:rPr>
              <a:t>Conservative management with </a:t>
            </a:r>
            <a:r>
              <a:rPr lang="en-US" sz="3200" dirty="0" err="1">
                <a:latin typeface="Bookman Old Style" panose="02050604050505020204" pitchFamily="18" charset="0"/>
              </a:rPr>
              <a:t>mydriatics</a:t>
            </a:r>
            <a:r>
              <a:rPr lang="en-US" sz="3200" dirty="0">
                <a:latin typeface="Bookman Old Style" panose="02050604050505020204" pitchFamily="18" charset="0"/>
              </a:rPr>
              <a:t> and strong refraction to improve vision and increase image size.</a:t>
            </a:r>
            <a:endParaRPr lang="en-GB" sz="3200" dirty="0">
              <a:latin typeface="Bookman Old Style" panose="02050604050505020204" pitchFamily="18" charset="0"/>
            </a:endParaRPr>
          </a:p>
          <a:p>
            <a:endParaRPr lang="en-GB" sz="2400" dirty="0"/>
          </a:p>
        </p:txBody>
      </p:sp>
      <p:sp>
        <p:nvSpPr>
          <p:cNvPr id="4" name="Date Placeholder 3"/>
          <p:cNvSpPr>
            <a:spLocks noGrp="1"/>
          </p:cNvSpPr>
          <p:nvPr>
            <p:ph type="dt" sz="half" idx="10"/>
          </p:nvPr>
        </p:nvSpPr>
        <p:spPr/>
        <p:txBody>
          <a:bodyPr/>
          <a:lstStyle/>
          <a:p>
            <a:fld id="{6F59FFEF-1274-4FA3-89D1-37E9DF34AB18}" type="datetime1">
              <a:rPr lang="en-US" smtClean="0"/>
              <a:t>2/21/2022</a:t>
            </a:fld>
            <a:endParaRPr lang="en-US"/>
          </a:p>
        </p:txBody>
      </p:sp>
      <p:sp>
        <p:nvSpPr>
          <p:cNvPr id="5" name="Footer Placeholder 4"/>
          <p:cNvSpPr>
            <a:spLocks noGrp="1"/>
          </p:cNvSpPr>
          <p:nvPr>
            <p:ph type="ftr" sz="quarter" idx="11"/>
          </p:nvPr>
        </p:nvSpPr>
        <p:spPr>
          <a:xfrm>
            <a:off x="7239000" y="70866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209</a:t>
            </a:fld>
            <a:endParaRPr lang="en-US"/>
          </a:p>
        </p:txBody>
      </p:sp>
    </p:spTree>
    <p:extLst>
      <p:ext uri="{BB962C8B-B14F-4D97-AF65-F5344CB8AC3E}">
        <p14:creationId xmlns:p14="http://schemas.microsoft.com/office/powerpoint/2010/main" val="75229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ownloads\slide_2.jpg"/>
          <p:cNvPicPr>
            <a:picLocks noGrp="1" noChangeAspect="1" noChangeArrowheads="1"/>
          </p:cNvPicPr>
          <p:nvPr>
            <p:ph idx="1"/>
          </p:nvPr>
        </p:nvPicPr>
        <p:blipFill>
          <a:blip r:embed="rId2"/>
          <a:srcRect/>
          <a:stretch>
            <a:fillRect/>
          </a:stretch>
        </p:blipFill>
        <p:spPr bwMode="auto">
          <a:xfrm>
            <a:off x="1221115" y="-287588"/>
            <a:ext cx="9488093" cy="6643940"/>
          </a:xfrm>
          <a:prstGeom prst="rect">
            <a:avLst/>
          </a:prstGeom>
          <a:noFill/>
        </p:spPr>
      </p:pic>
      <p:sp>
        <p:nvSpPr>
          <p:cNvPr id="4" name="Date Placeholder 3"/>
          <p:cNvSpPr>
            <a:spLocks noGrp="1"/>
          </p:cNvSpPr>
          <p:nvPr>
            <p:ph type="dt" sz="half" idx="10"/>
          </p:nvPr>
        </p:nvSpPr>
        <p:spPr>
          <a:xfrm flipV="1">
            <a:off x="5105400" y="7193280"/>
            <a:ext cx="2133600" cy="45719"/>
          </a:xfrm>
        </p:spPr>
        <p:txBody>
          <a:bodyPr/>
          <a:lstStyle/>
          <a:p>
            <a:fld id="{622998A0-5E78-4377-92D7-5D3449237778}" type="datetime1">
              <a:rPr lang="en-US" smtClean="0"/>
              <a:t>2/21/2022</a:t>
            </a:fld>
            <a:endParaRPr lang="en-US" dirty="0"/>
          </a:p>
        </p:txBody>
      </p:sp>
      <p:sp>
        <p:nvSpPr>
          <p:cNvPr id="5" name="Footer Placeholder 4"/>
          <p:cNvSpPr>
            <a:spLocks noGrp="1"/>
          </p:cNvSpPr>
          <p:nvPr>
            <p:ph type="ftr" sz="quarter" idx="11"/>
          </p:nvPr>
        </p:nvSpPr>
        <p:spPr>
          <a:xfrm>
            <a:off x="7086600" y="7543800"/>
            <a:ext cx="2895600" cy="47625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990600"/>
            <a:ext cx="7498080" cy="76200"/>
          </a:xfrm>
        </p:spPr>
        <p:txBody>
          <a:bodyPr>
            <a:normAutofit fontScale="90000"/>
          </a:bodyPr>
          <a:lstStyle/>
          <a:p>
            <a:endParaRPr lang="en-GB" dirty="0"/>
          </a:p>
        </p:txBody>
      </p:sp>
      <p:sp>
        <p:nvSpPr>
          <p:cNvPr id="3" name="Content Placeholder 2"/>
          <p:cNvSpPr>
            <a:spLocks noGrp="1"/>
          </p:cNvSpPr>
          <p:nvPr>
            <p:ph idx="1"/>
          </p:nvPr>
        </p:nvSpPr>
        <p:spPr>
          <a:xfrm>
            <a:off x="838200" y="304800"/>
            <a:ext cx="10972800" cy="6248400"/>
          </a:xfrm>
        </p:spPr>
        <p:txBody>
          <a:bodyPr>
            <a:normAutofit fontScale="62500" lnSpcReduction="20000"/>
          </a:bodyPr>
          <a:lstStyle/>
          <a:p>
            <a:r>
              <a:rPr lang="en-US" sz="5100" dirty="0">
                <a:latin typeface="Bookman Old Style" panose="02050604050505020204" pitchFamily="18" charset="0"/>
              </a:rPr>
              <a:t>Cataract surgery is indicated when best vision is 20/50 or worse and if visual acuity interferes with safety and quality of life. </a:t>
            </a:r>
          </a:p>
          <a:p>
            <a:r>
              <a:rPr lang="en-US" sz="5100" dirty="0">
                <a:latin typeface="Bookman Old Style" panose="02050604050505020204" pitchFamily="18" charset="0"/>
              </a:rPr>
              <a:t> Most operations are done under local anesthesia in an out </a:t>
            </a:r>
            <a:r>
              <a:rPr lang="en-US" sz="5100" dirty="0" err="1">
                <a:latin typeface="Bookman Old Style" panose="02050604050505020204" pitchFamily="18" charset="0"/>
              </a:rPr>
              <a:t>pt</a:t>
            </a:r>
            <a:r>
              <a:rPr lang="en-US" sz="5100" dirty="0">
                <a:latin typeface="Bookman Old Style" panose="02050604050505020204" pitchFamily="18" charset="0"/>
              </a:rPr>
              <a:t> setting. </a:t>
            </a:r>
            <a:endParaRPr lang="en-GB" sz="5100" dirty="0">
              <a:latin typeface="Bookman Old Style" panose="02050604050505020204" pitchFamily="18" charset="0"/>
            </a:endParaRPr>
          </a:p>
          <a:p>
            <a:r>
              <a:rPr lang="en-US" sz="5100" dirty="0" err="1">
                <a:latin typeface="Bookman Old Style" panose="02050604050505020204" pitchFamily="18" charset="0"/>
              </a:rPr>
              <a:t>Mydriatics</a:t>
            </a:r>
            <a:r>
              <a:rPr lang="en-US" sz="5100" dirty="0">
                <a:latin typeface="Bookman Old Style" panose="02050604050505020204" pitchFamily="18" charset="0"/>
              </a:rPr>
              <a:t> meds are often instilled into the eye pre-operatively to dilate the pupil for surgical visualization. </a:t>
            </a:r>
            <a:endParaRPr lang="en-GB" sz="5100" dirty="0">
              <a:latin typeface="Bookman Old Style" panose="02050604050505020204" pitchFamily="18" charset="0"/>
            </a:endParaRPr>
          </a:p>
          <a:p>
            <a:r>
              <a:rPr lang="en-US" sz="5100" dirty="0">
                <a:latin typeface="Bookman Old Style" panose="02050604050505020204" pitchFamily="18" charset="0"/>
              </a:rPr>
              <a:t>Administration of a relaxant or tranquilizer such as diazepam</a:t>
            </a:r>
            <a:endParaRPr lang="en-GB" sz="5100" dirty="0">
              <a:latin typeface="Bookman Old Style" panose="02050604050505020204" pitchFamily="18" charset="0"/>
            </a:endParaRPr>
          </a:p>
          <a:p>
            <a:r>
              <a:rPr lang="en-US" sz="5100" dirty="0">
                <a:latin typeface="Bookman Old Style" panose="02050604050505020204" pitchFamily="18" charset="0"/>
              </a:rPr>
              <a:t>Using sunglasses to decrease glare and having better lighting to read can significantly alleviate their symptoms. </a:t>
            </a:r>
          </a:p>
          <a:p>
            <a:r>
              <a:rPr lang="en-US" sz="5100" dirty="0">
                <a:latin typeface="Bookman Old Style" panose="02050604050505020204" pitchFamily="18" charset="0"/>
              </a:rPr>
              <a:t>Magnifying lenses for close work and reading fine print may also be helpful.</a:t>
            </a:r>
            <a:endParaRPr lang="en-GB" sz="51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C491411F-EF29-4CB2-AFB4-77911AF5E39E}" type="datetime1">
              <a:rPr lang="en-US" smtClean="0"/>
              <a:t>2/21/2022</a:t>
            </a:fld>
            <a:endParaRPr lang="en-US"/>
          </a:p>
        </p:txBody>
      </p:sp>
      <p:sp>
        <p:nvSpPr>
          <p:cNvPr id="5" name="Footer Placeholder 4"/>
          <p:cNvSpPr>
            <a:spLocks noGrp="1"/>
          </p:cNvSpPr>
          <p:nvPr>
            <p:ph type="ftr" sz="quarter" idx="11"/>
          </p:nvPr>
        </p:nvSpPr>
        <p:spPr>
          <a:xfrm flipV="1">
            <a:off x="7239000" y="71932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210</a:t>
            </a:fld>
            <a:endParaRPr lang="en-US"/>
          </a:p>
        </p:txBody>
      </p:sp>
    </p:spTree>
    <p:extLst>
      <p:ext uri="{BB962C8B-B14F-4D97-AF65-F5344CB8AC3E}">
        <p14:creationId xmlns:p14="http://schemas.microsoft.com/office/powerpoint/2010/main" val="327521721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14400"/>
            <a:ext cx="7498080" cy="304800"/>
          </a:xfrm>
        </p:spPr>
        <p:txBody>
          <a:bodyPr>
            <a:normAutofit fontScale="90000"/>
          </a:bodyPr>
          <a:lstStyle/>
          <a:p>
            <a:endParaRPr lang="en-GB" dirty="0"/>
          </a:p>
        </p:txBody>
      </p:sp>
      <p:sp>
        <p:nvSpPr>
          <p:cNvPr id="3" name="Content Placeholder 2"/>
          <p:cNvSpPr>
            <a:spLocks noGrp="1"/>
          </p:cNvSpPr>
          <p:nvPr>
            <p:ph idx="1"/>
          </p:nvPr>
        </p:nvSpPr>
        <p:spPr>
          <a:xfrm>
            <a:off x="838200" y="152400"/>
            <a:ext cx="11125200" cy="6400800"/>
          </a:xfrm>
        </p:spPr>
        <p:txBody>
          <a:bodyPr>
            <a:noAutofit/>
          </a:bodyPr>
          <a:lstStyle/>
          <a:p>
            <a:pPr marL="82296" indent="0">
              <a:buNone/>
            </a:pPr>
            <a:r>
              <a:rPr lang="en-US" sz="3200" dirty="0">
                <a:latin typeface="Bookman Old Style" panose="02050604050505020204" pitchFamily="18" charset="0"/>
              </a:rPr>
              <a:t>The surgery could be;-</a:t>
            </a:r>
            <a:endParaRPr lang="en-GB" sz="3200" dirty="0">
              <a:latin typeface="Bookman Old Style" panose="02050604050505020204" pitchFamily="18" charset="0"/>
            </a:endParaRPr>
          </a:p>
          <a:p>
            <a:pPr lvl="0"/>
            <a:r>
              <a:rPr lang="en-US" sz="3200" dirty="0">
                <a:latin typeface="Bookman Old Style" panose="02050604050505020204" pitchFamily="18" charset="0"/>
              </a:rPr>
              <a:t>Extracapsular cataract extraction- removal of lens content and leaves the posterior capsule intact. </a:t>
            </a:r>
          </a:p>
          <a:p>
            <a:pPr lvl="0"/>
            <a:r>
              <a:rPr lang="en-US" sz="3200" dirty="0" err="1">
                <a:latin typeface="Bookman Old Style" panose="02050604050505020204" pitchFamily="18" charset="0"/>
              </a:rPr>
              <a:t>Intracapsular</a:t>
            </a:r>
            <a:r>
              <a:rPr lang="en-US" sz="3200" dirty="0">
                <a:latin typeface="Bookman Old Style" panose="02050604050505020204" pitchFamily="18" charset="0"/>
              </a:rPr>
              <a:t> cataract extraction- a </a:t>
            </a:r>
            <a:r>
              <a:rPr lang="en-US" sz="3200" dirty="0" err="1">
                <a:latin typeface="Bookman Old Style" panose="02050604050505020204" pitchFamily="18" charset="0"/>
              </a:rPr>
              <a:t>cryoprobe</a:t>
            </a:r>
            <a:r>
              <a:rPr lang="en-US" sz="3200" dirty="0">
                <a:latin typeface="Bookman Old Style" panose="02050604050505020204" pitchFamily="18" charset="0"/>
              </a:rPr>
              <a:t> is used to remove the entire lens capsule and the contents.</a:t>
            </a:r>
          </a:p>
          <a:p>
            <a:pPr marL="82296" indent="0">
              <a:buNone/>
            </a:pPr>
            <a:r>
              <a:rPr lang="en-US" sz="3200" b="1" dirty="0">
                <a:latin typeface="Bookman Old Style" panose="02050604050505020204" pitchFamily="18" charset="0"/>
              </a:rPr>
              <a:t>Complications </a:t>
            </a:r>
            <a:endParaRPr lang="en-GB" sz="3200" dirty="0">
              <a:latin typeface="Bookman Old Style" panose="02050604050505020204" pitchFamily="18" charset="0"/>
            </a:endParaRPr>
          </a:p>
          <a:p>
            <a:r>
              <a:rPr lang="en-US" sz="3200" dirty="0">
                <a:latin typeface="Bookman Old Style" panose="02050604050505020204" pitchFamily="18" charset="0"/>
              </a:rPr>
              <a:t>There can be loss of vision, bleeding, double vision and infection. </a:t>
            </a:r>
          </a:p>
          <a:p>
            <a:r>
              <a:rPr lang="en-US" sz="3200" dirty="0">
                <a:latin typeface="Bookman Old Style" panose="02050604050505020204" pitchFamily="18" charset="0"/>
              </a:rPr>
              <a:t>Inflammation and fluctuating eye pressure can be a side effect of this surgery as well. </a:t>
            </a:r>
            <a:endParaRPr lang="en-GB" sz="3200" dirty="0">
              <a:latin typeface="Bookman Old Style" panose="02050604050505020204" pitchFamily="18" charset="0"/>
            </a:endParaRPr>
          </a:p>
          <a:p>
            <a:pPr marL="82296" indent="0">
              <a:buNone/>
            </a:pPr>
            <a:endParaRPr lang="en-GB" sz="3200" dirty="0">
              <a:latin typeface="Bookman Old Style" panose="02050604050505020204" pitchFamily="18" charset="0"/>
            </a:endParaRPr>
          </a:p>
        </p:txBody>
      </p:sp>
      <p:sp>
        <p:nvSpPr>
          <p:cNvPr id="4" name="Date Placeholder 3"/>
          <p:cNvSpPr>
            <a:spLocks noGrp="1"/>
          </p:cNvSpPr>
          <p:nvPr>
            <p:ph type="dt" sz="half" idx="10"/>
          </p:nvPr>
        </p:nvSpPr>
        <p:spPr>
          <a:xfrm>
            <a:off x="5105400" y="7391400"/>
            <a:ext cx="2133600" cy="762000"/>
          </a:xfrm>
        </p:spPr>
        <p:txBody>
          <a:bodyPr/>
          <a:lstStyle/>
          <a:p>
            <a:fld id="{46A24872-A0A1-4328-93A1-BE2C1198B39A}" type="datetime1">
              <a:rPr lang="en-US" smtClean="0"/>
              <a:t>2/21/2022</a:t>
            </a:fld>
            <a:endParaRPr lang="en-US" dirty="0"/>
          </a:p>
        </p:txBody>
      </p:sp>
      <p:sp>
        <p:nvSpPr>
          <p:cNvPr id="5" name="Footer Placeholder 4"/>
          <p:cNvSpPr>
            <a:spLocks noGrp="1"/>
          </p:cNvSpPr>
          <p:nvPr>
            <p:ph type="ftr" sz="quarter" idx="11"/>
          </p:nvPr>
        </p:nvSpPr>
        <p:spPr>
          <a:xfrm flipV="1">
            <a:off x="7239000" y="79552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211</a:t>
            </a:fld>
            <a:endParaRPr lang="en-US"/>
          </a:p>
        </p:txBody>
      </p:sp>
    </p:spTree>
    <p:extLst>
      <p:ext uri="{BB962C8B-B14F-4D97-AF65-F5344CB8AC3E}">
        <p14:creationId xmlns:p14="http://schemas.microsoft.com/office/powerpoint/2010/main" val="213567530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5400"/>
            <a:ext cx="7498080" cy="355600"/>
          </a:xfrm>
        </p:spPr>
        <p:txBody>
          <a:bodyPr>
            <a:normAutofit fontScale="90000"/>
          </a:bodyPr>
          <a:lstStyle/>
          <a:p>
            <a:r>
              <a:rPr lang="en-US" sz="3200" b="1" dirty="0">
                <a:latin typeface="Bookman Old Style" panose="02050604050505020204" pitchFamily="18" charset="0"/>
              </a:rPr>
              <a:t/>
            </a:r>
            <a:br>
              <a:rPr lang="en-US" sz="3200" b="1" dirty="0">
                <a:latin typeface="Bookman Old Style" panose="02050604050505020204" pitchFamily="18" charset="0"/>
              </a:rPr>
            </a:br>
            <a:r>
              <a:rPr lang="en-US" sz="3200" b="1" dirty="0">
                <a:latin typeface="Bookman Old Style" panose="02050604050505020204" pitchFamily="18" charset="0"/>
              </a:rPr>
              <a:t>GLAUCOMA</a:t>
            </a:r>
            <a:r>
              <a:rPr lang="en-GB" sz="3200" dirty="0">
                <a:latin typeface="Bookman Old Style" panose="02050604050505020204" pitchFamily="18" charset="0"/>
              </a:rPr>
              <a:t/>
            </a:r>
            <a:br>
              <a:rPr lang="en-GB" sz="3200" dirty="0">
                <a:latin typeface="Bookman Old Style" panose="02050604050505020204" pitchFamily="18" charset="0"/>
              </a:rPr>
            </a:br>
            <a:endParaRPr lang="en-GB" sz="3200" dirty="0">
              <a:latin typeface="Bookman Old Style" panose="02050604050505020204" pitchFamily="18" charset="0"/>
            </a:endParaRPr>
          </a:p>
        </p:txBody>
      </p:sp>
      <p:sp>
        <p:nvSpPr>
          <p:cNvPr id="3" name="Content Placeholder 2"/>
          <p:cNvSpPr>
            <a:spLocks noGrp="1"/>
          </p:cNvSpPr>
          <p:nvPr>
            <p:ph idx="1"/>
          </p:nvPr>
        </p:nvSpPr>
        <p:spPr>
          <a:xfrm>
            <a:off x="685800" y="533400"/>
            <a:ext cx="11125200" cy="5181600"/>
          </a:xfrm>
        </p:spPr>
        <p:txBody>
          <a:bodyPr>
            <a:noAutofit/>
          </a:bodyPr>
          <a:lstStyle/>
          <a:p>
            <a:pPr marL="82296" indent="0">
              <a:buNone/>
            </a:pPr>
            <a:r>
              <a:rPr lang="en-US" sz="3200" b="1" dirty="0">
                <a:latin typeface="Bookman Old Style" panose="02050604050505020204" pitchFamily="18" charset="0"/>
              </a:rPr>
              <a:t>Introduction </a:t>
            </a:r>
          </a:p>
          <a:p>
            <a:r>
              <a:rPr lang="en-US" sz="3200" dirty="0">
                <a:latin typeface="Bookman Old Style" panose="02050604050505020204" pitchFamily="18" charset="0"/>
              </a:rPr>
              <a:t>The aqueous and vitreous humor helps maintain sufficient IOP to </a:t>
            </a:r>
            <a:r>
              <a:rPr lang="en-US" sz="3200" b="1" i="1" dirty="0">
                <a:latin typeface="Bookman Old Style" panose="02050604050505020204" pitchFamily="18" charset="0"/>
              </a:rPr>
              <a:t>prevent the eyeball from collapsing. </a:t>
            </a:r>
          </a:p>
          <a:p>
            <a:r>
              <a:rPr lang="en-US" sz="3200" dirty="0">
                <a:latin typeface="Bookman Old Style" panose="02050604050505020204" pitchFamily="18" charset="0"/>
              </a:rPr>
              <a:t>The aqueous humor is contained in the anterior cavity (anterior and posterior chambers)</a:t>
            </a:r>
            <a:endParaRPr lang="en-GB" sz="3200" dirty="0">
              <a:latin typeface="Bookman Old Style" panose="02050604050505020204" pitchFamily="18" charset="0"/>
            </a:endParaRPr>
          </a:p>
          <a:p>
            <a:r>
              <a:rPr lang="en-US" sz="3200" dirty="0">
                <a:latin typeface="Bookman Old Style" panose="02050604050505020204" pitchFamily="18" charset="0"/>
              </a:rPr>
              <a:t>The ciliary body actively secretes the aqueous humor into the posterior chamber but also passive filtration from capillary blood contributes to aqueous humor formation. </a:t>
            </a:r>
          </a:p>
        </p:txBody>
      </p:sp>
      <p:sp>
        <p:nvSpPr>
          <p:cNvPr id="4" name="Date Placeholder 3"/>
          <p:cNvSpPr>
            <a:spLocks noGrp="1"/>
          </p:cNvSpPr>
          <p:nvPr>
            <p:ph type="dt" sz="half" idx="10"/>
          </p:nvPr>
        </p:nvSpPr>
        <p:spPr/>
        <p:txBody>
          <a:bodyPr/>
          <a:lstStyle/>
          <a:p>
            <a:fld id="{31742BC2-EB32-4D55-83A4-AA33608C6D95}" type="datetime1">
              <a:rPr lang="en-US" smtClean="0"/>
              <a:t>2/21/2022</a:t>
            </a:fld>
            <a:endParaRPr lang="en-US"/>
          </a:p>
        </p:txBody>
      </p:sp>
      <p:sp>
        <p:nvSpPr>
          <p:cNvPr id="5" name="Footer Placeholder 4"/>
          <p:cNvSpPr>
            <a:spLocks noGrp="1"/>
          </p:cNvSpPr>
          <p:nvPr>
            <p:ph type="ftr" sz="quarter" idx="11"/>
          </p:nvPr>
        </p:nvSpPr>
        <p:spPr>
          <a:xfrm>
            <a:off x="7239000" y="7162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212</a:t>
            </a:fld>
            <a:endParaRPr lang="en-US"/>
          </a:p>
        </p:txBody>
      </p:sp>
    </p:spTree>
    <p:extLst>
      <p:ext uri="{BB962C8B-B14F-4D97-AF65-F5344CB8AC3E}">
        <p14:creationId xmlns:p14="http://schemas.microsoft.com/office/powerpoint/2010/main" val="91221503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
            <a:ext cx="11125200" cy="5638800"/>
          </a:xfrm>
        </p:spPr>
        <p:txBody>
          <a:bodyPr>
            <a:noAutofit/>
          </a:bodyPr>
          <a:lstStyle/>
          <a:p>
            <a:r>
              <a:rPr lang="en-US" sz="3500" dirty="0">
                <a:latin typeface="Bookman Old Style" panose="02050604050505020204" pitchFamily="18" charset="0"/>
              </a:rPr>
              <a:t>From the posterior chamber, aqueous humor moves from the area between the iris and the lens through the pupil into the anterior chamber. </a:t>
            </a:r>
          </a:p>
          <a:p>
            <a:r>
              <a:rPr lang="en-US" sz="3500" dirty="0">
                <a:latin typeface="Bookman Old Style" panose="02050604050505020204" pitchFamily="18" charset="0"/>
              </a:rPr>
              <a:t>It then drains into the canal of </a:t>
            </a:r>
            <a:r>
              <a:rPr lang="en-US" sz="3500" dirty="0" err="1">
                <a:latin typeface="Bookman Old Style" panose="02050604050505020204" pitchFamily="18" charset="0"/>
              </a:rPr>
              <a:t>schlemm</a:t>
            </a:r>
            <a:r>
              <a:rPr lang="en-US" sz="3500" dirty="0">
                <a:latin typeface="Bookman Old Style" panose="02050604050505020204" pitchFamily="18" charset="0"/>
              </a:rPr>
              <a:t> and moves on into small veins.</a:t>
            </a:r>
          </a:p>
          <a:p>
            <a:r>
              <a:rPr lang="en-US" sz="3500" dirty="0">
                <a:latin typeface="Bookman Old Style" panose="02050604050505020204" pitchFamily="18" charset="0"/>
              </a:rPr>
              <a:t>Normally, the aqueous humor drains out of the anterior chamber at the same rate at which it enters the posterior chamber</a:t>
            </a:r>
          </a:p>
          <a:p>
            <a:r>
              <a:rPr lang="en-US" sz="3500" dirty="0">
                <a:latin typeface="Bookman Old Style" panose="02050604050505020204" pitchFamily="18" charset="0"/>
              </a:rPr>
              <a:t>It is so  that the amount of aqueous humor in the eyes remains relatively constant and so does the IOP</a:t>
            </a:r>
            <a:endParaRPr lang="en-GB" sz="3500" dirty="0">
              <a:latin typeface="Bookman Old Style" panose="02050604050505020204" pitchFamily="18" charset="0"/>
            </a:endParaRPr>
          </a:p>
          <a:p>
            <a:endParaRPr lang="en-GB" sz="3500" dirty="0"/>
          </a:p>
          <a:p>
            <a:endParaRPr lang="en-GB" sz="3500" dirty="0"/>
          </a:p>
        </p:txBody>
      </p:sp>
      <p:sp>
        <p:nvSpPr>
          <p:cNvPr id="4" name="Date Placeholder 3"/>
          <p:cNvSpPr>
            <a:spLocks noGrp="1"/>
          </p:cNvSpPr>
          <p:nvPr>
            <p:ph type="dt" sz="half" idx="10"/>
          </p:nvPr>
        </p:nvSpPr>
        <p:spPr/>
        <p:txBody>
          <a:bodyPr/>
          <a:lstStyle/>
          <a:p>
            <a:fld id="{364F96C6-23AA-470C-974E-FBC8BCA9E5B8}" type="datetime1">
              <a:rPr lang="en-US" smtClean="0"/>
              <a:t>2/21/2022</a:t>
            </a:fld>
            <a:endParaRPr lang="en-US"/>
          </a:p>
        </p:txBody>
      </p:sp>
      <p:sp>
        <p:nvSpPr>
          <p:cNvPr id="5" name="Footer Placeholder 4"/>
          <p:cNvSpPr>
            <a:spLocks noGrp="1"/>
          </p:cNvSpPr>
          <p:nvPr>
            <p:ph type="ftr" sz="quarter" idx="11"/>
          </p:nvPr>
        </p:nvSpPr>
        <p:spPr>
          <a:xfrm>
            <a:off x="7239000" y="7696200"/>
            <a:ext cx="2895600" cy="152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213</a:t>
            </a:fld>
            <a:endParaRPr lang="en-US"/>
          </a:p>
        </p:txBody>
      </p:sp>
    </p:spTree>
    <p:extLst>
      <p:ext uri="{BB962C8B-B14F-4D97-AF65-F5344CB8AC3E}">
        <p14:creationId xmlns:p14="http://schemas.microsoft.com/office/powerpoint/2010/main" val="286547104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10896600" cy="5486400"/>
          </a:xfrm>
        </p:spPr>
        <p:txBody>
          <a:bodyPr>
            <a:normAutofit/>
          </a:bodyPr>
          <a:lstStyle/>
          <a:p>
            <a:r>
              <a:rPr lang="en-US" sz="4000" dirty="0">
                <a:latin typeface="Bookman Old Style" panose="02050604050505020204" pitchFamily="18" charset="0"/>
              </a:rPr>
              <a:t>The production, flow and drainage of fluid is an active process needed for eye health. </a:t>
            </a:r>
          </a:p>
          <a:p>
            <a:r>
              <a:rPr lang="en-US" sz="4000" dirty="0">
                <a:latin typeface="Bookman Old Style" panose="02050604050505020204" pitchFamily="18" charset="0"/>
              </a:rPr>
              <a:t>Either excess formation or more often decreased drainage is seen as an immediate cause of IOP hence </a:t>
            </a:r>
            <a:r>
              <a:rPr lang="en-US" sz="4000" b="1" dirty="0">
                <a:latin typeface="Bookman Old Style" panose="02050604050505020204" pitchFamily="18" charset="0"/>
              </a:rPr>
              <a:t>Glaucoma. </a:t>
            </a:r>
          </a:p>
          <a:p>
            <a:r>
              <a:rPr lang="en-US" sz="4000" dirty="0">
                <a:latin typeface="Bookman Old Style" panose="02050604050505020204" pitchFamily="18" charset="0"/>
              </a:rPr>
              <a:t> In other words the Imbalance in the production and drainage of the fluid of the eye – aqueous humor increasing eye pressure to unhealthy levels.</a:t>
            </a:r>
            <a:endParaRPr lang="en-GB" sz="4000" dirty="0">
              <a:latin typeface="Bookman Old Style" panose="02050604050505020204" pitchFamily="18" charset="0"/>
            </a:endParaRPr>
          </a:p>
          <a:p>
            <a:pPr marL="82296" indent="0">
              <a:buNone/>
            </a:pPr>
            <a:endParaRPr lang="en-GB" sz="40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F3BB5EBC-42E5-4576-B294-DD03F97EAB23}" type="datetime1">
              <a:rPr lang="en-US" smtClean="0"/>
              <a:t>2/21/2022</a:t>
            </a:fld>
            <a:endParaRPr lang="en-US"/>
          </a:p>
        </p:txBody>
      </p:sp>
      <p:sp>
        <p:nvSpPr>
          <p:cNvPr id="5" name="Footer Placeholder 4"/>
          <p:cNvSpPr>
            <a:spLocks noGrp="1"/>
          </p:cNvSpPr>
          <p:nvPr>
            <p:ph type="ftr" sz="quarter" idx="11"/>
          </p:nvPr>
        </p:nvSpPr>
        <p:spPr>
          <a:xfrm flipV="1">
            <a:off x="7239000" y="7696200"/>
            <a:ext cx="2895600" cy="685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214</a:t>
            </a:fld>
            <a:endParaRPr lang="en-US"/>
          </a:p>
        </p:txBody>
      </p:sp>
    </p:spTree>
    <p:extLst>
      <p:ext uri="{BB962C8B-B14F-4D97-AF65-F5344CB8AC3E}">
        <p14:creationId xmlns:p14="http://schemas.microsoft.com/office/powerpoint/2010/main" val="54177310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304800"/>
          </a:xfrm>
        </p:spPr>
        <p:txBody>
          <a:bodyPr>
            <a:normAutofit fontScale="90000"/>
          </a:bodyPr>
          <a:lstStyle/>
          <a:p>
            <a:r>
              <a:rPr lang="en-US" b="1" dirty="0" smtClean="0">
                <a:effectLst/>
              </a:rPr>
              <a:t/>
            </a:r>
            <a:br>
              <a:rPr lang="en-US" b="1" dirty="0" smtClean="0">
                <a:effectLst/>
              </a:rPr>
            </a:br>
            <a:r>
              <a:rPr lang="en-US" sz="3100" b="1" dirty="0">
                <a:latin typeface="Bookman Old Style" panose="02050604050505020204" pitchFamily="18" charset="0"/>
              </a:rPr>
              <a:t>GLAUCOMA</a:t>
            </a:r>
            <a:r>
              <a:rPr lang="en-GB" sz="3100" dirty="0">
                <a:latin typeface="Bookman Old Style" panose="02050604050505020204" pitchFamily="18" charset="0"/>
              </a:rPr>
              <a:t/>
            </a:r>
            <a:br>
              <a:rPr lang="en-GB" sz="3100" dirty="0">
                <a:latin typeface="Bookman Old Style" panose="02050604050505020204" pitchFamily="18" charset="0"/>
              </a:rPr>
            </a:br>
            <a:endParaRPr lang="en-GB" sz="3100" dirty="0">
              <a:latin typeface="Bookman Old Style" panose="02050604050505020204" pitchFamily="18" charset="0"/>
            </a:endParaRPr>
          </a:p>
        </p:txBody>
      </p:sp>
      <p:sp>
        <p:nvSpPr>
          <p:cNvPr id="3" name="Content Placeholder 2"/>
          <p:cNvSpPr>
            <a:spLocks noGrp="1"/>
          </p:cNvSpPr>
          <p:nvPr>
            <p:ph idx="1"/>
          </p:nvPr>
        </p:nvSpPr>
        <p:spPr>
          <a:xfrm>
            <a:off x="990600" y="533400"/>
            <a:ext cx="10972800" cy="5257800"/>
          </a:xfrm>
        </p:spPr>
        <p:txBody>
          <a:bodyPr>
            <a:normAutofit fontScale="62500" lnSpcReduction="20000"/>
          </a:bodyPr>
          <a:lstStyle/>
          <a:p>
            <a:r>
              <a:rPr lang="en-US" sz="5100" dirty="0">
                <a:latin typeface="Bookman Old Style" panose="02050604050505020204" pitchFamily="18" charset="0"/>
              </a:rPr>
              <a:t>Is a condition characterized by increased IOP that if unrelieved causes intraocular structural damage. </a:t>
            </a:r>
          </a:p>
          <a:p>
            <a:r>
              <a:rPr lang="en-US" sz="5100" dirty="0">
                <a:latin typeface="Bookman Old Style" panose="02050604050505020204" pitchFamily="18" charset="0"/>
              </a:rPr>
              <a:t>It leads to damage of the optic nerve. So if glaucoma is untreated it will lead to gradual loss of peripheral field of vision and subsequent blindness.</a:t>
            </a:r>
            <a:endParaRPr lang="en-GB" sz="5100" dirty="0">
              <a:latin typeface="Bookman Old Style" panose="02050604050505020204" pitchFamily="18" charset="0"/>
            </a:endParaRPr>
          </a:p>
          <a:p>
            <a:r>
              <a:rPr lang="en-US" sz="5100" dirty="0">
                <a:latin typeface="Bookman Old Style" panose="02050604050505020204" pitchFamily="18" charset="0"/>
              </a:rPr>
              <a:t>It is the third cause of blindness after cataract and trachoma.</a:t>
            </a:r>
            <a:endParaRPr lang="en-GB" sz="5100" dirty="0">
              <a:latin typeface="Bookman Old Style" panose="02050604050505020204" pitchFamily="18" charset="0"/>
            </a:endParaRPr>
          </a:p>
          <a:p>
            <a:r>
              <a:rPr lang="en-US" sz="5100" dirty="0">
                <a:latin typeface="Bookman Old Style" panose="02050604050505020204" pitchFamily="18" charset="0"/>
              </a:rPr>
              <a:t>Most cases of glaucoma however are asymptomatic until extensive and irreversible damage has occurred.</a:t>
            </a:r>
          </a:p>
          <a:p>
            <a:r>
              <a:rPr lang="en-US" sz="5100" dirty="0">
                <a:latin typeface="Bookman Old Style" panose="02050604050505020204" pitchFamily="18" charset="0"/>
              </a:rPr>
              <a:t> Glaucoma is often referred to as the “silent thief of sight” because most types typically cause no pain and produce no symptoms. </a:t>
            </a:r>
          </a:p>
          <a:p>
            <a:endParaRPr lang="en-GB" dirty="0"/>
          </a:p>
        </p:txBody>
      </p:sp>
      <p:sp>
        <p:nvSpPr>
          <p:cNvPr id="4" name="Date Placeholder 3"/>
          <p:cNvSpPr>
            <a:spLocks noGrp="1"/>
          </p:cNvSpPr>
          <p:nvPr>
            <p:ph type="dt" sz="half" idx="10"/>
          </p:nvPr>
        </p:nvSpPr>
        <p:spPr/>
        <p:txBody>
          <a:bodyPr/>
          <a:lstStyle/>
          <a:p>
            <a:fld id="{7DDB15F5-DE43-4786-8BA2-671B92847ACA}" type="datetime1">
              <a:rPr lang="en-US" smtClean="0"/>
              <a:t>2/21/2022</a:t>
            </a:fld>
            <a:endParaRPr lang="en-US"/>
          </a:p>
        </p:txBody>
      </p:sp>
      <p:sp>
        <p:nvSpPr>
          <p:cNvPr id="5" name="Footer Placeholder 4"/>
          <p:cNvSpPr>
            <a:spLocks noGrp="1"/>
          </p:cNvSpPr>
          <p:nvPr>
            <p:ph type="ftr" sz="quarter" idx="11"/>
          </p:nvPr>
        </p:nvSpPr>
        <p:spPr>
          <a:xfrm>
            <a:off x="7239000" y="77724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215</a:t>
            </a:fld>
            <a:endParaRPr lang="en-US"/>
          </a:p>
        </p:txBody>
      </p:sp>
    </p:spTree>
    <p:extLst>
      <p:ext uri="{BB962C8B-B14F-4D97-AF65-F5344CB8AC3E}">
        <p14:creationId xmlns:p14="http://schemas.microsoft.com/office/powerpoint/2010/main" val="209633288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1232776" cy="5486400"/>
          </a:xfrm>
        </p:spPr>
        <p:txBody>
          <a:bodyPr>
            <a:normAutofit/>
          </a:bodyPr>
          <a:lstStyle/>
          <a:p>
            <a:r>
              <a:rPr lang="en-US" sz="3600" dirty="0">
                <a:latin typeface="Bookman Old Style" panose="02050604050505020204" pitchFamily="18" charset="0"/>
              </a:rPr>
              <a:t>For this reason, glaucoma often progresses undetected until the optic nerve already has been irreversibly damaged with varying degrees of permanent vision loss.</a:t>
            </a:r>
          </a:p>
          <a:p>
            <a:r>
              <a:rPr lang="en-US" sz="3600" dirty="0">
                <a:latin typeface="Bookman Old Style" panose="02050604050505020204" pitchFamily="18" charset="0"/>
              </a:rPr>
              <a:t>Routine eye examination and screening play a vital role in detecting the disease though assessment of IOP, visual fields and optic nerve head assessment with an ophthalmoscope is vital</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3094EAA8-1517-4E0E-B3DC-D8BDCF79324D}" type="datetime1">
              <a:rPr lang="en-US" smtClean="0"/>
              <a:t>2/21/2022</a:t>
            </a:fld>
            <a:endParaRPr lang="en-US"/>
          </a:p>
        </p:txBody>
      </p:sp>
      <p:sp>
        <p:nvSpPr>
          <p:cNvPr id="5" name="Footer Placeholder 4"/>
          <p:cNvSpPr>
            <a:spLocks noGrp="1"/>
          </p:cNvSpPr>
          <p:nvPr>
            <p:ph type="ftr" sz="quarter" idx="11"/>
          </p:nvPr>
        </p:nvSpPr>
        <p:spPr>
          <a:xfrm flipV="1">
            <a:off x="7239000" y="7239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216</a:t>
            </a:fld>
            <a:endParaRPr lang="en-US"/>
          </a:p>
        </p:txBody>
      </p:sp>
    </p:spTree>
    <p:extLst>
      <p:ext uri="{BB962C8B-B14F-4D97-AF65-F5344CB8AC3E}">
        <p14:creationId xmlns:p14="http://schemas.microsoft.com/office/powerpoint/2010/main" val="176340745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304800"/>
          </a:xfrm>
        </p:spPr>
        <p:txBody>
          <a:bodyPr>
            <a:normAutofit fontScale="90000"/>
          </a:bodyPr>
          <a:lstStyle/>
          <a:p>
            <a:endParaRPr lang="en-GB" dirty="0"/>
          </a:p>
        </p:txBody>
      </p:sp>
      <p:sp>
        <p:nvSpPr>
          <p:cNvPr id="3" name="Content Placeholder 2"/>
          <p:cNvSpPr>
            <a:spLocks noGrp="1"/>
          </p:cNvSpPr>
          <p:nvPr>
            <p:ph idx="1"/>
          </p:nvPr>
        </p:nvSpPr>
        <p:spPr>
          <a:xfrm>
            <a:off x="838200" y="152400"/>
            <a:ext cx="10972800" cy="5638800"/>
          </a:xfrm>
        </p:spPr>
        <p:txBody>
          <a:bodyPr>
            <a:noAutofit/>
          </a:bodyPr>
          <a:lstStyle/>
          <a:p>
            <a:pPr marL="82296" indent="0">
              <a:buNone/>
            </a:pPr>
            <a:r>
              <a:rPr lang="en-US" sz="3200" dirty="0">
                <a:latin typeface="Bookman Old Style" panose="02050604050505020204" pitchFamily="18" charset="0"/>
              </a:rPr>
              <a:t>Glaucoma affects all ages but the following groups are at risk;-</a:t>
            </a:r>
            <a:endParaRPr lang="en-GB" sz="3200" dirty="0">
              <a:latin typeface="Bookman Old Style" panose="02050604050505020204" pitchFamily="18" charset="0"/>
            </a:endParaRPr>
          </a:p>
          <a:p>
            <a:pPr lvl="3"/>
            <a:r>
              <a:rPr lang="en-US" sz="3200" dirty="0">
                <a:latin typeface="Bookman Old Style" panose="02050604050505020204" pitchFamily="18" charset="0"/>
              </a:rPr>
              <a:t>African American over 40yrs</a:t>
            </a:r>
            <a:endParaRPr lang="en-GB" sz="3200" dirty="0">
              <a:latin typeface="Bookman Old Style" panose="02050604050505020204" pitchFamily="18" charset="0"/>
            </a:endParaRPr>
          </a:p>
          <a:p>
            <a:pPr lvl="3"/>
            <a:r>
              <a:rPr lang="en-US" sz="3200" dirty="0">
                <a:latin typeface="Bookman Old Style" panose="02050604050505020204" pitchFamily="18" charset="0"/>
              </a:rPr>
              <a:t>All adults after 60 </a:t>
            </a:r>
            <a:r>
              <a:rPr lang="en-US" sz="3200" dirty="0" err="1">
                <a:latin typeface="Bookman Old Style" panose="02050604050505020204" pitchFamily="18" charset="0"/>
              </a:rPr>
              <a:t>yrs</a:t>
            </a:r>
            <a:endParaRPr lang="en-GB" sz="3200" dirty="0">
              <a:latin typeface="Bookman Old Style" panose="02050604050505020204" pitchFamily="18" charset="0"/>
            </a:endParaRPr>
          </a:p>
          <a:p>
            <a:pPr lvl="3"/>
            <a:r>
              <a:rPr lang="en-US" sz="3200" dirty="0">
                <a:latin typeface="Bookman Old Style" panose="02050604050505020204" pitchFamily="18" charset="0"/>
              </a:rPr>
              <a:t>Family history of Glaucoma</a:t>
            </a:r>
            <a:endParaRPr lang="en-GB" sz="3200" dirty="0">
              <a:latin typeface="Bookman Old Style" panose="02050604050505020204" pitchFamily="18" charset="0"/>
            </a:endParaRPr>
          </a:p>
          <a:p>
            <a:pPr lvl="3"/>
            <a:r>
              <a:rPr lang="en-US" sz="3200" dirty="0">
                <a:latin typeface="Bookman Old Style" panose="02050604050505020204" pitchFamily="18" charset="0"/>
              </a:rPr>
              <a:t>Diabetics</a:t>
            </a:r>
            <a:endParaRPr lang="en-GB" sz="3200" dirty="0">
              <a:latin typeface="Bookman Old Style" panose="02050604050505020204" pitchFamily="18" charset="0"/>
            </a:endParaRPr>
          </a:p>
          <a:p>
            <a:pPr lvl="3"/>
            <a:r>
              <a:rPr lang="en-US" sz="3200" dirty="0">
                <a:latin typeface="Bookman Old Style" panose="02050604050505020204" pitchFamily="18" charset="0"/>
              </a:rPr>
              <a:t>Previous eye trauma or surgery</a:t>
            </a:r>
            <a:endParaRPr lang="en-GB" sz="3200" dirty="0">
              <a:latin typeface="Bookman Old Style" panose="02050604050505020204" pitchFamily="18" charset="0"/>
            </a:endParaRPr>
          </a:p>
          <a:p>
            <a:pPr lvl="3"/>
            <a:r>
              <a:rPr lang="en-US" sz="3200" dirty="0">
                <a:latin typeface="Bookman Old Style" panose="02050604050505020204" pitchFamily="18" charset="0"/>
              </a:rPr>
              <a:t>Long term corticosteroid treatment </a:t>
            </a:r>
            <a:endParaRPr lang="en-GB" sz="3200" dirty="0">
              <a:latin typeface="Bookman Old Style" panose="02050604050505020204" pitchFamily="18" charset="0"/>
            </a:endParaRPr>
          </a:p>
          <a:p>
            <a:pPr lvl="3"/>
            <a:r>
              <a:rPr lang="en-US" sz="3200" dirty="0">
                <a:latin typeface="Bookman Old Style" panose="02050604050505020204" pitchFamily="18" charset="0"/>
              </a:rPr>
              <a:t>Farsightedness or nearsightedness</a:t>
            </a:r>
            <a:endParaRPr lang="en-GB" sz="3200" dirty="0">
              <a:latin typeface="Bookman Old Style" panose="02050604050505020204" pitchFamily="18" charset="0"/>
            </a:endParaRPr>
          </a:p>
          <a:p>
            <a:pPr lvl="3"/>
            <a:r>
              <a:rPr lang="en-US" sz="3200" dirty="0">
                <a:latin typeface="Bookman Old Style" panose="02050604050505020204" pitchFamily="18" charset="0"/>
              </a:rPr>
              <a:t>Elevated eye pressure</a:t>
            </a:r>
            <a:endParaRPr lang="en-GB" sz="3200" dirty="0">
              <a:latin typeface="Bookman Old Style" panose="02050604050505020204" pitchFamily="18" charset="0"/>
            </a:endParaRPr>
          </a:p>
          <a:p>
            <a:pPr lvl="3"/>
            <a:r>
              <a:rPr lang="en-US" sz="3200" dirty="0">
                <a:latin typeface="Bookman Old Style" panose="02050604050505020204" pitchFamily="18" charset="0"/>
              </a:rPr>
              <a:t>Past eye injury</a:t>
            </a:r>
            <a:endParaRPr lang="en-GB" sz="3200" dirty="0">
              <a:latin typeface="Bookman Old Style" panose="02050604050505020204" pitchFamily="18" charset="0"/>
            </a:endParaRPr>
          </a:p>
          <a:p>
            <a:endParaRPr lang="en-GB" sz="32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8447C191-D9A2-492D-9184-3A38D5DF5DC1}" type="datetime1">
              <a:rPr lang="en-US" smtClean="0"/>
              <a:t>2/21/2022</a:t>
            </a:fld>
            <a:endParaRPr lang="en-US"/>
          </a:p>
        </p:txBody>
      </p:sp>
      <p:sp>
        <p:nvSpPr>
          <p:cNvPr id="5" name="Footer Placeholder 4"/>
          <p:cNvSpPr>
            <a:spLocks noGrp="1"/>
          </p:cNvSpPr>
          <p:nvPr>
            <p:ph type="ftr" sz="quarter" idx="11"/>
          </p:nvPr>
        </p:nvSpPr>
        <p:spPr>
          <a:xfrm flipV="1">
            <a:off x="7391400" y="7467600"/>
            <a:ext cx="2895600" cy="685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217</a:t>
            </a:fld>
            <a:endParaRPr lang="en-US"/>
          </a:p>
        </p:txBody>
      </p:sp>
    </p:spTree>
    <p:extLst>
      <p:ext uri="{BB962C8B-B14F-4D97-AF65-F5344CB8AC3E}">
        <p14:creationId xmlns:p14="http://schemas.microsoft.com/office/powerpoint/2010/main" val="119372220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912" y="268291"/>
            <a:ext cx="11251064" cy="5446709"/>
          </a:xfrm>
        </p:spPr>
        <p:txBody>
          <a:bodyPr>
            <a:normAutofit/>
          </a:bodyPr>
          <a:lstStyle/>
          <a:p>
            <a:pPr lvl="3"/>
            <a:r>
              <a:rPr lang="en-US" sz="3200" dirty="0">
                <a:latin typeface="Bookman Old Style" panose="02050604050505020204" pitchFamily="18" charset="0"/>
              </a:rPr>
              <a:t>Having a thinner central cornea </a:t>
            </a:r>
          </a:p>
          <a:p>
            <a:pPr lvl="3"/>
            <a:r>
              <a:rPr lang="en-US" sz="3200" dirty="0">
                <a:latin typeface="Bookman Old Style" panose="02050604050505020204" pitchFamily="18" charset="0"/>
              </a:rPr>
              <a:t>Not having eye examinations when they are recommended</a:t>
            </a:r>
            <a:endParaRPr lang="en-GB" sz="3200" dirty="0">
              <a:latin typeface="Bookman Old Style" panose="02050604050505020204" pitchFamily="18" charset="0"/>
            </a:endParaRPr>
          </a:p>
          <a:p>
            <a:pPr lvl="3"/>
            <a:r>
              <a:rPr lang="en-US" sz="3200" dirty="0">
                <a:latin typeface="Bookman Old Style" panose="02050604050505020204" pitchFamily="18" charset="0"/>
              </a:rPr>
              <a:t>Conditions that affect blood flow, such as migraines, diabetes and low blood pressure</a:t>
            </a:r>
            <a:endParaRPr lang="en-GB" sz="3200" dirty="0">
              <a:latin typeface="Bookman Old Style" panose="02050604050505020204" pitchFamily="18" charset="0"/>
            </a:endParaRPr>
          </a:p>
          <a:p>
            <a:r>
              <a:rPr lang="en-US" sz="3200" dirty="0">
                <a:latin typeface="Bookman Old Style" panose="02050604050505020204" pitchFamily="18" charset="0"/>
              </a:rPr>
              <a:t>The </a:t>
            </a:r>
            <a:r>
              <a:rPr lang="en-US" sz="3200" b="1" dirty="0">
                <a:latin typeface="Bookman Old Style" panose="02050604050505020204" pitchFamily="18" charset="0"/>
              </a:rPr>
              <a:t>three cardinal signs of glaucoma </a:t>
            </a:r>
            <a:r>
              <a:rPr lang="en-US" sz="3200" dirty="0">
                <a:latin typeface="Bookman Old Style" panose="02050604050505020204" pitchFamily="18" charset="0"/>
              </a:rPr>
              <a:t>are;-</a:t>
            </a:r>
            <a:endParaRPr lang="en-GB" sz="3200" dirty="0">
              <a:latin typeface="Bookman Old Style" panose="02050604050505020204" pitchFamily="18" charset="0"/>
            </a:endParaRPr>
          </a:p>
          <a:p>
            <a:pPr lvl="1"/>
            <a:r>
              <a:rPr lang="en-US" sz="3200" dirty="0">
                <a:latin typeface="Bookman Old Style" panose="02050604050505020204" pitchFamily="18" charset="0"/>
              </a:rPr>
              <a:t>cupping of the optic nerve</a:t>
            </a:r>
            <a:endParaRPr lang="en-GB" sz="3200" dirty="0">
              <a:latin typeface="Bookman Old Style" panose="02050604050505020204" pitchFamily="18" charset="0"/>
            </a:endParaRPr>
          </a:p>
          <a:p>
            <a:pPr lvl="1"/>
            <a:r>
              <a:rPr lang="en-US" sz="3200" dirty="0">
                <a:latin typeface="Bookman Old Style" panose="02050604050505020204" pitchFamily="18" charset="0"/>
              </a:rPr>
              <a:t>increased IOP (usually but not always)</a:t>
            </a:r>
            <a:endParaRPr lang="en-GB" sz="3200" dirty="0">
              <a:latin typeface="Bookman Old Style" panose="02050604050505020204" pitchFamily="18" charset="0"/>
            </a:endParaRPr>
          </a:p>
          <a:p>
            <a:pPr lvl="1"/>
            <a:r>
              <a:rPr lang="en-US" sz="3200" dirty="0">
                <a:latin typeface="Bookman Old Style" panose="02050604050505020204" pitchFamily="18" charset="0"/>
              </a:rPr>
              <a:t>loss of visual fields</a:t>
            </a:r>
            <a:endParaRPr lang="en-GB" sz="3200" dirty="0">
              <a:latin typeface="Bookman Old Style" panose="02050604050505020204" pitchFamily="18" charset="0"/>
            </a:endParaRPr>
          </a:p>
          <a:p>
            <a:endParaRPr lang="en-GB" sz="3200" dirty="0"/>
          </a:p>
        </p:txBody>
      </p:sp>
      <p:sp>
        <p:nvSpPr>
          <p:cNvPr id="4" name="Date Placeholder 3"/>
          <p:cNvSpPr>
            <a:spLocks noGrp="1"/>
          </p:cNvSpPr>
          <p:nvPr>
            <p:ph type="dt" sz="half" idx="10"/>
          </p:nvPr>
        </p:nvSpPr>
        <p:spPr/>
        <p:txBody>
          <a:bodyPr/>
          <a:lstStyle/>
          <a:p>
            <a:fld id="{40EF56ED-1D50-42A1-A7B0-1D64121FCB9F}" type="datetime1">
              <a:rPr lang="en-US" smtClean="0"/>
              <a:t>2/21/2022</a:t>
            </a:fld>
            <a:endParaRPr lang="en-US"/>
          </a:p>
        </p:txBody>
      </p:sp>
      <p:sp>
        <p:nvSpPr>
          <p:cNvPr id="5" name="Footer Placeholder 4"/>
          <p:cNvSpPr>
            <a:spLocks noGrp="1"/>
          </p:cNvSpPr>
          <p:nvPr>
            <p:ph type="ftr" sz="quarter" idx="11"/>
          </p:nvPr>
        </p:nvSpPr>
        <p:spPr>
          <a:xfrm>
            <a:off x="7239000" y="7924800"/>
            <a:ext cx="2895600" cy="914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218</a:t>
            </a:fld>
            <a:endParaRPr lang="en-US"/>
          </a:p>
        </p:txBody>
      </p:sp>
    </p:spTree>
    <p:extLst>
      <p:ext uri="{BB962C8B-B14F-4D97-AF65-F5344CB8AC3E}">
        <p14:creationId xmlns:p14="http://schemas.microsoft.com/office/powerpoint/2010/main" val="10706786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152400"/>
          </a:xfrm>
        </p:spPr>
        <p:txBody>
          <a:bodyPr>
            <a:normAutofit fontScale="90000"/>
          </a:bodyPr>
          <a:lstStyle/>
          <a:p>
            <a:endParaRPr lang="en-GB" dirty="0"/>
          </a:p>
        </p:txBody>
      </p:sp>
      <p:sp>
        <p:nvSpPr>
          <p:cNvPr id="3" name="Content Placeholder 2"/>
          <p:cNvSpPr>
            <a:spLocks noGrp="1"/>
          </p:cNvSpPr>
          <p:nvPr>
            <p:ph idx="1"/>
          </p:nvPr>
        </p:nvSpPr>
        <p:spPr>
          <a:xfrm>
            <a:off x="2667000" y="7848600"/>
            <a:ext cx="7790688" cy="304800"/>
          </a:xfrm>
        </p:spPr>
        <p:txBody>
          <a:bodyPr>
            <a:normAutofit fontScale="85000" lnSpcReduction="20000"/>
          </a:bodyPr>
          <a:lstStyle/>
          <a:p>
            <a:endParaRPr lang="en-GB" dirty="0"/>
          </a:p>
        </p:txBody>
      </p:sp>
      <p:sp>
        <p:nvSpPr>
          <p:cNvPr id="4" name="Date Placeholder 3"/>
          <p:cNvSpPr>
            <a:spLocks noGrp="1"/>
          </p:cNvSpPr>
          <p:nvPr>
            <p:ph type="dt" sz="half" idx="10"/>
          </p:nvPr>
        </p:nvSpPr>
        <p:spPr/>
        <p:txBody>
          <a:bodyPr/>
          <a:lstStyle/>
          <a:p>
            <a:fld id="{5134A475-596B-4E5A-8363-459F19226D64}" type="datetime1">
              <a:rPr lang="en-US" smtClean="0"/>
              <a:t>2/21/2022</a:t>
            </a:fld>
            <a:endParaRPr lang="en-US"/>
          </a:p>
        </p:txBody>
      </p:sp>
      <p:sp>
        <p:nvSpPr>
          <p:cNvPr id="5" name="Footer Placeholder 4"/>
          <p:cNvSpPr>
            <a:spLocks noGrp="1"/>
          </p:cNvSpPr>
          <p:nvPr>
            <p:ph type="ftr" sz="quarter" idx="11"/>
          </p:nvPr>
        </p:nvSpPr>
        <p:spPr>
          <a:xfrm>
            <a:off x="7239000" y="75438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219</a:t>
            </a:fld>
            <a:endParaRPr lang="en-US"/>
          </a:p>
        </p:txBody>
      </p:sp>
      <p:pic>
        <p:nvPicPr>
          <p:cNvPr id="2050" name="Picture 2" descr="C:\Users\NURSING\Documents\imag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1"/>
            <a:ext cx="8763000"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74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381000"/>
          </a:xfrm>
        </p:spPr>
        <p:txBody>
          <a:bodyPr>
            <a:normAutofit fontScale="90000"/>
          </a:bodyPr>
          <a:lstStyle/>
          <a:p>
            <a:endParaRPr lang="en-US" dirty="0"/>
          </a:p>
        </p:txBody>
      </p:sp>
      <p:pic>
        <p:nvPicPr>
          <p:cNvPr id="5122" name="Picture 2" descr="C:\Users\HP\Downloads\cunjunctiva-2.jpg"/>
          <p:cNvPicPr>
            <a:picLocks noGrp="1" noChangeAspect="1" noChangeArrowheads="1"/>
          </p:cNvPicPr>
          <p:nvPr>
            <p:ph idx="1"/>
          </p:nvPr>
        </p:nvPicPr>
        <p:blipFill>
          <a:blip r:embed="rId2"/>
          <a:srcRect/>
          <a:stretch>
            <a:fillRect/>
          </a:stretch>
        </p:blipFill>
        <p:spPr bwMode="auto">
          <a:xfrm>
            <a:off x="2057400" y="136523"/>
            <a:ext cx="7924800" cy="5578477"/>
          </a:xfrm>
          <a:prstGeom prst="rect">
            <a:avLst/>
          </a:prstGeom>
          <a:noFill/>
        </p:spPr>
      </p:pic>
      <p:sp>
        <p:nvSpPr>
          <p:cNvPr id="4" name="Date Placeholder 3"/>
          <p:cNvSpPr>
            <a:spLocks noGrp="1"/>
          </p:cNvSpPr>
          <p:nvPr>
            <p:ph type="dt" sz="half" idx="10"/>
          </p:nvPr>
        </p:nvSpPr>
        <p:spPr>
          <a:xfrm>
            <a:off x="5105400" y="7467600"/>
            <a:ext cx="2133600" cy="152400"/>
          </a:xfrm>
        </p:spPr>
        <p:txBody>
          <a:bodyPr/>
          <a:lstStyle/>
          <a:p>
            <a:fld id="{66B7CBA2-A075-4831-B8AC-51671AAD234D}"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83919"/>
            <a:ext cx="7498080" cy="45719"/>
          </a:xfrm>
        </p:spPr>
        <p:txBody>
          <a:bodyPr>
            <a:normAutofit fontScale="90000"/>
          </a:bodyPr>
          <a:lstStyle/>
          <a:p>
            <a:endParaRPr lang="en-GB" dirty="0"/>
          </a:p>
        </p:txBody>
      </p:sp>
      <p:sp>
        <p:nvSpPr>
          <p:cNvPr id="3" name="Content Placeholder 2"/>
          <p:cNvSpPr>
            <a:spLocks noGrp="1"/>
          </p:cNvSpPr>
          <p:nvPr>
            <p:ph idx="1"/>
          </p:nvPr>
        </p:nvSpPr>
        <p:spPr>
          <a:xfrm>
            <a:off x="2667000" y="7467600"/>
            <a:ext cx="7790688" cy="533400"/>
          </a:xfrm>
        </p:spPr>
        <p:txBody>
          <a:bodyPr>
            <a:normAutofit/>
          </a:bodyPr>
          <a:lstStyle/>
          <a:p>
            <a:endParaRPr lang="en-GB" sz="28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1180A45C-21CC-4C54-BC76-625FA14CE072}" type="datetime1">
              <a:rPr lang="en-US" smtClean="0"/>
              <a:t>2/21/2022</a:t>
            </a:fld>
            <a:endParaRPr lang="en-US"/>
          </a:p>
        </p:txBody>
      </p:sp>
      <p:sp>
        <p:nvSpPr>
          <p:cNvPr id="5" name="Footer Placeholder 4"/>
          <p:cNvSpPr>
            <a:spLocks noGrp="1"/>
          </p:cNvSpPr>
          <p:nvPr>
            <p:ph type="ftr" sz="quarter" idx="11"/>
          </p:nvPr>
        </p:nvSpPr>
        <p:spPr>
          <a:xfrm>
            <a:off x="7239000" y="72390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220</a:t>
            </a:fld>
            <a:endParaRPr lang="en-US"/>
          </a:p>
        </p:txBody>
      </p:sp>
      <p:pic>
        <p:nvPicPr>
          <p:cNvPr id="1026" name="Picture 2" descr="C:\Users\NURSING\Documents\glaucoma-cupping-1024x414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763000" cy="568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23883"/>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533400"/>
          </a:xfrm>
        </p:spPr>
        <p:txBody>
          <a:bodyPr>
            <a:normAutofit fontScale="90000"/>
          </a:bodyPr>
          <a:lstStyle/>
          <a:p>
            <a:endParaRPr lang="en-GB" dirty="0"/>
          </a:p>
        </p:txBody>
      </p:sp>
      <p:sp>
        <p:nvSpPr>
          <p:cNvPr id="3" name="Content Placeholder 2"/>
          <p:cNvSpPr>
            <a:spLocks noGrp="1"/>
          </p:cNvSpPr>
          <p:nvPr>
            <p:ph idx="1"/>
          </p:nvPr>
        </p:nvSpPr>
        <p:spPr>
          <a:xfrm flipV="1">
            <a:off x="2959608" y="7848600"/>
            <a:ext cx="7498080" cy="228600"/>
          </a:xfrm>
        </p:spPr>
        <p:txBody>
          <a:bodyPr>
            <a:normAutofit fontScale="55000" lnSpcReduction="20000"/>
          </a:bodyPr>
          <a:lstStyle/>
          <a:p>
            <a:endParaRPr lang="en-GB" dirty="0"/>
          </a:p>
        </p:txBody>
      </p:sp>
      <p:sp>
        <p:nvSpPr>
          <p:cNvPr id="4" name="Date Placeholder 3"/>
          <p:cNvSpPr>
            <a:spLocks noGrp="1"/>
          </p:cNvSpPr>
          <p:nvPr>
            <p:ph type="dt" sz="half" idx="10"/>
          </p:nvPr>
        </p:nvSpPr>
        <p:spPr/>
        <p:txBody>
          <a:bodyPr/>
          <a:lstStyle/>
          <a:p>
            <a:fld id="{D362A62A-28E3-4CDC-A0F3-8F4B023E3DD6}" type="datetime1">
              <a:rPr lang="en-US" smtClean="0"/>
              <a:t>2/21/2022</a:t>
            </a:fld>
            <a:endParaRPr lang="en-US"/>
          </a:p>
        </p:txBody>
      </p:sp>
      <p:sp>
        <p:nvSpPr>
          <p:cNvPr id="5" name="Footer Placeholder 4"/>
          <p:cNvSpPr>
            <a:spLocks noGrp="1"/>
          </p:cNvSpPr>
          <p:nvPr>
            <p:ph type="ftr" sz="quarter" idx="11"/>
          </p:nvPr>
        </p:nvSpPr>
        <p:spPr>
          <a:xfrm>
            <a:off x="7239000" y="75438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221</a:t>
            </a:fld>
            <a:endParaRPr lang="en-US"/>
          </a:p>
        </p:txBody>
      </p:sp>
      <p:pic>
        <p:nvPicPr>
          <p:cNvPr id="3074" name="Picture 2" descr="C:\Users\NURSING\Documents\AdminPersonal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7467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573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457200"/>
          </a:xfrm>
        </p:spPr>
        <p:txBody>
          <a:bodyPr>
            <a:noAutofit/>
          </a:bodyPr>
          <a:lstStyle/>
          <a:p>
            <a:r>
              <a:rPr lang="en-US" sz="2800" b="1" dirty="0">
                <a:latin typeface="Bookman Old Style" panose="02050604050505020204" pitchFamily="18" charset="0"/>
              </a:rPr>
              <a:t>Diagnostic Tests</a:t>
            </a:r>
            <a:endParaRPr lang="en-GB" sz="2800" b="1" dirty="0">
              <a:latin typeface="Bookman Old Style" panose="02050604050505020204" pitchFamily="18" charset="0"/>
            </a:endParaRPr>
          </a:p>
        </p:txBody>
      </p:sp>
      <p:sp>
        <p:nvSpPr>
          <p:cNvPr id="3" name="Content Placeholder 2"/>
          <p:cNvSpPr>
            <a:spLocks noGrp="1"/>
          </p:cNvSpPr>
          <p:nvPr>
            <p:ph idx="1"/>
          </p:nvPr>
        </p:nvSpPr>
        <p:spPr>
          <a:xfrm>
            <a:off x="838200" y="609600"/>
            <a:ext cx="11125200" cy="5181600"/>
          </a:xfrm>
        </p:spPr>
        <p:txBody>
          <a:bodyPr>
            <a:normAutofit fontScale="77500" lnSpcReduction="20000"/>
          </a:bodyPr>
          <a:lstStyle/>
          <a:p>
            <a:pPr lvl="0"/>
            <a:r>
              <a:rPr lang="en-US" sz="4500" b="1" dirty="0">
                <a:latin typeface="Bookman Old Style" panose="02050604050505020204" pitchFamily="18" charset="0"/>
              </a:rPr>
              <a:t>Tonometry</a:t>
            </a:r>
            <a:r>
              <a:rPr lang="en-US" sz="4500" dirty="0">
                <a:latin typeface="Bookman Old Style" panose="02050604050505020204" pitchFamily="18" charset="0"/>
              </a:rPr>
              <a:t>- use of a tonometer to measure IOP</a:t>
            </a:r>
            <a:endParaRPr lang="en-GB" sz="4500" dirty="0">
              <a:latin typeface="Bookman Old Style" panose="02050604050505020204" pitchFamily="18" charset="0"/>
            </a:endParaRPr>
          </a:p>
          <a:p>
            <a:pPr lvl="0"/>
            <a:r>
              <a:rPr lang="en-US" sz="4500" dirty="0">
                <a:latin typeface="Bookman Old Style" panose="02050604050505020204" pitchFamily="18" charset="0"/>
              </a:rPr>
              <a:t>Imaging of the eyes optic nerve and internal structures( ultrasonography)</a:t>
            </a:r>
            <a:endParaRPr lang="en-GB" sz="4500" dirty="0">
              <a:latin typeface="Bookman Old Style" panose="02050604050505020204" pitchFamily="18" charset="0"/>
            </a:endParaRPr>
          </a:p>
          <a:p>
            <a:pPr lvl="0"/>
            <a:r>
              <a:rPr lang="en-US" sz="4500" dirty="0">
                <a:latin typeface="Bookman Old Style" panose="02050604050505020204" pitchFamily="18" charset="0"/>
              </a:rPr>
              <a:t>Visual field testing to </a:t>
            </a:r>
            <a:r>
              <a:rPr lang="en-US" sz="4500" dirty="0" smtClean="0">
                <a:latin typeface="Bookman Old Style" panose="02050604050505020204" pitchFamily="18" charset="0"/>
              </a:rPr>
              <a:t>monitor </a:t>
            </a:r>
            <a:r>
              <a:rPr lang="en-US" sz="4500" dirty="0">
                <a:latin typeface="Bookman Old Style" panose="02050604050505020204" pitchFamily="18" charset="0"/>
              </a:rPr>
              <a:t>dev. of blind spots in the field of vision </a:t>
            </a:r>
            <a:endParaRPr lang="en-GB" sz="4500" dirty="0">
              <a:latin typeface="Bookman Old Style" panose="02050604050505020204" pitchFamily="18" charset="0"/>
            </a:endParaRPr>
          </a:p>
          <a:p>
            <a:pPr lvl="0"/>
            <a:r>
              <a:rPr lang="en-US" sz="4500" b="1" dirty="0" err="1">
                <a:latin typeface="Bookman Old Style" panose="02050604050505020204" pitchFamily="18" charset="0"/>
              </a:rPr>
              <a:t>Gonioscopy</a:t>
            </a:r>
            <a:r>
              <a:rPr lang="en-US" sz="4500" dirty="0">
                <a:latin typeface="Bookman Old Style" panose="02050604050505020204" pitchFamily="18" charset="0"/>
              </a:rPr>
              <a:t> - Inspect eye’s drainage angle</a:t>
            </a:r>
            <a:br>
              <a:rPr lang="en-US" sz="4500" dirty="0">
                <a:latin typeface="Bookman Old Style" panose="02050604050505020204" pitchFamily="18" charset="0"/>
              </a:rPr>
            </a:br>
            <a:r>
              <a:rPr lang="en-US" sz="4500" dirty="0">
                <a:latin typeface="Bookman Old Style" panose="02050604050505020204" pitchFamily="18" charset="0"/>
              </a:rPr>
              <a:t>Ophthalmoscopy  to view internal eye structures and make sure nothing unusual interferes with the outflow and drainage of eye fluids</a:t>
            </a:r>
            <a:endParaRPr lang="en-GB" sz="4500" dirty="0">
              <a:latin typeface="Bookman Old Style" panose="02050604050505020204" pitchFamily="18" charset="0"/>
            </a:endParaRPr>
          </a:p>
          <a:p>
            <a:pPr lvl="0"/>
            <a:r>
              <a:rPr lang="en-US" sz="4500" b="1" dirty="0">
                <a:latin typeface="Bookman Old Style" panose="02050604050505020204" pitchFamily="18" charset="0"/>
              </a:rPr>
              <a:t>Ultrasound</a:t>
            </a:r>
            <a:r>
              <a:rPr lang="en-US" sz="4500" dirty="0">
                <a:latin typeface="Bookman Old Style" panose="02050604050505020204" pitchFamily="18" charset="0"/>
              </a:rPr>
              <a:t> </a:t>
            </a:r>
            <a:r>
              <a:rPr lang="en-US" sz="4500" dirty="0" smtClean="0">
                <a:latin typeface="Bookman Old Style" panose="02050604050505020204" pitchFamily="18" charset="0"/>
              </a:rPr>
              <a:t>bio microscopy </a:t>
            </a:r>
            <a:r>
              <a:rPr lang="en-US" sz="4500" dirty="0">
                <a:latin typeface="Bookman Old Style" panose="02050604050505020204" pitchFamily="18" charset="0"/>
              </a:rPr>
              <a:t>used to evaluate how well fluids flow through related angles of the internal structure</a:t>
            </a:r>
            <a:endParaRPr lang="en-GB" sz="4500" dirty="0">
              <a:latin typeface="Bookman Old Style" panose="02050604050505020204" pitchFamily="18" charset="0"/>
            </a:endParaRPr>
          </a:p>
          <a:p>
            <a:endParaRPr lang="en-GB" sz="28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3B4BCD24-3E08-443A-8BF5-9ED52902E814}" type="datetime1">
              <a:rPr lang="en-US" smtClean="0"/>
              <a:t>2/21/2022</a:t>
            </a:fld>
            <a:endParaRPr lang="en-US"/>
          </a:p>
        </p:txBody>
      </p:sp>
      <p:sp>
        <p:nvSpPr>
          <p:cNvPr id="5" name="Footer Placeholder 4"/>
          <p:cNvSpPr>
            <a:spLocks noGrp="1"/>
          </p:cNvSpPr>
          <p:nvPr>
            <p:ph type="ftr" sz="quarter" idx="11"/>
          </p:nvPr>
        </p:nvSpPr>
        <p:spPr>
          <a:xfrm>
            <a:off x="7239000" y="7543800"/>
            <a:ext cx="2895600" cy="685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222</a:t>
            </a:fld>
            <a:endParaRPr lang="en-US"/>
          </a:p>
        </p:txBody>
      </p:sp>
    </p:spTree>
    <p:extLst>
      <p:ext uri="{BB962C8B-B14F-4D97-AF65-F5344CB8AC3E}">
        <p14:creationId xmlns:p14="http://schemas.microsoft.com/office/powerpoint/2010/main" val="102896155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2399"/>
            <a:ext cx="11166987" cy="5673213"/>
          </a:xfrm>
        </p:spPr>
        <p:txBody>
          <a:bodyPr>
            <a:normAutofit/>
          </a:bodyPr>
          <a:lstStyle/>
          <a:p>
            <a:pPr lvl="0"/>
            <a:r>
              <a:rPr lang="en-US" sz="3200" dirty="0">
                <a:latin typeface="Bookman Old Style" panose="02050604050505020204" pitchFamily="18" charset="0"/>
              </a:rPr>
              <a:t>Measure the thickness of cornea - Because the thickness of the cornea can affect eye pressure readings. </a:t>
            </a:r>
          </a:p>
          <a:p>
            <a:pPr lvl="2"/>
            <a:r>
              <a:rPr lang="en-US" sz="3200" dirty="0" err="1" smtClean="0">
                <a:latin typeface="Bookman Old Style" panose="02050604050505020204" pitchFamily="18" charset="0"/>
              </a:rPr>
              <a:t>Pachymetry</a:t>
            </a:r>
            <a:r>
              <a:rPr lang="en-US" sz="3200" dirty="0" smtClean="0">
                <a:latin typeface="Bookman Old Style" panose="02050604050505020204" pitchFamily="18" charset="0"/>
              </a:rPr>
              <a:t> </a:t>
            </a:r>
            <a:r>
              <a:rPr lang="en-US" sz="3200" dirty="0">
                <a:latin typeface="Bookman Old Style" panose="02050604050505020204" pitchFamily="18" charset="0"/>
              </a:rPr>
              <a:t>is used to measure corneal thickness. </a:t>
            </a:r>
          </a:p>
          <a:p>
            <a:pPr lvl="2"/>
            <a:r>
              <a:rPr lang="en-US" sz="3200" dirty="0">
                <a:latin typeface="Bookman Old Style" panose="02050604050505020204" pitchFamily="18" charset="0"/>
              </a:rPr>
              <a:t>A probe called a </a:t>
            </a:r>
            <a:r>
              <a:rPr lang="en-US" sz="3200" dirty="0" err="1">
                <a:latin typeface="Bookman Old Style" panose="02050604050505020204" pitchFamily="18" charset="0"/>
              </a:rPr>
              <a:t>pachymeter</a:t>
            </a:r>
            <a:r>
              <a:rPr lang="en-US" sz="3200" dirty="0">
                <a:latin typeface="Bookman Old Style" panose="02050604050505020204" pitchFamily="18" charset="0"/>
              </a:rPr>
              <a:t> is gently placed on the cornea to measure its thickness.</a:t>
            </a:r>
            <a:endParaRPr lang="en-GB" sz="3200" dirty="0">
              <a:latin typeface="Bookman Old Style" panose="02050604050505020204" pitchFamily="18" charset="0"/>
            </a:endParaRPr>
          </a:p>
          <a:p>
            <a:pPr lvl="0"/>
            <a:r>
              <a:rPr lang="en-US" sz="3200" dirty="0">
                <a:latin typeface="Bookman Old Style" panose="02050604050505020204" pitchFamily="18" charset="0"/>
              </a:rPr>
              <a:t>Ocular and medical history to include symptoms of elevated IOP, family history of eye disorders, medical history of eye disorders and surgeries and use of systemic steroids</a:t>
            </a:r>
            <a:endParaRPr lang="en-GB" sz="3200" dirty="0">
              <a:latin typeface="Bookman Old Style" panose="02050604050505020204" pitchFamily="18" charset="0"/>
            </a:endParaRPr>
          </a:p>
          <a:p>
            <a:endParaRPr lang="en-GB" sz="32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B4029048-A1E2-4717-B0EF-23FEE893D12A}" type="datetime1">
              <a:rPr lang="en-US" smtClean="0"/>
              <a:t>2/21/2022</a:t>
            </a:fld>
            <a:endParaRPr lang="en-US"/>
          </a:p>
        </p:txBody>
      </p:sp>
      <p:sp>
        <p:nvSpPr>
          <p:cNvPr id="5" name="Footer Placeholder 4"/>
          <p:cNvSpPr>
            <a:spLocks noGrp="1"/>
          </p:cNvSpPr>
          <p:nvPr>
            <p:ph type="ftr" sz="quarter" idx="11"/>
          </p:nvPr>
        </p:nvSpPr>
        <p:spPr>
          <a:xfrm>
            <a:off x="7239000" y="7543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223</a:t>
            </a:fld>
            <a:endParaRPr lang="en-US"/>
          </a:p>
        </p:txBody>
      </p:sp>
    </p:spTree>
    <p:extLst>
      <p:ext uri="{BB962C8B-B14F-4D97-AF65-F5344CB8AC3E}">
        <p14:creationId xmlns:p14="http://schemas.microsoft.com/office/powerpoint/2010/main" val="161633980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411162"/>
          </a:xfrm>
        </p:spPr>
        <p:txBody>
          <a:bodyPr>
            <a:normAutofit fontScale="90000"/>
          </a:bodyPr>
          <a:lstStyle/>
          <a:p>
            <a:r>
              <a:rPr lang="en-US" sz="2800" b="1" dirty="0">
                <a:latin typeface="Bookman Old Style" panose="02050604050505020204" pitchFamily="18" charset="0"/>
              </a:rPr>
              <a:t/>
            </a:r>
            <a:br>
              <a:rPr lang="en-US" sz="2800" b="1" dirty="0">
                <a:latin typeface="Bookman Old Style" panose="02050604050505020204" pitchFamily="18" charset="0"/>
              </a:rPr>
            </a:br>
            <a:r>
              <a:rPr lang="en-US" sz="2800" b="1" dirty="0">
                <a:latin typeface="Bookman Old Style" panose="02050604050505020204" pitchFamily="18" charset="0"/>
              </a:rPr>
              <a:t>Types Of Glaucoma</a:t>
            </a:r>
            <a:r>
              <a:rPr lang="en-GB" sz="2800" dirty="0">
                <a:latin typeface="Bookman Old Style" panose="02050604050505020204" pitchFamily="18" charset="0"/>
              </a:rPr>
              <a:t/>
            </a:r>
            <a:br>
              <a:rPr lang="en-GB" sz="2800" dirty="0">
                <a:latin typeface="Bookman Old Style" panose="02050604050505020204" pitchFamily="18" charset="0"/>
              </a:rPr>
            </a:br>
            <a:endParaRPr lang="en-GB" sz="2800" dirty="0">
              <a:latin typeface="Bookman Old Style" panose="02050604050505020204" pitchFamily="18" charset="0"/>
            </a:endParaRPr>
          </a:p>
        </p:txBody>
      </p:sp>
      <p:sp>
        <p:nvSpPr>
          <p:cNvPr id="3" name="Content Placeholder 2"/>
          <p:cNvSpPr>
            <a:spLocks noGrp="1"/>
          </p:cNvSpPr>
          <p:nvPr>
            <p:ph idx="1"/>
          </p:nvPr>
        </p:nvSpPr>
        <p:spPr>
          <a:xfrm>
            <a:off x="838200" y="762000"/>
            <a:ext cx="11049000" cy="4800600"/>
          </a:xfrm>
        </p:spPr>
        <p:txBody>
          <a:bodyPr>
            <a:normAutofit/>
          </a:bodyPr>
          <a:lstStyle/>
          <a:p>
            <a:r>
              <a:rPr lang="en-US" sz="3200" dirty="0">
                <a:latin typeface="Bookman Old Style" panose="02050604050505020204" pitchFamily="18" charset="0"/>
              </a:rPr>
              <a:t>The two major types of glaucoma are </a:t>
            </a:r>
          </a:p>
          <a:p>
            <a:pPr marL="870966" lvl="1" indent="-514350">
              <a:buFont typeface="+mj-lt"/>
              <a:buAutoNum type="alphaLcParenR"/>
            </a:pPr>
            <a:r>
              <a:rPr lang="en-US" sz="3200" dirty="0">
                <a:latin typeface="Bookman Old Style" panose="02050604050505020204" pitchFamily="18" charset="0"/>
              </a:rPr>
              <a:t>C</a:t>
            </a:r>
            <a:r>
              <a:rPr lang="en-US" sz="3200" dirty="0" smtClean="0">
                <a:latin typeface="Bookman Old Style" panose="02050604050505020204" pitchFamily="18" charset="0"/>
              </a:rPr>
              <a:t>hronic </a:t>
            </a:r>
            <a:r>
              <a:rPr lang="en-US" sz="3200" dirty="0">
                <a:latin typeface="Bookman Old Style" panose="02050604050505020204" pitchFamily="18" charset="0"/>
              </a:rPr>
              <a:t>or primary open angle glaucoma (POAG) </a:t>
            </a:r>
            <a:endParaRPr lang="en-US" sz="3200" dirty="0" smtClean="0">
              <a:latin typeface="Bookman Old Style" panose="02050604050505020204" pitchFamily="18" charset="0"/>
            </a:endParaRPr>
          </a:p>
          <a:p>
            <a:pPr marL="870966" lvl="1" indent="-514350">
              <a:buFont typeface="+mj-lt"/>
              <a:buAutoNum type="alphaLcParenR"/>
            </a:pPr>
            <a:r>
              <a:rPr lang="en-US" sz="3200" dirty="0">
                <a:latin typeface="Bookman Old Style" panose="02050604050505020204" pitchFamily="18" charset="0"/>
              </a:rPr>
              <a:t>A</a:t>
            </a:r>
            <a:r>
              <a:rPr lang="en-US" sz="3200" dirty="0" smtClean="0">
                <a:latin typeface="Bookman Old Style" panose="02050604050505020204" pitchFamily="18" charset="0"/>
              </a:rPr>
              <a:t>cute </a:t>
            </a:r>
            <a:r>
              <a:rPr lang="en-US" sz="3200" dirty="0">
                <a:latin typeface="Bookman Old Style" panose="02050604050505020204" pitchFamily="18" charset="0"/>
              </a:rPr>
              <a:t>angle-closure glaucoma </a:t>
            </a:r>
            <a:endParaRPr lang="en-US" sz="3200" dirty="0" smtClean="0">
              <a:latin typeface="Bookman Old Style" panose="02050604050505020204" pitchFamily="18" charset="0"/>
            </a:endParaRPr>
          </a:p>
          <a:p>
            <a:pPr marL="539496" indent="-457200"/>
            <a:r>
              <a:rPr lang="en-US" sz="3200" dirty="0">
                <a:latin typeface="Bookman Old Style" panose="02050604050505020204" pitchFamily="18" charset="0"/>
              </a:rPr>
              <a:t> The angle refer to the configuration of internal eye structures that drain fluids.</a:t>
            </a:r>
          </a:p>
          <a:p>
            <a:pPr marL="539496" indent="-457200"/>
            <a:r>
              <a:rPr lang="en-US" sz="3200" dirty="0">
                <a:latin typeface="Bookman Old Style" panose="02050604050505020204" pitchFamily="18" charset="0"/>
              </a:rPr>
              <a:t> Other variation includes </a:t>
            </a:r>
          </a:p>
          <a:p>
            <a:pPr marL="1060704" lvl="2" indent="-457200"/>
            <a:r>
              <a:rPr lang="en-US" sz="3200" i="1" dirty="0">
                <a:latin typeface="Bookman Old Style" panose="02050604050505020204" pitchFamily="18" charset="0"/>
              </a:rPr>
              <a:t>congenital glaucoma,</a:t>
            </a:r>
          </a:p>
          <a:p>
            <a:pPr marL="1060704" lvl="2" indent="-457200"/>
            <a:r>
              <a:rPr lang="en-US" sz="3200" i="1" dirty="0">
                <a:latin typeface="Bookman Old Style" panose="02050604050505020204" pitchFamily="18" charset="0"/>
              </a:rPr>
              <a:t> secondary glaucoma </a:t>
            </a:r>
          </a:p>
          <a:p>
            <a:pPr marL="1060704" lvl="2" indent="-457200"/>
            <a:r>
              <a:rPr lang="en-US" sz="3200" i="1" dirty="0">
                <a:latin typeface="Bookman Old Style" panose="02050604050505020204" pitchFamily="18" charset="0"/>
              </a:rPr>
              <a:t>normal tension glaucoma</a:t>
            </a:r>
            <a:r>
              <a:rPr lang="en-US" sz="3200" dirty="0">
                <a:latin typeface="Bookman Old Style" panose="02050604050505020204" pitchFamily="18" charset="0"/>
              </a:rPr>
              <a:t>.</a:t>
            </a:r>
            <a:endParaRPr lang="en-GB" sz="3200" dirty="0">
              <a:latin typeface="Bookman Old Style" panose="02050604050505020204" pitchFamily="18" charset="0"/>
            </a:endParaRPr>
          </a:p>
          <a:p>
            <a:endParaRPr lang="en-GB" sz="3200" dirty="0"/>
          </a:p>
        </p:txBody>
      </p:sp>
      <p:sp>
        <p:nvSpPr>
          <p:cNvPr id="4" name="Date Placeholder 3"/>
          <p:cNvSpPr>
            <a:spLocks noGrp="1"/>
          </p:cNvSpPr>
          <p:nvPr>
            <p:ph type="dt" sz="half" idx="10"/>
          </p:nvPr>
        </p:nvSpPr>
        <p:spPr/>
        <p:txBody>
          <a:bodyPr/>
          <a:lstStyle/>
          <a:p>
            <a:fld id="{DBB8677E-919E-41A4-859B-1C7909AE4994}" type="datetime1">
              <a:rPr lang="en-US" smtClean="0"/>
              <a:t>2/21/2022</a:t>
            </a:fld>
            <a:endParaRPr lang="en-US"/>
          </a:p>
        </p:txBody>
      </p:sp>
      <p:sp>
        <p:nvSpPr>
          <p:cNvPr id="5" name="Footer Placeholder 4"/>
          <p:cNvSpPr>
            <a:spLocks noGrp="1"/>
          </p:cNvSpPr>
          <p:nvPr>
            <p:ph type="ftr" sz="quarter" idx="11"/>
          </p:nvPr>
        </p:nvSpPr>
        <p:spPr>
          <a:xfrm>
            <a:off x="7239000" y="7162800"/>
            <a:ext cx="2895600" cy="47625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224</a:t>
            </a:fld>
            <a:endParaRPr lang="en-US"/>
          </a:p>
        </p:txBody>
      </p:sp>
    </p:spTree>
    <p:extLst>
      <p:ext uri="{BB962C8B-B14F-4D97-AF65-F5344CB8AC3E}">
        <p14:creationId xmlns:p14="http://schemas.microsoft.com/office/powerpoint/2010/main" val="382608648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381000"/>
          </a:xfrm>
        </p:spPr>
        <p:txBody>
          <a:bodyPr>
            <a:normAutofit fontScale="90000"/>
          </a:bodyPr>
          <a:lstStyle/>
          <a:p>
            <a:endParaRPr lang="en-GB" dirty="0"/>
          </a:p>
        </p:txBody>
      </p:sp>
      <p:sp>
        <p:nvSpPr>
          <p:cNvPr id="3" name="Content Placeholder 2"/>
          <p:cNvSpPr>
            <a:spLocks noGrp="1"/>
          </p:cNvSpPr>
          <p:nvPr>
            <p:ph idx="1"/>
          </p:nvPr>
        </p:nvSpPr>
        <p:spPr>
          <a:xfrm>
            <a:off x="838200" y="76200"/>
            <a:ext cx="11232776" cy="5579749"/>
          </a:xfrm>
        </p:spPr>
        <p:txBody>
          <a:bodyPr>
            <a:noAutofit/>
          </a:bodyPr>
          <a:lstStyle/>
          <a:p>
            <a:pPr marL="82296" indent="0">
              <a:buNone/>
            </a:pPr>
            <a:r>
              <a:rPr lang="en-US" sz="3200" b="1" dirty="0">
                <a:latin typeface="Bookman Old Style" panose="02050604050505020204" pitchFamily="18" charset="0"/>
              </a:rPr>
              <a:t>  1) Primary open angle glaucoma </a:t>
            </a:r>
          </a:p>
          <a:p>
            <a:pPr>
              <a:buFont typeface="Arial" panose="020B0604020202020204" pitchFamily="34" charset="0"/>
              <a:buChar char="•"/>
            </a:pPr>
            <a:r>
              <a:rPr lang="en-US" sz="3200" dirty="0">
                <a:latin typeface="Bookman Old Style" panose="02050604050505020204" pitchFamily="18" charset="0"/>
              </a:rPr>
              <a:t>This is the most common form of glaucoma.</a:t>
            </a:r>
          </a:p>
          <a:p>
            <a:r>
              <a:rPr lang="en-US" sz="3200" dirty="0">
                <a:latin typeface="Bookman Old Style" panose="02050604050505020204" pitchFamily="18" charset="0"/>
              </a:rPr>
              <a:t> It’s chronic in nature insidious onset, slow in progression. Its occurrence increases with age</a:t>
            </a:r>
            <a:endParaRPr lang="en-GB" sz="3200" dirty="0">
              <a:latin typeface="Bookman Old Style" panose="02050604050505020204" pitchFamily="18" charset="0"/>
            </a:endParaRPr>
          </a:p>
          <a:p>
            <a:r>
              <a:rPr lang="en-US" sz="3200" dirty="0">
                <a:latin typeface="Bookman Old Style" panose="02050604050505020204" pitchFamily="18" charset="0"/>
              </a:rPr>
              <a:t>Early signs are not noticeable to the patient until severe, irreversible damage/ vision loss has occurred</a:t>
            </a:r>
            <a:endParaRPr lang="en-GB" sz="3200" dirty="0">
              <a:latin typeface="Bookman Old Style" panose="02050604050505020204" pitchFamily="18" charset="0"/>
            </a:endParaRPr>
          </a:p>
          <a:p>
            <a:r>
              <a:rPr lang="en-US" sz="3200" dirty="0">
                <a:latin typeface="Bookman Old Style" panose="02050604050505020204" pitchFamily="18" charset="0"/>
              </a:rPr>
              <a:t>It occurs when aqueous humor is not adequately drained from the eye even when there is adequate space for drainage in the anterior chamber</a:t>
            </a:r>
          </a:p>
          <a:p>
            <a:r>
              <a:rPr lang="en-US" sz="3200" dirty="0">
                <a:latin typeface="Bookman Old Style" panose="02050604050505020204" pitchFamily="18" charset="0"/>
              </a:rPr>
              <a:t>In other words  It occurs when the trabecular meshwork of the eye gradually becomes less efficient at draining fluid. </a:t>
            </a:r>
          </a:p>
          <a:p>
            <a:endParaRPr lang="en-GB" sz="3200" dirty="0"/>
          </a:p>
        </p:txBody>
      </p:sp>
      <p:sp>
        <p:nvSpPr>
          <p:cNvPr id="4" name="Date Placeholder 3"/>
          <p:cNvSpPr>
            <a:spLocks noGrp="1"/>
          </p:cNvSpPr>
          <p:nvPr>
            <p:ph type="dt" sz="half" idx="10"/>
          </p:nvPr>
        </p:nvSpPr>
        <p:spPr/>
        <p:txBody>
          <a:bodyPr/>
          <a:lstStyle/>
          <a:p>
            <a:fld id="{36D79534-047E-4417-A197-A967191269CB}" type="datetime1">
              <a:rPr lang="en-US" smtClean="0"/>
              <a:t>2/21/2022</a:t>
            </a:fld>
            <a:endParaRPr lang="en-US"/>
          </a:p>
        </p:txBody>
      </p:sp>
      <p:sp>
        <p:nvSpPr>
          <p:cNvPr id="5" name="Footer Placeholder 4"/>
          <p:cNvSpPr>
            <a:spLocks noGrp="1"/>
          </p:cNvSpPr>
          <p:nvPr>
            <p:ph type="ftr" sz="quarter" idx="11"/>
          </p:nvPr>
        </p:nvSpPr>
        <p:spPr>
          <a:xfrm flipV="1">
            <a:off x="7239000" y="7421880"/>
            <a:ext cx="2895600" cy="45719"/>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225</a:t>
            </a:fld>
            <a:endParaRPr lang="en-US"/>
          </a:p>
        </p:txBody>
      </p:sp>
    </p:spTree>
    <p:extLst>
      <p:ext uri="{BB962C8B-B14F-4D97-AF65-F5344CB8AC3E}">
        <p14:creationId xmlns:p14="http://schemas.microsoft.com/office/powerpoint/2010/main" val="243233630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914400"/>
            <a:ext cx="7498080" cy="228600"/>
          </a:xfrm>
        </p:spPr>
        <p:txBody>
          <a:bodyPr>
            <a:normAutofit fontScale="90000"/>
          </a:bodyPr>
          <a:lstStyle/>
          <a:p>
            <a:endParaRPr lang="en-GB" dirty="0"/>
          </a:p>
        </p:txBody>
      </p:sp>
      <p:sp>
        <p:nvSpPr>
          <p:cNvPr id="3" name="Content Placeholder 2"/>
          <p:cNvSpPr>
            <a:spLocks noGrp="1"/>
          </p:cNvSpPr>
          <p:nvPr>
            <p:ph idx="1"/>
          </p:nvPr>
        </p:nvSpPr>
        <p:spPr>
          <a:xfrm>
            <a:off x="838200" y="228600"/>
            <a:ext cx="10972800" cy="5381629"/>
          </a:xfrm>
        </p:spPr>
        <p:txBody>
          <a:bodyPr>
            <a:normAutofit fontScale="92500"/>
          </a:bodyPr>
          <a:lstStyle/>
          <a:p>
            <a:r>
              <a:rPr lang="en-US" sz="3300" dirty="0">
                <a:latin typeface="Bookman Old Style" panose="02050604050505020204" pitchFamily="18" charset="0"/>
              </a:rPr>
              <a:t>This increases pressure causing cupping of the optic disk, then destruction of the nerve fibers in the retina, causing painless visual loss in the affected areas.</a:t>
            </a:r>
            <a:endParaRPr lang="en-GB" sz="3300" dirty="0">
              <a:latin typeface="Bookman Old Style" panose="02050604050505020204" pitchFamily="18" charset="0"/>
            </a:endParaRPr>
          </a:p>
          <a:p>
            <a:r>
              <a:rPr lang="en-US" sz="3300" b="1" dirty="0">
                <a:latin typeface="Bookman Old Style" panose="02050604050505020204" pitchFamily="18" charset="0"/>
              </a:rPr>
              <a:t>Clinical manifestations</a:t>
            </a:r>
            <a:endParaRPr lang="en-GB" sz="3300" dirty="0">
              <a:latin typeface="Bookman Old Style" panose="02050604050505020204" pitchFamily="18" charset="0"/>
            </a:endParaRPr>
          </a:p>
          <a:p>
            <a:pPr lvl="0"/>
            <a:r>
              <a:rPr lang="en-US" sz="3300" dirty="0">
                <a:latin typeface="Bookman Old Style" panose="02050604050505020204" pitchFamily="18" charset="0"/>
              </a:rPr>
              <a:t>Usually the patient is symptoms free </a:t>
            </a:r>
            <a:endParaRPr lang="en-GB" sz="3300" dirty="0">
              <a:latin typeface="Bookman Old Style" panose="02050604050505020204" pitchFamily="18" charset="0"/>
            </a:endParaRPr>
          </a:p>
          <a:p>
            <a:pPr lvl="0"/>
            <a:r>
              <a:rPr lang="en-US" sz="3300" dirty="0">
                <a:latin typeface="Bookman Old Style" panose="02050604050505020204" pitchFamily="18" charset="0"/>
              </a:rPr>
              <a:t>There are changes in peripheral visual acuity</a:t>
            </a:r>
            <a:endParaRPr lang="en-GB" sz="3300" dirty="0">
              <a:latin typeface="Bookman Old Style" panose="02050604050505020204" pitchFamily="18" charset="0"/>
            </a:endParaRPr>
          </a:p>
          <a:p>
            <a:pPr lvl="0"/>
            <a:r>
              <a:rPr lang="en-US" sz="3300" dirty="0">
                <a:latin typeface="Bookman Old Style" panose="02050604050505020204" pitchFamily="18" charset="0"/>
              </a:rPr>
              <a:t>Progressive loss of peripheral vision</a:t>
            </a:r>
            <a:endParaRPr lang="en-GB" sz="3300" dirty="0">
              <a:latin typeface="Bookman Old Style" panose="02050604050505020204" pitchFamily="18" charset="0"/>
            </a:endParaRPr>
          </a:p>
          <a:p>
            <a:pPr lvl="0"/>
            <a:r>
              <a:rPr lang="en-US" sz="3300" dirty="0">
                <a:latin typeface="Bookman Old Style" panose="02050604050505020204" pitchFamily="18" charset="0"/>
              </a:rPr>
              <a:t>Bumping or stumbling into objects</a:t>
            </a:r>
            <a:endParaRPr lang="en-GB" sz="3300" dirty="0">
              <a:latin typeface="Bookman Old Style" panose="02050604050505020204" pitchFamily="18" charset="0"/>
            </a:endParaRPr>
          </a:p>
          <a:p>
            <a:pPr lvl="0"/>
            <a:r>
              <a:rPr lang="en-US" sz="3300" dirty="0">
                <a:latin typeface="Bookman Old Style" panose="02050604050505020204" pitchFamily="18" charset="0"/>
              </a:rPr>
              <a:t>The 3 cardinal signs on examination i.e. Increased IOP, cupping of the optic nerve and loss of visual fields.</a:t>
            </a:r>
            <a:endParaRPr lang="en-GB" sz="3300" dirty="0">
              <a:latin typeface="Bookman Old Style" panose="02050604050505020204" pitchFamily="18" charset="0"/>
            </a:endParaRPr>
          </a:p>
          <a:p>
            <a:pPr marL="82296" indent="0">
              <a:buNone/>
            </a:pPr>
            <a:endParaRPr lang="en-GB" sz="33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9953149A-871E-4A21-883E-CB8D979B3ECC}" type="datetime1">
              <a:rPr lang="en-US" smtClean="0"/>
              <a:t>2/21/2022</a:t>
            </a:fld>
            <a:endParaRPr lang="en-US"/>
          </a:p>
        </p:txBody>
      </p:sp>
      <p:sp>
        <p:nvSpPr>
          <p:cNvPr id="5" name="Footer Placeholder 4"/>
          <p:cNvSpPr>
            <a:spLocks noGrp="1"/>
          </p:cNvSpPr>
          <p:nvPr>
            <p:ph type="ftr" sz="quarter" idx="11"/>
          </p:nvPr>
        </p:nvSpPr>
        <p:spPr>
          <a:xfrm flipV="1">
            <a:off x="7239000" y="7467600"/>
            <a:ext cx="2895600" cy="4572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226</a:t>
            </a:fld>
            <a:endParaRPr lang="en-US"/>
          </a:p>
        </p:txBody>
      </p:sp>
    </p:spTree>
    <p:extLst>
      <p:ext uri="{BB962C8B-B14F-4D97-AF65-F5344CB8AC3E}">
        <p14:creationId xmlns:p14="http://schemas.microsoft.com/office/powerpoint/2010/main" val="373275636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228600"/>
          </a:xfrm>
        </p:spPr>
        <p:txBody>
          <a:bodyPr>
            <a:normAutofit fontScale="90000"/>
          </a:bodyPr>
          <a:lstStyle/>
          <a:p>
            <a:endParaRPr lang="en-GB" dirty="0"/>
          </a:p>
        </p:txBody>
      </p:sp>
      <p:sp>
        <p:nvSpPr>
          <p:cNvPr id="3" name="Content Placeholder 2"/>
          <p:cNvSpPr>
            <a:spLocks noGrp="1"/>
          </p:cNvSpPr>
          <p:nvPr>
            <p:ph idx="1"/>
          </p:nvPr>
        </p:nvSpPr>
        <p:spPr>
          <a:xfrm flipV="1">
            <a:off x="2590800" y="8229600"/>
            <a:ext cx="7866888"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16A21C5A-D31A-49DC-BE8B-5523067300D8}" type="datetime1">
              <a:rPr lang="en-US" smtClean="0"/>
              <a:t>2/21/2022</a:t>
            </a:fld>
            <a:endParaRPr lang="en-US"/>
          </a:p>
        </p:txBody>
      </p:sp>
      <p:sp>
        <p:nvSpPr>
          <p:cNvPr id="5" name="Footer Placeholder 4"/>
          <p:cNvSpPr>
            <a:spLocks noGrp="1"/>
          </p:cNvSpPr>
          <p:nvPr>
            <p:ph type="ftr" sz="quarter" idx="11"/>
          </p:nvPr>
        </p:nvSpPr>
        <p:spPr>
          <a:xfrm>
            <a:off x="7239000" y="8001000"/>
            <a:ext cx="2895600" cy="1295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227</a:t>
            </a:fld>
            <a:endParaRPr lang="en-US"/>
          </a:p>
        </p:txBody>
      </p:sp>
      <p:pic>
        <p:nvPicPr>
          <p:cNvPr id="4098" name="Picture 2" descr="C:\Users\NURSING\Documents\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7620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28206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381000"/>
          </a:xfrm>
        </p:spPr>
        <p:txBody>
          <a:bodyPr>
            <a:normAutofit fontScale="90000"/>
          </a:bodyPr>
          <a:lstStyle/>
          <a:p>
            <a:endParaRPr lang="en-GB" dirty="0"/>
          </a:p>
        </p:txBody>
      </p:sp>
      <p:sp>
        <p:nvSpPr>
          <p:cNvPr id="3" name="Content Placeholder 2"/>
          <p:cNvSpPr>
            <a:spLocks noGrp="1"/>
          </p:cNvSpPr>
          <p:nvPr>
            <p:ph idx="1"/>
          </p:nvPr>
        </p:nvSpPr>
        <p:spPr>
          <a:xfrm>
            <a:off x="2959608" y="7391400"/>
            <a:ext cx="7498080" cy="228600"/>
          </a:xfrm>
        </p:spPr>
        <p:txBody>
          <a:bodyPr>
            <a:normAutofit fontScale="55000" lnSpcReduction="20000"/>
          </a:bodyPr>
          <a:lstStyle/>
          <a:p>
            <a:endParaRPr lang="en-GB" dirty="0"/>
          </a:p>
        </p:txBody>
      </p:sp>
      <p:sp>
        <p:nvSpPr>
          <p:cNvPr id="4" name="Date Placeholder 3"/>
          <p:cNvSpPr>
            <a:spLocks noGrp="1"/>
          </p:cNvSpPr>
          <p:nvPr>
            <p:ph type="dt" sz="half" idx="10"/>
          </p:nvPr>
        </p:nvSpPr>
        <p:spPr/>
        <p:txBody>
          <a:bodyPr/>
          <a:lstStyle/>
          <a:p>
            <a:fld id="{134240AA-FB9B-4ADC-86F8-942F741FC5C8}" type="datetime1">
              <a:rPr lang="en-US" smtClean="0"/>
              <a:t>2/21/2022</a:t>
            </a:fld>
            <a:endParaRPr lang="en-US"/>
          </a:p>
        </p:txBody>
      </p:sp>
      <p:sp>
        <p:nvSpPr>
          <p:cNvPr id="5" name="Footer Placeholder 4"/>
          <p:cNvSpPr>
            <a:spLocks noGrp="1"/>
          </p:cNvSpPr>
          <p:nvPr>
            <p:ph type="ftr" sz="quarter" idx="11"/>
          </p:nvPr>
        </p:nvSpPr>
        <p:spPr>
          <a:xfrm>
            <a:off x="7239000" y="73914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228</a:t>
            </a:fld>
            <a:endParaRPr lang="en-US"/>
          </a:p>
        </p:txBody>
      </p:sp>
      <p:pic>
        <p:nvPicPr>
          <p:cNvPr id="5122" name="Picture 2" descr="C:\Users\NURSING\Documents\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6552"/>
            <a:ext cx="8138180" cy="454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08728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838200"/>
            <a:ext cx="7498080" cy="228600"/>
          </a:xfrm>
        </p:spPr>
        <p:txBody>
          <a:bodyPr>
            <a:normAutofit fontScale="90000"/>
          </a:bodyPr>
          <a:lstStyle/>
          <a:p>
            <a:endParaRPr lang="en-GB" dirty="0"/>
          </a:p>
        </p:txBody>
      </p:sp>
      <p:sp>
        <p:nvSpPr>
          <p:cNvPr id="3" name="Content Placeholder 2"/>
          <p:cNvSpPr>
            <a:spLocks noGrp="1"/>
          </p:cNvSpPr>
          <p:nvPr>
            <p:ph idx="1"/>
          </p:nvPr>
        </p:nvSpPr>
        <p:spPr>
          <a:xfrm flipV="1">
            <a:off x="2959608" y="7848600"/>
            <a:ext cx="7498080" cy="762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DF02F7CE-6040-4F69-920E-85EABD4600B6}" type="datetime1">
              <a:rPr lang="en-US" smtClean="0"/>
              <a:t>2/21/2022</a:t>
            </a:fld>
            <a:endParaRPr lang="en-US"/>
          </a:p>
        </p:txBody>
      </p:sp>
      <p:sp>
        <p:nvSpPr>
          <p:cNvPr id="5" name="Footer Placeholder 4"/>
          <p:cNvSpPr>
            <a:spLocks noGrp="1"/>
          </p:cNvSpPr>
          <p:nvPr>
            <p:ph type="ftr" sz="quarter" idx="11"/>
          </p:nvPr>
        </p:nvSpPr>
        <p:spPr>
          <a:xfrm flipV="1">
            <a:off x="7239000" y="73914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229</a:t>
            </a:fld>
            <a:endParaRPr lang="en-US"/>
          </a:p>
        </p:txBody>
      </p:sp>
      <p:pic>
        <p:nvPicPr>
          <p:cNvPr id="6146" name="Picture 2" descr="C:\Users\NURSING\Documents\open-angle-glau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039"/>
            <a:ext cx="7696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228600"/>
          </a:xfrm>
        </p:spPr>
        <p:txBody>
          <a:bodyPr>
            <a:normAutofit fontScale="90000"/>
          </a:bodyPr>
          <a:lstStyle/>
          <a:p>
            <a:endParaRPr lang="en-US" dirty="0"/>
          </a:p>
        </p:txBody>
      </p:sp>
      <p:sp>
        <p:nvSpPr>
          <p:cNvPr id="3" name="Content Placeholder 2"/>
          <p:cNvSpPr>
            <a:spLocks noGrp="1"/>
          </p:cNvSpPr>
          <p:nvPr>
            <p:ph idx="1"/>
          </p:nvPr>
        </p:nvSpPr>
        <p:spPr>
          <a:xfrm>
            <a:off x="2959608" y="381000"/>
            <a:ext cx="7498080" cy="5867400"/>
          </a:xfrm>
        </p:spPr>
        <p:txBody>
          <a:bodyPr/>
          <a:lstStyle/>
          <a:p>
            <a:endParaRPr lang="en-US" dirty="0"/>
          </a:p>
        </p:txBody>
      </p:sp>
      <p:sp>
        <p:nvSpPr>
          <p:cNvPr id="4" name="Date Placeholder 3"/>
          <p:cNvSpPr>
            <a:spLocks noGrp="1"/>
          </p:cNvSpPr>
          <p:nvPr>
            <p:ph type="dt" sz="half" idx="10"/>
          </p:nvPr>
        </p:nvSpPr>
        <p:spPr/>
        <p:txBody>
          <a:bodyPr/>
          <a:lstStyle/>
          <a:p>
            <a:fld id="{A7FB8C20-713A-4712-A372-EBFD1B7FB555}"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23</a:t>
            </a:fld>
            <a:endParaRPr lang="en-US"/>
          </a:p>
        </p:txBody>
      </p:sp>
      <p:pic>
        <p:nvPicPr>
          <p:cNvPr id="3074" name="Picture 2" descr="C:\Users\HP\Downloads\convex1.jpg"/>
          <p:cNvPicPr>
            <a:picLocks noChangeAspect="1" noChangeArrowheads="1"/>
          </p:cNvPicPr>
          <p:nvPr/>
        </p:nvPicPr>
        <p:blipFill>
          <a:blip r:embed="rId2"/>
          <a:srcRect/>
          <a:stretch>
            <a:fillRect/>
          </a:stretch>
        </p:blipFill>
        <p:spPr bwMode="auto">
          <a:xfrm>
            <a:off x="2667000" y="533401"/>
            <a:ext cx="7696200" cy="5029199"/>
          </a:xfrm>
          <a:prstGeom prst="rect">
            <a:avLst/>
          </a:prstGeom>
          <a:noFill/>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81000"/>
            <a:ext cx="7498080" cy="228600"/>
          </a:xfrm>
        </p:spPr>
        <p:txBody>
          <a:bodyPr>
            <a:normAutofit fontScale="90000"/>
          </a:bodyPr>
          <a:lstStyle/>
          <a:p>
            <a:endParaRPr lang="en-GB" dirty="0"/>
          </a:p>
        </p:txBody>
      </p:sp>
      <p:sp>
        <p:nvSpPr>
          <p:cNvPr id="3" name="Content Placeholder 2"/>
          <p:cNvSpPr>
            <a:spLocks noGrp="1"/>
          </p:cNvSpPr>
          <p:nvPr>
            <p:ph idx="1"/>
          </p:nvPr>
        </p:nvSpPr>
        <p:spPr>
          <a:xfrm>
            <a:off x="2959608" y="71628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4C32C9E7-0BBD-4177-8815-98C15D76F074}" type="datetime1">
              <a:rPr lang="en-US" smtClean="0"/>
              <a:t>2/21/2022</a:t>
            </a:fld>
            <a:endParaRPr lang="en-US"/>
          </a:p>
        </p:txBody>
      </p:sp>
      <p:sp>
        <p:nvSpPr>
          <p:cNvPr id="5" name="Footer Placeholder 4"/>
          <p:cNvSpPr>
            <a:spLocks noGrp="1"/>
          </p:cNvSpPr>
          <p:nvPr>
            <p:ph type="ftr" sz="quarter" idx="11"/>
          </p:nvPr>
        </p:nvSpPr>
        <p:spPr>
          <a:xfrm>
            <a:off x="7239000" y="7848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230</a:t>
            </a:fld>
            <a:endParaRPr lang="en-US"/>
          </a:p>
        </p:txBody>
      </p:sp>
      <p:pic>
        <p:nvPicPr>
          <p:cNvPr id="7170" name="Picture 2" descr="C:\Users\NURSING\Documents\ds00283_im00143_r7_openanglethu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30" y="69852"/>
            <a:ext cx="7696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656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457200"/>
            <a:ext cx="7498080" cy="76200"/>
          </a:xfrm>
        </p:spPr>
        <p:txBody>
          <a:bodyPr>
            <a:normAutofit fontScale="90000"/>
          </a:bodyPr>
          <a:lstStyle/>
          <a:p>
            <a:endParaRPr lang="en-GB" dirty="0"/>
          </a:p>
        </p:txBody>
      </p:sp>
      <p:sp>
        <p:nvSpPr>
          <p:cNvPr id="3" name="Content Placeholder 2"/>
          <p:cNvSpPr>
            <a:spLocks noGrp="1"/>
          </p:cNvSpPr>
          <p:nvPr>
            <p:ph idx="1"/>
          </p:nvPr>
        </p:nvSpPr>
        <p:spPr>
          <a:xfrm>
            <a:off x="1066800" y="152400"/>
            <a:ext cx="10896600" cy="5457829"/>
          </a:xfrm>
        </p:spPr>
        <p:txBody>
          <a:bodyPr>
            <a:noAutofit/>
          </a:bodyPr>
          <a:lstStyle/>
          <a:p>
            <a:pPr marL="82296" indent="0">
              <a:buNone/>
            </a:pPr>
            <a:r>
              <a:rPr lang="en-GB" sz="2800" dirty="0">
                <a:latin typeface="Bookman Old Style" panose="02050604050505020204" pitchFamily="18" charset="0"/>
              </a:rPr>
              <a:t>2) </a:t>
            </a:r>
            <a:r>
              <a:rPr lang="en-US" sz="2800" b="1" dirty="0">
                <a:latin typeface="Bookman Old Style" panose="02050604050505020204" pitchFamily="18" charset="0"/>
              </a:rPr>
              <a:t>Angle- Closure Glaucoma</a:t>
            </a:r>
            <a:endParaRPr lang="en-GB" sz="2800" dirty="0">
              <a:latin typeface="Bookman Old Style" panose="02050604050505020204" pitchFamily="18" charset="0"/>
            </a:endParaRPr>
          </a:p>
          <a:p>
            <a:r>
              <a:rPr lang="en-US" sz="2800" dirty="0">
                <a:latin typeface="Bookman Old Style" panose="02050604050505020204" pitchFamily="18" charset="0"/>
              </a:rPr>
              <a:t>This type is acute in nature.</a:t>
            </a:r>
            <a:endParaRPr lang="en-GB" sz="2800" dirty="0">
              <a:latin typeface="Bookman Old Style" panose="02050604050505020204" pitchFamily="18" charset="0"/>
            </a:endParaRPr>
          </a:p>
          <a:p>
            <a:r>
              <a:rPr lang="en-US" sz="2800" dirty="0">
                <a:latin typeface="Bookman Old Style" panose="02050604050505020204" pitchFamily="18" charset="0"/>
              </a:rPr>
              <a:t>It results from the partial or total obstruction of the anterior chamber angle( junction between the iris and cornea) which blocks the trabecular meshwork. </a:t>
            </a:r>
          </a:p>
          <a:p>
            <a:r>
              <a:rPr lang="en-US" sz="2800" dirty="0">
                <a:latin typeface="Bookman Old Style" panose="02050604050505020204" pitchFamily="18" charset="0"/>
              </a:rPr>
              <a:t>This blockage causes a sharp increase in IOP causing severe ocular and facial pain and requires immediate medical intervention</a:t>
            </a:r>
            <a:endParaRPr lang="en-GB" sz="2800" dirty="0">
              <a:latin typeface="Bookman Old Style" panose="02050604050505020204" pitchFamily="18" charset="0"/>
            </a:endParaRPr>
          </a:p>
          <a:p>
            <a:r>
              <a:rPr lang="en-US" sz="2800" dirty="0">
                <a:latin typeface="Bookman Old Style" panose="02050604050505020204" pitchFamily="18" charset="0"/>
              </a:rPr>
              <a:t>The iris lies close to the drainage channel and bulges forward against the cornea creating a mechanical blockage of the trabecular meshwork. </a:t>
            </a:r>
          </a:p>
          <a:p>
            <a:r>
              <a:rPr lang="en-US" sz="2800" dirty="0">
                <a:latin typeface="Bookman Old Style" panose="02050604050505020204" pitchFamily="18" charset="0"/>
              </a:rPr>
              <a:t>The aqueous attempting to flow through the pupil may push the iris forward which can result in partial or total papillary blockage.</a:t>
            </a:r>
          </a:p>
          <a:p>
            <a:pPr marL="82296" indent="0">
              <a:buNone/>
            </a:pPr>
            <a:endParaRPr lang="en-GB" sz="28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FA4692B0-FC14-484B-8F76-94006AF51F0B}" type="datetime1">
              <a:rPr lang="en-US" smtClean="0"/>
              <a:t>2/21/2022</a:t>
            </a:fld>
            <a:endParaRPr lang="en-US"/>
          </a:p>
        </p:txBody>
      </p:sp>
      <p:sp>
        <p:nvSpPr>
          <p:cNvPr id="5" name="Footer Placeholder 4"/>
          <p:cNvSpPr>
            <a:spLocks noGrp="1"/>
          </p:cNvSpPr>
          <p:nvPr>
            <p:ph type="ftr" sz="quarter" idx="11"/>
          </p:nvPr>
        </p:nvSpPr>
        <p:spPr>
          <a:xfrm>
            <a:off x="7239000" y="7467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231</a:t>
            </a:fld>
            <a:endParaRPr lang="en-US"/>
          </a:p>
        </p:txBody>
      </p:sp>
    </p:spTree>
    <p:extLst>
      <p:ext uri="{BB962C8B-B14F-4D97-AF65-F5344CB8AC3E}">
        <p14:creationId xmlns:p14="http://schemas.microsoft.com/office/powerpoint/2010/main" val="392006672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676400"/>
            <a:ext cx="7498080" cy="1219200"/>
          </a:xfrm>
        </p:spPr>
        <p:txBody>
          <a:bodyPr>
            <a:normAutofit/>
          </a:bodyPr>
          <a:lstStyle/>
          <a:p>
            <a:endParaRPr lang="en-GB" dirty="0"/>
          </a:p>
        </p:txBody>
      </p:sp>
      <p:sp>
        <p:nvSpPr>
          <p:cNvPr id="3" name="Content Placeholder 2"/>
          <p:cNvSpPr>
            <a:spLocks noGrp="1"/>
          </p:cNvSpPr>
          <p:nvPr>
            <p:ph idx="1"/>
          </p:nvPr>
        </p:nvSpPr>
        <p:spPr>
          <a:xfrm>
            <a:off x="838200" y="381000"/>
            <a:ext cx="11049000" cy="5334000"/>
          </a:xfrm>
        </p:spPr>
        <p:txBody>
          <a:bodyPr>
            <a:normAutofit/>
          </a:bodyPr>
          <a:lstStyle/>
          <a:p>
            <a:r>
              <a:rPr lang="en-US" sz="3600" dirty="0">
                <a:latin typeface="Bookman Old Style" panose="02050604050505020204" pitchFamily="18" charset="0"/>
              </a:rPr>
              <a:t>Acute angle closure occurs because of an abnormality of the structures in front of the eye. </a:t>
            </a:r>
          </a:p>
          <a:p>
            <a:r>
              <a:rPr lang="en-US" sz="3600" dirty="0">
                <a:latin typeface="Bookman Old Style" panose="02050604050505020204" pitchFamily="18" charset="0"/>
              </a:rPr>
              <a:t>In most of these cases, the space between the iris and the cornea is more narrow than normal leaving a smaller channel for the aqueous to pass through. </a:t>
            </a:r>
          </a:p>
          <a:p>
            <a:r>
              <a:rPr lang="en-US" sz="3600" dirty="0">
                <a:latin typeface="Bookman Old Style" panose="02050604050505020204" pitchFamily="18" charset="0"/>
              </a:rPr>
              <a:t>If the flow of aqueous becomes completely blocked, the IOP rises sharply causing a sudden angle closure attack.</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C7421E1B-CD3D-4010-85A6-474DC5A086C1}" type="datetime1">
              <a:rPr lang="en-US" smtClean="0"/>
              <a:t>2/21/2022</a:t>
            </a:fld>
            <a:endParaRPr lang="en-US"/>
          </a:p>
        </p:txBody>
      </p:sp>
      <p:sp>
        <p:nvSpPr>
          <p:cNvPr id="5" name="Footer Placeholder 4"/>
          <p:cNvSpPr>
            <a:spLocks noGrp="1"/>
          </p:cNvSpPr>
          <p:nvPr>
            <p:ph type="ftr" sz="quarter" idx="11"/>
          </p:nvPr>
        </p:nvSpPr>
        <p:spPr>
          <a:xfrm>
            <a:off x="7239000" y="7543800"/>
            <a:ext cx="2895600" cy="1219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232</a:t>
            </a:fld>
            <a:endParaRPr lang="en-US"/>
          </a:p>
        </p:txBody>
      </p:sp>
    </p:spTree>
    <p:extLst>
      <p:ext uri="{BB962C8B-B14F-4D97-AF65-F5344CB8AC3E}">
        <p14:creationId xmlns:p14="http://schemas.microsoft.com/office/powerpoint/2010/main" val="324078846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76200"/>
          </a:xfrm>
        </p:spPr>
        <p:txBody>
          <a:bodyPr>
            <a:normAutofit fontScale="90000"/>
          </a:bodyPr>
          <a:lstStyle/>
          <a:p>
            <a:endParaRPr lang="en-GB" dirty="0"/>
          </a:p>
        </p:txBody>
      </p:sp>
      <p:sp>
        <p:nvSpPr>
          <p:cNvPr id="3" name="Content Placeholder 2"/>
          <p:cNvSpPr>
            <a:spLocks noGrp="1"/>
          </p:cNvSpPr>
          <p:nvPr>
            <p:ph idx="1"/>
          </p:nvPr>
        </p:nvSpPr>
        <p:spPr>
          <a:xfrm>
            <a:off x="2959608" y="7620000"/>
            <a:ext cx="7498080" cy="762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E11F0A4E-C225-4CA9-8685-27F8CD94723B}" type="datetime1">
              <a:rPr lang="en-US" smtClean="0"/>
              <a:t>2/21/2022</a:t>
            </a:fld>
            <a:endParaRPr lang="en-US"/>
          </a:p>
        </p:txBody>
      </p:sp>
      <p:sp>
        <p:nvSpPr>
          <p:cNvPr id="5" name="Footer Placeholder 4"/>
          <p:cNvSpPr>
            <a:spLocks noGrp="1"/>
          </p:cNvSpPr>
          <p:nvPr>
            <p:ph type="ftr" sz="quarter" idx="11"/>
          </p:nvPr>
        </p:nvSpPr>
        <p:spPr>
          <a:xfrm>
            <a:off x="7239000" y="80772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233</a:t>
            </a:fld>
            <a:endParaRPr lang="en-US"/>
          </a:p>
        </p:txBody>
      </p:sp>
      <p:pic>
        <p:nvPicPr>
          <p:cNvPr id="8194" name="Picture 2" descr="C:\Users\NURSING\Documents\Screen shot 2010-07-30 at 1.18.13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1015"/>
            <a:ext cx="7696200"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9562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381000"/>
          </a:xfrm>
        </p:spPr>
        <p:txBody>
          <a:bodyPr>
            <a:normAutofit fontScale="90000"/>
          </a:bodyPr>
          <a:lstStyle/>
          <a:p>
            <a:endParaRPr lang="en-GB" dirty="0"/>
          </a:p>
        </p:txBody>
      </p:sp>
      <p:sp>
        <p:nvSpPr>
          <p:cNvPr id="3" name="Content Placeholder 2"/>
          <p:cNvSpPr>
            <a:spLocks noGrp="1"/>
          </p:cNvSpPr>
          <p:nvPr>
            <p:ph idx="1"/>
          </p:nvPr>
        </p:nvSpPr>
        <p:spPr>
          <a:xfrm flipV="1">
            <a:off x="2959608" y="7239000"/>
            <a:ext cx="7498080" cy="381000"/>
          </a:xfrm>
        </p:spPr>
        <p:txBody>
          <a:bodyPr>
            <a:normAutofit/>
          </a:bodyPr>
          <a:lstStyle/>
          <a:p>
            <a:endParaRPr lang="en-GB" dirty="0"/>
          </a:p>
        </p:txBody>
      </p:sp>
      <p:sp>
        <p:nvSpPr>
          <p:cNvPr id="4" name="Date Placeholder 3"/>
          <p:cNvSpPr>
            <a:spLocks noGrp="1"/>
          </p:cNvSpPr>
          <p:nvPr>
            <p:ph type="dt" sz="half" idx="10"/>
          </p:nvPr>
        </p:nvSpPr>
        <p:spPr/>
        <p:txBody>
          <a:bodyPr/>
          <a:lstStyle/>
          <a:p>
            <a:fld id="{FC22C723-AF6E-4019-9C47-55140F83BE85}" type="datetime1">
              <a:rPr lang="en-US" smtClean="0"/>
              <a:t>2/21/2022</a:t>
            </a:fld>
            <a:endParaRPr lang="en-US"/>
          </a:p>
        </p:txBody>
      </p:sp>
      <p:sp>
        <p:nvSpPr>
          <p:cNvPr id="5" name="Footer Placeholder 4"/>
          <p:cNvSpPr>
            <a:spLocks noGrp="1"/>
          </p:cNvSpPr>
          <p:nvPr>
            <p:ph type="ftr" sz="quarter" idx="11"/>
          </p:nvPr>
        </p:nvSpPr>
        <p:spPr>
          <a:xfrm>
            <a:off x="7239000" y="76200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234</a:t>
            </a:fld>
            <a:endParaRPr lang="en-US"/>
          </a:p>
        </p:txBody>
      </p:sp>
      <p:pic>
        <p:nvPicPr>
          <p:cNvPr id="9218" name="Picture 2" descr="C:\Users\NURSING\Documents\A-grayish-green-mid-dilated-pupil-in-acute-angle-closure-glaucoma-Courtesy-of-Jonath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453" y="271515"/>
            <a:ext cx="7315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6260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667000" y="-1371600"/>
            <a:ext cx="7498080" cy="884238"/>
          </a:xfrm>
        </p:spPr>
        <p:txBody>
          <a:bodyPr/>
          <a:lstStyle/>
          <a:p>
            <a:endParaRPr lang="en-GB" dirty="0"/>
          </a:p>
        </p:txBody>
      </p:sp>
      <p:sp>
        <p:nvSpPr>
          <p:cNvPr id="3" name="Content Placeholder 2"/>
          <p:cNvSpPr>
            <a:spLocks noGrp="1"/>
          </p:cNvSpPr>
          <p:nvPr>
            <p:ph idx="1"/>
          </p:nvPr>
        </p:nvSpPr>
        <p:spPr>
          <a:xfrm>
            <a:off x="2959608" y="7620000"/>
            <a:ext cx="7498080" cy="762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4CAF7C49-EEA9-433F-B7C9-A5A1C3B83B49}" type="datetime1">
              <a:rPr lang="en-US" smtClean="0"/>
              <a:t>2/21/2022</a:t>
            </a:fld>
            <a:endParaRPr lang="en-US"/>
          </a:p>
        </p:txBody>
      </p:sp>
      <p:sp>
        <p:nvSpPr>
          <p:cNvPr id="5" name="Footer Placeholder 4"/>
          <p:cNvSpPr>
            <a:spLocks noGrp="1"/>
          </p:cNvSpPr>
          <p:nvPr>
            <p:ph type="ftr" sz="quarter" idx="11"/>
          </p:nvPr>
        </p:nvSpPr>
        <p:spPr>
          <a:xfrm>
            <a:off x="7239000" y="7467600"/>
            <a:ext cx="2895600" cy="914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235</a:t>
            </a:fld>
            <a:endParaRPr lang="en-US"/>
          </a:p>
        </p:txBody>
      </p:sp>
      <p:pic>
        <p:nvPicPr>
          <p:cNvPr id="10242" name="Picture 2" descr="C:\Users\NURSING\Documents\1236555100469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576" y="38100"/>
            <a:ext cx="73152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1415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228600"/>
          </a:xfrm>
        </p:spPr>
        <p:txBody>
          <a:bodyPr>
            <a:normAutofit fontScale="90000"/>
          </a:bodyPr>
          <a:lstStyle/>
          <a:p>
            <a:endParaRPr lang="en-GB" dirty="0"/>
          </a:p>
        </p:txBody>
      </p:sp>
      <p:sp>
        <p:nvSpPr>
          <p:cNvPr id="3" name="Content Placeholder 2"/>
          <p:cNvSpPr>
            <a:spLocks noGrp="1"/>
          </p:cNvSpPr>
          <p:nvPr>
            <p:ph idx="1"/>
          </p:nvPr>
        </p:nvSpPr>
        <p:spPr>
          <a:xfrm flipV="1">
            <a:off x="2959608" y="7315200"/>
            <a:ext cx="7498080" cy="609600"/>
          </a:xfrm>
        </p:spPr>
        <p:txBody>
          <a:bodyPr/>
          <a:lstStyle/>
          <a:p>
            <a:endParaRPr lang="en-GB" dirty="0"/>
          </a:p>
        </p:txBody>
      </p:sp>
      <p:sp>
        <p:nvSpPr>
          <p:cNvPr id="4" name="Date Placeholder 3"/>
          <p:cNvSpPr>
            <a:spLocks noGrp="1"/>
          </p:cNvSpPr>
          <p:nvPr>
            <p:ph type="dt" sz="half" idx="10"/>
          </p:nvPr>
        </p:nvSpPr>
        <p:spPr/>
        <p:txBody>
          <a:bodyPr/>
          <a:lstStyle/>
          <a:p>
            <a:fld id="{1731FFE6-BCFE-468B-90D2-DCF8A6732743}" type="datetime1">
              <a:rPr lang="en-US" smtClean="0"/>
              <a:t>2/21/2022</a:t>
            </a:fld>
            <a:endParaRPr lang="en-US"/>
          </a:p>
        </p:txBody>
      </p:sp>
      <p:sp>
        <p:nvSpPr>
          <p:cNvPr id="5" name="Footer Placeholder 4"/>
          <p:cNvSpPr>
            <a:spLocks noGrp="1"/>
          </p:cNvSpPr>
          <p:nvPr>
            <p:ph type="ftr" sz="quarter" idx="11"/>
          </p:nvPr>
        </p:nvSpPr>
        <p:spPr>
          <a:xfrm>
            <a:off x="7239000" y="7620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236</a:t>
            </a:fld>
            <a:endParaRPr lang="en-US"/>
          </a:p>
        </p:txBody>
      </p:sp>
      <p:pic>
        <p:nvPicPr>
          <p:cNvPr id="11266" name="Picture 2" descr="C:\Users\NURSING\Documents\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33400"/>
            <a:ext cx="6629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415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457200"/>
          </a:xfrm>
        </p:spPr>
        <p:txBody>
          <a:bodyPr>
            <a:normAutofit fontScale="90000"/>
          </a:bodyPr>
          <a:lstStyle/>
          <a:p>
            <a:endParaRPr lang="en-GB" dirty="0"/>
          </a:p>
        </p:txBody>
      </p:sp>
      <p:sp>
        <p:nvSpPr>
          <p:cNvPr id="3" name="Content Placeholder 2"/>
          <p:cNvSpPr>
            <a:spLocks noGrp="1"/>
          </p:cNvSpPr>
          <p:nvPr>
            <p:ph idx="1"/>
          </p:nvPr>
        </p:nvSpPr>
        <p:spPr>
          <a:xfrm>
            <a:off x="838200" y="0"/>
            <a:ext cx="11232776" cy="5867400"/>
          </a:xfrm>
        </p:spPr>
        <p:txBody>
          <a:bodyPr>
            <a:noAutofit/>
          </a:bodyPr>
          <a:lstStyle/>
          <a:p>
            <a:pPr marL="82296" indent="0">
              <a:buNone/>
            </a:pPr>
            <a:r>
              <a:rPr lang="en-US" sz="2800" dirty="0">
                <a:latin typeface="Bookman Old Style" panose="02050604050505020204" pitchFamily="18" charset="0"/>
              </a:rPr>
              <a:t>The causes of abnormal positioning of the iris include:-</a:t>
            </a:r>
            <a:endParaRPr lang="en-GB" sz="2800" dirty="0">
              <a:latin typeface="Bookman Old Style" panose="02050604050505020204" pitchFamily="18" charset="0"/>
            </a:endParaRPr>
          </a:p>
          <a:p>
            <a:pPr marL="82296" indent="0">
              <a:buNone/>
            </a:pPr>
            <a:r>
              <a:rPr lang="en-US" sz="2800" dirty="0">
                <a:latin typeface="Bookman Old Style" panose="02050604050505020204" pitchFamily="18" charset="0"/>
              </a:rPr>
              <a:t>1) </a:t>
            </a:r>
            <a:r>
              <a:rPr lang="en-US" sz="2800" b="1" dirty="0">
                <a:latin typeface="Bookman Old Style" panose="02050604050505020204" pitchFamily="18" charset="0"/>
              </a:rPr>
              <a:t>Pupillary block- </a:t>
            </a:r>
            <a:r>
              <a:rPr lang="en-US" sz="2800" dirty="0">
                <a:latin typeface="Bookman Old Style" panose="02050604050505020204" pitchFamily="18" charset="0"/>
              </a:rPr>
              <a:t>occurs if the back of the      	iris adheres to the lens inside the eye.</a:t>
            </a:r>
          </a:p>
          <a:p>
            <a:pPr lvl="1"/>
            <a:r>
              <a:rPr lang="en-US" sz="2800" dirty="0">
                <a:latin typeface="Bookman Old Style" panose="02050604050505020204" pitchFamily="18" charset="0"/>
              </a:rPr>
              <a:t> The papillary channel becomes blocked. </a:t>
            </a:r>
          </a:p>
          <a:p>
            <a:pPr lvl="1"/>
            <a:r>
              <a:rPr lang="en-US" sz="2800" dirty="0">
                <a:latin typeface="Bookman Old Style" panose="02050604050505020204" pitchFamily="18" charset="0"/>
              </a:rPr>
              <a:t>Fluid backs up behind the iris</a:t>
            </a:r>
          </a:p>
          <a:p>
            <a:pPr lvl="1"/>
            <a:r>
              <a:rPr lang="en-US" sz="2800" dirty="0">
                <a:latin typeface="Bookman Old Style" panose="02050604050505020204" pitchFamily="18" charset="0"/>
              </a:rPr>
              <a:t> pushing the iris forward until it closes the drainage angle in the anterior chamber.</a:t>
            </a:r>
            <a:endParaRPr lang="en-GB" sz="2800" dirty="0">
              <a:latin typeface="Bookman Old Style" panose="02050604050505020204" pitchFamily="18" charset="0"/>
            </a:endParaRPr>
          </a:p>
          <a:p>
            <a:pPr marL="82296" indent="0">
              <a:buNone/>
            </a:pPr>
            <a:r>
              <a:rPr lang="en-US" sz="2800" dirty="0">
                <a:latin typeface="Bookman Old Style" panose="02050604050505020204" pitchFamily="18" charset="0"/>
              </a:rPr>
              <a:t>2) </a:t>
            </a:r>
            <a:r>
              <a:rPr lang="en-US" sz="2800" b="1" dirty="0">
                <a:latin typeface="Bookman Old Style" panose="02050604050505020204" pitchFamily="18" charset="0"/>
              </a:rPr>
              <a:t>Iris plateau- </a:t>
            </a:r>
            <a:r>
              <a:rPr lang="en-US" sz="2800" dirty="0">
                <a:latin typeface="Bookman Old Style" panose="02050604050505020204" pitchFamily="18" charset="0"/>
              </a:rPr>
              <a:t>the iris is attached to the 	ciliary body too close to the trabecular 	meshwork where drainage occurs. </a:t>
            </a:r>
          </a:p>
          <a:p>
            <a:pPr lvl="1"/>
            <a:r>
              <a:rPr lang="en-US" sz="2800" dirty="0">
                <a:latin typeface="Bookman Old Style" panose="02050604050505020204" pitchFamily="18" charset="0"/>
              </a:rPr>
              <a:t>When the pupil dilates, peripheral iris tissue bulges up in the filtration angle and can cover up the drainage meshwork causing IOP to rise quickly. </a:t>
            </a:r>
          </a:p>
          <a:p>
            <a:pPr lvl="1"/>
            <a:r>
              <a:rPr lang="en-US" sz="2800" dirty="0">
                <a:latin typeface="Bookman Old Style" panose="02050604050505020204" pitchFamily="18" charset="0"/>
              </a:rPr>
              <a:t>This occur in conditions where the pupil dilates in dim lighting or when eye drops are used to intentionally enlarge the pupil</a:t>
            </a:r>
            <a:endParaRPr lang="en-GB" sz="2800" dirty="0"/>
          </a:p>
        </p:txBody>
      </p:sp>
      <p:sp>
        <p:nvSpPr>
          <p:cNvPr id="4" name="Date Placeholder 3"/>
          <p:cNvSpPr>
            <a:spLocks noGrp="1"/>
          </p:cNvSpPr>
          <p:nvPr>
            <p:ph type="dt" sz="half" idx="10"/>
          </p:nvPr>
        </p:nvSpPr>
        <p:spPr/>
        <p:txBody>
          <a:bodyPr/>
          <a:lstStyle/>
          <a:p>
            <a:fld id="{0F42C2AF-E09A-4C88-B50D-657F2368E8D7}" type="datetime1">
              <a:rPr lang="en-US" smtClean="0"/>
              <a:t>2/21/2022</a:t>
            </a:fld>
            <a:endParaRPr lang="en-US" dirty="0"/>
          </a:p>
        </p:txBody>
      </p:sp>
      <p:sp>
        <p:nvSpPr>
          <p:cNvPr id="5" name="Footer Placeholder 4"/>
          <p:cNvSpPr>
            <a:spLocks noGrp="1"/>
          </p:cNvSpPr>
          <p:nvPr>
            <p:ph type="ftr" sz="quarter" idx="11"/>
          </p:nvPr>
        </p:nvSpPr>
        <p:spPr>
          <a:xfrm flipV="1">
            <a:off x="7391400" y="7543800"/>
            <a:ext cx="2895600" cy="685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237</a:t>
            </a:fld>
            <a:endParaRPr lang="en-US"/>
          </a:p>
        </p:txBody>
      </p:sp>
    </p:spTree>
    <p:extLst>
      <p:ext uri="{BB962C8B-B14F-4D97-AF65-F5344CB8AC3E}">
        <p14:creationId xmlns:p14="http://schemas.microsoft.com/office/powerpoint/2010/main" val="327586987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304800"/>
          </a:xfrm>
        </p:spPr>
        <p:txBody>
          <a:bodyPr>
            <a:normAutofit fontScale="90000"/>
          </a:bodyPr>
          <a:lstStyle/>
          <a:p>
            <a:endParaRPr lang="en-GB" dirty="0"/>
          </a:p>
        </p:txBody>
      </p:sp>
      <p:sp>
        <p:nvSpPr>
          <p:cNvPr id="3" name="Content Placeholder 2"/>
          <p:cNvSpPr>
            <a:spLocks noGrp="1"/>
          </p:cNvSpPr>
          <p:nvPr>
            <p:ph idx="1"/>
          </p:nvPr>
        </p:nvSpPr>
        <p:spPr>
          <a:xfrm>
            <a:off x="838200" y="25400"/>
            <a:ext cx="11125200" cy="5765800"/>
          </a:xfrm>
        </p:spPr>
        <p:txBody>
          <a:bodyPr>
            <a:noAutofit/>
          </a:bodyPr>
          <a:lstStyle/>
          <a:p>
            <a:pPr marL="82296" indent="0">
              <a:buNone/>
            </a:pPr>
            <a:r>
              <a:rPr lang="en-US" sz="2800" dirty="0">
                <a:latin typeface="Bookman Old Style" panose="02050604050505020204" pitchFamily="18" charset="0"/>
              </a:rPr>
              <a:t>3) Hyperopic patients- these people have </a:t>
            </a:r>
          </a:p>
          <a:p>
            <a:pPr marL="82296" indent="0">
              <a:buNone/>
            </a:pPr>
            <a:r>
              <a:rPr lang="en-US" sz="2800" dirty="0">
                <a:latin typeface="Bookman Old Style" panose="02050604050505020204" pitchFamily="18" charset="0"/>
              </a:rPr>
              <a:t>	shallow anterior chambers and narrow 	angles increasing their risk for angle 	closure glaucoma from pupil dilatation 	or 	aging changes in the eye</a:t>
            </a:r>
          </a:p>
          <a:p>
            <a:pPr marL="82296" indent="0">
              <a:buNone/>
            </a:pPr>
            <a:r>
              <a:rPr lang="en-US" sz="2800" dirty="0">
                <a:latin typeface="Bookman Old Style" panose="02050604050505020204" pitchFamily="18" charset="0"/>
              </a:rPr>
              <a:t>4) Tumors, eye disease and other causes- a    	tumor behind the iris, </a:t>
            </a:r>
          </a:p>
          <a:p>
            <a:pPr lvl="1"/>
            <a:r>
              <a:rPr lang="en-US" sz="2800" dirty="0">
                <a:latin typeface="Bookman Old Style" panose="02050604050505020204" pitchFamily="18" charset="0"/>
              </a:rPr>
              <a:t>swelling associated with inflammation of the </a:t>
            </a:r>
            <a:r>
              <a:rPr lang="en-US" sz="2800" dirty="0" err="1">
                <a:latin typeface="Bookman Old Style" panose="02050604050505020204" pitchFamily="18" charset="0"/>
              </a:rPr>
              <a:t>cilliary</a:t>
            </a:r>
            <a:r>
              <a:rPr lang="en-US" sz="2800" dirty="0">
                <a:latin typeface="Bookman Old Style" panose="02050604050505020204" pitchFamily="18" charset="0"/>
              </a:rPr>
              <a:t> body (intermediate uveitis)</a:t>
            </a:r>
          </a:p>
          <a:p>
            <a:pPr lvl="1"/>
            <a:r>
              <a:rPr lang="en-US" sz="2800" dirty="0">
                <a:latin typeface="Bookman Old Style" panose="02050604050505020204" pitchFamily="18" charset="0"/>
              </a:rPr>
              <a:t> alteration of the shape of the eye after retinal detachment surgery can also cause angle closure glaucoma.</a:t>
            </a:r>
            <a:endParaRPr lang="en-GB" sz="2800" dirty="0">
              <a:latin typeface="Bookman Old Style" panose="02050604050505020204" pitchFamily="18" charset="0"/>
            </a:endParaRPr>
          </a:p>
          <a:p>
            <a:pPr marL="82296" indent="0">
              <a:buNone/>
            </a:pPr>
            <a:r>
              <a:rPr lang="en-US" sz="2800" dirty="0">
                <a:latin typeface="Bookman Old Style" panose="02050604050505020204" pitchFamily="18" charset="0"/>
              </a:rPr>
              <a:t>5) Age- as one grow older, the lens inside 	the 	eye gets larger, increasing the risk 	for 	pupil block.</a:t>
            </a:r>
          </a:p>
          <a:p>
            <a:pPr lvl="1">
              <a:buFont typeface="Courier New" panose="02070309020205020404" pitchFamily="49" charset="0"/>
              <a:buChar char="o"/>
            </a:pPr>
            <a:r>
              <a:rPr lang="en-US" sz="2800" dirty="0">
                <a:latin typeface="Bookman Old Style" panose="02050604050505020204" pitchFamily="18" charset="0"/>
              </a:rPr>
              <a:t> Also the anterior chamber tends to become increasingly shallow and the drainage angle may narrow as we age.</a:t>
            </a:r>
            <a:endParaRPr lang="en-GB" sz="2800" dirty="0">
              <a:latin typeface="Bookman Old Style" panose="02050604050505020204" pitchFamily="18" charset="0"/>
            </a:endParaRPr>
          </a:p>
          <a:p>
            <a:pPr lvl="0"/>
            <a:endParaRPr lang="en-GB" sz="28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9D76D697-BF65-4AE1-AE65-68509FA05FCA}" type="datetime1">
              <a:rPr lang="en-US" smtClean="0"/>
              <a:t>2/21/2022</a:t>
            </a:fld>
            <a:endParaRPr lang="en-US"/>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238</a:t>
            </a:fld>
            <a:endParaRPr lang="en-US"/>
          </a:p>
        </p:txBody>
      </p:sp>
    </p:spTree>
    <p:extLst>
      <p:ext uri="{BB962C8B-B14F-4D97-AF65-F5344CB8AC3E}">
        <p14:creationId xmlns:p14="http://schemas.microsoft.com/office/powerpoint/2010/main" val="302194370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1219200"/>
            <a:ext cx="7498080" cy="304800"/>
          </a:xfrm>
        </p:spPr>
        <p:txBody>
          <a:bodyPr>
            <a:normAutofit fontScale="90000"/>
          </a:bodyPr>
          <a:lstStyle/>
          <a:p>
            <a:endParaRPr lang="en-GB" dirty="0"/>
          </a:p>
        </p:txBody>
      </p:sp>
      <p:sp>
        <p:nvSpPr>
          <p:cNvPr id="3" name="Content Placeholder 2"/>
          <p:cNvSpPr>
            <a:spLocks noGrp="1"/>
          </p:cNvSpPr>
          <p:nvPr>
            <p:ph idx="1"/>
          </p:nvPr>
        </p:nvSpPr>
        <p:spPr>
          <a:xfrm>
            <a:off x="838200" y="228600"/>
            <a:ext cx="11232776" cy="5457829"/>
          </a:xfrm>
        </p:spPr>
        <p:txBody>
          <a:bodyPr>
            <a:normAutofit/>
          </a:bodyPr>
          <a:lstStyle/>
          <a:p>
            <a:pPr marL="82296" indent="0">
              <a:buNone/>
            </a:pPr>
            <a:r>
              <a:rPr lang="en-US" sz="3600" dirty="0">
                <a:latin typeface="Bookman Old Style" panose="02050604050505020204" pitchFamily="18" charset="0"/>
              </a:rPr>
              <a:t>6)Persons who work in dark environments 	because of long term pupil dilatation 	resulting in blockage of the angle of iris</a:t>
            </a:r>
            <a:endParaRPr lang="en-GB" sz="3600" dirty="0">
              <a:latin typeface="Bookman Old Style" panose="02050604050505020204" pitchFamily="18" charset="0"/>
            </a:endParaRPr>
          </a:p>
          <a:p>
            <a:pPr marL="82296" indent="0">
              <a:buNone/>
            </a:pPr>
            <a:r>
              <a:rPr lang="en-US" sz="3600" dirty="0">
                <a:latin typeface="Bookman Old Style" panose="02050604050505020204" pitchFamily="18" charset="0"/>
              </a:rPr>
              <a:t>7) Race- Asians and Eskimos who have 	anatomically narrower anterior 	chambers than whites have a higher 	incidence of angle closure glaucoma.</a:t>
            </a:r>
            <a:endParaRPr lang="en-GB" sz="3600" dirty="0">
              <a:latin typeface="Bookman Old Style" panose="02050604050505020204" pitchFamily="18" charset="0"/>
            </a:endParaRPr>
          </a:p>
          <a:p>
            <a:pPr marL="82296" indent="0">
              <a:buNone/>
            </a:pPr>
            <a:r>
              <a:rPr lang="en-US" sz="3600" dirty="0">
                <a:latin typeface="Bookman Old Style" panose="02050604050505020204" pitchFamily="18" charset="0"/>
              </a:rPr>
              <a:t>8) Sex- more women than men are affected.</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7CD855A6-DB45-404F-971D-40432A0BBDF3}" type="datetime1">
              <a:rPr lang="en-US" smtClean="0"/>
              <a:t>2/21/2022</a:t>
            </a:fld>
            <a:endParaRPr lang="en-US"/>
          </a:p>
        </p:txBody>
      </p:sp>
      <p:sp>
        <p:nvSpPr>
          <p:cNvPr id="5" name="Footer Placeholder 4"/>
          <p:cNvSpPr>
            <a:spLocks noGrp="1"/>
          </p:cNvSpPr>
          <p:nvPr>
            <p:ph type="ftr" sz="quarter" idx="11"/>
          </p:nvPr>
        </p:nvSpPr>
        <p:spPr>
          <a:xfrm>
            <a:off x="7239000" y="73914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239</a:t>
            </a:fld>
            <a:endParaRPr lang="en-US"/>
          </a:p>
        </p:txBody>
      </p:sp>
    </p:spTree>
    <p:extLst>
      <p:ext uri="{BB962C8B-B14F-4D97-AF65-F5344CB8AC3E}">
        <p14:creationId xmlns:p14="http://schemas.microsoft.com/office/powerpoint/2010/main" val="1163797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7498080" cy="381000"/>
          </a:xfrm>
        </p:spPr>
        <p:txBody>
          <a:bodyPr>
            <a:normAutofit fontScale="90000"/>
          </a:bodyPr>
          <a:lstStyle/>
          <a:p>
            <a:r>
              <a:rPr lang="en-US" dirty="0" err="1" smtClean="0"/>
              <a:t>Balbar</a:t>
            </a:r>
            <a:r>
              <a:rPr lang="en-US" dirty="0" smtClean="0"/>
              <a:t> </a:t>
            </a:r>
            <a:r>
              <a:rPr lang="en-US" dirty="0" err="1" smtClean="0"/>
              <a:t>conjuctiva</a:t>
            </a:r>
            <a:endParaRPr lang="en-US" dirty="0"/>
          </a:p>
        </p:txBody>
      </p:sp>
      <p:pic>
        <p:nvPicPr>
          <p:cNvPr id="9218" name="Picture 2" descr="C:\Users\HP\Downloads\landscape-1445715811-conjunctivitis-175423329.jpg"/>
          <p:cNvPicPr>
            <a:picLocks noGrp="1" noChangeAspect="1" noChangeArrowheads="1"/>
          </p:cNvPicPr>
          <p:nvPr>
            <p:ph idx="1"/>
          </p:nvPr>
        </p:nvPicPr>
        <p:blipFill>
          <a:blip r:embed="rId2"/>
          <a:srcRect/>
          <a:stretch>
            <a:fillRect/>
          </a:stretch>
        </p:blipFill>
        <p:spPr bwMode="auto">
          <a:xfrm>
            <a:off x="2631727" y="640080"/>
            <a:ext cx="7715250" cy="5181600"/>
          </a:xfrm>
          <a:prstGeom prst="rect">
            <a:avLst/>
          </a:prstGeom>
          <a:noFill/>
        </p:spPr>
      </p:pic>
      <p:sp>
        <p:nvSpPr>
          <p:cNvPr id="4" name="Date Placeholder 3"/>
          <p:cNvSpPr>
            <a:spLocks noGrp="1"/>
          </p:cNvSpPr>
          <p:nvPr>
            <p:ph type="dt" sz="half" idx="10"/>
          </p:nvPr>
        </p:nvSpPr>
        <p:spPr>
          <a:xfrm flipV="1">
            <a:off x="5105400" y="7391400"/>
            <a:ext cx="2133600" cy="228600"/>
          </a:xfrm>
        </p:spPr>
        <p:txBody>
          <a:bodyPr/>
          <a:lstStyle/>
          <a:p>
            <a:fld id="{E651C98D-9753-4E61-91D6-5899C8C50A8E}" type="datetime1">
              <a:rPr lang="en-US" smtClean="0"/>
              <a:t>2/21/2022</a:t>
            </a:fld>
            <a:endParaRPr lang="en-US" dirty="0"/>
          </a:p>
        </p:txBody>
      </p:sp>
      <p:sp>
        <p:nvSpPr>
          <p:cNvPr id="5" name="Footer Placeholder 4"/>
          <p:cNvSpPr>
            <a:spLocks noGrp="1"/>
          </p:cNvSpPr>
          <p:nvPr>
            <p:ph type="ftr" sz="quarter" idx="11"/>
          </p:nvPr>
        </p:nvSpPr>
        <p:spPr>
          <a:xfrm flipV="1">
            <a:off x="7239000" y="74218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7943088" cy="457200"/>
          </a:xfrm>
        </p:spPr>
        <p:txBody>
          <a:bodyPr>
            <a:normAutofit fontScale="90000"/>
          </a:bodyPr>
          <a:lstStyle/>
          <a:p>
            <a:r>
              <a:rPr lang="en-US" sz="2800" b="1" dirty="0">
                <a:latin typeface="Bookman Old Style" panose="02050604050505020204" pitchFamily="18" charset="0"/>
              </a:rPr>
              <a:t/>
            </a:r>
            <a:br>
              <a:rPr lang="en-US" sz="2800" b="1" dirty="0">
                <a:latin typeface="Bookman Old Style" panose="02050604050505020204" pitchFamily="18" charset="0"/>
              </a:rPr>
            </a:br>
            <a:r>
              <a:rPr lang="en-US" sz="2800" b="1" dirty="0">
                <a:latin typeface="Bookman Old Style" panose="02050604050505020204" pitchFamily="18" charset="0"/>
              </a:rPr>
              <a:t>3) </a:t>
            </a:r>
            <a:r>
              <a:rPr lang="en-US" sz="3100" b="1" dirty="0">
                <a:latin typeface="Bookman Old Style" panose="02050604050505020204" pitchFamily="18" charset="0"/>
              </a:rPr>
              <a:t>Congenital Glaucoma</a:t>
            </a:r>
            <a:r>
              <a:rPr lang="en-GB" sz="3100" dirty="0">
                <a:latin typeface="Bookman Old Style" panose="02050604050505020204" pitchFamily="18" charset="0"/>
              </a:rPr>
              <a:t/>
            </a:r>
            <a:br>
              <a:rPr lang="en-GB" sz="3100" dirty="0">
                <a:latin typeface="Bookman Old Style" panose="02050604050505020204" pitchFamily="18" charset="0"/>
              </a:rPr>
            </a:br>
            <a:endParaRPr lang="en-GB" sz="3100" dirty="0">
              <a:latin typeface="Bookman Old Style" panose="02050604050505020204" pitchFamily="18" charset="0"/>
            </a:endParaRPr>
          </a:p>
        </p:txBody>
      </p:sp>
      <p:sp>
        <p:nvSpPr>
          <p:cNvPr id="3" name="Content Placeholder 2"/>
          <p:cNvSpPr>
            <a:spLocks noGrp="1"/>
          </p:cNvSpPr>
          <p:nvPr>
            <p:ph idx="1"/>
          </p:nvPr>
        </p:nvSpPr>
        <p:spPr>
          <a:xfrm>
            <a:off x="990600" y="533400"/>
            <a:ext cx="10820400" cy="5105400"/>
          </a:xfrm>
        </p:spPr>
        <p:txBody>
          <a:bodyPr>
            <a:normAutofit/>
          </a:bodyPr>
          <a:lstStyle/>
          <a:p>
            <a:r>
              <a:rPr lang="en-US" sz="3000" dirty="0">
                <a:latin typeface="Bookman Old Style" panose="02050604050505020204" pitchFamily="18" charset="0"/>
              </a:rPr>
              <a:t>This inherited form of glaucoma is present at birth with 80% of the cases diagnosed at age one. </a:t>
            </a:r>
          </a:p>
          <a:p>
            <a:r>
              <a:rPr lang="en-US" sz="3000" dirty="0">
                <a:latin typeface="Bookman Old Style" panose="02050604050505020204" pitchFamily="18" charset="0"/>
              </a:rPr>
              <a:t>These children are born with narrow angels or some other defect in the drainage system of the eye.</a:t>
            </a:r>
          </a:p>
          <a:p>
            <a:r>
              <a:rPr lang="en-US" sz="3000" dirty="0">
                <a:latin typeface="Bookman Old Style" panose="02050604050505020204" pitchFamily="18" charset="0"/>
              </a:rPr>
              <a:t> It is difficult to spot signs of congenital glaucoma because children are too young to understand what is happening to them. </a:t>
            </a:r>
          </a:p>
          <a:p>
            <a:r>
              <a:rPr lang="en-US" sz="3000" dirty="0">
                <a:latin typeface="Bookman Old Style" panose="02050604050505020204" pitchFamily="18" charset="0"/>
              </a:rPr>
              <a:t>If a cloudy, white hazy, enlarged or protruded eye in child  is noted  consult</a:t>
            </a:r>
            <a:endParaRPr lang="en-GB" sz="3000" dirty="0">
              <a:latin typeface="Bookman Old Style" panose="02050604050505020204" pitchFamily="18" charset="0"/>
            </a:endParaRPr>
          </a:p>
          <a:p>
            <a:r>
              <a:rPr lang="en-US" sz="3000" dirty="0">
                <a:latin typeface="Bookman Old Style" panose="02050604050505020204" pitchFamily="18" charset="0"/>
              </a:rPr>
              <a:t>Congenital glaucoma typically occurs more in boys than in girls.</a:t>
            </a:r>
            <a:endParaRPr lang="en-GB" sz="30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8F7E39C3-1794-4178-954F-2B0FB245A6A2}" type="datetime1">
              <a:rPr lang="en-US" smtClean="0"/>
              <a:t>2/21/2022</a:t>
            </a:fld>
            <a:endParaRPr lang="en-US"/>
          </a:p>
        </p:txBody>
      </p:sp>
      <p:sp>
        <p:nvSpPr>
          <p:cNvPr id="5" name="Footer Placeholder 4"/>
          <p:cNvSpPr>
            <a:spLocks noGrp="1"/>
          </p:cNvSpPr>
          <p:nvPr>
            <p:ph type="ftr" sz="quarter" idx="11"/>
          </p:nvPr>
        </p:nvSpPr>
        <p:spPr>
          <a:xfrm>
            <a:off x="7239000" y="76200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240</a:t>
            </a:fld>
            <a:endParaRPr lang="en-US"/>
          </a:p>
        </p:txBody>
      </p:sp>
    </p:spTree>
    <p:extLst>
      <p:ext uri="{BB962C8B-B14F-4D97-AF65-F5344CB8AC3E}">
        <p14:creationId xmlns:p14="http://schemas.microsoft.com/office/powerpoint/2010/main" val="1341329150"/>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533400"/>
          </a:xfrm>
        </p:spPr>
        <p:txBody>
          <a:bodyPr>
            <a:normAutofit fontScale="90000"/>
          </a:bodyPr>
          <a:lstStyle/>
          <a:p>
            <a:endParaRPr lang="en-GB" dirty="0"/>
          </a:p>
        </p:txBody>
      </p:sp>
      <p:sp>
        <p:nvSpPr>
          <p:cNvPr id="3" name="Content Placeholder 2"/>
          <p:cNvSpPr>
            <a:spLocks noGrp="1"/>
          </p:cNvSpPr>
          <p:nvPr>
            <p:ph idx="1"/>
          </p:nvPr>
        </p:nvSpPr>
        <p:spPr>
          <a:xfrm>
            <a:off x="2959608" y="7467600"/>
            <a:ext cx="7498080" cy="914400"/>
          </a:xfrm>
        </p:spPr>
        <p:txBody>
          <a:bodyPr/>
          <a:lstStyle/>
          <a:p>
            <a:endParaRPr lang="en-GB" dirty="0"/>
          </a:p>
        </p:txBody>
      </p:sp>
      <p:sp>
        <p:nvSpPr>
          <p:cNvPr id="4" name="Date Placeholder 3"/>
          <p:cNvSpPr>
            <a:spLocks noGrp="1"/>
          </p:cNvSpPr>
          <p:nvPr>
            <p:ph type="dt" sz="half" idx="10"/>
          </p:nvPr>
        </p:nvSpPr>
        <p:spPr/>
        <p:txBody>
          <a:bodyPr/>
          <a:lstStyle/>
          <a:p>
            <a:fld id="{3B08B46E-64CB-45B9-BA7D-28779A913302}" type="datetime1">
              <a:rPr lang="en-US" smtClean="0"/>
              <a:t>2/21/2022</a:t>
            </a:fld>
            <a:endParaRPr lang="en-US"/>
          </a:p>
        </p:txBody>
      </p:sp>
      <p:sp>
        <p:nvSpPr>
          <p:cNvPr id="5" name="Footer Placeholder 4"/>
          <p:cNvSpPr>
            <a:spLocks noGrp="1"/>
          </p:cNvSpPr>
          <p:nvPr>
            <p:ph type="ftr" sz="quarter" idx="11"/>
          </p:nvPr>
        </p:nvSpPr>
        <p:spPr>
          <a:xfrm>
            <a:off x="7239000" y="76962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241</a:t>
            </a:fld>
            <a:endParaRPr lang="en-US"/>
          </a:p>
        </p:txBody>
      </p:sp>
      <p:pic>
        <p:nvPicPr>
          <p:cNvPr id="12290" name="Picture 2" descr="C:\Users\NURSING\Documents\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608" y="-76200"/>
            <a:ext cx="6781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6098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07719"/>
            <a:ext cx="7498080" cy="45719"/>
          </a:xfrm>
        </p:spPr>
        <p:txBody>
          <a:bodyPr>
            <a:normAutofit fontScale="90000"/>
          </a:bodyPr>
          <a:lstStyle/>
          <a:p>
            <a:endParaRPr lang="en-GB" dirty="0"/>
          </a:p>
        </p:txBody>
      </p:sp>
      <p:sp>
        <p:nvSpPr>
          <p:cNvPr id="3" name="Content Placeholder 2"/>
          <p:cNvSpPr>
            <a:spLocks noGrp="1"/>
          </p:cNvSpPr>
          <p:nvPr>
            <p:ph idx="1"/>
          </p:nvPr>
        </p:nvSpPr>
        <p:spPr>
          <a:xfrm>
            <a:off x="2959608" y="8153400"/>
            <a:ext cx="7498080" cy="304800"/>
          </a:xfrm>
        </p:spPr>
        <p:txBody>
          <a:bodyPr>
            <a:normAutofit fontScale="85000" lnSpcReduction="20000"/>
          </a:bodyPr>
          <a:lstStyle/>
          <a:p>
            <a:endParaRPr lang="en-GB" dirty="0"/>
          </a:p>
        </p:txBody>
      </p:sp>
      <p:sp>
        <p:nvSpPr>
          <p:cNvPr id="4" name="Date Placeholder 3"/>
          <p:cNvSpPr>
            <a:spLocks noGrp="1"/>
          </p:cNvSpPr>
          <p:nvPr>
            <p:ph type="dt" sz="half" idx="10"/>
          </p:nvPr>
        </p:nvSpPr>
        <p:spPr/>
        <p:txBody>
          <a:bodyPr/>
          <a:lstStyle/>
          <a:p>
            <a:fld id="{1DE2E5AC-59A4-44E3-B494-48532C4ACED3}" type="datetime1">
              <a:rPr lang="en-US" smtClean="0"/>
              <a:t>2/21/2022</a:t>
            </a:fld>
            <a:endParaRPr lang="en-US"/>
          </a:p>
        </p:txBody>
      </p:sp>
      <p:sp>
        <p:nvSpPr>
          <p:cNvPr id="5" name="Footer Placeholder 4"/>
          <p:cNvSpPr>
            <a:spLocks noGrp="1"/>
          </p:cNvSpPr>
          <p:nvPr>
            <p:ph type="ftr" sz="quarter" idx="11"/>
          </p:nvPr>
        </p:nvSpPr>
        <p:spPr>
          <a:xfrm>
            <a:off x="7239000" y="6934200"/>
            <a:ext cx="2895600" cy="1676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242</a:t>
            </a:fld>
            <a:endParaRPr lang="en-US"/>
          </a:p>
        </p:txBody>
      </p:sp>
      <p:pic>
        <p:nvPicPr>
          <p:cNvPr id="13314" name="Picture 2" descr="C:\Users\NURSING\Document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290"/>
            <a:ext cx="7086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9253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1143000"/>
            <a:ext cx="7498080" cy="228600"/>
          </a:xfrm>
        </p:spPr>
        <p:txBody>
          <a:bodyPr>
            <a:normAutofit fontScale="90000"/>
          </a:bodyPr>
          <a:lstStyle/>
          <a:p>
            <a:endParaRPr lang="en-GB" dirty="0"/>
          </a:p>
        </p:txBody>
      </p:sp>
      <p:sp>
        <p:nvSpPr>
          <p:cNvPr id="3" name="Content Placeholder 2"/>
          <p:cNvSpPr>
            <a:spLocks noGrp="1"/>
          </p:cNvSpPr>
          <p:nvPr>
            <p:ph idx="1"/>
          </p:nvPr>
        </p:nvSpPr>
        <p:spPr>
          <a:xfrm>
            <a:off x="990600" y="228600"/>
            <a:ext cx="10972800" cy="5486400"/>
          </a:xfrm>
        </p:spPr>
        <p:txBody>
          <a:bodyPr>
            <a:normAutofit fontScale="77500" lnSpcReduction="20000"/>
          </a:bodyPr>
          <a:lstStyle/>
          <a:p>
            <a:pPr marL="82296" indent="0">
              <a:buNone/>
            </a:pPr>
            <a:r>
              <a:rPr lang="en-US" sz="3600" b="1" dirty="0">
                <a:latin typeface="Bookman Old Style" panose="02050604050505020204" pitchFamily="18" charset="0"/>
              </a:rPr>
              <a:t>4) Secondary glaucoma</a:t>
            </a:r>
            <a:endParaRPr lang="en-GB" sz="3600" dirty="0">
              <a:latin typeface="Bookman Old Style" panose="02050604050505020204" pitchFamily="18" charset="0"/>
            </a:endParaRPr>
          </a:p>
          <a:p>
            <a:r>
              <a:rPr lang="en-US" sz="3600" dirty="0">
                <a:latin typeface="Bookman Old Style" panose="02050604050505020204" pitchFamily="18" charset="0"/>
              </a:rPr>
              <a:t>Develops when the eye conditions cause structural changes that interrupt the drainage of aqueous humor from the eye. </a:t>
            </a:r>
          </a:p>
          <a:p>
            <a:r>
              <a:rPr lang="en-US" sz="3600" dirty="0">
                <a:latin typeface="Bookman Old Style" panose="02050604050505020204" pitchFamily="18" charset="0"/>
              </a:rPr>
              <a:t>Symptoms of chronic glaucoma following an eye surgery could indicate secondary glaucoma which also may develop with;-</a:t>
            </a:r>
            <a:endParaRPr lang="en-GB" sz="3600" dirty="0">
              <a:latin typeface="Bookman Old Style" panose="02050604050505020204" pitchFamily="18" charset="0"/>
            </a:endParaRPr>
          </a:p>
          <a:p>
            <a:pPr lvl="1"/>
            <a:r>
              <a:rPr lang="en-US" sz="3600" dirty="0">
                <a:latin typeface="Bookman Old Style" panose="02050604050505020204" pitchFamily="18" charset="0"/>
              </a:rPr>
              <a:t>Inflammation of the eye</a:t>
            </a:r>
            <a:endParaRPr lang="en-GB" sz="3600" dirty="0">
              <a:latin typeface="Bookman Old Style" panose="02050604050505020204" pitchFamily="18" charset="0"/>
            </a:endParaRPr>
          </a:p>
          <a:p>
            <a:pPr lvl="1"/>
            <a:r>
              <a:rPr lang="en-US" sz="3600" dirty="0">
                <a:latin typeface="Bookman Old Style" panose="02050604050505020204" pitchFamily="18" charset="0"/>
              </a:rPr>
              <a:t>Infection</a:t>
            </a:r>
            <a:endParaRPr lang="en-GB" sz="3600" dirty="0">
              <a:latin typeface="Bookman Old Style" panose="02050604050505020204" pitchFamily="18" charset="0"/>
            </a:endParaRPr>
          </a:p>
          <a:p>
            <a:pPr lvl="1"/>
            <a:r>
              <a:rPr lang="en-US" sz="3600" dirty="0">
                <a:latin typeface="Bookman Old Style" panose="02050604050505020204" pitchFamily="18" charset="0"/>
              </a:rPr>
              <a:t>Tumor or an enlargement</a:t>
            </a:r>
            <a:endParaRPr lang="en-GB" sz="3600" dirty="0">
              <a:latin typeface="Bookman Old Style" panose="02050604050505020204" pitchFamily="18" charset="0"/>
            </a:endParaRPr>
          </a:p>
          <a:p>
            <a:pPr lvl="1"/>
            <a:r>
              <a:rPr lang="en-US" sz="3600" dirty="0">
                <a:latin typeface="Bookman Old Style" panose="02050604050505020204" pitchFamily="18" charset="0"/>
              </a:rPr>
              <a:t>Hemorrhage into the anterior chamber after trauma or surgery</a:t>
            </a:r>
            <a:endParaRPr lang="en-GB" sz="3600" dirty="0">
              <a:latin typeface="Bookman Old Style" panose="02050604050505020204" pitchFamily="18" charset="0"/>
            </a:endParaRPr>
          </a:p>
          <a:p>
            <a:pPr lvl="1"/>
            <a:r>
              <a:rPr lang="en-US" sz="3600" dirty="0">
                <a:latin typeface="Bookman Old Style" panose="02050604050505020204" pitchFamily="18" charset="0"/>
              </a:rPr>
              <a:t>Intraocular surgery</a:t>
            </a:r>
            <a:endParaRPr lang="en-GB" sz="3600" dirty="0">
              <a:latin typeface="Bookman Old Style" panose="02050604050505020204" pitchFamily="18" charset="0"/>
            </a:endParaRPr>
          </a:p>
          <a:p>
            <a:pPr lvl="1"/>
            <a:r>
              <a:rPr lang="en-US" sz="3600" dirty="0">
                <a:latin typeface="Bookman Old Style" panose="02050604050505020204" pitchFamily="18" charset="0"/>
              </a:rPr>
              <a:t>Long term use of topical steroids</a:t>
            </a:r>
            <a:endParaRPr lang="en-GB" sz="3600" dirty="0">
              <a:latin typeface="Bookman Old Style" panose="02050604050505020204" pitchFamily="18" charset="0"/>
            </a:endParaRPr>
          </a:p>
          <a:p>
            <a:pPr lvl="1"/>
            <a:r>
              <a:rPr lang="en-US" sz="3600" dirty="0">
                <a:latin typeface="Bookman Old Style" panose="02050604050505020204" pitchFamily="18" charset="0"/>
              </a:rPr>
              <a:t>Exophthalmoses from thyroid disease</a:t>
            </a:r>
          </a:p>
          <a:p>
            <a:pPr lvl="1"/>
            <a:r>
              <a:rPr lang="en-US" sz="3600" dirty="0">
                <a:latin typeface="Bookman Old Style" panose="02050604050505020204" pitchFamily="18" charset="0"/>
              </a:rPr>
              <a:t>Eye Injury</a:t>
            </a:r>
            <a:endParaRPr lang="en-GB" sz="3600" dirty="0">
              <a:latin typeface="Bookman Old Style" panose="02050604050505020204" pitchFamily="18" charset="0"/>
            </a:endParaRPr>
          </a:p>
          <a:p>
            <a:endParaRPr lang="en-GB" sz="3600" dirty="0"/>
          </a:p>
        </p:txBody>
      </p:sp>
      <p:sp>
        <p:nvSpPr>
          <p:cNvPr id="4" name="Date Placeholder 3"/>
          <p:cNvSpPr>
            <a:spLocks noGrp="1"/>
          </p:cNvSpPr>
          <p:nvPr>
            <p:ph type="dt" sz="half" idx="10"/>
          </p:nvPr>
        </p:nvSpPr>
        <p:spPr/>
        <p:txBody>
          <a:bodyPr/>
          <a:lstStyle/>
          <a:p>
            <a:fld id="{8A5CB1FC-61FC-4558-926E-1E0FFEF6EADF}" type="datetime1">
              <a:rPr lang="en-US" smtClean="0"/>
              <a:t>2/21/2022</a:t>
            </a:fld>
            <a:endParaRPr lang="en-US"/>
          </a:p>
        </p:txBody>
      </p:sp>
      <p:sp>
        <p:nvSpPr>
          <p:cNvPr id="5" name="Footer Placeholder 4"/>
          <p:cNvSpPr>
            <a:spLocks noGrp="1"/>
          </p:cNvSpPr>
          <p:nvPr>
            <p:ph type="ftr" sz="quarter" idx="11"/>
          </p:nvPr>
        </p:nvSpPr>
        <p:spPr>
          <a:xfrm>
            <a:off x="7239000" y="7696200"/>
            <a:ext cx="2895600" cy="838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243</a:t>
            </a:fld>
            <a:endParaRPr lang="en-US"/>
          </a:p>
        </p:txBody>
      </p:sp>
    </p:spTree>
    <p:extLst>
      <p:ext uri="{BB962C8B-B14F-4D97-AF65-F5344CB8AC3E}">
        <p14:creationId xmlns:p14="http://schemas.microsoft.com/office/powerpoint/2010/main" val="306525730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14400"/>
            <a:ext cx="7498080" cy="304800"/>
          </a:xfrm>
        </p:spPr>
        <p:txBody>
          <a:bodyPr>
            <a:normAutofit fontScale="90000"/>
          </a:bodyPr>
          <a:lstStyle/>
          <a:p>
            <a:endParaRPr lang="en-GB" dirty="0"/>
          </a:p>
        </p:txBody>
      </p:sp>
      <p:sp>
        <p:nvSpPr>
          <p:cNvPr id="3" name="Content Placeholder 2"/>
          <p:cNvSpPr>
            <a:spLocks noGrp="1"/>
          </p:cNvSpPr>
          <p:nvPr>
            <p:ph idx="1"/>
          </p:nvPr>
        </p:nvSpPr>
        <p:spPr>
          <a:xfrm>
            <a:off x="990600" y="152400"/>
            <a:ext cx="10972800" cy="5562600"/>
          </a:xfrm>
        </p:spPr>
        <p:txBody>
          <a:bodyPr>
            <a:normAutofit/>
          </a:bodyPr>
          <a:lstStyle/>
          <a:p>
            <a:pPr lvl="0"/>
            <a:r>
              <a:rPr lang="en-US" sz="4000" dirty="0">
                <a:latin typeface="Bookman Old Style" panose="02050604050505020204" pitchFamily="18" charset="0"/>
              </a:rPr>
              <a:t>Abnormal blood vessel formation from diabetes or retinal blood vessel blockage;</a:t>
            </a:r>
            <a:endParaRPr lang="en-GB" sz="4000" dirty="0">
              <a:latin typeface="Bookman Old Style" panose="02050604050505020204" pitchFamily="18" charset="0"/>
            </a:endParaRPr>
          </a:p>
          <a:p>
            <a:pPr lvl="0"/>
            <a:r>
              <a:rPr lang="en-US" sz="4000" dirty="0">
                <a:latin typeface="Bookman Old Style" panose="02050604050505020204" pitchFamily="18" charset="0"/>
              </a:rPr>
              <a:t>Pigment dispersion, where tiny fragments or granules from the iris (the colored part of the eye) can circulate in the aqueous humor (the fluid within the front portion of the eye) and block the trabecular meshwork ( the tiny drain for the eye’s aqueous humor).</a:t>
            </a:r>
            <a:endParaRPr lang="en-GB" sz="4000" dirty="0">
              <a:latin typeface="Bookman Old Style" panose="02050604050505020204" pitchFamily="18" charset="0"/>
            </a:endParaRPr>
          </a:p>
          <a:p>
            <a:endParaRPr lang="en-GB" sz="3200" dirty="0"/>
          </a:p>
        </p:txBody>
      </p:sp>
      <p:sp>
        <p:nvSpPr>
          <p:cNvPr id="4" name="Date Placeholder 3"/>
          <p:cNvSpPr>
            <a:spLocks noGrp="1"/>
          </p:cNvSpPr>
          <p:nvPr>
            <p:ph type="dt" sz="half" idx="10"/>
          </p:nvPr>
        </p:nvSpPr>
        <p:spPr/>
        <p:txBody>
          <a:bodyPr/>
          <a:lstStyle/>
          <a:p>
            <a:fld id="{9EF4AADE-24EC-493C-A33E-4D1E3026BE6C}" type="datetime1">
              <a:rPr lang="en-US" smtClean="0"/>
              <a:t>2/21/2022</a:t>
            </a:fld>
            <a:endParaRPr lang="en-US"/>
          </a:p>
        </p:txBody>
      </p:sp>
      <p:sp>
        <p:nvSpPr>
          <p:cNvPr id="5" name="Footer Placeholder 4"/>
          <p:cNvSpPr>
            <a:spLocks noGrp="1"/>
          </p:cNvSpPr>
          <p:nvPr>
            <p:ph type="ftr" sz="quarter" idx="11"/>
          </p:nvPr>
        </p:nvSpPr>
        <p:spPr>
          <a:xfrm flipV="1">
            <a:off x="7391400" y="75438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244</a:t>
            </a:fld>
            <a:endParaRPr lang="en-US"/>
          </a:p>
        </p:txBody>
      </p:sp>
    </p:spTree>
    <p:extLst>
      <p:ext uri="{BB962C8B-B14F-4D97-AF65-F5344CB8AC3E}">
        <p14:creationId xmlns:p14="http://schemas.microsoft.com/office/powerpoint/2010/main" val="98389761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228600"/>
          </a:xfrm>
        </p:spPr>
        <p:txBody>
          <a:bodyPr>
            <a:normAutofit fontScale="90000"/>
          </a:bodyPr>
          <a:lstStyle/>
          <a:p>
            <a:endParaRPr lang="en-GB" dirty="0"/>
          </a:p>
        </p:txBody>
      </p:sp>
      <p:sp>
        <p:nvSpPr>
          <p:cNvPr id="3" name="Content Placeholder 2"/>
          <p:cNvSpPr>
            <a:spLocks noGrp="1"/>
          </p:cNvSpPr>
          <p:nvPr>
            <p:ph idx="1"/>
          </p:nvPr>
        </p:nvSpPr>
        <p:spPr>
          <a:xfrm>
            <a:off x="990600" y="152400"/>
            <a:ext cx="11080376" cy="5486400"/>
          </a:xfrm>
        </p:spPr>
        <p:txBody>
          <a:bodyPr>
            <a:normAutofit fontScale="77500" lnSpcReduction="20000"/>
          </a:bodyPr>
          <a:lstStyle/>
          <a:p>
            <a:pPr marL="82296" indent="0">
              <a:buNone/>
            </a:pPr>
            <a:r>
              <a:rPr lang="en-US" sz="4000" b="1" dirty="0">
                <a:latin typeface="Bookman Old Style" panose="02050604050505020204" pitchFamily="18" charset="0"/>
              </a:rPr>
              <a:t>5) Normal- tension glaucoma</a:t>
            </a:r>
            <a:endParaRPr lang="en-GB" sz="4000" dirty="0">
              <a:latin typeface="Bookman Old Style" panose="02050604050505020204" pitchFamily="18" charset="0"/>
            </a:endParaRPr>
          </a:p>
          <a:p>
            <a:r>
              <a:rPr lang="en-US" sz="4000" dirty="0">
                <a:latin typeface="Bookman Old Style" panose="02050604050505020204" pitchFamily="18" charset="0"/>
              </a:rPr>
              <a:t>Like POAG, normal tension glaucoma (normal pressure glaucoma, low tension glaucoma, or low pressure glaucoma) is an open-angle type of glaucoma that can cause visual field loss due to optic nerve damage.</a:t>
            </a:r>
          </a:p>
          <a:p>
            <a:r>
              <a:rPr lang="en-US" sz="4000" dirty="0">
                <a:latin typeface="Bookman Old Style" panose="02050604050505020204" pitchFamily="18" charset="0"/>
              </a:rPr>
              <a:t> But in normal tension glaucoma, the eyes IOP remains within normal range. </a:t>
            </a:r>
          </a:p>
          <a:p>
            <a:r>
              <a:rPr lang="en-US" sz="4000" dirty="0">
                <a:latin typeface="Bookman Old Style" panose="02050604050505020204" pitchFamily="18" charset="0"/>
              </a:rPr>
              <a:t>Pain is also unlikely and permanent damage of the optic nerve may not be noticed until symptoms such as tunnel vision occur. </a:t>
            </a:r>
            <a:endParaRPr lang="en-GB" sz="4000" dirty="0">
              <a:latin typeface="Bookman Old Style" panose="02050604050505020204" pitchFamily="18" charset="0"/>
            </a:endParaRPr>
          </a:p>
          <a:p>
            <a:r>
              <a:rPr lang="en-US" sz="4000" dirty="0">
                <a:latin typeface="Bookman Old Style" panose="02050604050505020204" pitchFamily="18" charset="0"/>
              </a:rPr>
              <a:t>The cause is not known but it is believe it is related to poor blood flow to the optic nerve. </a:t>
            </a:r>
            <a:endParaRPr lang="en-GB" sz="4000" dirty="0">
              <a:latin typeface="Bookman Old Style" panose="02050604050505020204" pitchFamily="18" charset="0"/>
            </a:endParaRPr>
          </a:p>
          <a:p>
            <a:r>
              <a:rPr lang="en-US" sz="4000" dirty="0">
                <a:latin typeface="Bookman Old Style" panose="02050604050505020204" pitchFamily="18" charset="0"/>
              </a:rPr>
              <a:t>It is more common among Japanese, females or those with vascular disease.</a:t>
            </a:r>
            <a:endParaRPr lang="en-GB" sz="40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A3BB8520-8D95-4F35-A136-C60BB1DDA7E6}" type="datetime1">
              <a:rPr lang="en-US" smtClean="0"/>
              <a:t>2/21/2022</a:t>
            </a:fld>
            <a:endParaRPr lang="en-US"/>
          </a:p>
        </p:txBody>
      </p:sp>
      <p:sp>
        <p:nvSpPr>
          <p:cNvPr id="5" name="Footer Placeholder 4"/>
          <p:cNvSpPr>
            <a:spLocks noGrp="1"/>
          </p:cNvSpPr>
          <p:nvPr>
            <p:ph type="ftr" sz="quarter" idx="11"/>
          </p:nvPr>
        </p:nvSpPr>
        <p:spPr>
          <a:xfrm>
            <a:off x="7239000" y="80772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245</a:t>
            </a:fld>
            <a:endParaRPr lang="en-US"/>
          </a:p>
        </p:txBody>
      </p:sp>
    </p:spTree>
    <p:extLst>
      <p:ext uri="{BB962C8B-B14F-4D97-AF65-F5344CB8AC3E}">
        <p14:creationId xmlns:p14="http://schemas.microsoft.com/office/powerpoint/2010/main" val="231830244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457200"/>
          </a:xfrm>
        </p:spPr>
        <p:txBody>
          <a:bodyPr>
            <a:normAutofit fontScale="90000"/>
          </a:bodyPr>
          <a:lstStyle/>
          <a:p>
            <a:endParaRPr lang="en-GB" dirty="0"/>
          </a:p>
        </p:txBody>
      </p:sp>
      <p:sp>
        <p:nvSpPr>
          <p:cNvPr id="3" name="Content Placeholder 2"/>
          <p:cNvSpPr>
            <a:spLocks noGrp="1"/>
          </p:cNvSpPr>
          <p:nvPr>
            <p:ph idx="1"/>
          </p:nvPr>
        </p:nvSpPr>
        <p:spPr>
          <a:xfrm>
            <a:off x="838200" y="0"/>
            <a:ext cx="10972800" cy="5715000"/>
          </a:xfrm>
        </p:spPr>
        <p:txBody>
          <a:bodyPr>
            <a:noAutofit/>
          </a:bodyPr>
          <a:lstStyle/>
          <a:p>
            <a:pPr marL="82296" indent="0">
              <a:buNone/>
            </a:pPr>
            <a:r>
              <a:rPr lang="en-US" sz="2800" b="1" dirty="0">
                <a:latin typeface="Bookman Old Style" panose="02050604050505020204" pitchFamily="18" charset="0"/>
              </a:rPr>
              <a:t>Management </a:t>
            </a:r>
            <a:endParaRPr lang="en-GB" sz="2800" dirty="0">
              <a:latin typeface="Bookman Old Style" panose="02050604050505020204" pitchFamily="18" charset="0"/>
            </a:endParaRPr>
          </a:p>
          <a:p>
            <a:r>
              <a:rPr lang="en-US" sz="2800" dirty="0">
                <a:latin typeface="Bookman Old Style" panose="02050604050505020204" pitchFamily="18" charset="0"/>
              </a:rPr>
              <a:t>The goal is to maintain IOP at a reduced level to prevent further damage to intraocular structures. </a:t>
            </a:r>
          </a:p>
          <a:p>
            <a:r>
              <a:rPr lang="en-US" sz="2800" dirty="0">
                <a:latin typeface="Bookman Old Style" panose="02050604050505020204" pitchFamily="18" charset="0"/>
              </a:rPr>
              <a:t>Medications are used to create </a:t>
            </a:r>
            <a:r>
              <a:rPr lang="en-US" sz="2800" dirty="0" err="1">
                <a:latin typeface="Bookman Old Style" panose="02050604050505020204" pitchFamily="18" charset="0"/>
              </a:rPr>
              <a:t>miosis</a:t>
            </a:r>
            <a:r>
              <a:rPr lang="en-US" sz="2800" dirty="0">
                <a:latin typeface="Bookman Old Style" panose="02050604050505020204" pitchFamily="18" charset="0"/>
              </a:rPr>
              <a:t> and to reduce formation of aqueous by the ciliary body. </a:t>
            </a:r>
          </a:p>
          <a:p>
            <a:pPr marL="82296" indent="0">
              <a:buNone/>
            </a:pPr>
            <a:r>
              <a:rPr lang="en-US" sz="2800" b="1" dirty="0">
                <a:latin typeface="Bookman Old Style" panose="02050604050505020204" pitchFamily="18" charset="0"/>
              </a:rPr>
              <a:t>1) Topical medications</a:t>
            </a:r>
            <a:r>
              <a:rPr lang="en-US" sz="2800" dirty="0">
                <a:latin typeface="Bookman Old Style" panose="02050604050505020204" pitchFamily="18" charset="0"/>
              </a:rPr>
              <a:t> include the 	following:-</a:t>
            </a:r>
            <a:endParaRPr lang="en-GB" sz="2800" dirty="0">
              <a:latin typeface="Bookman Old Style" panose="02050604050505020204" pitchFamily="18" charset="0"/>
            </a:endParaRPr>
          </a:p>
          <a:p>
            <a:pPr lvl="1"/>
            <a:r>
              <a:rPr lang="en-US" sz="2800" b="1" dirty="0" err="1">
                <a:latin typeface="Bookman Old Style" panose="02050604050505020204" pitchFamily="18" charset="0"/>
              </a:rPr>
              <a:t>Miotics</a:t>
            </a:r>
            <a:r>
              <a:rPr lang="en-US" sz="2800" b="1" dirty="0">
                <a:latin typeface="Bookman Old Style" panose="02050604050505020204" pitchFamily="18" charset="0"/>
              </a:rPr>
              <a:t> (</a:t>
            </a:r>
            <a:r>
              <a:rPr lang="en-US" sz="2800" b="1" dirty="0" err="1">
                <a:latin typeface="Bookman Old Style" panose="02050604050505020204" pitchFamily="18" charset="0"/>
              </a:rPr>
              <a:t>parasympathomimetics</a:t>
            </a:r>
            <a:r>
              <a:rPr lang="en-US" sz="2800" b="1" dirty="0">
                <a:latin typeface="Bookman Old Style" panose="02050604050505020204" pitchFamily="18" charset="0"/>
              </a:rPr>
              <a:t>)</a:t>
            </a:r>
            <a:r>
              <a:rPr lang="en-US" sz="2800" dirty="0">
                <a:latin typeface="Bookman Old Style" panose="02050604050505020204" pitchFamily="18" charset="0"/>
              </a:rPr>
              <a:t>–they increase the outflow of aqueous humor from the eye e.g. pilocarpine(</a:t>
            </a:r>
            <a:r>
              <a:rPr lang="en-US" sz="2800" dirty="0" err="1">
                <a:latin typeface="Bookman Old Style" panose="02050604050505020204" pitchFamily="18" charset="0"/>
              </a:rPr>
              <a:t>carbachol</a:t>
            </a:r>
            <a:r>
              <a:rPr lang="en-US" sz="2800" dirty="0">
                <a:latin typeface="Bookman Old Style" panose="02050604050505020204" pitchFamily="18" charset="0"/>
              </a:rPr>
              <a:t>) induces pupil constriction and pulls the iris away from the cornea, permitting drainage of aqueous humor </a:t>
            </a:r>
            <a:endParaRPr lang="en-GB" sz="2800" b="1" dirty="0">
              <a:latin typeface="Bookman Old Style" panose="02050604050505020204" pitchFamily="18" charset="0"/>
            </a:endParaRPr>
          </a:p>
          <a:p>
            <a:pPr lvl="1"/>
            <a:r>
              <a:rPr lang="en-US" sz="2800" b="1" dirty="0">
                <a:latin typeface="Bookman Old Style" panose="02050604050505020204" pitchFamily="18" charset="0"/>
              </a:rPr>
              <a:t>Prostaglandin Analogs- </a:t>
            </a:r>
            <a:r>
              <a:rPr lang="en-US" sz="2800" dirty="0">
                <a:latin typeface="Bookman Old Style" panose="02050604050505020204" pitchFamily="18" charset="0"/>
              </a:rPr>
              <a:t>work near the drainage area of the eye to increase the secondary route of aqueous humor outflow to lower IOP. </a:t>
            </a:r>
          </a:p>
          <a:p>
            <a:endParaRPr lang="en-GB" sz="28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558E3DAC-4A2D-4558-B30D-F5191E47AA25}" type="datetime1">
              <a:rPr lang="en-US" smtClean="0"/>
              <a:t>2/21/2022</a:t>
            </a:fld>
            <a:endParaRPr lang="en-US"/>
          </a:p>
        </p:txBody>
      </p:sp>
      <p:sp>
        <p:nvSpPr>
          <p:cNvPr id="5" name="Footer Placeholder 4"/>
          <p:cNvSpPr>
            <a:spLocks noGrp="1"/>
          </p:cNvSpPr>
          <p:nvPr>
            <p:ph type="ftr" sz="quarter" idx="11"/>
          </p:nvPr>
        </p:nvSpPr>
        <p:spPr>
          <a:xfrm flipV="1">
            <a:off x="7239000" y="7543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246</a:t>
            </a:fld>
            <a:endParaRPr lang="en-US"/>
          </a:p>
        </p:txBody>
      </p:sp>
    </p:spTree>
    <p:extLst>
      <p:ext uri="{BB962C8B-B14F-4D97-AF65-F5344CB8AC3E}">
        <p14:creationId xmlns:p14="http://schemas.microsoft.com/office/powerpoint/2010/main" val="134556469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304800"/>
          </a:xfrm>
        </p:spPr>
        <p:txBody>
          <a:bodyPr>
            <a:normAutofit fontScale="90000"/>
          </a:bodyPr>
          <a:lstStyle/>
          <a:p>
            <a:endParaRPr lang="en-GB" dirty="0"/>
          </a:p>
        </p:txBody>
      </p:sp>
      <p:sp>
        <p:nvSpPr>
          <p:cNvPr id="3" name="Content Placeholder 2"/>
          <p:cNvSpPr>
            <a:spLocks noGrp="1"/>
          </p:cNvSpPr>
          <p:nvPr>
            <p:ph idx="1"/>
          </p:nvPr>
        </p:nvSpPr>
        <p:spPr>
          <a:xfrm>
            <a:off x="838200" y="152400"/>
            <a:ext cx="11232776" cy="5562600"/>
          </a:xfrm>
        </p:spPr>
        <p:txBody>
          <a:bodyPr>
            <a:noAutofit/>
          </a:bodyPr>
          <a:lstStyle/>
          <a:p>
            <a:pPr lvl="1"/>
            <a:r>
              <a:rPr lang="en-US" sz="2800" dirty="0">
                <a:latin typeface="Bookman Old Style" panose="02050604050505020204" pitchFamily="18" charset="0"/>
              </a:rPr>
              <a:t>Side effects include potential change in eye color and eyelash growth. Examples include </a:t>
            </a:r>
            <a:r>
              <a:rPr lang="en-US" sz="2800" dirty="0" err="1">
                <a:latin typeface="Bookman Old Style" panose="02050604050505020204" pitchFamily="18" charset="0"/>
              </a:rPr>
              <a:t>Xalatan</a:t>
            </a:r>
            <a:r>
              <a:rPr lang="en-US" sz="2800" dirty="0">
                <a:latin typeface="Bookman Old Style" panose="02050604050505020204" pitchFamily="18" charset="0"/>
              </a:rPr>
              <a:t> (</a:t>
            </a:r>
            <a:r>
              <a:rPr lang="en-US" sz="2800" dirty="0" err="1">
                <a:latin typeface="Bookman Old Style" panose="02050604050505020204" pitchFamily="18" charset="0"/>
              </a:rPr>
              <a:t>latanoprost</a:t>
            </a:r>
            <a:r>
              <a:rPr lang="en-US" sz="2800" dirty="0">
                <a:latin typeface="Bookman Old Style" panose="02050604050505020204" pitchFamily="18" charset="0"/>
              </a:rPr>
              <a:t>), </a:t>
            </a:r>
            <a:r>
              <a:rPr lang="en-US" sz="2800" dirty="0" err="1">
                <a:latin typeface="Bookman Old Style" panose="02050604050505020204" pitchFamily="18" charset="0"/>
              </a:rPr>
              <a:t>Lumigan</a:t>
            </a:r>
            <a:r>
              <a:rPr lang="en-US" sz="2800" dirty="0">
                <a:latin typeface="Bookman Old Style" panose="02050604050505020204" pitchFamily="18" charset="0"/>
              </a:rPr>
              <a:t> (</a:t>
            </a:r>
            <a:r>
              <a:rPr lang="en-US" sz="2800" dirty="0" err="1">
                <a:latin typeface="Bookman Old Style" panose="02050604050505020204" pitchFamily="18" charset="0"/>
              </a:rPr>
              <a:t>travoprost</a:t>
            </a:r>
            <a:r>
              <a:rPr lang="en-US" sz="2800" dirty="0">
                <a:latin typeface="Bookman Old Style" panose="02050604050505020204" pitchFamily="18" charset="0"/>
              </a:rPr>
              <a:t>), </a:t>
            </a:r>
            <a:r>
              <a:rPr lang="en-US" sz="2800" dirty="0" err="1">
                <a:latin typeface="Bookman Old Style" panose="02050604050505020204" pitchFamily="18" charset="0"/>
              </a:rPr>
              <a:t>Travatan</a:t>
            </a:r>
            <a:r>
              <a:rPr lang="en-US" sz="2800" dirty="0">
                <a:latin typeface="Bookman Old Style" panose="02050604050505020204" pitchFamily="18" charset="0"/>
              </a:rPr>
              <a:t> Z (</a:t>
            </a:r>
            <a:r>
              <a:rPr lang="en-US" sz="2800" dirty="0" err="1">
                <a:latin typeface="Bookman Old Style" panose="02050604050505020204" pitchFamily="18" charset="0"/>
              </a:rPr>
              <a:t>travoprost</a:t>
            </a:r>
            <a:r>
              <a:rPr lang="en-US" sz="2800" dirty="0">
                <a:latin typeface="Bookman Old Style" panose="02050604050505020204" pitchFamily="18" charset="0"/>
              </a:rPr>
              <a:t>) Beta Blockers</a:t>
            </a:r>
          </a:p>
          <a:p>
            <a:pPr lvl="0"/>
            <a:r>
              <a:rPr lang="en-US" sz="2800" b="1" dirty="0">
                <a:latin typeface="Bookman Old Style" panose="02050604050505020204" pitchFamily="18" charset="0"/>
              </a:rPr>
              <a:t>Beta blockers</a:t>
            </a:r>
            <a:r>
              <a:rPr lang="en-US" sz="2800" dirty="0">
                <a:latin typeface="Bookman Old Style" panose="02050604050505020204" pitchFamily="18" charset="0"/>
              </a:rPr>
              <a:t> -lower the pressure in the eye by decreasing the production of the fluid in the eye.</a:t>
            </a:r>
          </a:p>
          <a:p>
            <a:pPr lvl="0"/>
            <a:r>
              <a:rPr lang="en-US" sz="2800" dirty="0">
                <a:latin typeface="Bookman Old Style" panose="02050604050505020204" pitchFamily="18" charset="0"/>
              </a:rPr>
              <a:t> These eye medications can impact heart rate and may cause problems in people with lung disease, diabetes or depression. </a:t>
            </a:r>
          </a:p>
          <a:p>
            <a:pPr lvl="0"/>
            <a:r>
              <a:rPr lang="en-US" sz="2800" dirty="0">
                <a:latin typeface="Bookman Old Style" panose="02050604050505020204" pitchFamily="18" charset="0"/>
              </a:rPr>
              <a:t>Some available beta blockers are </a:t>
            </a:r>
            <a:r>
              <a:rPr lang="en-US" sz="2800" dirty="0" err="1">
                <a:latin typeface="Bookman Old Style" panose="02050604050505020204" pitchFamily="18" charset="0"/>
              </a:rPr>
              <a:t>Timoptic</a:t>
            </a:r>
            <a:r>
              <a:rPr lang="en-US" sz="2800" dirty="0">
                <a:latin typeface="Bookman Old Style" panose="02050604050505020204" pitchFamily="18" charset="0"/>
              </a:rPr>
              <a:t> XE (</a:t>
            </a:r>
            <a:r>
              <a:rPr lang="en-US" sz="2800" dirty="0" err="1">
                <a:latin typeface="Bookman Old Style" panose="02050604050505020204" pitchFamily="18" charset="0"/>
              </a:rPr>
              <a:t>timolol</a:t>
            </a:r>
            <a:r>
              <a:rPr lang="en-US" sz="2800" dirty="0">
                <a:latin typeface="Bookman Old Style" panose="02050604050505020204" pitchFamily="18" charset="0"/>
              </a:rPr>
              <a:t> maleate), and </a:t>
            </a:r>
            <a:r>
              <a:rPr lang="en-US" sz="2800" dirty="0" err="1">
                <a:latin typeface="Bookman Old Style" panose="02050604050505020204" pitchFamily="18" charset="0"/>
              </a:rPr>
              <a:t>Betoptic</a:t>
            </a:r>
            <a:r>
              <a:rPr lang="en-US" sz="2800" dirty="0">
                <a:latin typeface="Bookman Old Style" panose="02050604050505020204" pitchFamily="18" charset="0"/>
              </a:rPr>
              <a:t> S (</a:t>
            </a:r>
            <a:r>
              <a:rPr lang="en-US" sz="2800" dirty="0" err="1">
                <a:latin typeface="Bookman Old Style" panose="02050604050505020204" pitchFamily="18" charset="0"/>
              </a:rPr>
              <a:t>betaxolol</a:t>
            </a:r>
            <a:r>
              <a:rPr lang="en-US" sz="2800" dirty="0">
                <a:latin typeface="Bookman Old Style" panose="02050604050505020204" pitchFamily="18" charset="0"/>
              </a:rPr>
              <a:t>).</a:t>
            </a:r>
            <a:endParaRPr lang="en-GB" sz="2800" dirty="0">
              <a:latin typeface="Bookman Old Style" panose="02050604050505020204" pitchFamily="18" charset="0"/>
            </a:endParaRPr>
          </a:p>
          <a:p>
            <a:pPr lvl="0"/>
            <a:r>
              <a:rPr lang="en-US" sz="2800" b="1" dirty="0">
                <a:latin typeface="Bookman Old Style" panose="02050604050505020204" pitchFamily="18" charset="0"/>
              </a:rPr>
              <a:t>Alpha-Adrenergic Agonists-</a:t>
            </a:r>
            <a:r>
              <a:rPr lang="en-US" sz="2800" dirty="0">
                <a:latin typeface="Bookman Old Style" panose="02050604050505020204" pitchFamily="18" charset="0"/>
              </a:rPr>
              <a:t>Alpha-adrenergic agonist eye drops also decrease the formation of the fluid inside the eye. </a:t>
            </a:r>
            <a:endParaRPr lang="en-GB" sz="2800" dirty="0"/>
          </a:p>
        </p:txBody>
      </p:sp>
      <p:sp>
        <p:nvSpPr>
          <p:cNvPr id="4" name="Date Placeholder 3"/>
          <p:cNvSpPr>
            <a:spLocks noGrp="1"/>
          </p:cNvSpPr>
          <p:nvPr>
            <p:ph type="dt" sz="half" idx="10"/>
          </p:nvPr>
        </p:nvSpPr>
        <p:spPr/>
        <p:txBody>
          <a:bodyPr/>
          <a:lstStyle/>
          <a:p>
            <a:fld id="{2DB436DE-6613-4B06-86B3-17E57A601615}" type="datetime1">
              <a:rPr lang="en-US" smtClean="0"/>
              <a:t>2/21/2022</a:t>
            </a:fld>
            <a:endParaRPr lang="en-US"/>
          </a:p>
        </p:txBody>
      </p:sp>
      <p:sp>
        <p:nvSpPr>
          <p:cNvPr id="5" name="Footer Placeholder 4"/>
          <p:cNvSpPr>
            <a:spLocks noGrp="1"/>
          </p:cNvSpPr>
          <p:nvPr>
            <p:ph type="ftr" sz="quarter" idx="11"/>
          </p:nvPr>
        </p:nvSpPr>
        <p:spPr>
          <a:xfrm>
            <a:off x="7239000" y="80010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247</a:t>
            </a:fld>
            <a:endParaRPr lang="en-US"/>
          </a:p>
        </p:txBody>
      </p:sp>
    </p:spTree>
    <p:extLst>
      <p:ext uri="{BB962C8B-B14F-4D97-AF65-F5344CB8AC3E}">
        <p14:creationId xmlns:p14="http://schemas.microsoft.com/office/powerpoint/2010/main" val="145872719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76200"/>
          </a:xfrm>
        </p:spPr>
        <p:txBody>
          <a:bodyPr>
            <a:normAutofit fontScale="90000"/>
          </a:bodyPr>
          <a:lstStyle/>
          <a:p>
            <a:endParaRPr lang="en-GB" dirty="0"/>
          </a:p>
        </p:txBody>
      </p:sp>
      <p:sp>
        <p:nvSpPr>
          <p:cNvPr id="3" name="Content Placeholder 2"/>
          <p:cNvSpPr>
            <a:spLocks noGrp="1"/>
          </p:cNvSpPr>
          <p:nvPr>
            <p:ph idx="1"/>
          </p:nvPr>
        </p:nvSpPr>
        <p:spPr>
          <a:xfrm>
            <a:off x="838200" y="76200"/>
            <a:ext cx="11049000" cy="5638800"/>
          </a:xfrm>
        </p:spPr>
        <p:txBody>
          <a:bodyPr>
            <a:normAutofit/>
          </a:bodyPr>
          <a:lstStyle/>
          <a:p>
            <a:pPr lvl="0"/>
            <a:r>
              <a:rPr lang="en-US" sz="2800" dirty="0">
                <a:latin typeface="Bookman Old Style" panose="02050604050505020204" pitchFamily="18" charset="0"/>
              </a:rPr>
              <a:t>Common side effects include red eye, itching and dilation of the pupil. Two of the available glaucoma medications in this class are </a:t>
            </a:r>
            <a:r>
              <a:rPr lang="en-US" sz="2800" dirty="0" err="1">
                <a:latin typeface="Bookman Old Style" panose="02050604050505020204" pitchFamily="18" charset="0"/>
              </a:rPr>
              <a:t>Iopidine</a:t>
            </a:r>
            <a:r>
              <a:rPr lang="en-US" sz="2800" dirty="0">
                <a:latin typeface="Bookman Old Style" panose="02050604050505020204" pitchFamily="18" charset="0"/>
              </a:rPr>
              <a:t> (</a:t>
            </a:r>
            <a:r>
              <a:rPr lang="en-US" sz="2800" dirty="0" err="1">
                <a:latin typeface="Bookman Old Style" panose="02050604050505020204" pitchFamily="18" charset="0"/>
              </a:rPr>
              <a:t>apraclonidine</a:t>
            </a:r>
            <a:r>
              <a:rPr lang="en-US" sz="2800" dirty="0">
                <a:latin typeface="Bookman Old Style" panose="02050604050505020204" pitchFamily="18" charset="0"/>
              </a:rPr>
              <a:t>) and </a:t>
            </a:r>
            <a:r>
              <a:rPr lang="en-US" sz="2800" dirty="0" err="1">
                <a:latin typeface="Bookman Old Style" panose="02050604050505020204" pitchFamily="18" charset="0"/>
              </a:rPr>
              <a:t>Alphagan</a:t>
            </a:r>
            <a:r>
              <a:rPr lang="en-US" sz="2800" dirty="0">
                <a:latin typeface="Bookman Old Style" panose="02050604050505020204" pitchFamily="18" charset="0"/>
              </a:rPr>
              <a:t> (</a:t>
            </a:r>
            <a:r>
              <a:rPr lang="en-US" sz="2800" dirty="0" err="1">
                <a:latin typeface="Bookman Old Style" panose="02050604050505020204" pitchFamily="18" charset="0"/>
              </a:rPr>
              <a:t>brimonidine</a:t>
            </a:r>
            <a:r>
              <a:rPr lang="en-US" sz="2800" dirty="0">
                <a:latin typeface="Bookman Old Style" panose="02050604050505020204" pitchFamily="18" charset="0"/>
              </a:rPr>
              <a:t> tartrate).</a:t>
            </a:r>
            <a:endParaRPr lang="en-US" sz="2800" b="1" dirty="0">
              <a:latin typeface="Bookman Old Style" panose="02050604050505020204" pitchFamily="18" charset="0"/>
            </a:endParaRPr>
          </a:p>
          <a:p>
            <a:pPr lvl="0"/>
            <a:r>
              <a:rPr lang="en-US" sz="2800" b="1" dirty="0">
                <a:latin typeface="Bookman Old Style" panose="02050604050505020204" pitchFamily="18" charset="0"/>
              </a:rPr>
              <a:t>Carbonic Anhydrase Inhibitors- </a:t>
            </a:r>
            <a:r>
              <a:rPr lang="en-US" sz="2800" dirty="0">
                <a:latin typeface="Bookman Old Style" panose="02050604050505020204" pitchFamily="18" charset="0"/>
              </a:rPr>
              <a:t>Carbonic anhydrase inhibitors decrease the amount of fluid inside the eye as well. This type of glaucoma medication usually is used in combination with other types of eye drops. Common side effects include burning and red eye. E.g. </a:t>
            </a:r>
            <a:r>
              <a:rPr lang="en-US" sz="2800" dirty="0" err="1">
                <a:latin typeface="Bookman Old Style" panose="02050604050505020204" pitchFamily="18" charset="0"/>
              </a:rPr>
              <a:t>acetozolamide</a:t>
            </a:r>
            <a:endParaRPr lang="en-US" sz="2800" dirty="0">
              <a:latin typeface="Bookman Old Style" panose="02050604050505020204" pitchFamily="18" charset="0"/>
            </a:endParaRPr>
          </a:p>
          <a:p>
            <a:pPr lvl="0"/>
            <a:r>
              <a:rPr lang="en-US" sz="2800" b="1" dirty="0">
                <a:latin typeface="Bookman Old Style" panose="02050604050505020204" pitchFamily="18" charset="0"/>
              </a:rPr>
              <a:t>Epinephrine compounds</a:t>
            </a:r>
            <a:r>
              <a:rPr lang="en-US" sz="2800" dirty="0">
                <a:latin typeface="Bookman Old Style" panose="02050604050505020204" pitchFamily="18" charset="0"/>
              </a:rPr>
              <a:t>- Decreases the production of fluid in the eye and increases the outflow of the eye. These medications are generally used only in special cases or certain types of glaucoma.</a:t>
            </a:r>
            <a:endParaRPr lang="en-GB" sz="2800" dirty="0">
              <a:latin typeface="Bookman Old Style" panose="02050604050505020204" pitchFamily="18" charset="0"/>
            </a:endParaRPr>
          </a:p>
          <a:p>
            <a:pPr marL="82296" indent="0">
              <a:buNone/>
            </a:pPr>
            <a:endParaRPr lang="en-GB" sz="2800" dirty="0"/>
          </a:p>
          <a:p>
            <a:pPr lvl="0"/>
            <a:endParaRPr lang="en-GB" sz="2800" dirty="0">
              <a:latin typeface="Bookman Old Style" panose="02050604050505020204" pitchFamily="18" charset="0"/>
            </a:endParaRPr>
          </a:p>
          <a:p>
            <a:pPr marL="402336" lvl="1" indent="0">
              <a:buNone/>
            </a:pPr>
            <a:endParaRPr lang="en-GB" sz="2800" b="1" dirty="0">
              <a:latin typeface="Bookman Old Style" panose="02050604050505020204" pitchFamily="18" charset="0"/>
            </a:endParaRPr>
          </a:p>
          <a:p>
            <a:pPr marL="82296" indent="0">
              <a:buNone/>
            </a:pPr>
            <a:endParaRPr lang="en-GB" sz="28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50610F39-DD13-4442-9512-9767AF82D014}" type="datetime1">
              <a:rPr lang="en-US" smtClean="0"/>
              <a:t>2/21/2022</a:t>
            </a:fld>
            <a:endParaRPr lang="en-US" dirty="0"/>
          </a:p>
        </p:txBody>
      </p:sp>
      <p:sp>
        <p:nvSpPr>
          <p:cNvPr id="5" name="Footer Placeholder 4"/>
          <p:cNvSpPr>
            <a:spLocks noGrp="1"/>
          </p:cNvSpPr>
          <p:nvPr>
            <p:ph type="ftr" sz="quarter" idx="11"/>
          </p:nvPr>
        </p:nvSpPr>
        <p:spPr>
          <a:xfrm flipV="1">
            <a:off x="7239000" y="7543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248</a:t>
            </a:fld>
            <a:endParaRPr lang="en-US"/>
          </a:p>
        </p:txBody>
      </p:sp>
    </p:spTree>
    <p:extLst>
      <p:ext uri="{BB962C8B-B14F-4D97-AF65-F5344CB8AC3E}">
        <p14:creationId xmlns:p14="http://schemas.microsoft.com/office/powerpoint/2010/main" val="67193565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609600"/>
          </a:xfrm>
        </p:spPr>
        <p:txBody>
          <a:bodyPr>
            <a:normAutofit/>
          </a:bodyPr>
          <a:lstStyle/>
          <a:p>
            <a:endParaRPr lang="en-GB" dirty="0"/>
          </a:p>
        </p:txBody>
      </p:sp>
      <p:sp>
        <p:nvSpPr>
          <p:cNvPr id="3" name="Content Placeholder 2"/>
          <p:cNvSpPr>
            <a:spLocks noGrp="1"/>
          </p:cNvSpPr>
          <p:nvPr>
            <p:ph idx="1"/>
          </p:nvPr>
        </p:nvSpPr>
        <p:spPr>
          <a:xfrm>
            <a:off x="838200" y="152400"/>
            <a:ext cx="10972800" cy="5503549"/>
          </a:xfrm>
        </p:spPr>
        <p:txBody>
          <a:bodyPr>
            <a:noAutofit/>
          </a:bodyPr>
          <a:lstStyle/>
          <a:p>
            <a:pPr lvl="0"/>
            <a:r>
              <a:rPr lang="en-US" sz="2800" b="1" dirty="0">
                <a:latin typeface="Bookman Old Style" panose="02050604050505020204" pitchFamily="18" charset="0"/>
              </a:rPr>
              <a:t>Osmotic diuretics</a:t>
            </a:r>
            <a:r>
              <a:rPr lang="en-US" sz="2800" dirty="0">
                <a:latin typeface="Bookman Old Style" panose="02050604050505020204" pitchFamily="18" charset="0"/>
              </a:rPr>
              <a:t>- Draws the fluid from the eye by osmosis. E.g. Mannitol</a:t>
            </a:r>
            <a:endParaRPr lang="en-GB" sz="2800" dirty="0">
              <a:latin typeface="Bookman Old Style" panose="02050604050505020204" pitchFamily="18" charset="0"/>
            </a:endParaRPr>
          </a:p>
          <a:p>
            <a:pPr lvl="0"/>
            <a:r>
              <a:rPr lang="en-US" sz="2800" b="1" dirty="0">
                <a:latin typeface="Bookman Old Style" panose="02050604050505020204" pitchFamily="18" charset="0"/>
              </a:rPr>
              <a:t>Analgesics and </a:t>
            </a:r>
            <a:r>
              <a:rPr lang="en-US" sz="2800" b="1" dirty="0" err="1">
                <a:latin typeface="Bookman Old Style" panose="02050604050505020204" pitchFamily="18" charset="0"/>
              </a:rPr>
              <a:t>Antiemetics</a:t>
            </a:r>
            <a:r>
              <a:rPr lang="en-US" sz="2800" b="1" dirty="0">
                <a:latin typeface="Bookman Old Style" panose="02050604050505020204" pitchFamily="18" charset="0"/>
              </a:rPr>
              <a:t> </a:t>
            </a:r>
            <a:r>
              <a:rPr lang="en-US" sz="2800" dirty="0">
                <a:latin typeface="Bookman Old Style" panose="02050604050505020204" pitchFamily="18" charset="0"/>
              </a:rPr>
              <a:t>– when pain and vomiting persists</a:t>
            </a:r>
          </a:p>
          <a:p>
            <a:pPr marL="82296" indent="0">
              <a:buNone/>
            </a:pPr>
            <a:r>
              <a:rPr lang="en-US" sz="2800" b="1" dirty="0">
                <a:latin typeface="Bookman Old Style" panose="02050604050505020204" pitchFamily="18" charset="0"/>
              </a:rPr>
              <a:t>2) Surgical management</a:t>
            </a:r>
            <a:endParaRPr lang="en-GB" sz="2800" dirty="0">
              <a:latin typeface="Bookman Old Style" panose="02050604050505020204" pitchFamily="18" charset="0"/>
            </a:endParaRPr>
          </a:p>
          <a:p>
            <a:r>
              <a:rPr lang="en-US" sz="2800" dirty="0">
                <a:latin typeface="Bookman Old Style" panose="02050604050505020204" pitchFamily="18" charset="0"/>
              </a:rPr>
              <a:t>This may be performed first or after attempts to lower IOP with medication are tried. </a:t>
            </a:r>
          </a:p>
          <a:p>
            <a:r>
              <a:rPr lang="en-US" sz="2800" dirty="0">
                <a:latin typeface="Bookman Old Style" panose="02050604050505020204" pitchFamily="18" charset="0"/>
              </a:rPr>
              <a:t>Several types of surgery are available to treat patients with glaucoma.</a:t>
            </a:r>
            <a:endParaRPr lang="en-GB" sz="2800" dirty="0">
              <a:latin typeface="Bookman Old Style" panose="02050604050505020204" pitchFamily="18" charset="0"/>
            </a:endParaRPr>
          </a:p>
          <a:p>
            <a:r>
              <a:rPr lang="en-US" sz="2800" dirty="0">
                <a:latin typeface="Bookman Old Style" panose="02050604050505020204" pitchFamily="18" charset="0"/>
              </a:rPr>
              <a:t> The type  and severity of the glaucoma, the patients other eyes problems and the patients health condition are all considerations in selecting the type of operation</a:t>
            </a:r>
            <a:r>
              <a:rPr lang="en-US" sz="2800" dirty="0"/>
              <a:t/>
            </a:r>
            <a:br>
              <a:rPr lang="en-US" sz="2800" dirty="0"/>
            </a:br>
            <a:endParaRPr lang="en-GB" sz="28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7B2ED916-6AAA-4990-9F4B-70AA265FE7DA}" type="datetime1">
              <a:rPr lang="en-US" smtClean="0"/>
              <a:t>2/21/2022</a:t>
            </a:fld>
            <a:endParaRPr lang="en-US"/>
          </a:p>
        </p:txBody>
      </p:sp>
      <p:sp>
        <p:nvSpPr>
          <p:cNvPr id="5" name="Footer Placeholder 4"/>
          <p:cNvSpPr>
            <a:spLocks noGrp="1"/>
          </p:cNvSpPr>
          <p:nvPr>
            <p:ph type="ftr" sz="quarter" idx="11"/>
          </p:nvPr>
        </p:nvSpPr>
        <p:spPr>
          <a:xfrm flipV="1">
            <a:off x="7239000" y="74218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249</a:t>
            </a:fld>
            <a:endParaRPr lang="en-US"/>
          </a:p>
        </p:txBody>
      </p:sp>
    </p:spTree>
    <p:extLst>
      <p:ext uri="{BB962C8B-B14F-4D97-AF65-F5344CB8AC3E}">
        <p14:creationId xmlns:p14="http://schemas.microsoft.com/office/powerpoint/2010/main" val="3598747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0"/>
            <a:ext cx="7498080" cy="990600"/>
          </a:xfrm>
        </p:spPr>
        <p:txBody>
          <a:bodyPr>
            <a:normAutofit/>
          </a:bodyPr>
          <a:lstStyle/>
          <a:p>
            <a:r>
              <a:rPr lang="en-US" dirty="0" err="1" smtClean="0"/>
              <a:t>Palpebral</a:t>
            </a:r>
            <a:r>
              <a:rPr lang="en-US" dirty="0" smtClean="0"/>
              <a:t> </a:t>
            </a:r>
            <a:r>
              <a:rPr lang="en-US" dirty="0" err="1" smtClean="0"/>
              <a:t>conjuctiva</a:t>
            </a:r>
            <a:endParaRPr lang="en-US" dirty="0"/>
          </a:p>
        </p:txBody>
      </p:sp>
      <p:pic>
        <p:nvPicPr>
          <p:cNvPr id="6146" name="Picture 2" descr="C:\Users\HP\Downloads\26-Lymphoma-of-the-conjunctiva-Mucosa-associated-lymphoid-tissue-MALT-type.-.jpeg"/>
          <p:cNvPicPr>
            <a:picLocks noGrp="1" noChangeAspect="1" noChangeArrowheads="1"/>
          </p:cNvPicPr>
          <p:nvPr>
            <p:ph idx="1"/>
          </p:nvPr>
        </p:nvPicPr>
        <p:blipFill>
          <a:blip r:embed="rId2"/>
          <a:srcRect/>
          <a:stretch>
            <a:fillRect/>
          </a:stretch>
        </p:blipFill>
        <p:spPr bwMode="auto">
          <a:xfrm>
            <a:off x="2546555" y="762000"/>
            <a:ext cx="7620000" cy="5029200"/>
          </a:xfrm>
          <a:prstGeom prst="rect">
            <a:avLst/>
          </a:prstGeom>
          <a:noFill/>
        </p:spPr>
      </p:pic>
      <p:sp>
        <p:nvSpPr>
          <p:cNvPr id="4" name="Date Placeholder 3"/>
          <p:cNvSpPr>
            <a:spLocks noGrp="1"/>
          </p:cNvSpPr>
          <p:nvPr>
            <p:ph type="dt" sz="half" idx="10"/>
          </p:nvPr>
        </p:nvSpPr>
        <p:spPr>
          <a:xfrm flipV="1">
            <a:off x="5105400" y="7467600"/>
            <a:ext cx="2133600" cy="609600"/>
          </a:xfrm>
        </p:spPr>
        <p:txBody>
          <a:bodyPr/>
          <a:lstStyle/>
          <a:p>
            <a:fld id="{824EDAF3-3DBC-407E-974F-04E4A0F39651}"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3810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990600"/>
            <a:ext cx="7498080" cy="76200"/>
          </a:xfrm>
        </p:spPr>
        <p:txBody>
          <a:bodyPr>
            <a:normAutofit fontScale="90000"/>
          </a:bodyPr>
          <a:lstStyle/>
          <a:p>
            <a:endParaRPr lang="en-GB" dirty="0"/>
          </a:p>
        </p:txBody>
      </p:sp>
      <p:sp>
        <p:nvSpPr>
          <p:cNvPr id="3" name="Content Placeholder 2"/>
          <p:cNvSpPr>
            <a:spLocks noGrp="1"/>
          </p:cNvSpPr>
          <p:nvPr>
            <p:ph idx="1"/>
          </p:nvPr>
        </p:nvSpPr>
        <p:spPr>
          <a:xfrm>
            <a:off x="990600" y="304800"/>
            <a:ext cx="10896600" cy="5410200"/>
          </a:xfrm>
        </p:spPr>
        <p:txBody>
          <a:bodyPr>
            <a:noAutofit/>
          </a:bodyPr>
          <a:lstStyle/>
          <a:p>
            <a:pPr marL="82296" indent="0">
              <a:buNone/>
            </a:pPr>
            <a:r>
              <a:rPr lang="en-US" sz="3200" b="1" dirty="0">
                <a:latin typeface="Bookman Old Style" panose="02050604050505020204" pitchFamily="18" charset="0"/>
              </a:rPr>
              <a:t>Laser </a:t>
            </a:r>
            <a:r>
              <a:rPr lang="en-US" sz="3200" b="1" dirty="0" err="1">
                <a:latin typeface="Bookman Old Style" panose="02050604050505020204" pitchFamily="18" charset="0"/>
              </a:rPr>
              <a:t>trabeculoplasty</a:t>
            </a:r>
            <a:endParaRPr lang="en-US" sz="3200" b="1" dirty="0">
              <a:latin typeface="Bookman Old Style" panose="02050604050505020204" pitchFamily="18" charset="0"/>
            </a:endParaRPr>
          </a:p>
          <a:p>
            <a:r>
              <a:rPr lang="en-US" sz="3200" dirty="0">
                <a:latin typeface="Bookman Old Style" panose="02050604050505020204" pitchFamily="18" charset="0"/>
              </a:rPr>
              <a:t>A surgery called laser </a:t>
            </a:r>
            <a:r>
              <a:rPr lang="en-US" sz="3200" dirty="0" err="1">
                <a:latin typeface="Bookman Old Style" panose="02050604050505020204" pitchFamily="18" charset="0"/>
              </a:rPr>
              <a:t>trabeculoplasty</a:t>
            </a:r>
            <a:r>
              <a:rPr lang="en-US" sz="3200" dirty="0">
                <a:latin typeface="Bookman Old Style" panose="02050604050505020204" pitchFamily="18" charset="0"/>
              </a:rPr>
              <a:t> is often used to treat  open angle glaucoma. </a:t>
            </a:r>
          </a:p>
          <a:p>
            <a:r>
              <a:rPr lang="en-US" sz="3200" dirty="0">
                <a:latin typeface="Bookman Old Style" panose="02050604050505020204" pitchFamily="18" charset="0"/>
              </a:rPr>
              <a:t>There are two types of </a:t>
            </a:r>
            <a:r>
              <a:rPr lang="en-US" sz="3200" dirty="0" err="1">
                <a:latin typeface="Bookman Old Style" panose="02050604050505020204" pitchFamily="18" charset="0"/>
              </a:rPr>
              <a:t>trabeculoplasty</a:t>
            </a:r>
            <a:r>
              <a:rPr lang="en-US" sz="3200" dirty="0">
                <a:latin typeface="Bookman Old Style" panose="02050604050505020204" pitchFamily="18" charset="0"/>
              </a:rPr>
              <a:t> surgery: </a:t>
            </a:r>
          </a:p>
          <a:p>
            <a:pPr marL="1117854" lvl="2" indent="-514350">
              <a:buFont typeface="+mj-lt"/>
              <a:buAutoNum type="alphaLcParenR"/>
            </a:pPr>
            <a:r>
              <a:rPr lang="en-US" sz="3200" dirty="0">
                <a:latin typeface="Bookman Old Style" panose="02050604050505020204" pitchFamily="18" charset="0"/>
              </a:rPr>
              <a:t>argon laser </a:t>
            </a:r>
            <a:r>
              <a:rPr lang="en-US" sz="3200" dirty="0" err="1">
                <a:latin typeface="Bookman Old Style" panose="02050604050505020204" pitchFamily="18" charset="0"/>
              </a:rPr>
              <a:t>trabeculoplasty</a:t>
            </a:r>
            <a:r>
              <a:rPr lang="en-US" sz="3200" dirty="0">
                <a:latin typeface="Bookman Old Style" panose="02050604050505020204" pitchFamily="18" charset="0"/>
              </a:rPr>
              <a:t> (ALT) </a:t>
            </a:r>
          </a:p>
          <a:p>
            <a:pPr marL="1117854" lvl="2" indent="-514350">
              <a:buFont typeface="+mj-lt"/>
              <a:buAutoNum type="alphaLcParenR"/>
            </a:pPr>
            <a:r>
              <a:rPr lang="en-US" sz="3200" dirty="0">
                <a:latin typeface="Bookman Old Style" panose="02050604050505020204" pitchFamily="18" charset="0"/>
              </a:rPr>
              <a:t> selective laser </a:t>
            </a:r>
            <a:r>
              <a:rPr lang="en-US" sz="3200" dirty="0" err="1">
                <a:latin typeface="Bookman Old Style" panose="02050604050505020204" pitchFamily="18" charset="0"/>
              </a:rPr>
              <a:t>trabeculoplasty</a:t>
            </a:r>
            <a:r>
              <a:rPr lang="en-US" sz="3200" dirty="0">
                <a:latin typeface="Bookman Old Style" panose="02050604050505020204" pitchFamily="18" charset="0"/>
              </a:rPr>
              <a:t> (SLT).</a:t>
            </a:r>
            <a:endParaRPr lang="en-GB" sz="3200" dirty="0">
              <a:latin typeface="Bookman Old Style" panose="02050604050505020204" pitchFamily="18" charset="0"/>
            </a:endParaRPr>
          </a:p>
          <a:p>
            <a:r>
              <a:rPr lang="en-US" sz="3200" dirty="0">
                <a:latin typeface="Bookman Old Style" panose="02050604050505020204" pitchFamily="18" charset="0"/>
              </a:rPr>
              <a:t>During ALT surgery, a laser makes tiny, evenly spaced burns in the trabecular meshwork. </a:t>
            </a:r>
          </a:p>
          <a:p>
            <a:r>
              <a:rPr lang="en-US" sz="3200" dirty="0">
                <a:latin typeface="Bookman Old Style" panose="02050604050505020204" pitchFamily="18" charset="0"/>
              </a:rPr>
              <a:t>The laser does not create new drainage holes, but rather stimulates the drain to function more efficiently.</a:t>
            </a:r>
            <a:endParaRPr lang="en-GB" sz="3200" dirty="0">
              <a:latin typeface="Bookman Old Style" panose="02050604050505020204" pitchFamily="18" charset="0"/>
            </a:endParaRPr>
          </a:p>
          <a:p>
            <a:endParaRPr lang="en-GB" sz="32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CEB42283-ADD0-4F86-8A12-1F4E67DE18CD}" type="datetime1">
              <a:rPr lang="en-US" smtClean="0"/>
              <a:t>2/21/2022</a:t>
            </a:fld>
            <a:endParaRPr lang="en-US"/>
          </a:p>
        </p:txBody>
      </p:sp>
      <p:sp>
        <p:nvSpPr>
          <p:cNvPr id="5" name="Footer Placeholder 4"/>
          <p:cNvSpPr>
            <a:spLocks noGrp="1"/>
          </p:cNvSpPr>
          <p:nvPr>
            <p:ph type="ftr" sz="quarter" idx="11"/>
          </p:nvPr>
        </p:nvSpPr>
        <p:spPr>
          <a:xfrm>
            <a:off x="7239000" y="7772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250</a:t>
            </a:fld>
            <a:endParaRPr lang="en-US"/>
          </a:p>
        </p:txBody>
      </p:sp>
    </p:spTree>
    <p:extLst>
      <p:ext uri="{BB962C8B-B14F-4D97-AF65-F5344CB8AC3E}">
        <p14:creationId xmlns:p14="http://schemas.microsoft.com/office/powerpoint/2010/main" val="267761061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457200"/>
          </a:xfrm>
        </p:spPr>
        <p:txBody>
          <a:bodyPr>
            <a:normAutofit fontScale="90000"/>
          </a:bodyPr>
          <a:lstStyle/>
          <a:p>
            <a:endParaRPr lang="en-GB" dirty="0"/>
          </a:p>
        </p:txBody>
      </p:sp>
      <p:sp>
        <p:nvSpPr>
          <p:cNvPr id="3" name="Content Placeholder 2"/>
          <p:cNvSpPr>
            <a:spLocks noGrp="1"/>
          </p:cNvSpPr>
          <p:nvPr>
            <p:ph idx="1"/>
          </p:nvPr>
        </p:nvSpPr>
        <p:spPr>
          <a:xfrm>
            <a:off x="838200" y="228600"/>
            <a:ext cx="10972800" cy="5562600"/>
          </a:xfrm>
        </p:spPr>
        <p:txBody>
          <a:bodyPr>
            <a:normAutofit/>
          </a:bodyPr>
          <a:lstStyle/>
          <a:p>
            <a:pPr marL="82296" indent="0">
              <a:buNone/>
            </a:pPr>
            <a:r>
              <a:rPr lang="en-US" sz="3600" b="1" dirty="0">
                <a:latin typeface="Bookman Old Style" panose="02050604050505020204" pitchFamily="18" charset="0"/>
              </a:rPr>
              <a:t>Laser </a:t>
            </a:r>
            <a:r>
              <a:rPr lang="en-US" sz="3600" b="1" dirty="0" err="1">
                <a:latin typeface="Bookman Old Style" panose="02050604050505020204" pitchFamily="18" charset="0"/>
              </a:rPr>
              <a:t>iridotomy</a:t>
            </a:r>
            <a:endParaRPr lang="en-US" sz="3600" dirty="0">
              <a:latin typeface="Bookman Old Style" panose="02050604050505020204" pitchFamily="18" charset="0"/>
            </a:endParaRPr>
          </a:p>
          <a:p>
            <a:r>
              <a:rPr lang="en-US" sz="3600" dirty="0">
                <a:latin typeface="Bookman Old Style" panose="02050604050505020204" pitchFamily="18" charset="0"/>
              </a:rPr>
              <a:t>Laser </a:t>
            </a:r>
            <a:r>
              <a:rPr lang="en-US" sz="3600" dirty="0" err="1">
                <a:latin typeface="Bookman Old Style" panose="02050604050505020204" pitchFamily="18" charset="0"/>
              </a:rPr>
              <a:t>iridotomy</a:t>
            </a:r>
            <a:r>
              <a:rPr lang="en-US" sz="3600" dirty="0">
                <a:latin typeface="Bookman Old Style" panose="02050604050505020204" pitchFamily="18" charset="0"/>
              </a:rPr>
              <a:t> is recommended for treating people with closed angle glaucoma and those with very narrow drainage angles. </a:t>
            </a:r>
          </a:p>
          <a:p>
            <a:r>
              <a:rPr lang="en-US" sz="3600" dirty="0">
                <a:latin typeface="Bookman Old Style" panose="02050604050505020204" pitchFamily="18" charset="0"/>
              </a:rPr>
              <a:t>A laser creates a small hole about the size of a pinhead through the top part of the iris to improve the flow of aqueous fluid to the drainage angle. </a:t>
            </a:r>
          </a:p>
          <a:p>
            <a:r>
              <a:rPr lang="en-US" sz="3600" dirty="0">
                <a:latin typeface="Bookman Old Style" panose="02050604050505020204" pitchFamily="18" charset="0"/>
              </a:rPr>
              <a:t>This hole is hidden from view by the upper eyelid.</a:t>
            </a:r>
            <a:endParaRPr lang="en-GB" sz="36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701259DC-8C1A-4320-98C8-9714F8FE6DAC}" type="datetime1">
              <a:rPr lang="en-US" smtClean="0"/>
              <a:t>2/21/2022</a:t>
            </a:fld>
            <a:endParaRPr lang="en-US"/>
          </a:p>
        </p:txBody>
      </p:sp>
      <p:sp>
        <p:nvSpPr>
          <p:cNvPr id="5" name="Footer Placeholder 4"/>
          <p:cNvSpPr>
            <a:spLocks noGrp="1"/>
          </p:cNvSpPr>
          <p:nvPr>
            <p:ph type="ftr" sz="quarter" idx="11"/>
          </p:nvPr>
        </p:nvSpPr>
        <p:spPr>
          <a:xfrm>
            <a:off x="7239000" y="8153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251</a:t>
            </a:fld>
            <a:endParaRPr lang="en-US"/>
          </a:p>
        </p:txBody>
      </p:sp>
    </p:spTree>
    <p:extLst>
      <p:ext uri="{BB962C8B-B14F-4D97-AF65-F5344CB8AC3E}">
        <p14:creationId xmlns:p14="http://schemas.microsoft.com/office/powerpoint/2010/main" val="346886172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71800" y="-1676400"/>
            <a:ext cx="7498080" cy="884238"/>
          </a:xfrm>
        </p:spPr>
        <p:txBody>
          <a:bodyPr/>
          <a:lstStyle/>
          <a:p>
            <a:endParaRPr lang="en-GB" dirty="0"/>
          </a:p>
        </p:txBody>
      </p:sp>
      <p:sp>
        <p:nvSpPr>
          <p:cNvPr id="3" name="Content Placeholder 2"/>
          <p:cNvSpPr>
            <a:spLocks noGrp="1"/>
          </p:cNvSpPr>
          <p:nvPr>
            <p:ph idx="1"/>
          </p:nvPr>
        </p:nvSpPr>
        <p:spPr>
          <a:xfrm>
            <a:off x="1066800" y="304800"/>
            <a:ext cx="10744200" cy="5305429"/>
          </a:xfrm>
        </p:spPr>
        <p:txBody>
          <a:bodyPr>
            <a:normAutofit/>
          </a:bodyPr>
          <a:lstStyle/>
          <a:p>
            <a:pPr marL="82296" indent="0">
              <a:buNone/>
            </a:pPr>
            <a:r>
              <a:rPr lang="en-US" sz="3200" b="1" dirty="0">
                <a:latin typeface="Bookman Old Style" panose="02050604050505020204" pitchFamily="18" charset="0"/>
              </a:rPr>
              <a:t>Peripheral </a:t>
            </a:r>
            <a:r>
              <a:rPr lang="en-US" sz="3200" b="1" dirty="0" err="1">
                <a:latin typeface="Bookman Old Style" panose="02050604050505020204" pitchFamily="18" charset="0"/>
              </a:rPr>
              <a:t>iridectomy</a:t>
            </a:r>
            <a:endParaRPr lang="en-US" sz="3200" dirty="0">
              <a:latin typeface="Bookman Old Style" panose="02050604050505020204" pitchFamily="18" charset="0"/>
            </a:endParaRPr>
          </a:p>
          <a:p>
            <a:r>
              <a:rPr lang="en-US" sz="3200" dirty="0">
                <a:latin typeface="Bookman Old Style" panose="02050604050505020204" pitchFamily="18" charset="0"/>
              </a:rPr>
              <a:t>When laser </a:t>
            </a:r>
            <a:r>
              <a:rPr lang="en-US" sz="3200" dirty="0" err="1">
                <a:latin typeface="Bookman Old Style" panose="02050604050505020204" pitchFamily="18" charset="0"/>
              </a:rPr>
              <a:t>iridotomy</a:t>
            </a:r>
            <a:r>
              <a:rPr lang="en-US" sz="3200" dirty="0">
                <a:latin typeface="Bookman Old Style" panose="02050604050505020204" pitchFamily="18" charset="0"/>
              </a:rPr>
              <a:t> is unable to stop an acute closed-angle glaucoma attack, or is not possible for other reasons, a peripheral </a:t>
            </a:r>
            <a:r>
              <a:rPr lang="en-US" sz="3200" dirty="0" err="1">
                <a:latin typeface="Bookman Old Style" panose="02050604050505020204" pitchFamily="18" charset="0"/>
              </a:rPr>
              <a:t>iridectomy</a:t>
            </a:r>
            <a:r>
              <a:rPr lang="en-US" sz="3200" dirty="0">
                <a:latin typeface="Bookman Old Style" panose="02050604050505020204" pitchFamily="18" charset="0"/>
              </a:rPr>
              <a:t> may be performed. </a:t>
            </a:r>
          </a:p>
          <a:p>
            <a:r>
              <a:rPr lang="en-US" sz="3200" dirty="0">
                <a:latin typeface="Bookman Old Style" panose="02050604050505020204" pitchFamily="18" charset="0"/>
              </a:rPr>
              <a:t>Performed in an operating room, a small piece of the iris is removed, giving the aqueous fluid access to the drainage angle again.</a:t>
            </a:r>
          </a:p>
          <a:p>
            <a:r>
              <a:rPr lang="en-US" sz="3200" dirty="0">
                <a:latin typeface="Bookman Old Style" panose="02050604050505020204" pitchFamily="18" charset="0"/>
              </a:rPr>
              <a:t> Because most cases of closed-angle glaucoma can be treated with glaucoma medications and laser </a:t>
            </a:r>
            <a:r>
              <a:rPr lang="en-US" sz="3200" dirty="0" err="1">
                <a:latin typeface="Bookman Old Style" panose="02050604050505020204" pitchFamily="18" charset="0"/>
              </a:rPr>
              <a:t>iridotomy</a:t>
            </a:r>
            <a:r>
              <a:rPr lang="en-US" sz="3200" dirty="0">
                <a:latin typeface="Bookman Old Style" panose="02050604050505020204" pitchFamily="18" charset="0"/>
              </a:rPr>
              <a:t>, peripheral </a:t>
            </a:r>
            <a:r>
              <a:rPr lang="en-US" sz="3200" dirty="0" err="1">
                <a:latin typeface="Bookman Old Style" panose="02050604050505020204" pitchFamily="18" charset="0"/>
              </a:rPr>
              <a:t>iridectomy</a:t>
            </a:r>
            <a:r>
              <a:rPr lang="en-US" sz="3200" dirty="0">
                <a:latin typeface="Bookman Old Style" panose="02050604050505020204" pitchFamily="18" charset="0"/>
              </a:rPr>
              <a:t> is rarely necessary.</a:t>
            </a:r>
            <a:endParaRPr lang="en-GB" sz="3200" dirty="0">
              <a:latin typeface="Bookman Old Style" panose="02050604050505020204" pitchFamily="18" charset="0"/>
            </a:endParaRPr>
          </a:p>
          <a:p>
            <a:endParaRPr lang="en-GB" sz="2400" dirty="0"/>
          </a:p>
        </p:txBody>
      </p:sp>
      <p:sp>
        <p:nvSpPr>
          <p:cNvPr id="4" name="Date Placeholder 3"/>
          <p:cNvSpPr>
            <a:spLocks noGrp="1"/>
          </p:cNvSpPr>
          <p:nvPr>
            <p:ph type="dt" sz="half" idx="10"/>
          </p:nvPr>
        </p:nvSpPr>
        <p:spPr/>
        <p:txBody>
          <a:bodyPr/>
          <a:lstStyle/>
          <a:p>
            <a:fld id="{27B78AA2-2459-413E-9188-BC87380200D6}" type="datetime1">
              <a:rPr lang="en-US" smtClean="0"/>
              <a:t>2/21/2022</a:t>
            </a:fld>
            <a:endParaRPr lang="en-US"/>
          </a:p>
        </p:txBody>
      </p:sp>
      <p:sp>
        <p:nvSpPr>
          <p:cNvPr id="5" name="Footer Placeholder 4"/>
          <p:cNvSpPr>
            <a:spLocks noGrp="1"/>
          </p:cNvSpPr>
          <p:nvPr>
            <p:ph type="ftr" sz="quarter" idx="11"/>
          </p:nvPr>
        </p:nvSpPr>
        <p:spPr>
          <a:xfrm>
            <a:off x="7239000" y="7467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252</a:t>
            </a:fld>
            <a:endParaRPr lang="en-US"/>
          </a:p>
        </p:txBody>
      </p:sp>
    </p:spTree>
    <p:extLst>
      <p:ext uri="{BB962C8B-B14F-4D97-AF65-F5344CB8AC3E}">
        <p14:creationId xmlns:p14="http://schemas.microsoft.com/office/powerpoint/2010/main" val="30597489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533400"/>
          </a:xfrm>
        </p:spPr>
        <p:txBody>
          <a:bodyPr>
            <a:normAutofit fontScale="90000"/>
          </a:bodyPr>
          <a:lstStyle/>
          <a:p>
            <a:endParaRPr lang="en-GB" dirty="0"/>
          </a:p>
        </p:txBody>
      </p:sp>
      <p:sp>
        <p:nvSpPr>
          <p:cNvPr id="3" name="Content Placeholder 2"/>
          <p:cNvSpPr>
            <a:spLocks noGrp="1"/>
          </p:cNvSpPr>
          <p:nvPr>
            <p:ph idx="1"/>
          </p:nvPr>
        </p:nvSpPr>
        <p:spPr>
          <a:xfrm flipV="1">
            <a:off x="2959608" y="7620000"/>
            <a:ext cx="7498080" cy="990600"/>
          </a:xfrm>
        </p:spPr>
        <p:txBody>
          <a:bodyPr/>
          <a:lstStyle/>
          <a:p>
            <a:endParaRPr lang="en-GB" dirty="0"/>
          </a:p>
        </p:txBody>
      </p:sp>
      <p:sp>
        <p:nvSpPr>
          <p:cNvPr id="4" name="Date Placeholder 3"/>
          <p:cNvSpPr>
            <a:spLocks noGrp="1"/>
          </p:cNvSpPr>
          <p:nvPr>
            <p:ph type="dt" sz="half" idx="10"/>
          </p:nvPr>
        </p:nvSpPr>
        <p:spPr/>
        <p:txBody>
          <a:bodyPr/>
          <a:lstStyle/>
          <a:p>
            <a:fld id="{4FBF177B-CB53-46FA-A565-1B89FE469DD8}" type="datetime1">
              <a:rPr lang="en-US" smtClean="0"/>
              <a:t>2/21/2022</a:t>
            </a:fld>
            <a:endParaRPr lang="en-US"/>
          </a:p>
        </p:txBody>
      </p:sp>
      <p:sp>
        <p:nvSpPr>
          <p:cNvPr id="5" name="Footer Placeholder 4"/>
          <p:cNvSpPr>
            <a:spLocks noGrp="1"/>
          </p:cNvSpPr>
          <p:nvPr>
            <p:ph type="ftr" sz="quarter" idx="11"/>
          </p:nvPr>
        </p:nvSpPr>
        <p:spPr>
          <a:xfrm flipV="1">
            <a:off x="7239000" y="7543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955"/>
            <a:ext cx="7772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60411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76200"/>
          </a:xfrm>
        </p:spPr>
        <p:txBody>
          <a:bodyPr>
            <a:normAutofit fontScale="90000"/>
          </a:bodyPr>
          <a:lstStyle/>
          <a:p>
            <a:endParaRPr lang="en-GB" dirty="0"/>
          </a:p>
        </p:txBody>
      </p:sp>
      <p:sp>
        <p:nvSpPr>
          <p:cNvPr id="3" name="Content Placeholder 2"/>
          <p:cNvSpPr>
            <a:spLocks noGrp="1"/>
          </p:cNvSpPr>
          <p:nvPr>
            <p:ph idx="1"/>
          </p:nvPr>
        </p:nvSpPr>
        <p:spPr>
          <a:xfrm>
            <a:off x="1219200" y="304800"/>
            <a:ext cx="10591800" cy="5410200"/>
          </a:xfrm>
        </p:spPr>
        <p:txBody>
          <a:bodyPr>
            <a:normAutofit/>
          </a:bodyPr>
          <a:lstStyle/>
          <a:p>
            <a:r>
              <a:rPr lang="en-GB" sz="3600" dirty="0" smtClean="0"/>
              <a:t>Assignment </a:t>
            </a:r>
          </a:p>
          <a:p>
            <a:r>
              <a:rPr lang="en-GB" sz="3600" dirty="0"/>
              <a:t> </a:t>
            </a:r>
            <a:r>
              <a:rPr lang="en-GB" sz="3600" dirty="0" smtClean="0"/>
              <a:t>read and make notes on </a:t>
            </a:r>
          </a:p>
          <a:p>
            <a:pPr marL="596646" indent="-514350">
              <a:buFont typeface="+mj-lt"/>
              <a:buAutoNum type="alphaLcParenR"/>
            </a:pPr>
            <a:r>
              <a:rPr lang="en-GB" sz="3600" dirty="0" err="1" smtClean="0"/>
              <a:t>Trabeculectomy</a:t>
            </a:r>
            <a:r>
              <a:rPr lang="en-GB" sz="3600" dirty="0" smtClean="0"/>
              <a:t> </a:t>
            </a:r>
          </a:p>
          <a:p>
            <a:pPr marL="596646" indent="-514350">
              <a:buFont typeface="+mj-lt"/>
              <a:buAutoNum type="alphaLcParenR"/>
            </a:pPr>
            <a:r>
              <a:rPr lang="en-GB" sz="3600" dirty="0" err="1" smtClean="0"/>
              <a:t>Cyclophptpcoagulation</a:t>
            </a:r>
            <a:r>
              <a:rPr lang="en-GB" sz="3600" dirty="0" smtClean="0"/>
              <a:t> </a:t>
            </a:r>
          </a:p>
          <a:p>
            <a:pPr marL="596646" indent="-514350">
              <a:buFont typeface="+mj-lt"/>
              <a:buAutoNum type="alphaLcParenR"/>
            </a:pPr>
            <a:r>
              <a:rPr lang="en-GB" sz="3600" dirty="0" smtClean="0"/>
              <a:t>Aqueous shunt surgery </a:t>
            </a:r>
          </a:p>
          <a:p>
            <a:pPr marL="596646" indent="-514350">
              <a:buFont typeface="+mj-lt"/>
              <a:buAutoNum type="alphaLcParenR"/>
            </a:pPr>
            <a:endParaRPr lang="en-GB" sz="3600" dirty="0"/>
          </a:p>
        </p:txBody>
      </p:sp>
      <p:sp>
        <p:nvSpPr>
          <p:cNvPr id="4" name="Date Placeholder 3"/>
          <p:cNvSpPr>
            <a:spLocks noGrp="1"/>
          </p:cNvSpPr>
          <p:nvPr>
            <p:ph type="dt" sz="half" idx="10"/>
          </p:nvPr>
        </p:nvSpPr>
        <p:spPr/>
        <p:txBody>
          <a:bodyPr/>
          <a:lstStyle/>
          <a:p>
            <a:fld id="{73ED93B3-F473-440F-A29E-86C03A71E24E}" type="datetime1">
              <a:rPr lang="en-US" smtClean="0"/>
              <a:t>2/21/2022</a:t>
            </a:fld>
            <a:endParaRPr lang="en-US"/>
          </a:p>
        </p:txBody>
      </p:sp>
      <p:sp>
        <p:nvSpPr>
          <p:cNvPr id="5" name="Footer Placeholder 4"/>
          <p:cNvSpPr>
            <a:spLocks noGrp="1"/>
          </p:cNvSpPr>
          <p:nvPr>
            <p:ph type="ftr" sz="quarter" idx="11"/>
          </p:nvPr>
        </p:nvSpPr>
        <p:spPr>
          <a:xfrm flipV="1">
            <a:off x="7239000" y="76200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254</a:t>
            </a:fld>
            <a:endParaRPr lang="en-US"/>
          </a:p>
        </p:txBody>
      </p:sp>
    </p:spTree>
    <p:extLst>
      <p:ext uri="{BB962C8B-B14F-4D97-AF65-F5344CB8AC3E}">
        <p14:creationId xmlns:p14="http://schemas.microsoft.com/office/powerpoint/2010/main" val="250451950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8001000" cy="381000"/>
          </a:xfrm>
        </p:spPr>
        <p:txBody>
          <a:bodyPr>
            <a:normAutofit fontScale="90000"/>
          </a:bodyPr>
          <a:lstStyle/>
          <a:p>
            <a:r>
              <a:rPr lang="en-US" sz="2800" b="1" dirty="0">
                <a:latin typeface="Bookman Old Style" pitchFamily="18" charset="0"/>
              </a:rPr>
              <a:t>DEFECTS OF THE RETINA </a:t>
            </a:r>
          </a:p>
        </p:txBody>
      </p:sp>
      <p:sp>
        <p:nvSpPr>
          <p:cNvPr id="3" name="Content Placeholder 2"/>
          <p:cNvSpPr>
            <a:spLocks noGrp="1"/>
          </p:cNvSpPr>
          <p:nvPr>
            <p:ph idx="1"/>
          </p:nvPr>
        </p:nvSpPr>
        <p:spPr>
          <a:xfrm>
            <a:off x="762000" y="558798"/>
            <a:ext cx="11125200" cy="5148828"/>
          </a:xfrm>
        </p:spPr>
        <p:txBody>
          <a:bodyPr>
            <a:normAutofit fontScale="85000" lnSpcReduction="10000"/>
          </a:bodyPr>
          <a:lstStyle/>
          <a:p>
            <a:pPr marL="596646" indent="-514350">
              <a:buAutoNum type="alphaLcParenR"/>
            </a:pPr>
            <a:r>
              <a:rPr lang="en-US" sz="3300" b="1" dirty="0">
                <a:latin typeface="Bookman Old Style" pitchFamily="18" charset="0"/>
              </a:rPr>
              <a:t>Retinal Detachment</a:t>
            </a:r>
          </a:p>
          <a:p>
            <a:r>
              <a:rPr lang="en-US" sz="3300" dirty="0">
                <a:latin typeface="Bookman Old Style" pitchFamily="18" charset="0"/>
              </a:rPr>
              <a:t>Risk increases with age from 40 years of age. </a:t>
            </a:r>
          </a:p>
          <a:p>
            <a:r>
              <a:rPr lang="en-US" sz="3300" dirty="0" smtClean="0">
                <a:latin typeface="Bookman Old Style" pitchFamily="18" charset="0"/>
              </a:rPr>
              <a:t>is </a:t>
            </a:r>
            <a:r>
              <a:rPr lang="en-US" sz="3300" dirty="0">
                <a:latin typeface="Bookman Old Style" pitchFamily="18" charset="0"/>
              </a:rPr>
              <a:t>a medical emergency requiring prompt surgical treatment to preserve vision. </a:t>
            </a:r>
          </a:p>
          <a:p>
            <a:r>
              <a:rPr lang="en-US" sz="3300" dirty="0">
                <a:latin typeface="Bookman Old Style" pitchFamily="18" charset="0"/>
              </a:rPr>
              <a:t>The retina is the light-sensitive tissue that lines the inside back wall of your eye. </a:t>
            </a:r>
          </a:p>
          <a:p>
            <a:r>
              <a:rPr lang="en-US" sz="3300" dirty="0">
                <a:latin typeface="Bookman Old Style" pitchFamily="18" charset="0"/>
              </a:rPr>
              <a:t>In retinal detachment, the retina is pulled away from the underlying choroid — a thin layer of blood vessels that supplies oxygen and nutrients to the retina. </a:t>
            </a:r>
          </a:p>
          <a:p>
            <a:r>
              <a:rPr lang="en-US" sz="3300" dirty="0">
                <a:latin typeface="Bookman Old Style" pitchFamily="18" charset="0"/>
              </a:rPr>
              <a:t>Retinal detachment leaves retinal cells deprived of oxygen. </a:t>
            </a:r>
          </a:p>
          <a:p>
            <a:r>
              <a:rPr lang="en-US" sz="3300" dirty="0">
                <a:latin typeface="Bookman Old Style" pitchFamily="18" charset="0"/>
              </a:rPr>
              <a:t>The longer the retina and choroid remain separated, the greater the risk of permanent vision loss in the affected eye. </a:t>
            </a:r>
          </a:p>
          <a:p>
            <a:pPr marL="596646" indent="-514350">
              <a:buNone/>
            </a:pPr>
            <a:endParaRPr lang="en-US" sz="2800" dirty="0">
              <a:latin typeface="Bookman Old Style" pitchFamily="18" charset="0"/>
            </a:endParaRPr>
          </a:p>
        </p:txBody>
      </p:sp>
      <p:sp>
        <p:nvSpPr>
          <p:cNvPr id="4" name="Date Placeholder 3"/>
          <p:cNvSpPr>
            <a:spLocks noGrp="1"/>
          </p:cNvSpPr>
          <p:nvPr>
            <p:ph type="dt" sz="half" idx="10"/>
          </p:nvPr>
        </p:nvSpPr>
        <p:spPr>
          <a:xfrm>
            <a:off x="7696200" y="6381750"/>
            <a:ext cx="2133600" cy="476250"/>
          </a:xfrm>
        </p:spPr>
        <p:txBody>
          <a:bodyPr/>
          <a:lstStyle/>
          <a:p>
            <a:fld id="{7C956445-D183-4179-ADF9-8A5CA6C2CD38}"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255</a:t>
            </a:fld>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762000"/>
            <a:ext cx="7498080" cy="152400"/>
          </a:xfrm>
        </p:spPr>
        <p:txBody>
          <a:bodyPr>
            <a:normAutofit fontScale="90000"/>
          </a:bodyPr>
          <a:lstStyle/>
          <a:p>
            <a:endParaRPr lang="en-US" dirty="0"/>
          </a:p>
        </p:txBody>
      </p:sp>
      <p:sp>
        <p:nvSpPr>
          <p:cNvPr id="3" name="Content Placeholder 2"/>
          <p:cNvSpPr>
            <a:spLocks noGrp="1"/>
          </p:cNvSpPr>
          <p:nvPr>
            <p:ph idx="1"/>
          </p:nvPr>
        </p:nvSpPr>
        <p:spPr>
          <a:xfrm>
            <a:off x="838200" y="0"/>
            <a:ext cx="11125200" cy="5715000"/>
          </a:xfrm>
        </p:spPr>
        <p:txBody>
          <a:bodyPr>
            <a:normAutofit lnSpcReduction="10000"/>
          </a:bodyPr>
          <a:lstStyle/>
          <a:p>
            <a:pPr>
              <a:buNone/>
            </a:pPr>
            <a:r>
              <a:rPr lang="en-US" sz="3000" b="1" dirty="0">
                <a:latin typeface="Bookman Old Style" pitchFamily="18" charset="0"/>
              </a:rPr>
              <a:t>The warning signs usually it’s painless</a:t>
            </a:r>
            <a:endParaRPr lang="en-US" sz="3000" dirty="0">
              <a:latin typeface="Bookman Old Style" pitchFamily="18" charset="0"/>
            </a:endParaRPr>
          </a:p>
          <a:p>
            <a:pPr lvl="0"/>
            <a:r>
              <a:rPr lang="en-US" sz="3000" dirty="0">
                <a:latin typeface="Bookman Old Style" pitchFamily="18" charset="0"/>
              </a:rPr>
              <a:t>The sudden appearance of many floaters — small bits of debris in the field of vision that look like spots, hairs or strings and seem to float before your eyes </a:t>
            </a:r>
          </a:p>
          <a:p>
            <a:pPr lvl="0"/>
            <a:r>
              <a:rPr lang="en-US" sz="3000" dirty="0">
                <a:latin typeface="Bookman Old Style" pitchFamily="18" charset="0"/>
              </a:rPr>
              <a:t>Sudden flashes of light in one or both eyes </a:t>
            </a:r>
          </a:p>
          <a:p>
            <a:pPr lvl="0"/>
            <a:r>
              <a:rPr lang="en-US" sz="3000" dirty="0">
                <a:latin typeface="Bookman Old Style" pitchFamily="18" charset="0"/>
              </a:rPr>
              <a:t>A shadow or curtain over a portion of the visual field </a:t>
            </a:r>
          </a:p>
          <a:p>
            <a:pPr lvl="0"/>
            <a:r>
              <a:rPr lang="en-US" sz="3000" dirty="0">
                <a:latin typeface="Bookman Old Style" pitchFamily="18" charset="0"/>
              </a:rPr>
              <a:t>A sudden blur in vision </a:t>
            </a:r>
          </a:p>
          <a:p>
            <a:pPr lvl="0"/>
            <a:r>
              <a:rPr lang="en-US" sz="3000" dirty="0">
                <a:latin typeface="Bookman Old Style" pitchFamily="18" charset="0"/>
              </a:rPr>
              <a:t>Pain free</a:t>
            </a:r>
          </a:p>
          <a:p>
            <a:pPr lvl="0"/>
            <a:r>
              <a:rPr lang="en-US" sz="3000" dirty="0">
                <a:latin typeface="Bookman Old Style" pitchFamily="18" charset="0"/>
              </a:rPr>
              <a:t>When macula is affected the visual loss is central </a:t>
            </a:r>
          </a:p>
          <a:p>
            <a:pPr>
              <a:buNone/>
            </a:pPr>
            <a:r>
              <a:rPr lang="en-US" sz="3000" b="1" dirty="0">
                <a:latin typeface="Bookman Old Style" pitchFamily="18" charset="0"/>
              </a:rPr>
              <a:t>Types</a:t>
            </a:r>
            <a:endParaRPr lang="en-US" sz="3000" dirty="0">
              <a:latin typeface="Bookman Old Style" pitchFamily="18" charset="0"/>
            </a:endParaRPr>
          </a:p>
          <a:p>
            <a:pPr marL="596646" indent="-514350">
              <a:buFont typeface="+mj-lt"/>
              <a:buAutoNum type="arabicParenR"/>
            </a:pPr>
            <a:r>
              <a:rPr lang="en-US" sz="3000" dirty="0">
                <a:latin typeface="Bookman Old Style" pitchFamily="18" charset="0"/>
              </a:rPr>
              <a:t>Primary detachment</a:t>
            </a:r>
          </a:p>
          <a:p>
            <a:pPr marL="596646" indent="-514350">
              <a:buFont typeface="+mj-lt"/>
              <a:buAutoNum type="arabicParenR"/>
            </a:pPr>
            <a:r>
              <a:rPr lang="en-US" sz="3000" dirty="0">
                <a:latin typeface="Bookman Old Style" pitchFamily="18" charset="0"/>
              </a:rPr>
              <a:t>Secondary detachment</a:t>
            </a:r>
          </a:p>
          <a:p>
            <a:pPr lvl="0">
              <a:buNone/>
            </a:pPr>
            <a:endParaRPr lang="en-US" sz="2800" dirty="0">
              <a:latin typeface="Bookman Old Style" pitchFamily="18" charset="0"/>
            </a:endParaRPr>
          </a:p>
          <a:p>
            <a:endParaRPr lang="en-US" dirty="0"/>
          </a:p>
        </p:txBody>
      </p:sp>
      <p:sp>
        <p:nvSpPr>
          <p:cNvPr id="4" name="Date Placeholder 3"/>
          <p:cNvSpPr>
            <a:spLocks noGrp="1"/>
          </p:cNvSpPr>
          <p:nvPr>
            <p:ph type="dt" sz="half" idx="10"/>
          </p:nvPr>
        </p:nvSpPr>
        <p:spPr/>
        <p:txBody>
          <a:bodyPr/>
          <a:lstStyle/>
          <a:p>
            <a:fld id="{C1F81462-30D6-41DD-8D57-99E2E691F752}" type="datetime1">
              <a:rPr lang="en-US" smtClean="0"/>
              <a:t>2/21/2022</a:t>
            </a:fld>
            <a:endParaRPr lang="en-US"/>
          </a:p>
        </p:txBody>
      </p:sp>
      <p:sp>
        <p:nvSpPr>
          <p:cNvPr id="5" name="Footer Placeholder 4"/>
          <p:cNvSpPr>
            <a:spLocks noGrp="1"/>
          </p:cNvSpPr>
          <p:nvPr>
            <p:ph type="ftr" sz="quarter" idx="11"/>
          </p:nvPr>
        </p:nvSpPr>
        <p:spPr>
          <a:xfrm>
            <a:off x="7239000" y="7543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256</a:t>
            </a:fld>
            <a:endParaRPr lang="en-US"/>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533400"/>
            <a:ext cx="7498080" cy="45719"/>
          </a:xfrm>
        </p:spPr>
        <p:txBody>
          <a:bodyPr>
            <a:normAutofit fontScale="90000"/>
          </a:bodyPr>
          <a:lstStyle/>
          <a:p>
            <a:endParaRPr lang="en-US" dirty="0"/>
          </a:p>
        </p:txBody>
      </p:sp>
      <p:sp>
        <p:nvSpPr>
          <p:cNvPr id="3" name="Content Placeholder 2"/>
          <p:cNvSpPr>
            <a:spLocks noGrp="1"/>
          </p:cNvSpPr>
          <p:nvPr>
            <p:ph idx="1"/>
          </p:nvPr>
        </p:nvSpPr>
        <p:spPr>
          <a:xfrm>
            <a:off x="838200" y="160119"/>
            <a:ext cx="11049000" cy="5526310"/>
          </a:xfrm>
        </p:spPr>
        <p:txBody>
          <a:bodyPr>
            <a:normAutofit/>
          </a:bodyPr>
          <a:lstStyle/>
          <a:p>
            <a:pPr marL="596646" indent="-514350">
              <a:buAutoNum type="arabicParenR"/>
            </a:pPr>
            <a:r>
              <a:rPr lang="en-US" sz="3300" b="1" dirty="0">
                <a:latin typeface="Bookman Old Style" pitchFamily="18" charset="0"/>
              </a:rPr>
              <a:t>Primary or simple detachment</a:t>
            </a:r>
            <a:endParaRPr lang="en-US" sz="3300" dirty="0">
              <a:latin typeface="Bookman Old Style" pitchFamily="18" charset="0"/>
            </a:endParaRPr>
          </a:p>
          <a:p>
            <a:r>
              <a:rPr lang="en-US" sz="3300" dirty="0">
                <a:latin typeface="Bookman Old Style" pitchFamily="18" charset="0"/>
              </a:rPr>
              <a:t>Separation of the retina in the form of a hole or tear </a:t>
            </a:r>
          </a:p>
          <a:p>
            <a:r>
              <a:rPr lang="en-US" sz="3300" dirty="0">
                <a:latin typeface="Bookman Old Style" pitchFamily="18" charset="0"/>
              </a:rPr>
              <a:t>This allows vitreous humor to raise retina from its normal position </a:t>
            </a:r>
          </a:p>
          <a:p>
            <a:r>
              <a:rPr lang="en-US" sz="3300" dirty="0">
                <a:latin typeface="Bookman Old Style" pitchFamily="18" charset="0"/>
              </a:rPr>
              <a:t>Causes include;</a:t>
            </a:r>
          </a:p>
          <a:p>
            <a:pPr marL="596646" indent="-514350">
              <a:buFont typeface="+mj-lt"/>
              <a:buAutoNum type="alphaLcParenR"/>
            </a:pPr>
            <a:r>
              <a:rPr lang="en-US" sz="3300" dirty="0">
                <a:latin typeface="Bookman Old Style" pitchFamily="18" charset="0"/>
              </a:rPr>
              <a:t>Recent or previous trauma (blunt or penetrating)</a:t>
            </a:r>
          </a:p>
          <a:p>
            <a:pPr marL="596646" indent="-514350">
              <a:buFont typeface="+mj-lt"/>
              <a:buAutoNum type="alphaLcParenR"/>
            </a:pPr>
            <a:r>
              <a:rPr lang="en-US" sz="3300" dirty="0">
                <a:latin typeface="Bookman Old Style" pitchFamily="18" charset="0"/>
              </a:rPr>
              <a:t>High myopia</a:t>
            </a:r>
          </a:p>
          <a:p>
            <a:pPr marL="596646" indent="-514350">
              <a:buFont typeface="+mj-lt"/>
              <a:buAutoNum type="alphaLcParenR"/>
            </a:pPr>
            <a:r>
              <a:rPr lang="en-US" sz="3300" dirty="0">
                <a:latin typeface="Bookman Old Style" pitchFamily="18" charset="0"/>
              </a:rPr>
              <a:t>Retinal degeneration</a:t>
            </a:r>
          </a:p>
          <a:p>
            <a:pPr marL="596646" indent="-514350">
              <a:buFont typeface="+mj-lt"/>
              <a:buAutoNum type="alphaLcParenR"/>
            </a:pPr>
            <a:r>
              <a:rPr lang="en-US" sz="3300" dirty="0" err="1">
                <a:latin typeface="Bookman Old Style" pitchFamily="18" charset="0"/>
              </a:rPr>
              <a:t>Aphakia</a:t>
            </a:r>
            <a:endParaRPr lang="en-US" sz="3300" dirty="0">
              <a:latin typeface="Bookman Old Style" pitchFamily="18" charset="0"/>
            </a:endParaRPr>
          </a:p>
          <a:p>
            <a:pPr marL="596646" indent="-514350">
              <a:buFont typeface="+mj-lt"/>
              <a:buAutoNum type="alphaLcParenR"/>
            </a:pPr>
            <a:r>
              <a:rPr lang="en-US" sz="3300" dirty="0">
                <a:latin typeface="Bookman Old Style" pitchFamily="18" charset="0"/>
              </a:rPr>
              <a:t>Vascular diseases</a:t>
            </a:r>
          </a:p>
          <a:p>
            <a:pPr>
              <a:buNone/>
            </a:pPr>
            <a:endParaRPr lang="en-US" dirty="0" smtClean="0"/>
          </a:p>
          <a:p>
            <a:endParaRPr lang="en-US" dirty="0"/>
          </a:p>
        </p:txBody>
      </p:sp>
      <p:sp>
        <p:nvSpPr>
          <p:cNvPr id="4" name="Date Placeholder 3"/>
          <p:cNvSpPr>
            <a:spLocks noGrp="1"/>
          </p:cNvSpPr>
          <p:nvPr>
            <p:ph type="dt" sz="half" idx="10"/>
          </p:nvPr>
        </p:nvSpPr>
        <p:spPr/>
        <p:txBody>
          <a:bodyPr/>
          <a:lstStyle/>
          <a:p>
            <a:fld id="{09824BE7-3CC8-48A9-91B3-157256FF47DE}" type="datetime1">
              <a:rPr lang="en-US" smtClean="0"/>
              <a:t>2/21/2022</a:t>
            </a:fld>
            <a:endParaRPr lang="en-US"/>
          </a:p>
        </p:txBody>
      </p:sp>
      <p:sp>
        <p:nvSpPr>
          <p:cNvPr id="5" name="Footer Placeholder 4"/>
          <p:cNvSpPr>
            <a:spLocks noGrp="1"/>
          </p:cNvSpPr>
          <p:nvPr>
            <p:ph type="ftr" sz="quarter" idx="11"/>
          </p:nvPr>
        </p:nvSpPr>
        <p:spPr>
          <a:xfrm flipV="1">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257</a:t>
            </a:fld>
            <a:endParaRPr lang="en-US"/>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990600"/>
            <a:ext cx="7498080" cy="152400"/>
          </a:xfrm>
        </p:spPr>
        <p:txBody>
          <a:bodyPr>
            <a:normAutofit fontScale="90000"/>
          </a:bodyPr>
          <a:lstStyle/>
          <a:p>
            <a:endParaRPr lang="en-GB" dirty="0"/>
          </a:p>
        </p:txBody>
      </p:sp>
      <p:sp>
        <p:nvSpPr>
          <p:cNvPr id="3" name="Content Placeholder 2"/>
          <p:cNvSpPr>
            <a:spLocks noGrp="1"/>
          </p:cNvSpPr>
          <p:nvPr>
            <p:ph idx="1"/>
          </p:nvPr>
        </p:nvSpPr>
        <p:spPr>
          <a:xfrm>
            <a:off x="2959608" y="7696200"/>
            <a:ext cx="7498080" cy="1676400"/>
          </a:xfrm>
        </p:spPr>
        <p:txBody>
          <a:bodyPr/>
          <a:lstStyle/>
          <a:p>
            <a:endParaRPr lang="en-GB" dirty="0"/>
          </a:p>
        </p:txBody>
      </p:sp>
      <p:sp>
        <p:nvSpPr>
          <p:cNvPr id="4" name="Date Placeholder 3"/>
          <p:cNvSpPr>
            <a:spLocks noGrp="1"/>
          </p:cNvSpPr>
          <p:nvPr>
            <p:ph type="dt" sz="half" idx="10"/>
          </p:nvPr>
        </p:nvSpPr>
        <p:spPr/>
        <p:txBody>
          <a:bodyPr/>
          <a:lstStyle/>
          <a:p>
            <a:fld id="{0074CC12-33BE-424D-81A6-2396F6974819}" type="datetime1">
              <a:rPr lang="en-US" smtClean="0"/>
              <a:t>2/21/2022</a:t>
            </a:fld>
            <a:endParaRPr lang="en-US"/>
          </a:p>
        </p:txBody>
      </p:sp>
      <p:sp>
        <p:nvSpPr>
          <p:cNvPr id="5" name="Footer Placeholder 4"/>
          <p:cNvSpPr>
            <a:spLocks noGrp="1"/>
          </p:cNvSpPr>
          <p:nvPr>
            <p:ph type="ftr" sz="quarter" idx="11"/>
          </p:nvPr>
        </p:nvSpPr>
        <p:spPr>
          <a:xfrm>
            <a:off x="7239000" y="7848600"/>
            <a:ext cx="2895600" cy="838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698" y="136523"/>
            <a:ext cx="777239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0155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457200"/>
            <a:ext cx="7498080" cy="228600"/>
          </a:xfrm>
        </p:spPr>
        <p:txBody>
          <a:bodyPr>
            <a:normAutofit fontScale="90000"/>
          </a:bodyPr>
          <a:lstStyle/>
          <a:p>
            <a:endParaRPr lang="en-US" dirty="0"/>
          </a:p>
        </p:txBody>
      </p:sp>
      <p:sp>
        <p:nvSpPr>
          <p:cNvPr id="3" name="Content Placeholder 2"/>
          <p:cNvSpPr>
            <a:spLocks noGrp="1"/>
          </p:cNvSpPr>
          <p:nvPr>
            <p:ph idx="1"/>
          </p:nvPr>
        </p:nvSpPr>
        <p:spPr>
          <a:xfrm>
            <a:off x="1143000" y="228599"/>
            <a:ext cx="10927976" cy="5534029"/>
          </a:xfrm>
        </p:spPr>
        <p:txBody>
          <a:bodyPr>
            <a:normAutofit fontScale="92500" lnSpcReduction="20000"/>
          </a:bodyPr>
          <a:lstStyle/>
          <a:p>
            <a:pPr lvl="0">
              <a:buNone/>
            </a:pPr>
            <a:r>
              <a:rPr lang="en-US" sz="3300" b="1" dirty="0">
                <a:latin typeface="Bookman Old Style" pitchFamily="18" charset="0"/>
              </a:rPr>
              <a:t>2) Secondary detachment</a:t>
            </a:r>
            <a:endParaRPr lang="en-US" sz="3300" dirty="0">
              <a:latin typeface="Bookman Old Style" pitchFamily="18" charset="0"/>
            </a:endParaRPr>
          </a:p>
          <a:p>
            <a:r>
              <a:rPr lang="en-US" sz="3300" dirty="0">
                <a:latin typeface="Bookman Old Style" pitchFamily="18" charset="0"/>
              </a:rPr>
              <a:t>Due to the accumulation of the vitreous humor which pushes the retina from it normal position </a:t>
            </a:r>
          </a:p>
          <a:p>
            <a:r>
              <a:rPr lang="en-US" sz="3300" dirty="0">
                <a:latin typeface="Bookman Old Style" pitchFamily="18" charset="0"/>
              </a:rPr>
              <a:t>Causes include;</a:t>
            </a:r>
          </a:p>
          <a:p>
            <a:pPr marL="596646" indent="-514350">
              <a:buFont typeface="+mj-lt"/>
              <a:buAutoNum type="alphaLcParenR"/>
            </a:pPr>
            <a:r>
              <a:rPr lang="en-US" sz="3300" dirty="0">
                <a:latin typeface="Bookman Old Style" pitchFamily="18" charset="0"/>
              </a:rPr>
              <a:t>Pressure from intraocular tumors or hemorrhages</a:t>
            </a:r>
          </a:p>
          <a:p>
            <a:pPr marL="596646" indent="-514350">
              <a:buFont typeface="+mj-lt"/>
              <a:buAutoNum type="alphaLcParenR"/>
            </a:pPr>
            <a:r>
              <a:rPr lang="en-US" sz="3300" dirty="0">
                <a:latin typeface="Bookman Old Style" pitchFamily="18" charset="0"/>
              </a:rPr>
              <a:t>Scar formation</a:t>
            </a:r>
          </a:p>
          <a:p>
            <a:pPr marL="596646" indent="-514350">
              <a:buFont typeface="+mj-lt"/>
              <a:buAutoNum type="alphaLcParenR"/>
            </a:pPr>
            <a:r>
              <a:rPr lang="en-US" sz="3300" dirty="0">
                <a:latin typeface="Bookman Old Style" pitchFamily="18" charset="0"/>
              </a:rPr>
              <a:t>Severe hypertension</a:t>
            </a:r>
          </a:p>
          <a:p>
            <a:pPr marL="596646" indent="-514350">
              <a:buFont typeface="+mj-lt"/>
              <a:buAutoNum type="alphaLcParenR"/>
            </a:pPr>
            <a:r>
              <a:rPr lang="en-US" sz="3300" dirty="0">
                <a:latin typeface="Bookman Old Style" pitchFamily="18" charset="0"/>
              </a:rPr>
              <a:t>Diabetic </a:t>
            </a:r>
            <a:r>
              <a:rPr lang="en-US" sz="3300" dirty="0" err="1">
                <a:latin typeface="Bookman Old Style" pitchFamily="18" charset="0"/>
              </a:rPr>
              <a:t>retinopaphy</a:t>
            </a:r>
            <a:endParaRPr lang="en-US" sz="3300" dirty="0">
              <a:latin typeface="Bookman Old Style" pitchFamily="18" charset="0"/>
            </a:endParaRPr>
          </a:p>
          <a:p>
            <a:pPr marL="596646" indent="-514350">
              <a:buFont typeface="+mj-lt"/>
              <a:buAutoNum type="alphaLcParenR"/>
            </a:pPr>
            <a:r>
              <a:rPr lang="en-US" sz="3300" dirty="0">
                <a:latin typeface="Bookman Old Style" pitchFamily="18" charset="0"/>
              </a:rPr>
              <a:t> Toxemia in pregnancy (PET)</a:t>
            </a:r>
          </a:p>
          <a:p>
            <a:pPr marL="596646" indent="-514350">
              <a:buFont typeface="+mj-lt"/>
              <a:buAutoNum type="alphaLcParenR"/>
            </a:pPr>
            <a:r>
              <a:rPr lang="en-US" sz="3300" dirty="0">
                <a:latin typeface="Bookman Old Style" pitchFamily="18" charset="0"/>
              </a:rPr>
              <a:t>Intraocular inflammation</a:t>
            </a:r>
          </a:p>
          <a:p>
            <a:pPr marL="596646" indent="-514350">
              <a:buFont typeface="+mj-lt"/>
              <a:buAutoNum type="alphaLcParenR"/>
            </a:pPr>
            <a:r>
              <a:rPr lang="en-US" sz="3300" dirty="0">
                <a:latin typeface="Bookman Old Style" pitchFamily="18" charset="0"/>
              </a:rPr>
              <a:t>Previous retinal detachment in one eye</a:t>
            </a:r>
          </a:p>
          <a:p>
            <a:pPr marL="596646" indent="-514350">
              <a:buFont typeface="+mj-lt"/>
              <a:buAutoNum type="alphaLcParenR"/>
            </a:pPr>
            <a:r>
              <a:rPr lang="en-US" sz="3300" dirty="0">
                <a:latin typeface="Bookman Old Style" pitchFamily="18" charset="0"/>
              </a:rPr>
              <a:t>A family history of retinal detachment </a:t>
            </a:r>
          </a:p>
          <a:p>
            <a:endParaRPr lang="en-US" dirty="0"/>
          </a:p>
        </p:txBody>
      </p:sp>
      <p:sp>
        <p:nvSpPr>
          <p:cNvPr id="4" name="Date Placeholder 3"/>
          <p:cNvSpPr>
            <a:spLocks noGrp="1"/>
          </p:cNvSpPr>
          <p:nvPr>
            <p:ph type="dt" sz="half" idx="10"/>
          </p:nvPr>
        </p:nvSpPr>
        <p:spPr/>
        <p:txBody>
          <a:bodyPr/>
          <a:lstStyle/>
          <a:p>
            <a:fld id="{75E47C57-F014-4CA9-89B3-30900C6E3E32}" type="datetime1">
              <a:rPr lang="en-US" smtClean="0"/>
              <a:t>2/21/2022</a:t>
            </a:fld>
            <a:endParaRPr lang="en-US"/>
          </a:p>
        </p:txBody>
      </p:sp>
      <p:sp>
        <p:nvSpPr>
          <p:cNvPr id="5" name="Footer Placeholder 4"/>
          <p:cNvSpPr>
            <a:spLocks noGrp="1"/>
          </p:cNvSpPr>
          <p:nvPr>
            <p:ph type="ftr" sz="quarter" idx="11"/>
          </p:nvPr>
        </p:nvSpPr>
        <p:spPr>
          <a:xfrm>
            <a:off x="7239000" y="73152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259</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838200"/>
          </a:xfrm>
        </p:spPr>
        <p:txBody>
          <a:bodyPr>
            <a:normAutofit/>
          </a:bodyPr>
          <a:lstStyle/>
          <a:p>
            <a:r>
              <a:rPr lang="en-US" sz="3200" b="1" dirty="0">
                <a:latin typeface="Bookman Old Style" pitchFamily="18" charset="0"/>
              </a:rPr>
              <a:t>b) The middle </a:t>
            </a:r>
            <a:r>
              <a:rPr lang="en-US" sz="3200" b="1" dirty="0" smtClean="0">
                <a:latin typeface="Bookman Old Style" pitchFamily="18" charset="0"/>
              </a:rPr>
              <a:t>vascular </a:t>
            </a:r>
            <a:r>
              <a:rPr lang="en-US" sz="3200" b="1" dirty="0">
                <a:latin typeface="Bookman Old Style" pitchFamily="18" charset="0"/>
              </a:rPr>
              <a:t>layer (tunic</a:t>
            </a:r>
            <a:endParaRPr lang="en-US" sz="3200" b="1" dirty="0"/>
          </a:p>
        </p:txBody>
      </p:sp>
      <p:sp>
        <p:nvSpPr>
          <p:cNvPr id="3" name="Content Placeholder 2"/>
          <p:cNvSpPr>
            <a:spLocks noGrp="1"/>
          </p:cNvSpPr>
          <p:nvPr>
            <p:ph idx="1"/>
          </p:nvPr>
        </p:nvSpPr>
        <p:spPr>
          <a:xfrm>
            <a:off x="914400" y="838200"/>
            <a:ext cx="10668000" cy="4648200"/>
          </a:xfrm>
        </p:spPr>
        <p:txBody>
          <a:bodyPr>
            <a:normAutofit/>
          </a:bodyPr>
          <a:lstStyle/>
          <a:p>
            <a:pPr marL="653796" indent="-571500">
              <a:buFont typeface="+mj-lt"/>
              <a:buAutoNum type="romanLcPeriod"/>
            </a:pPr>
            <a:r>
              <a:rPr lang="en-US" sz="3600" b="1" dirty="0" smtClean="0">
                <a:latin typeface="Bookman Old Style" pitchFamily="18" charset="0"/>
              </a:rPr>
              <a:t>Choroid</a:t>
            </a:r>
          </a:p>
          <a:p>
            <a:pPr marL="653796" indent="-571500">
              <a:buFont typeface="Wingdings" pitchFamily="2" charset="2"/>
              <a:buChar char="§"/>
            </a:pPr>
            <a:r>
              <a:rPr lang="en-US" sz="3600" dirty="0" smtClean="0">
                <a:latin typeface="Bookman Old Style" pitchFamily="18" charset="0"/>
              </a:rPr>
              <a:t>It lines the posterior five sixths of the inner surface of the sclera</a:t>
            </a:r>
          </a:p>
          <a:p>
            <a:pPr marL="653796" indent="-571500">
              <a:buFont typeface="Wingdings" pitchFamily="2" charset="2"/>
              <a:buChar char="§"/>
            </a:pPr>
            <a:r>
              <a:rPr lang="en-US" sz="3600" dirty="0" smtClean="0">
                <a:latin typeface="Bookman Old Style" pitchFamily="18" charset="0"/>
              </a:rPr>
              <a:t>It is rich in blood vessels and is a deep chocolate brown in </a:t>
            </a:r>
            <a:r>
              <a:rPr lang="en-US" sz="3600" dirty="0" err="1" smtClean="0">
                <a:latin typeface="Bookman Old Style" pitchFamily="18" charset="0"/>
              </a:rPr>
              <a:t>colour</a:t>
            </a:r>
            <a:endParaRPr lang="en-US" sz="3600" dirty="0" smtClean="0">
              <a:latin typeface="Bookman Old Style" pitchFamily="18" charset="0"/>
            </a:endParaRPr>
          </a:p>
          <a:p>
            <a:pPr marL="653796" indent="-571500">
              <a:buFont typeface="Wingdings" pitchFamily="2" charset="2"/>
              <a:buChar char="§"/>
            </a:pPr>
            <a:r>
              <a:rPr lang="en-US" sz="3600" dirty="0" smtClean="0">
                <a:latin typeface="Bookman Old Style" pitchFamily="18" charset="0"/>
              </a:rPr>
              <a:t>Light enters the eye through pupil, stimulate the nerve endings then absorbed by the </a:t>
            </a:r>
            <a:r>
              <a:rPr lang="en-US" sz="3600" dirty="0" err="1" smtClean="0">
                <a:latin typeface="Bookman Old Style" pitchFamily="18" charset="0"/>
              </a:rPr>
              <a:t>choriod</a:t>
            </a:r>
            <a:endParaRPr lang="en-US" sz="3600" dirty="0" smtClean="0">
              <a:latin typeface="Bookman Old Style" pitchFamily="18" charset="0"/>
            </a:endParaRPr>
          </a:p>
          <a:p>
            <a:pPr marL="653796" indent="-571500">
              <a:buNone/>
            </a:pPr>
            <a:endParaRPr lang="en-US" sz="3600" dirty="0">
              <a:latin typeface="Bookman Old Style" pitchFamily="18" charset="0"/>
            </a:endParaRPr>
          </a:p>
        </p:txBody>
      </p:sp>
      <p:sp>
        <p:nvSpPr>
          <p:cNvPr id="4" name="Date Placeholder 3"/>
          <p:cNvSpPr>
            <a:spLocks noGrp="1"/>
          </p:cNvSpPr>
          <p:nvPr>
            <p:ph type="dt" sz="half" idx="10"/>
          </p:nvPr>
        </p:nvSpPr>
        <p:spPr>
          <a:xfrm flipV="1">
            <a:off x="5105400" y="7315200"/>
            <a:ext cx="2133600" cy="152400"/>
          </a:xfrm>
        </p:spPr>
        <p:txBody>
          <a:bodyPr/>
          <a:lstStyle/>
          <a:p>
            <a:fld id="{47AD36AA-F3B9-40F6-9D96-2972DCD3599F}" type="datetime1">
              <a:rPr lang="en-US" smtClean="0"/>
              <a:t>2/21/2022</a:t>
            </a:fld>
            <a:endParaRPr lang="en-US" dirty="0"/>
          </a:p>
        </p:txBody>
      </p:sp>
      <p:sp>
        <p:nvSpPr>
          <p:cNvPr id="5" name="Footer Placeholder 4"/>
          <p:cNvSpPr>
            <a:spLocks noGrp="1"/>
          </p:cNvSpPr>
          <p:nvPr>
            <p:ph type="ftr" sz="quarter" idx="11"/>
          </p:nvPr>
        </p:nvSpPr>
        <p:spPr>
          <a:xfrm flipV="1">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685800"/>
          </a:xfrm>
        </p:spPr>
        <p:txBody>
          <a:bodyPr>
            <a:normAutofit/>
          </a:bodyPr>
          <a:lstStyle/>
          <a:p>
            <a:endParaRPr lang="en-GB" dirty="0"/>
          </a:p>
        </p:txBody>
      </p:sp>
      <p:sp>
        <p:nvSpPr>
          <p:cNvPr id="3" name="Content Placeholder 2"/>
          <p:cNvSpPr>
            <a:spLocks noGrp="1"/>
          </p:cNvSpPr>
          <p:nvPr>
            <p:ph idx="1"/>
          </p:nvPr>
        </p:nvSpPr>
        <p:spPr>
          <a:xfrm>
            <a:off x="2959608" y="80772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CAE96183-D275-49DC-964F-4769894E8D1F}" type="datetime1">
              <a:rPr lang="en-US" smtClean="0"/>
              <a:t>2/21/2022</a:t>
            </a:fld>
            <a:endParaRPr lang="en-US"/>
          </a:p>
        </p:txBody>
      </p:sp>
      <p:sp>
        <p:nvSpPr>
          <p:cNvPr id="5" name="Footer Placeholder 4"/>
          <p:cNvSpPr>
            <a:spLocks noGrp="1"/>
          </p:cNvSpPr>
          <p:nvPr>
            <p:ph type="ftr" sz="quarter" idx="11"/>
          </p:nvPr>
        </p:nvSpPr>
        <p:spPr>
          <a:xfrm flipV="1">
            <a:off x="7239000" y="80772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260</a:t>
            </a:fld>
            <a:endParaRPr lang="en-US"/>
          </a:p>
        </p:txBody>
      </p:sp>
      <p:pic>
        <p:nvPicPr>
          <p:cNvPr id="9218" name="Picture 2" descr="C:\Users\NURSING\Documents\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7391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1720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7866888" cy="838200"/>
          </a:xfrm>
        </p:spPr>
        <p:txBody>
          <a:bodyPr>
            <a:normAutofit/>
          </a:bodyPr>
          <a:lstStyle/>
          <a:p>
            <a:r>
              <a:rPr lang="en-US" sz="3200" b="1" dirty="0">
                <a:latin typeface="Bookman Old Style" pitchFamily="18" charset="0"/>
              </a:rPr>
              <a:t>Management </a:t>
            </a:r>
          </a:p>
        </p:txBody>
      </p:sp>
      <p:sp>
        <p:nvSpPr>
          <p:cNvPr id="3" name="Content Placeholder 2"/>
          <p:cNvSpPr>
            <a:spLocks noGrp="1"/>
          </p:cNvSpPr>
          <p:nvPr>
            <p:ph idx="1"/>
          </p:nvPr>
        </p:nvSpPr>
        <p:spPr>
          <a:xfrm>
            <a:off x="838200" y="609600"/>
            <a:ext cx="11049000" cy="5105400"/>
          </a:xfrm>
        </p:spPr>
        <p:txBody>
          <a:bodyPr>
            <a:normAutofit/>
          </a:bodyPr>
          <a:lstStyle/>
          <a:p>
            <a:pPr lvl="0">
              <a:buFont typeface="Wingdings" pitchFamily="2" charset="2"/>
              <a:buChar char="v"/>
            </a:pPr>
            <a:r>
              <a:rPr lang="en-US" sz="3300" dirty="0" smtClean="0">
                <a:latin typeface="Bookman Old Style" pitchFamily="18" charset="0"/>
              </a:rPr>
              <a:t>examination </a:t>
            </a:r>
            <a:r>
              <a:rPr lang="en-US" sz="3300" dirty="0">
                <a:latin typeface="Bookman Old Style" pitchFamily="18" charset="0"/>
              </a:rPr>
              <a:t>with an ophthalmoscope </a:t>
            </a:r>
          </a:p>
          <a:p>
            <a:pPr lvl="0">
              <a:buFont typeface="Wingdings" pitchFamily="2" charset="2"/>
              <a:buChar char="v"/>
            </a:pPr>
            <a:r>
              <a:rPr lang="en-US" sz="3300" dirty="0">
                <a:latin typeface="Bookman Old Style" pitchFamily="18" charset="0"/>
              </a:rPr>
              <a:t>Ultrasound examination may be useful</a:t>
            </a:r>
          </a:p>
          <a:p>
            <a:pPr lvl="0"/>
            <a:r>
              <a:rPr lang="en-US" sz="3300" dirty="0">
                <a:latin typeface="Bookman Old Style" pitchFamily="18" charset="0"/>
              </a:rPr>
              <a:t>This is an emergency thus admission is necessary</a:t>
            </a:r>
          </a:p>
          <a:p>
            <a:pPr lvl="0"/>
            <a:r>
              <a:rPr lang="en-US" sz="3300" dirty="0">
                <a:latin typeface="Bookman Old Style" pitchFamily="18" charset="0"/>
              </a:rPr>
              <a:t>Bed rest to promote ocular rest thus retinal settling and prevent detachment from spreading; bilateral eye patching</a:t>
            </a:r>
          </a:p>
          <a:p>
            <a:pPr lvl="0"/>
            <a:r>
              <a:rPr lang="en-US" sz="3300" dirty="0">
                <a:latin typeface="Bookman Old Style" pitchFamily="18" charset="0"/>
              </a:rPr>
              <a:t>Surgical management aims to return the retina to its original position, seal any breaks and remove any fluid between the retinal layers. The surgical procedure varies with the type and degree of defect.</a:t>
            </a:r>
          </a:p>
          <a:p>
            <a:endParaRPr lang="en-US" dirty="0"/>
          </a:p>
        </p:txBody>
      </p:sp>
      <p:sp>
        <p:nvSpPr>
          <p:cNvPr id="4" name="Date Placeholder 3"/>
          <p:cNvSpPr>
            <a:spLocks noGrp="1"/>
          </p:cNvSpPr>
          <p:nvPr>
            <p:ph type="dt" sz="half" idx="10"/>
          </p:nvPr>
        </p:nvSpPr>
        <p:spPr/>
        <p:txBody>
          <a:bodyPr/>
          <a:lstStyle/>
          <a:p>
            <a:fld id="{11C49898-7DA5-4AE1-B504-11F346056482}" type="datetime1">
              <a:rPr lang="en-US" smtClean="0"/>
              <a:t>2/21/2022</a:t>
            </a:fld>
            <a:endParaRPr lang="en-US"/>
          </a:p>
        </p:txBody>
      </p:sp>
      <p:sp>
        <p:nvSpPr>
          <p:cNvPr id="5" name="Footer Placeholder 4"/>
          <p:cNvSpPr>
            <a:spLocks noGrp="1"/>
          </p:cNvSpPr>
          <p:nvPr>
            <p:ph type="ftr" sz="quarter" idx="11"/>
          </p:nvPr>
        </p:nvSpPr>
        <p:spPr>
          <a:xfrm flipV="1">
            <a:off x="7239000" y="71628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261</a:t>
            </a:fld>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81000"/>
            <a:ext cx="7498080" cy="152400"/>
          </a:xfrm>
        </p:spPr>
        <p:txBody>
          <a:bodyPr>
            <a:normAutofit fontScale="90000"/>
          </a:bodyPr>
          <a:lstStyle/>
          <a:p>
            <a:endParaRPr lang="en-US" dirty="0"/>
          </a:p>
        </p:txBody>
      </p:sp>
      <p:sp>
        <p:nvSpPr>
          <p:cNvPr id="3" name="Content Placeholder 2"/>
          <p:cNvSpPr>
            <a:spLocks noGrp="1"/>
          </p:cNvSpPr>
          <p:nvPr>
            <p:ph idx="1"/>
          </p:nvPr>
        </p:nvSpPr>
        <p:spPr>
          <a:xfrm>
            <a:off x="838200" y="228599"/>
            <a:ext cx="11232776" cy="5610229"/>
          </a:xfrm>
        </p:spPr>
        <p:txBody>
          <a:bodyPr>
            <a:normAutofit/>
          </a:bodyPr>
          <a:lstStyle/>
          <a:p>
            <a:pPr lvl="0">
              <a:buFont typeface="Wingdings" pitchFamily="2" charset="2"/>
              <a:buChar char="v"/>
            </a:pPr>
            <a:r>
              <a:rPr lang="en-US" sz="3000" b="1" dirty="0" err="1">
                <a:latin typeface="Bookman Old Style" pitchFamily="18" charset="0"/>
              </a:rPr>
              <a:t>Cryotherapy</a:t>
            </a:r>
            <a:r>
              <a:rPr lang="en-US" sz="3000" b="1" dirty="0">
                <a:latin typeface="Bookman Old Style" pitchFamily="18" charset="0"/>
              </a:rPr>
              <a:t> </a:t>
            </a:r>
            <a:r>
              <a:rPr lang="en-US" sz="3000" dirty="0">
                <a:latin typeface="Bookman Old Style" pitchFamily="18" charset="0"/>
              </a:rPr>
              <a:t>or laser photocoagulation is used to seal the breaks and holes</a:t>
            </a:r>
          </a:p>
          <a:p>
            <a:pPr>
              <a:buFont typeface="Wingdings" pitchFamily="2" charset="2"/>
              <a:buChar char="v"/>
            </a:pPr>
            <a:r>
              <a:rPr lang="en-US" sz="3000" b="1" dirty="0">
                <a:latin typeface="Bookman Old Style" pitchFamily="18" charset="0"/>
              </a:rPr>
              <a:t>Pneumatic </a:t>
            </a:r>
            <a:r>
              <a:rPr lang="en-US" sz="3000" b="1" dirty="0" err="1">
                <a:latin typeface="Bookman Old Style" pitchFamily="18" charset="0"/>
              </a:rPr>
              <a:t>retinopexy</a:t>
            </a:r>
            <a:r>
              <a:rPr lang="en-US" sz="3000" b="1" dirty="0">
                <a:latin typeface="Bookman Old Style" pitchFamily="18" charset="0"/>
              </a:rPr>
              <a:t>.</a:t>
            </a:r>
            <a:r>
              <a:rPr lang="en-US" sz="3000" dirty="0">
                <a:latin typeface="Bookman Old Style" pitchFamily="18" charset="0"/>
              </a:rPr>
              <a:t> For a relatively uncomplicated detachment with the tear located in the upper half of the retina, usually done under local anesthesia. </a:t>
            </a:r>
          </a:p>
          <a:p>
            <a:pPr>
              <a:buFont typeface="Arial" pitchFamily="34" charset="0"/>
              <a:buChar char="•"/>
            </a:pPr>
            <a:r>
              <a:rPr lang="en-US" sz="3000" dirty="0">
                <a:latin typeface="Bookman Old Style" pitchFamily="18" charset="0"/>
              </a:rPr>
              <a:t>The procedure often starts with </a:t>
            </a:r>
            <a:r>
              <a:rPr lang="en-US" sz="3000" dirty="0" err="1">
                <a:latin typeface="Bookman Old Style" pitchFamily="18" charset="0"/>
              </a:rPr>
              <a:t>cryopexy</a:t>
            </a:r>
            <a:r>
              <a:rPr lang="en-US" sz="3000" dirty="0">
                <a:latin typeface="Bookman Old Style" pitchFamily="18" charset="0"/>
              </a:rPr>
              <a:t> to treat the retinal tear. </a:t>
            </a:r>
          </a:p>
          <a:p>
            <a:pPr>
              <a:buFont typeface="Arial" pitchFamily="34" charset="0"/>
              <a:buChar char="•"/>
            </a:pPr>
            <a:r>
              <a:rPr lang="en-US" sz="3000" dirty="0">
                <a:latin typeface="Bookman Old Style" pitchFamily="18" charset="0"/>
              </a:rPr>
              <a:t>Repair of the retinal detachment may require softening the eye by withdrawing a small amount of fluid from the space between the cornea and the iris. </a:t>
            </a:r>
          </a:p>
          <a:p>
            <a:pPr>
              <a:buFont typeface="Arial" pitchFamily="34" charset="0"/>
              <a:buChar char="•"/>
            </a:pPr>
            <a:r>
              <a:rPr lang="en-US" sz="3000" dirty="0">
                <a:latin typeface="Bookman Old Style" pitchFamily="18" charset="0"/>
              </a:rPr>
              <a:t>Next, a bubble of expandable gas is injected  into the vitreous cavity.</a:t>
            </a:r>
          </a:p>
          <a:p>
            <a:pPr>
              <a:buNone/>
            </a:pPr>
            <a:endParaRPr lang="en-US" dirty="0" smtClean="0"/>
          </a:p>
          <a:p>
            <a:endParaRPr lang="en-US" dirty="0"/>
          </a:p>
        </p:txBody>
      </p:sp>
      <p:sp>
        <p:nvSpPr>
          <p:cNvPr id="4" name="Date Placeholder 3"/>
          <p:cNvSpPr>
            <a:spLocks noGrp="1"/>
          </p:cNvSpPr>
          <p:nvPr>
            <p:ph type="dt" sz="half" idx="10"/>
          </p:nvPr>
        </p:nvSpPr>
        <p:spPr/>
        <p:txBody>
          <a:bodyPr/>
          <a:lstStyle/>
          <a:p>
            <a:fld id="{A4593DA8-D9F9-4C41-A082-08F478EF3690}" type="datetime1">
              <a:rPr lang="en-US" smtClean="0"/>
              <a:t>2/21/2022</a:t>
            </a:fld>
            <a:endParaRPr lang="en-US"/>
          </a:p>
        </p:txBody>
      </p:sp>
      <p:sp>
        <p:nvSpPr>
          <p:cNvPr id="5" name="Footer Placeholder 4"/>
          <p:cNvSpPr>
            <a:spLocks noGrp="1"/>
          </p:cNvSpPr>
          <p:nvPr>
            <p:ph type="ftr" sz="quarter" idx="11"/>
          </p:nvPr>
        </p:nvSpPr>
        <p:spPr>
          <a:xfrm flipV="1">
            <a:off x="7239000" y="7239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262</a:t>
            </a:fld>
            <a:endParaRPr lang="en-US"/>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228600"/>
          </a:xfrm>
        </p:spPr>
        <p:txBody>
          <a:bodyPr>
            <a:normAutofit fontScale="90000"/>
          </a:bodyPr>
          <a:lstStyle/>
          <a:p>
            <a:endParaRPr lang="en-US" dirty="0"/>
          </a:p>
        </p:txBody>
      </p:sp>
      <p:sp>
        <p:nvSpPr>
          <p:cNvPr id="3" name="Content Placeholder 2"/>
          <p:cNvSpPr>
            <a:spLocks noGrp="1"/>
          </p:cNvSpPr>
          <p:nvPr>
            <p:ph idx="1"/>
          </p:nvPr>
        </p:nvSpPr>
        <p:spPr>
          <a:xfrm>
            <a:off x="838200" y="304800"/>
            <a:ext cx="11049000" cy="5410200"/>
          </a:xfrm>
        </p:spPr>
        <p:txBody>
          <a:bodyPr>
            <a:normAutofit/>
          </a:bodyPr>
          <a:lstStyle/>
          <a:p>
            <a:pPr lvl="0"/>
            <a:r>
              <a:rPr lang="en-US" sz="3600" dirty="0">
                <a:latin typeface="Bookman Old Style" pitchFamily="18" charset="0"/>
              </a:rPr>
              <a:t>Over the next several days, the gas bubble expands, sealing the retinal tear by pushing against it and the detached area that surrounds the tear. </a:t>
            </a:r>
          </a:p>
          <a:p>
            <a:pPr lvl="0"/>
            <a:r>
              <a:rPr lang="en-US" sz="3600" dirty="0">
                <a:latin typeface="Bookman Old Style" pitchFamily="18" charset="0"/>
              </a:rPr>
              <a:t>With no new fluid passing through the retinal tear, fluid that had previously collected under the retina is absorbed, and the retina is able to reattach itself to the back wall of your eye. </a:t>
            </a:r>
          </a:p>
          <a:p>
            <a:pPr lvl="0"/>
            <a:r>
              <a:rPr lang="en-US" sz="3600" dirty="0">
                <a:latin typeface="Bookman Old Style" pitchFamily="18" charset="0"/>
              </a:rPr>
              <a:t>The gas eventually disappears after several weeks. </a:t>
            </a:r>
          </a:p>
          <a:p>
            <a:endParaRPr lang="en-US" sz="2800" dirty="0"/>
          </a:p>
        </p:txBody>
      </p:sp>
      <p:sp>
        <p:nvSpPr>
          <p:cNvPr id="4" name="Date Placeholder 3"/>
          <p:cNvSpPr>
            <a:spLocks noGrp="1"/>
          </p:cNvSpPr>
          <p:nvPr>
            <p:ph type="dt" sz="half" idx="10"/>
          </p:nvPr>
        </p:nvSpPr>
        <p:spPr/>
        <p:txBody>
          <a:bodyPr/>
          <a:lstStyle/>
          <a:p>
            <a:fld id="{AE25CB4E-7329-40BD-89AD-2DE109A733C0}" type="datetime1">
              <a:rPr lang="en-US" smtClean="0"/>
              <a:t>2/21/2022</a:t>
            </a:fld>
            <a:endParaRPr lang="en-US"/>
          </a:p>
        </p:txBody>
      </p:sp>
      <p:sp>
        <p:nvSpPr>
          <p:cNvPr id="5" name="Footer Placeholder 4"/>
          <p:cNvSpPr>
            <a:spLocks noGrp="1"/>
          </p:cNvSpPr>
          <p:nvPr>
            <p:ph type="ftr" sz="quarter" idx="11"/>
          </p:nvPr>
        </p:nvSpPr>
        <p:spPr>
          <a:xfrm>
            <a:off x="7239000" y="7086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263</a:t>
            </a:fld>
            <a:endParaRPr lang="en-US"/>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152400"/>
          </a:xfrm>
        </p:spPr>
        <p:txBody>
          <a:bodyPr>
            <a:normAutofit fontScale="90000"/>
          </a:bodyPr>
          <a:lstStyle/>
          <a:p>
            <a:endParaRPr lang="en-US" dirty="0"/>
          </a:p>
        </p:txBody>
      </p:sp>
      <p:sp>
        <p:nvSpPr>
          <p:cNvPr id="3" name="Content Placeholder 2"/>
          <p:cNvSpPr>
            <a:spLocks noGrp="1"/>
          </p:cNvSpPr>
          <p:nvPr>
            <p:ph idx="1"/>
          </p:nvPr>
        </p:nvSpPr>
        <p:spPr>
          <a:xfrm>
            <a:off x="838200" y="228600"/>
            <a:ext cx="11232776" cy="5638800"/>
          </a:xfrm>
        </p:spPr>
        <p:txBody>
          <a:bodyPr>
            <a:normAutofit/>
          </a:bodyPr>
          <a:lstStyle/>
          <a:p>
            <a:pPr lvl="0"/>
            <a:r>
              <a:rPr lang="en-US" sz="3200" b="1" dirty="0">
                <a:latin typeface="Bookman Old Style" pitchFamily="18" charset="0"/>
              </a:rPr>
              <a:t>Sclera buckling</a:t>
            </a:r>
            <a:r>
              <a:rPr lang="en-US" sz="3200" dirty="0">
                <a:latin typeface="Bookman Old Style" pitchFamily="18" charset="0"/>
              </a:rPr>
              <a:t> used to reattach the retina. </a:t>
            </a:r>
          </a:p>
          <a:p>
            <a:pPr lvl="0"/>
            <a:r>
              <a:rPr lang="en-US" sz="3200" dirty="0">
                <a:latin typeface="Bookman Old Style" pitchFamily="18" charset="0"/>
              </a:rPr>
              <a:t>A small inert material (silicon) is sutured onto the sclera over break. </a:t>
            </a:r>
          </a:p>
          <a:p>
            <a:pPr lvl="0"/>
            <a:r>
              <a:rPr lang="en-US" sz="3200" dirty="0">
                <a:latin typeface="Bookman Old Style" pitchFamily="18" charset="0"/>
              </a:rPr>
              <a:t>This indentation reduces the traction on the retina and brings the separated layers of the retinal together.</a:t>
            </a:r>
          </a:p>
          <a:p>
            <a:pPr lvl="0"/>
            <a:r>
              <a:rPr lang="en-US" sz="3200" b="1" dirty="0" err="1">
                <a:latin typeface="Bookman Old Style" pitchFamily="18" charset="0"/>
              </a:rPr>
              <a:t>Vitrectomy</a:t>
            </a:r>
            <a:r>
              <a:rPr lang="en-US" sz="3200" b="1" dirty="0">
                <a:latin typeface="Bookman Old Style" pitchFamily="18" charset="0"/>
              </a:rPr>
              <a:t> i</a:t>
            </a:r>
            <a:r>
              <a:rPr lang="en-US" sz="3200" dirty="0">
                <a:latin typeface="Bookman Old Style" pitchFamily="18" charset="0"/>
              </a:rPr>
              <a:t>s done where an external syringe is used to drain sub-retinal fluid, this is necessary to bring the detached retina closer to the buckled area. </a:t>
            </a:r>
          </a:p>
          <a:p>
            <a:pPr lvl="0"/>
            <a:r>
              <a:rPr lang="en-US" sz="3200" dirty="0">
                <a:latin typeface="Bookman Old Style" pitchFamily="18" charset="0"/>
              </a:rPr>
              <a:t>This helps remove blood, </a:t>
            </a:r>
            <a:r>
              <a:rPr lang="en-US" sz="3200" dirty="0" err="1">
                <a:latin typeface="Bookman Old Style" pitchFamily="18" charset="0"/>
              </a:rPr>
              <a:t>vitreo</a:t>
            </a:r>
            <a:r>
              <a:rPr lang="en-US" sz="3200" dirty="0">
                <a:latin typeface="Bookman Old Style" pitchFamily="18" charset="0"/>
              </a:rPr>
              <a:t>-retinal adhesions or other unwanted materials.</a:t>
            </a:r>
          </a:p>
          <a:p>
            <a:endParaRPr lang="en-US" sz="2400" dirty="0"/>
          </a:p>
        </p:txBody>
      </p:sp>
      <p:sp>
        <p:nvSpPr>
          <p:cNvPr id="4" name="Date Placeholder 3"/>
          <p:cNvSpPr>
            <a:spLocks noGrp="1"/>
          </p:cNvSpPr>
          <p:nvPr>
            <p:ph type="dt" sz="half" idx="10"/>
          </p:nvPr>
        </p:nvSpPr>
        <p:spPr/>
        <p:txBody>
          <a:bodyPr/>
          <a:lstStyle/>
          <a:p>
            <a:fld id="{0A6B8CED-1863-4912-934B-E89627BAEBD7}" type="datetime1">
              <a:rPr lang="en-US" smtClean="0"/>
              <a:t>2/21/2022</a:t>
            </a:fld>
            <a:endParaRPr lang="en-US"/>
          </a:p>
        </p:txBody>
      </p:sp>
      <p:sp>
        <p:nvSpPr>
          <p:cNvPr id="5" name="Footer Placeholder 4"/>
          <p:cNvSpPr>
            <a:spLocks noGrp="1"/>
          </p:cNvSpPr>
          <p:nvPr>
            <p:ph type="ftr" sz="quarter" idx="11"/>
          </p:nvPr>
        </p:nvSpPr>
        <p:spPr>
          <a:xfrm>
            <a:off x="7239000" y="76200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264</a:t>
            </a:fld>
            <a:endParaRPr lang="en-US"/>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866888" cy="563562"/>
          </a:xfrm>
        </p:spPr>
        <p:txBody>
          <a:bodyPr>
            <a:normAutofit/>
          </a:bodyPr>
          <a:lstStyle/>
          <a:p>
            <a:r>
              <a:rPr lang="en-US" sz="3200" b="1" dirty="0">
                <a:latin typeface="Bookman Old Style" pitchFamily="18" charset="0"/>
              </a:rPr>
              <a:t>NURSING MANAGEMENT </a:t>
            </a:r>
          </a:p>
        </p:txBody>
      </p:sp>
      <p:sp>
        <p:nvSpPr>
          <p:cNvPr id="3" name="Content Placeholder 2"/>
          <p:cNvSpPr>
            <a:spLocks noGrp="1"/>
          </p:cNvSpPr>
          <p:nvPr>
            <p:ph idx="1"/>
          </p:nvPr>
        </p:nvSpPr>
        <p:spPr>
          <a:xfrm>
            <a:off x="838200" y="914399"/>
            <a:ext cx="11232776" cy="4924429"/>
          </a:xfrm>
        </p:spPr>
        <p:txBody>
          <a:bodyPr>
            <a:normAutofit/>
          </a:bodyPr>
          <a:lstStyle/>
          <a:p>
            <a:pPr>
              <a:buNone/>
            </a:pPr>
            <a:r>
              <a:rPr lang="en-US" sz="3200" b="1" dirty="0">
                <a:latin typeface="Bookman Old Style" pitchFamily="18" charset="0"/>
              </a:rPr>
              <a:t>Preoperative care</a:t>
            </a:r>
            <a:endParaRPr lang="en-US" sz="3200" dirty="0">
              <a:latin typeface="Bookman Old Style" pitchFamily="18" charset="0"/>
            </a:endParaRPr>
          </a:p>
          <a:p>
            <a:pPr lvl="0"/>
            <a:r>
              <a:rPr lang="en-US" sz="3200" dirty="0">
                <a:latin typeface="Bookman Old Style" pitchFamily="18" charset="0"/>
              </a:rPr>
              <a:t>Complete bed rest position in a dependent position (prone)</a:t>
            </a:r>
          </a:p>
          <a:p>
            <a:pPr lvl="0"/>
            <a:r>
              <a:rPr lang="en-US" sz="3200" dirty="0">
                <a:latin typeface="Bookman Old Style" pitchFamily="18" charset="0"/>
              </a:rPr>
              <a:t>Eye patching to minimize eye movement</a:t>
            </a:r>
          </a:p>
          <a:p>
            <a:pPr lvl="0"/>
            <a:r>
              <a:rPr lang="en-US" sz="3200" dirty="0" err="1">
                <a:latin typeface="Bookman Old Style" pitchFamily="18" charset="0"/>
              </a:rPr>
              <a:t>Mydriatrics</a:t>
            </a:r>
            <a:r>
              <a:rPr lang="en-US" sz="3200" dirty="0">
                <a:latin typeface="Bookman Old Style" pitchFamily="18" charset="0"/>
              </a:rPr>
              <a:t> &amp; </a:t>
            </a:r>
            <a:r>
              <a:rPr lang="en-US" sz="3200" dirty="0" err="1">
                <a:latin typeface="Bookman Old Style" pitchFamily="18" charset="0"/>
              </a:rPr>
              <a:t>cycloplegics</a:t>
            </a:r>
            <a:r>
              <a:rPr lang="en-US" sz="3200" dirty="0">
                <a:latin typeface="Bookman Old Style" pitchFamily="18" charset="0"/>
              </a:rPr>
              <a:t> are used to dilate and prepare the eye</a:t>
            </a:r>
          </a:p>
          <a:p>
            <a:pPr lvl="0"/>
            <a:r>
              <a:rPr lang="en-US" sz="3200" dirty="0">
                <a:latin typeface="Bookman Old Style" pitchFamily="18" charset="0"/>
              </a:rPr>
              <a:t>Antibiotics </a:t>
            </a:r>
            <a:r>
              <a:rPr lang="en-US" sz="3200" dirty="0" err="1">
                <a:latin typeface="Bookman Old Style" pitchFamily="18" charset="0"/>
              </a:rPr>
              <a:t>prophylactically</a:t>
            </a:r>
            <a:endParaRPr lang="en-US" sz="3200" dirty="0">
              <a:latin typeface="Bookman Old Style" pitchFamily="18" charset="0"/>
            </a:endParaRPr>
          </a:p>
          <a:p>
            <a:pPr lvl="0"/>
            <a:r>
              <a:rPr lang="en-US" sz="3200" dirty="0">
                <a:latin typeface="Bookman Old Style" pitchFamily="18" charset="0"/>
              </a:rPr>
              <a:t>A sedative</a:t>
            </a:r>
          </a:p>
          <a:p>
            <a:pPr lvl="0"/>
            <a:endParaRPr lang="en-US" sz="3200" dirty="0">
              <a:latin typeface="Bookman Old Style" pitchFamily="18" charset="0"/>
            </a:endParaRPr>
          </a:p>
          <a:p>
            <a:endParaRPr lang="en-US" sz="2400" dirty="0"/>
          </a:p>
        </p:txBody>
      </p:sp>
      <p:sp>
        <p:nvSpPr>
          <p:cNvPr id="4" name="Date Placeholder 3"/>
          <p:cNvSpPr>
            <a:spLocks noGrp="1"/>
          </p:cNvSpPr>
          <p:nvPr>
            <p:ph type="dt" sz="half" idx="10"/>
          </p:nvPr>
        </p:nvSpPr>
        <p:spPr/>
        <p:txBody>
          <a:bodyPr/>
          <a:lstStyle/>
          <a:p>
            <a:fld id="{0C5198CB-AE57-4164-AA3C-F79D9404668F}" type="datetime1">
              <a:rPr lang="en-US" smtClean="0"/>
              <a:t>2/21/2022</a:t>
            </a:fld>
            <a:endParaRPr lang="en-US"/>
          </a:p>
        </p:txBody>
      </p:sp>
      <p:sp>
        <p:nvSpPr>
          <p:cNvPr id="5" name="Footer Placeholder 4"/>
          <p:cNvSpPr>
            <a:spLocks noGrp="1"/>
          </p:cNvSpPr>
          <p:nvPr>
            <p:ph type="ftr" sz="quarter" idx="11"/>
          </p:nvPr>
        </p:nvSpPr>
        <p:spPr>
          <a:xfrm flipV="1">
            <a:off x="7239000" y="72390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265</a:t>
            </a:fld>
            <a:endParaRPr lang="en-US"/>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76200"/>
          </a:xfrm>
        </p:spPr>
        <p:txBody>
          <a:bodyPr>
            <a:normAutofit fontScale="90000"/>
          </a:bodyPr>
          <a:lstStyle/>
          <a:p>
            <a:endParaRPr lang="en-US" dirty="0"/>
          </a:p>
        </p:txBody>
      </p:sp>
      <p:sp>
        <p:nvSpPr>
          <p:cNvPr id="3" name="Content Placeholder 2"/>
          <p:cNvSpPr>
            <a:spLocks noGrp="1"/>
          </p:cNvSpPr>
          <p:nvPr>
            <p:ph idx="1"/>
          </p:nvPr>
        </p:nvSpPr>
        <p:spPr>
          <a:xfrm>
            <a:off x="990600" y="228600"/>
            <a:ext cx="11080376" cy="5381629"/>
          </a:xfrm>
        </p:spPr>
        <p:txBody>
          <a:bodyPr>
            <a:noAutofit/>
          </a:bodyPr>
          <a:lstStyle/>
          <a:p>
            <a:pPr>
              <a:buNone/>
            </a:pPr>
            <a:r>
              <a:rPr lang="en-US" sz="2800" b="1" dirty="0">
                <a:latin typeface="Bookman Old Style" pitchFamily="18" charset="0"/>
              </a:rPr>
              <a:t>Post operative care</a:t>
            </a:r>
            <a:endParaRPr lang="en-US" sz="2800" dirty="0">
              <a:latin typeface="Bookman Old Style" pitchFamily="18" charset="0"/>
            </a:endParaRPr>
          </a:p>
          <a:p>
            <a:pPr lvl="0"/>
            <a:r>
              <a:rPr lang="en-US" sz="2800" dirty="0">
                <a:latin typeface="Bookman Old Style" pitchFamily="18" charset="0"/>
              </a:rPr>
              <a:t>Analgesics</a:t>
            </a:r>
          </a:p>
          <a:p>
            <a:pPr lvl="0"/>
            <a:r>
              <a:rPr lang="en-US" sz="2800" dirty="0">
                <a:latin typeface="Bookman Old Style" pitchFamily="18" charset="0"/>
              </a:rPr>
              <a:t>Dilation of pupils with </a:t>
            </a:r>
            <a:r>
              <a:rPr lang="en-US" sz="2800" dirty="0" err="1">
                <a:latin typeface="Bookman Old Style" pitchFamily="18" charset="0"/>
              </a:rPr>
              <a:t>mydratrics</a:t>
            </a:r>
            <a:r>
              <a:rPr lang="en-US" sz="2800" dirty="0">
                <a:latin typeface="Bookman Old Style" pitchFamily="18" charset="0"/>
              </a:rPr>
              <a:t> and </a:t>
            </a:r>
            <a:r>
              <a:rPr lang="en-US" sz="2800" dirty="0" err="1">
                <a:latin typeface="Bookman Old Style" pitchFamily="18" charset="0"/>
              </a:rPr>
              <a:t>cycloplegics</a:t>
            </a:r>
            <a:r>
              <a:rPr lang="en-US" sz="2800" dirty="0">
                <a:latin typeface="Bookman Old Style" pitchFamily="18" charset="0"/>
              </a:rPr>
              <a:t> 2-6 weeks</a:t>
            </a:r>
          </a:p>
          <a:p>
            <a:pPr lvl="0"/>
            <a:r>
              <a:rPr lang="en-US" sz="2800" dirty="0">
                <a:latin typeface="Bookman Old Style" pitchFamily="18" charset="0"/>
              </a:rPr>
              <a:t>Antibiotics and steroids may be instilled</a:t>
            </a:r>
          </a:p>
          <a:p>
            <a:pPr lvl="0"/>
            <a:r>
              <a:rPr lang="en-US" sz="2800" dirty="0">
                <a:latin typeface="Bookman Old Style" pitchFamily="18" charset="0"/>
              </a:rPr>
              <a:t>Pressure patch is applied for 12-24 hours post operatively then replaced with  a dressing</a:t>
            </a:r>
          </a:p>
          <a:p>
            <a:pPr lvl="0"/>
            <a:r>
              <a:rPr lang="en-US" sz="2800" dirty="0">
                <a:latin typeface="Bookman Old Style" pitchFamily="18" charset="0"/>
              </a:rPr>
              <a:t>Cold compressors over the eye to decrease the edema around the lids and conjunctiva and also promote comfort</a:t>
            </a:r>
          </a:p>
          <a:p>
            <a:pPr lvl="0"/>
            <a:r>
              <a:rPr lang="en-US" sz="2800" dirty="0">
                <a:latin typeface="Bookman Old Style" pitchFamily="18" charset="0"/>
              </a:rPr>
              <a:t>Observe progressive ambulation</a:t>
            </a:r>
          </a:p>
          <a:p>
            <a:pPr lvl="0"/>
            <a:r>
              <a:rPr lang="en-US" sz="2800" dirty="0">
                <a:latin typeface="Bookman Old Style" pitchFamily="18" charset="0"/>
              </a:rPr>
              <a:t>Restrict and teach the patient to avoid activities that increase IOP</a:t>
            </a:r>
          </a:p>
          <a:p>
            <a:pPr lvl="0"/>
            <a:r>
              <a:rPr lang="en-US" sz="2800" dirty="0">
                <a:latin typeface="Bookman Old Style" pitchFamily="18" charset="0"/>
              </a:rPr>
              <a:t>Dependent position</a:t>
            </a:r>
          </a:p>
          <a:p>
            <a:endParaRPr lang="en-US" sz="1800" dirty="0"/>
          </a:p>
        </p:txBody>
      </p:sp>
      <p:sp>
        <p:nvSpPr>
          <p:cNvPr id="4" name="Date Placeholder 3"/>
          <p:cNvSpPr>
            <a:spLocks noGrp="1"/>
          </p:cNvSpPr>
          <p:nvPr>
            <p:ph type="dt" sz="half" idx="10"/>
          </p:nvPr>
        </p:nvSpPr>
        <p:spPr/>
        <p:txBody>
          <a:bodyPr/>
          <a:lstStyle/>
          <a:p>
            <a:fld id="{856062F6-8B04-469C-B1C2-447356C0AF2D}" type="datetime1">
              <a:rPr lang="en-US" smtClean="0"/>
              <a:t>2/21/2022</a:t>
            </a:fld>
            <a:endParaRPr lang="en-US"/>
          </a:p>
        </p:txBody>
      </p:sp>
      <p:sp>
        <p:nvSpPr>
          <p:cNvPr id="5" name="Footer Placeholder 4"/>
          <p:cNvSpPr>
            <a:spLocks noGrp="1"/>
          </p:cNvSpPr>
          <p:nvPr>
            <p:ph type="ftr" sz="quarter" idx="11"/>
          </p:nvPr>
        </p:nvSpPr>
        <p:spPr>
          <a:xfrm>
            <a:off x="7239000" y="7467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266</a:t>
            </a:fld>
            <a:endParaRPr lang="en-US"/>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60119"/>
            <a:ext cx="7498080" cy="45719"/>
          </a:xfrm>
        </p:spPr>
        <p:txBody>
          <a:bodyPr>
            <a:normAutofit fontScale="90000"/>
          </a:bodyPr>
          <a:lstStyle/>
          <a:p>
            <a:endParaRPr lang="en-US" dirty="0"/>
          </a:p>
        </p:txBody>
      </p:sp>
      <p:sp>
        <p:nvSpPr>
          <p:cNvPr id="3" name="Content Placeholder 2"/>
          <p:cNvSpPr>
            <a:spLocks noGrp="1"/>
          </p:cNvSpPr>
          <p:nvPr>
            <p:ph idx="1"/>
          </p:nvPr>
        </p:nvSpPr>
        <p:spPr>
          <a:xfrm>
            <a:off x="838200" y="304800"/>
            <a:ext cx="11232776" cy="5381629"/>
          </a:xfrm>
        </p:spPr>
        <p:txBody>
          <a:bodyPr>
            <a:normAutofit/>
          </a:bodyPr>
          <a:lstStyle/>
          <a:p>
            <a:pPr>
              <a:buNone/>
            </a:pPr>
            <a:r>
              <a:rPr lang="en-US" sz="3600" b="1" dirty="0">
                <a:latin typeface="Bookman Old Style" pitchFamily="18" charset="0"/>
              </a:rPr>
              <a:t>Complications</a:t>
            </a:r>
            <a:endParaRPr lang="en-US" sz="3600" dirty="0">
              <a:latin typeface="Bookman Old Style" pitchFamily="18" charset="0"/>
            </a:endParaRPr>
          </a:p>
          <a:p>
            <a:pPr lvl="0"/>
            <a:r>
              <a:rPr lang="en-US" sz="3600" dirty="0">
                <a:latin typeface="Bookman Old Style" pitchFamily="18" charset="0"/>
              </a:rPr>
              <a:t>Increased IOP</a:t>
            </a:r>
          </a:p>
          <a:p>
            <a:pPr lvl="0"/>
            <a:r>
              <a:rPr lang="en-US" sz="3600" dirty="0">
                <a:latin typeface="Bookman Old Style" pitchFamily="18" charset="0"/>
              </a:rPr>
              <a:t>Infection</a:t>
            </a:r>
          </a:p>
          <a:p>
            <a:pPr lvl="0"/>
            <a:r>
              <a:rPr lang="en-US" sz="3600" dirty="0">
                <a:latin typeface="Bookman Old Style" pitchFamily="18" charset="0"/>
              </a:rPr>
              <a:t>failure to reattach</a:t>
            </a:r>
          </a:p>
          <a:p>
            <a:endParaRPr lang="en-US" sz="3600" dirty="0">
              <a:latin typeface="Bookman Old Style" pitchFamily="18" charset="0"/>
            </a:endParaRPr>
          </a:p>
        </p:txBody>
      </p:sp>
      <p:sp>
        <p:nvSpPr>
          <p:cNvPr id="4" name="Date Placeholder 3"/>
          <p:cNvSpPr>
            <a:spLocks noGrp="1"/>
          </p:cNvSpPr>
          <p:nvPr>
            <p:ph type="dt" sz="half" idx="10"/>
          </p:nvPr>
        </p:nvSpPr>
        <p:spPr/>
        <p:txBody>
          <a:bodyPr/>
          <a:lstStyle/>
          <a:p>
            <a:fld id="{7F9C4BF0-4209-41B5-AE3B-253ADCCDBEF7}" type="datetime1">
              <a:rPr lang="en-US" smtClean="0"/>
              <a:t>2/21/2022</a:t>
            </a:fld>
            <a:endParaRPr lang="en-US"/>
          </a:p>
        </p:txBody>
      </p:sp>
      <p:sp>
        <p:nvSpPr>
          <p:cNvPr id="5" name="Footer Placeholder 4"/>
          <p:cNvSpPr>
            <a:spLocks noGrp="1"/>
          </p:cNvSpPr>
          <p:nvPr>
            <p:ph type="ftr" sz="quarter" idx="11"/>
          </p:nvPr>
        </p:nvSpPr>
        <p:spPr>
          <a:xfrm flipV="1">
            <a:off x="7239000" y="7391400"/>
            <a:ext cx="2895600" cy="2286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267</a:t>
            </a:fld>
            <a:endParaRPr lang="en-US"/>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152400"/>
          </a:xfrm>
        </p:spPr>
        <p:txBody>
          <a:bodyPr>
            <a:normAutofit fontScale="90000"/>
          </a:bodyPr>
          <a:lstStyle/>
          <a:p>
            <a:endParaRPr lang="en-US" dirty="0"/>
          </a:p>
        </p:txBody>
      </p:sp>
      <p:sp>
        <p:nvSpPr>
          <p:cNvPr id="3" name="Content Placeholder 2"/>
          <p:cNvSpPr>
            <a:spLocks noGrp="1"/>
          </p:cNvSpPr>
          <p:nvPr>
            <p:ph idx="1"/>
          </p:nvPr>
        </p:nvSpPr>
        <p:spPr>
          <a:xfrm>
            <a:off x="1066800" y="152399"/>
            <a:ext cx="10820400" cy="5610229"/>
          </a:xfrm>
        </p:spPr>
        <p:txBody>
          <a:bodyPr>
            <a:normAutofit fontScale="47500" lnSpcReduction="20000"/>
          </a:bodyPr>
          <a:lstStyle/>
          <a:p>
            <a:pPr>
              <a:buNone/>
            </a:pPr>
            <a:r>
              <a:rPr lang="en-US" sz="5900" b="1" dirty="0">
                <a:latin typeface="Bookman Old Style" panose="02050604050505020204" pitchFamily="18" charset="0"/>
              </a:rPr>
              <a:t>b) Retinal Degeneration</a:t>
            </a:r>
            <a:endParaRPr lang="en-US" sz="5900" dirty="0">
              <a:latin typeface="Bookman Old Style" pitchFamily="18" charset="0"/>
            </a:endParaRPr>
          </a:p>
          <a:p>
            <a:r>
              <a:rPr lang="en-US" sz="5100" dirty="0">
                <a:latin typeface="Bookman Old Style" pitchFamily="18" charset="0"/>
              </a:rPr>
              <a:t>Aka macular degeneration / </a:t>
            </a:r>
            <a:r>
              <a:rPr lang="en-US" sz="5100" dirty="0" err="1">
                <a:latin typeface="Bookman Old Style" pitchFamily="18" charset="0"/>
              </a:rPr>
              <a:t>maculopathy</a:t>
            </a:r>
            <a:r>
              <a:rPr lang="en-US" sz="5100" dirty="0">
                <a:latin typeface="Bookman Old Style" pitchFamily="18" charset="0"/>
              </a:rPr>
              <a:t>.</a:t>
            </a:r>
          </a:p>
          <a:p>
            <a:r>
              <a:rPr lang="en-US" sz="5100" dirty="0">
                <a:latin typeface="Bookman Old Style" pitchFamily="18" charset="0"/>
              </a:rPr>
              <a:t> It is progressive damage of the macula - the central most vital area of the retina resulting in gradual loss of vision. </a:t>
            </a:r>
          </a:p>
          <a:p>
            <a:r>
              <a:rPr lang="en-US" sz="5100" dirty="0">
                <a:latin typeface="Bookman Old Style" pitchFamily="18" charset="0"/>
              </a:rPr>
              <a:t>The incidence increases with age. </a:t>
            </a:r>
          </a:p>
          <a:p>
            <a:r>
              <a:rPr lang="en-US" sz="5100" dirty="0">
                <a:latin typeface="Bookman Old Style" pitchFamily="18" charset="0"/>
              </a:rPr>
              <a:t>Likely causes include; artery or vein occlusion, diabetic retinopathy</a:t>
            </a:r>
          </a:p>
          <a:p>
            <a:pPr>
              <a:buNone/>
            </a:pPr>
            <a:r>
              <a:rPr lang="en-US" sz="5100" b="1" dirty="0">
                <a:latin typeface="Bookman Old Style" pitchFamily="18" charset="0"/>
              </a:rPr>
              <a:t>Classification based on the site</a:t>
            </a:r>
            <a:endParaRPr lang="en-US" sz="5100" dirty="0">
              <a:latin typeface="Bookman Old Style" pitchFamily="18" charset="0"/>
            </a:endParaRPr>
          </a:p>
          <a:p>
            <a:pPr lvl="0">
              <a:buNone/>
            </a:pPr>
            <a:r>
              <a:rPr lang="en-US" sz="5100" b="1" dirty="0">
                <a:latin typeface="Bookman Old Style" pitchFamily="18" charset="0"/>
              </a:rPr>
              <a:t>1) Peripheral degeneration; </a:t>
            </a:r>
            <a:r>
              <a:rPr lang="en-US" sz="5100" dirty="0">
                <a:latin typeface="Bookman Old Style" pitchFamily="18" charset="0"/>
              </a:rPr>
              <a:t>the degeneration normally affects the periphery before affecting the central retina.</a:t>
            </a:r>
          </a:p>
          <a:p>
            <a:pPr lvl="0"/>
            <a:r>
              <a:rPr lang="en-US" sz="5100" dirty="0">
                <a:latin typeface="Bookman Old Style" pitchFamily="18" charset="0"/>
              </a:rPr>
              <a:t> This precipitates retinal detachment from the formation of a hole in the weakened retina. </a:t>
            </a:r>
          </a:p>
          <a:p>
            <a:pPr lvl="0"/>
            <a:r>
              <a:rPr lang="en-US" sz="5100" dirty="0">
                <a:latin typeface="Bookman Old Style" pitchFamily="18" charset="0"/>
              </a:rPr>
              <a:t>Has a hereditary tendency</a:t>
            </a:r>
          </a:p>
          <a:p>
            <a:pPr lvl="0">
              <a:buNone/>
            </a:pPr>
            <a:r>
              <a:rPr lang="en-US" sz="5100" b="1" dirty="0">
                <a:latin typeface="Bookman Old Style" pitchFamily="18" charset="0"/>
              </a:rPr>
              <a:t>2) Retinitis </a:t>
            </a:r>
            <a:r>
              <a:rPr lang="en-US" sz="5100" b="1" dirty="0" err="1">
                <a:latin typeface="Bookman Old Style" pitchFamily="18" charset="0"/>
              </a:rPr>
              <a:t>pigmentosa</a:t>
            </a:r>
            <a:r>
              <a:rPr lang="en-US" sz="5100" b="1" dirty="0">
                <a:latin typeface="Bookman Old Style" pitchFamily="18" charset="0"/>
              </a:rPr>
              <a:t>:</a:t>
            </a:r>
            <a:r>
              <a:rPr lang="en-US" sz="5100" dirty="0">
                <a:latin typeface="Bookman Old Style" pitchFamily="18" charset="0"/>
              </a:rPr>
              <a:t> this is the degeneration of the retinal nerve cells in both eyes. </a:t>
            </a:r>
          </a:p>
          <a:p>
            <a:pPr lvl="0">
              <a:buNone/>
            </a:pPr>
            <a:r>
              <a:rPr lang="en-US" sz="5100" b="1" dirty="0">
                <a:latin typeface="Bookman Old Style" pitchFamily="18" charset="0"/>
              </a:rPr>
              <a:t>3) Age Related Macular degeneration</a:t>
            </a:r>
            <a:endParaRPr lang="en-US" sz="5100" dirty="0">
              <a:latin typeface="Bookman Old Style" pitchFamily="18" charset="0"/>
            </a:endParaRPr>
          </a:p>
          <a:p>
            <a:endParaRPr lang="en-US" sz="5100" dirty="0">
              <a:latin typeface="Bookman Old Style" pitchFamily="18" charset="0"/>
            </a:endParaRPr>
          </a:p>
        </p:txBody>
      </p:sp>
      <p:sp>
        <p:nvSpPr>
          <p:cNvPr id="4" name="Date Placeholder 3"/>
          <p:cNvSpPr>
            <a:spLocks noGrp="1"/>
          </p:cNvSpPr>
          <p:nvPr>
            <p:ph type="dt" sz="half" idx="10"/>
          </p:nvPr>
        </p:nvSpPr>
        <p:spPr/>
        <p:txBody>
          <a:bodyPr/>
          <a:lstStyle/>
          <a:p>
            <a:fld id="{2C2A5DB8-0896-4E6D-8E7D-E0D3CEC61234}" type="datetime1">
              <a:rPr lang="en-US" smtClean="0"/>
              <a:t>2/21/2022</a:t>
            </a:fld>
            <a:endParaRPr lang="en-US"/>
          </a:p>
        </p:txBody>
      </p:sp>
      <p:sp>
        <p:nvSpPr>
          <p:cNvPr id="5" name="Footer Placeholder 4"/>
          <p:cNvSpPr>
            <a:spLocks noGrp="1"/>
          </p:cNvSpPr>
          <p:nvPr>
            <p:ph type="ftr" sz="quarter" idx="11"/>
          </p:nvPr>
        </p:nvSpPr>
        <p:spPr>
          <a:xfrm>
            <a:off x="7239000" y="7315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268</a:t>
            </a:fld>
            <a:endParaRPr lang="en-US"/>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304800"/>
          </a:xfrm>
        </p:spPr>
        <p:txBody>
          <a:bodyPr>
            <a:normAutofit fontScale="90000"/>
          </a:bodyPr>
          <a:lstStyle/>
          <a:p>
            <a:endParaRPr lang="en-GB" dirty="0"/>
          </a:p>
        </p:txBody>
      </p:sp>
      <p:sp>
        <p:nvSpPr>
          <p:cNvPr id="3" name="Content Placeholder 2"/>
          <p:cNvSpPr>
            <a:spLocks noGrp="1"/>
          </p:cNvSpPr>
          <p:nvPr>
            <p:ph idx="1"/>
          </p:nvPr>
        </p:nvSpPr>
        <p:spPr>
          <a:xfrm>
            <a:off x="2959608" y="7772400"/>
            <a:ext cx="7498080" cy="762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398D00BD-6B15-434D-B11A-6C5D636929D3}" type="datetime1">
              <a:rPr lang="en-US" smtClean="0"/>
              <a:t>2/21/2022</a:t>
            </a:fld>
            <a:endParaRPr lang="en-US"/>
          </a:p>
        </p:txBody>
      </p:sp>
      <p:sp>
        <p:nvSpPr>
          <p:cNvPr id="5" name="Footer Placeholder 4"/>
          <p:cNvSpPr>
            <a:spLocks noGrp="1"/>
          </p:cNvSpPr>
          <p:nvPr>
            <p:ph type="ftr" sz="quarter" idx="11"/>
          </p:nvPr>
        </p:nvSpPr>
        <p:spPr>
          <a:xfrm flipV="1">
            <a:off x="7239000" y="74980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269</a:t>
            </a:fld>
            <a:endParaRPr lang="en-US"/>
          </a:p>
        </p:txBody>
      </p:sp>
      <p:pic>
        <p:nvPicPr>
          <p:cNvPr id="10242" name="Picture 2" descr="C:\Users\NURSING\Documents\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8909"/>
            <a:ext cx="7391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26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609600"/>
            <a:ext cx="7498080" cy="152400"/>
          </a:xfrm>
        </p:spPr>
        <p:txBody>
          <a:bodyPr>
            <a:normAutofit fontScale="90000"/>
          </a:bodyPr>
          <a:lstStyle/>
          <a:p>
            <a:endParaRPr lang="en-US" dirty="0"/>
          </a:p>
        </p:txBody>
      </p:sp>
      <p:sp>
        <p:nvSpPr>
          <p:cNvPr id="3" name="Content Placeholder 2"/>
          <p:cNvSpPr>
            <a:spLocks noGrp="1"/>
          </p:cNvSpPr>
          <p:nvPr>
            <p:ph idx="1"/>
          </p:nvPr>
        </p:nvSpPr>
        <p:spPr>
          <a:xfrm>
            <a:off x="1066800" y="304800"/>
            <a:ext cx="10744200" cy="5181600"/>
          </a:xfrm>
        </p:spPr>
        <p:txBody>
          <a:bodyPr>
            <a:noAutofit/>
          </a:bodyPr>
          <a:lstStyle/>
          <a:p>
            <a:pPr marL="653796" indent="-571500">
              <a:buNone/>
            </a:pPr>
            <a:r>
              <a:rPr lang="en-US" sz="3200" dirty="0" smtClean="0">
                <a:latin typeface="Bookman Old Style" pitchFamily="18" charset="0"/>
              </a:rPr>
              <a:t>ii. </a:t>
            </a:r>
            <a:r>
              <a:rPr lang="en-US" sz="3200" b="1" dirty="0" smtClean="0">
                <a:latin typeface="Bookman Old Style" pitchFamily="18" charset="0"/>
              </a:rPr>
              <a:t>Ciliary body </a:t>
            </a:r>
          </a:p>
          <a:p>
            <a:pPr marL="653796" indent="-571500">
              <a:buFont typeface="Wingdings" pitchFamily="2" charset="2"/>
              <a:buChar char="§"/>
            </a:pPr>
            <a:r>
              <a:rPr lang="en-US" sz="3200" dirty="0" smtClean="0">
                <a:latin typeface="Bookman Old Style" pitchFamily="18" charset="0"/>
              </a:rPr>
              <a:t>It is the anterior continuation of the choroid consisting of ciliary muscles  and secretory epithelial cells</a:t>
            </a:r>
          </a:p>
          <a:p>
            <a:pPr marL="653796" indent="-571500">
              <a:buFont typeface="Wingdings" pitchFamily="2" charset="2"/>
              <a:buChar char="§"/>
            </a:pPr>
            <a:r>
              <a:rPr lang="en-US" sz="3200" dirty="0" smtClean="0">
                <a:latin typeface="Bookman Old Style" pitchFamily="18" charset="0"/>
              </a:rPr>
              <a:t>It gives attachment to the </a:t>
            </a:r>
            <a:r>
              <a:rPr lang="en-US" sz="3200" b="1" dirty="0" smtClean="0">
                <a:latin typeface="Bookman Old Style" pitchFamily="18" charset="0"/>
              </a:rPr>
              <a:t>suspensory ligament </a:t>
            </a:r>
            <a:r>
              <a:rPr lang="en-US" sz="3200" dirty="0" smtClean="0">
                <a:latin typeface="Bookman Old Style" pitchFamily="18" charset="0"/>
              </a:rPr>
              <a:t>which  at its other end is attached to the capsule enclosing the lens</a:t>
            </a:r>
          </a:p>
          <a:p>
            <a:pPr marL="653796" indent="-571500">
              <a:buFont typeface="Wingdings" pitchFamily="2" charset="2"/>
              <a:buChar char="§"/>
            </a:pPr>
            <a:r>
              <a:rPr lang="en-US" sz="3200" dirty="0" smtClean="0">
                <a:latin typeface="Bookman Old Style" pitchFamily="18" charset="0"/>
              </a:rPr>
              <a:t>Contraction and relaxation of the ciliary muscles changes the </a:t>
            </a:r>
            <a:r>
              <a:rPr lang="en-US" sz="3200" b="1" dirty="0" smtClean="0">
                <a:latin typeface="Bookman Old Style" pitchFamily="18" charset="0"/>
              </a:rPr>
              <a:t>thickness of the lens</a:t>
            </a:r>
          </a:p>
          <a:p>
            <a:pPr marL="653796" indent="-571500">
              <a:buFont typeface="Wingdings" pitchFamily="2" charset="2"/>
              <a:buChar char="§"/>
            </a:pPr>
            <a:r>
              <a:rPr lang="en-US" sz="3200" dirty="0" smtClean="0">
                <a:latin typeface="Bookman Old Style" pitchFamily="18" charset="0"/>
              </a:rPr>
              <a:t>This refracts light entering the eye to focus on the retina </a:t>
            </a:r>
          </a:p>
          <a:p>
            <a:pPr marL="653796" indent="-571500">
              <a:buFont typeface="Wingdings" pitchFamily="2" charset="2"/>
              <a:buChar char="§"/>
            </a:pPr>
            <a:endParaRPr lang="en-US" sz="3200" dirty="0">
              <a:latin typeface="Bookman Old Style" pitchFamily="18" charset="0"/>
            </a:endParaRPr>
          </a:p>
        </p:txBody>
      </p:sp>
      <p:sp>
        <p:nvSpPr>
          <p:cNvPr id="4" name="Date Placeholder 3"/>
          <p:cNvSpPr>
            <a:spLocks noGrp="1"/>
          </p:cNvSpPr>
          <p:nvPr>
            <p:ph type="dt" sz="half" idx="10"/>
          </p:nvPr>
        </p:nvSpPr>
        <p:spPr>
          <a:xfrm flipV="1">
            <a:off x="5105400" y="7620000"/>
            <a:ext cx="2133600" cy="304800"/>
          </a:xfrm>
        </p:spPr>
        <p:txBody>
          <a:bodyPr/>
          <a:lstStyle/>
          <a:p>
            <a:fld id="{4B7D4C82-7C0A-47A8-8A79-7DAACEFC53D0}"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a:t>
            </a:fld>
            <a:endParaRPr 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914400"/>
            <a:ext cx="7498080" cy="228600"/>
          </a:xfrm>
        </p:spPr>
        <p:txBody>
          <a:bodyPr>
            <a:normAutofit fontScale="90000"/>
          </a:bodyPr>
          <a:lstStyle/>
          <a:p>
            <a:endParaRPr lang="en-US" dirty="0"/>
          </a:p>
        </p:txBody>
      </p:sp>
      <p:sp>
        <p:nvSpPr>
          <p:cNvPr id="3" name="Content Placeholder 2"/>
          <p:cNvSpPr>
            <a:spLocks noGrp="1"/>
          </p:cNvSpPr>
          <p:nvPr>
            <p:ph idx="1"/>
          </p:nvPr>
        </p:nvSpPr>
        <p:spPr>
          <a:xfrm>
            <a:off x="838200" y="-47622"/>
            <a:ext cx="10591800" cy="5819772"/>
          </a:xfrm>
        </p:spPr>
        <p:txBody>
          <a:bodyPr>
            <a:noAutofit/>
          </a:bodyPr>
          <a:lstStyle/>
          <a:p>
            <a:pPr lvl="0"/>
            <a:r>
              <a:rPr lang="en-US" sz="2800" dirty="0">
                <a:latin typeface="Bookman Old Style" pitchFamily="18" charset="0"/>
              </a:rPr>
              <a:t>The rods are destroyed slowly in the peripheral and later the entire retina is affected,</a:t>
            </a:r>
          </a:p>
          <a:p>
            <a:pPr lvl="0"/>
            <a:r>
              <a:rPr lang="en-US" sz="2800" dirty="0">
                <a:latin typeface="Bookman Old Style" pitchFamily="18" charset="0"/>
              </a:rPr>
              <a:t>resulting in tunnel vision (the person can see centrally located objects but misses those located above, below, or the side). </a:t>
            </a:r>
          </a:p>
          <a:p>
            <a:pPr lvl="0"/>
            <a:r>
              <a:rPr lang="en-US" sz="2800" dirty="0">
                <a:latin typeface="Bookman Old Style" pitchFamily="18" charset="0"/>
              </a:rPr>
              <a:t>Has a hereditary tendency. </a:t>
            </a:r>
          </a:p>
          <a:p>
            <a:pPr lvl="0"/>
            <a:r>
              <a:rPr lang="en-US" sz="2800" dirty="0">
                <a:latin typeface="Bookman Old Style" pitchFamily="18" charset="0"/>
              </a:rPr>
              <a:t>The onset usually occurs in youth or young adulthood, although can be seen at any age. </a:t>
            </a:r>
          </a:p>
          <a:p>
            <a:pPr lvl="0"/>
            <a:r>
              <a:rPr lang="en-US" sz="2800" dirty="0">
                <a:latin typeface="Bookman Old Style" pitchFamily="18" charset="0"/>
              </a:rPr>
              <a:t>The patient experiences night blindness (</a:t>
            </a:r>
            <a:r>
              <a:rPr lang="en-US" sz="2800" dirty="0" err="1">
                <a:latin typeface="Bookman Old Style" pitchFamily="18" charset="0"/>
              </a:rPr>
              <a:t>nyctalopia</a:t>
            </a:r>
            <a:r>
              <a:rPr lang="en-US" sz="2800" dirty="0">
                <a:latin typeface="Bookman Old Style" pitchFamily="18" charset="0"/>
              </a:rPr>
              <a:t>). </a:t>
            </a:r>
          </a:p>
          <a:p>
            <a:pPr lvl="0"/>
            <a:r>
              <a:rPr lang="en-US" sz="2800" dirty="0">
                <a:latin typeface="Bookman Old Style" pitchFamily="18" charset="0"/>
              </a:rPr>
              <a:t>Later color vision is affected, </a:t>
            </a:r>
          </a:p>
          <a:p>
            <a:pPr lvl="0"/>
            <a:r>
              <a:rPr lang="en-US" sz="2800" dirty="0">
                <a:latin typeface="Bookman Old Style" pitchFamily="18" charset="0"/>
              </a:rPr>
              <a:t>by 50 years, tunnel vision to total blindness results</a:t>
            </a:r>
          </a:p>
          <a:p>
            <a:endParaRPr lang="en-US" sz="2800" dirty="0">
              <a:latin typeface="Bookman Old Style" pitchFamily="18" charset="0"/>
            </a:endParaRPr>
          </a:p>
        </p:txBody>
      </p:sp>
      <p:sp>
        <p:nvSpPr>
          <p:cNvPr id="4" name="Date Placeholder 3"/>
          <p:cNvSpPr>
            <a:spLocks noGrp="1"/>
          </p:cNvSpPr>
          <p:nvPr>
            <p:ph type="dt" sz="half" idx="10"/>
          </p:nvPr>
        </p:nvSpPr>
        <p:spPr>
          <a:xfrm>
            <a:off x="8001000" y="6381750"/>
            <a:ext cx="2133600" cy="476250"/>
          </a:xfrm>
        </p:spPr>
        <p:txBody>
          <a:bodyPr/>
          <a:lstStyle/>
          <a:p>
            <a:fld id="{0102D5DD-971E-4145-B411-182C79CDB328}"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270</a:t>
            </a:fld>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76200"/>
          </a:xfrm>
        </p:spPr>
        <p:txBody>
          <a:bodyPr>
            <a:normAutofit fontScale="90000"/>
          </a:bodyPr>
          <a:lstStyle/>
          <a:p>
            <a:endParaRPr lang="en-US" dirty="0"/>
          </a:p>
        </p:txBody>
      </p:sp>
      <p:sp>
        <p:nvSpPr>
          <p:cNvPr id="3" name="Content Placeholder 2"/>
          <p:cNvSpPr>
            <a:spLocks noGrp="1"/>
          </p:cNvSpPr>
          <p:nvPr>
            <p:ph idx="1"/>
          </p:nvPr>
        </p:nvSpPr>
        <p:spPr>
          <a:xfrm>
            <a:off x="838200" y="228600"/>
            <a:ext cx="11125200" cy="5534029"/>
          </a:xfrm>
        </p:spPr>
        <p:txBody>
          <a:bodyPr>
            <a:normAutofit fontScale="92500" lnSpcReduction="20000"/>
          </a:bodyPr>
          <a:lstStyle/>
          <a:p>
            <a:pPr>
              <a:buNone/>
            </a:pPr>
            <a:r>
              <a:rPr lang="en-US" sz="3300" b="1" dirty="0">
                <a:latin typeface="Bookman Old Style" pitchFamily="18" charset="0"/>
              </a:rPr>
              <a:t>Management; </a:t>
            </a:r>
            <a:endParaRPr lang="en-US" sz="3300" dirty="0">
              <a:latin typeface="Bookman Old Style" pitchFamily="18" charset="0"/>
            </a:endParaRPr>
          </a:p>
          <a:p>
            <a:pPr lvl="0"/>
            <a:r>
              <a:rPr lang="en-US" sz="3300" dirty="0">
                <a:latin typeface="Bookman Old Style" pitchFamily="18" charset="0"/>
              </a:rPr>
              <a:t>No treatments currently are available for retinitis </a:t>
            </a:r>
            <a:r>
              <a:rPr lang="en-US" sz="3300" dirty="0" err="1">
                <a:latin typeface="Bookman Old Style" pitchFamily="18" charset="0"/>
              </a:rPr>
              <a:t>pigmentosa</a:t>
            </a:r>
            <a:r>
              <a:rPr lang="en-US" sz="3300" dirty="0">
                <a:latin typeface="Bookman Old Style" pitchFamily="18" charset="0"/>
              </a:rPr>
              <a:t>, although some practitioners believe that vitamin A may slightly delay vision loss. </a:t>
            </a:r>
          </a:p>
          <a:p>
            <a:pPr lvl="0"/>
            <a:r>
              <a:rPr lang="en-US" sz="3300" dirty="0">
                <a:latin typeface="Bookman Old Style" pitchFamily="18" charset="0"/>
              </a:rPr>
              <a:t>Occupational therapy may be helpful, because it's easier to adjust to declining vision in earlier stages of vision loss.</a:t>
            </a:r>
          </a:p>
          <a:p>
            <a:pPr lvl="0"/>
            <a:r>
              <a:rPr lang="en-US" sz="3300" dirty="0">
                <a:latin typeface="Bookman Old Style" pitchFamily="18" charset="0"/>
              </a:rPr>
              <a:t>Individuals with retinitis </a:t>
            </a:r>
            <a:r>
              <a:rPr lang="en-US" sz="3300" dirty="0" err="1">
                <a:latin typeface="Bookman Old Style" pitchFamily="18" charset="0"/>
              </a:rPr>
              <a:t>pigmentosa</a:t>
            </a:r>
            <a:r>
              <a:rPr lang="en-US" sz="3300" dirty="0">
                <a:latin typeface="Bookman Old Style" pitchFamily="18" charset="0"/>
              </a:rPr>
              <a:t> also might consider use of low visual devices that can help magnify and illuminate objects in home and work spaces.</a:t>
            </a:r>
          </a:p>
          <a:p>
            <a:r>
              <a:rPr lang="en-US" sz="3300" dirty="0">
                <a:latin typeface="Bookman Old Style" pitchFamily="18" charset="0"/>
              </a:rPr>
              <a:t>Management- the treatment of other disorder such as glaucoma and myopia and </a:t>
            </a:r>
            <a:r>
              <a:rPr lang="en-US" sz="3300" dirty="0" err="1">
                <a:latin typeface="Bookman Old Style" pitchFamily="18" charset="0"/>
              </a:rPr>
              <a:t>vit</a:t>
            </a:r>
            <a:r>
              <a:rPr lang="en-US" sz="3300" dirty="0">
                <a:latin typeface="Bookman Old Style" pitchFamily="18" charset="0"/>
              </a:rPr>
              <a:t> A and E supplementation is thought to help </a:t>
            </a:r>
          </a:p>
          <a:p>
            <a:endParaRPr lang="en-US" dirty="0"/>
          </a:p>
        </p:txBody>
      </p:sp>
      <p:sp>
        <p:nvSpPr>
          <p:cNvPr id="4" name="Date Placeholder 3"/>
          <p:cNvSpPr>
            <a:spLocks noGrp="1"/>
          </p:cNvSpPr>
          <p:nvPr>
            <p:ph type="dt" sz="half" idx="10"/>
          </p:nvPr>
        </p:nvSpPr>
        <p:spPr/>
        <p:txBody>
          <a:bodyPr/>
          <a:lstStyle/>
          <a:p>
            <a:fld id="{67F26A28-33F9-4BC0-ACD6-02D43DBDF12F}" type="datetime1">
              <a:rPr lang="en-US" smtClean="0"/>
              <a:t>2/21/2022</a:t>
            </a:fld>
            <a:endParaRPr lang="en-US"/>
          </a:p>
        </p:txBody>
      </p:sp>
      <p:sp>
        <p:nvSpPr>
          <p:cNvPr id="5" name="Footer Placeholder 4"/>
          <p:cNvSpPr>
            <a:spLocks noGrp="1"/>
          </p:cNvSpPr>
          <p:nvPr>
            <p:ph type="ftr" sz="quarter" idx="11"/>
          </p:nvPr>
        </p:nvSpPr>
        <p:spPr>
          <a:xfrm>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271</a:t>
            </a:fld>
            <a:endParaRPr lang="en-US"/>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228600"/>
          </a:xfrm>
        </p:spPr>
        <p:txBody>
          <a:bodyPr>
            <a:normAutofit fontScale="90000"/>
          </a:bodyPr>
          <a:lstStyle/>
          <a:p>
            <a:endParaRPr lang="en-US" dirty="0"/>
          </a:p>
        </p:txBody>
      </p:sp>
      <p:sp>
        <p:nvSpPr>
          <p:cNvPr id="3" name="Content Placeholder 2"/>
          <p:cNvSpPr>
            <a:spLocks noGrp="1"/>
          </p:cNvSpPr>
          <p:nvPr>
            <p:ph idx="1"/>
          </p:nvPr>
        </p:nvSpPr>
        <p:spPr>
          <a:xfrm>
            <a:off x="914400" y="228600"/>
            <a:ext cx="10896600" cy="5457829"/>
          </a:xfrm>
        </p:spPr>
        <p:txBody>
          <a:bodyPr>
            <a:normAutofit/>
          </a:bodyPr>
          <a:lstStyle/>
          <a:p>
            <a:pPr lvl="0">
              <a:buNone/>
            </a:pPr>
            <a:r>
              <a:rPr lang="en-US" sz="2800" b="1" dirty="0">
                <a:latin typeface="Bookman Old Style" pitchFamily="18" charset="0"/>
              </a:rPr>
              <a:t>3) Age Related Macular degeneration</a:t>
            </a:r>
            <a:endParaRPr lang="en-US" sz="2800" dirty="0">
              <a:latin typeface="Bookman Old Style" pitchFamily="18" charset="0"/>
            </a:endParaRPr>
          </a:p>
          <a:p>
            <a:r>
              <a:rPr lang="en-US" sz="2800" dirty="0">
                <a:latin typeface="Bookman Old Style" pitchFamily="18" charset="0"/>
              </a:rPr>
              <a:t>Caused by damage to or degeneration of the photoreceptors cells in the macula </a:t>
            </a:r>
          </a:p>
          <a:p>
            <a:r>
              <a:rPr lang="en-US" sz="2800" dirty="0">
                <a:latin typeface="Bookman Old Style" pitchFamily="18" charset="0"/>
              </a:rPr>
              <a:t> Although this condition may cause significant reduction in vision it never leads to complete blindness </a:t>
            </a:r>
          </a:p>
          <a:p>
            <a:r>
              <a:rPr lang="en-US" sz="2800" dirty="0">
                <a:latin typeface="Bookman Old Style" pitchFamily="18" charset="0"/>
              </a:rPr>
              <a:t>as it affects only the central part of the vision and the side, or peripheral, vision is always left intact.</a:t>
            </a:r>
          </a:p>
          <a:p>
            <a:r>
              <a:rPr lang="en-US" sz="2800" dirty="0">
                <a:latin typeface="Bookman Old Style" pitchFamily="18" charset="0"/>
              </a:rPr>
              <a:t> If the fovea is affected, there is loss of central vision, and loss of contrast sensitivity, increased glare, and dimming of color vision.</a:t>
            </a:r>
          </a:p>
        </p:txBody>
      </p:sp>
      <p:sp>
        <p:nvSpPr>
          <p:cNvPr id="4" name="Date Placeholder 3"/>
          <p:cNvSpPr>
            <a:spLocks noGrp="1"/>
          </p:cNvSpPr>
          <p:nvPr>
            <p:ph type="dt" sz="half" idx="10"/>
          </p:nvPr>
        </p:nvSpPr>
        <p:spPr/>
        <p:txBody>
          <a:bodyPr/>
          <a:lstStyle/>
          <a:p>
            <a:fld id="{BD773EEA-919B-41AB-8B72-C169637373B3}" type="datetime1">
              <a:rPr lang="en-US" smtClean="0"/>
              <a:t>2/21/2022</a:t>
            </a:fld>
            <a:endParaRPr lang="en-US"/>
          </a:p>
        </p:txBody>
      </p:sp>
      <p:sp>
        <p:nvSpPr>
          <p:cNvPr id="5" name="Footer Placeholder 4"/>
          <p:cNvSpPr>
            <a:spLocks noGrp="1"/>
          </p:cNvSpPr>
          <p:nvPr>
            <p:ph type="ftr" sz="quarter" idx="11"/>
          </p:nvPr>
        </p:nvSpPr>
        <p:spPr>
          <a:xfrm>
            <a:off x="7239000" y="7391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272</a:t>
            </a:fld>
            <a:endParaRPr lang="en-US"/>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50519"/>
            <a:ext cx="7498080" cy="45719"/>
          </a:xfrm>
        </p:spPr>
        <p:txBody>
          <a:bodyPr>
            <a:normAutofit fontScale="90000"/>
          </a:bodyPr>
          <a:lstStyle/>
          <a:p>
            <a:endParaRPr lang="en-US" dirty="0"/>
          </a:p>
        </p:txBody>
      </p:sp>
      <p:sp>
        <p:nvSpPr>
          <p:cNvPr id="3" name="Content Placeholder 2"/>
          <p:cNvSpPr>
            <a:spLocks noGrp="1"/>
          </p:cNvSpPr>
          <p:nvPr>
            <p:ph idx="1"/>
          </p:nvPr>
        </p:nvSpPr>
        <p:spPr>
          <a:xfrm>
            <a:off x="838200" y="304799"/>
            <a:ext cx="11049000" cy="5457829"/>
          </a:xfrm>
        </p:spPr>
        <p:txBody>
          <a:bodyPr>
            <a:normAutofit fontScale="85000" lnSpcReduction="20000"/>
          </a:bodyPr>
          <a:lstStyle/>
          <a:p>
            <a:pPr>
              <a:buNone/>
            </a:pPr>
            <a:r>
              <a:rPr lang="en-US" sz="3300" dirty="0">
                <a:latin typeface="Bookman Old Style" pitchFamily="18" charset="0"/>
              </a:rPr>
              <a:t>Idiopathic though associated with:_</a:t>
            </a:r>
          </a:p>
          <a:p>
            <a:pPr lvl="0"/>
            <a:r>
              <a:rPr lang="en-US" sz="3300" dirty="0">
                <a:latin typeface="Bookman Old Style" pitchFamily="18" charset="0"/>
              </a:rPr>
              <a:t>Cigarette smoking – the smoke has some toxins that have effects on the eye.</a:t>
            </a:r>
          </a:p>
          <a:p>
            <a:pPr lvl="0"/>
            <a:r>
              <a:rPr lang="en-US" sz="3300" dirty="0">
                <a:latin typeface="Bookman Old Style" pitchFamily="18" charset="0"/>
              </a:rPr>
              <a:t>Aging process </a:t>
            </a:r>
          </a:p>
          <a:p>
            <a:pPr lvl="0"/>
            <a:r>
              <a:rPr lang="en-US" sz="3300" dirty="0">
                <a:latin typeface="Bookman Old Style" pitchFamily="18" charset="0"/>
              </a:rPr>
              <a:t>Artificial lighting can destroy the fragile photoreceptors cells of the retina, </a:t>
            </a:r>
          </a:p>
          <a:p>
            <a:pPr lvl="0"/>
            <a:r>
              <a:rPr lang="en-US" sz="3300" dirty="0">
                <a:latin typeface="Bookman Old Style" pitchFamily="18" charset="0"/>
              </a:rPr>
              <a:t>History of hypertension or cardiovascular disease, </a:t>
            </a:r>
          </a:p>
          <a:p>
            <a:pPr lvl="0"/>
            <a:r>
              <a:rPr lang="en-US" sz="3300" dirty="0">
                <a:latin typeface="Bookman Old Style" pitchFamily="18" charset="0"/>
              </a:rPr>
              <a:t>Myopia,</a:t>
            </a:r>
          </a:p>
          <a:p>
            <a:pPr lvl="0"/>
            <a:r>
              <a:rPr lang="en-US" sz="3300" dirty="0">
                <a:latin typeface="Bookman Old Style" pitchFamily="18" charset="0"/>
              </a:rPr>
              <a:t>Light skin, </a:t>
            </a:r>
          </a:p>
          <a:p>
            <a:pPr lvl="0"/>
            <a:r>
              <a:rPr lang="en-US" sz="3300" dirty="0">
                <a:latin typeface="Bookman Old Style" pitchFamily="18" charset="0"/>
              </a:rPr>
              <a:t>Increased cholesterol levels in the body and high fat intake</a:t>
            </a:r>
          </a:p>
          <a:p>
            <a:pPr lvl="0"/>
            <a:r>
              <a:rPr lang="en-US" sz="3300" dirty="0">
                <a:latin typeface="Bookman Old Style" pitchFamily="18" charset="0"/>
              </a:rPr>
              <a:t>Lens opacities (cataract)</a:t>
            </a:r>
          </a:p>
          <a:p>
            <a:pPr lvl="0"/>
            <a:r>
              <a:rPr lang="en-US" sz="3300" dirty="0">
                <a:latin typeface="Bookman Old Style" pitchFamily="18" charset="0"/>
              </a:rPr>
              <a:t>Hereditary tendency / family history</a:t>
            </a:r>
          </a:p>
          <a:p>
            <a:pPr lvl="0"/>
            <a:r>
              <a:rPr lang="en-US" sz="3300" dirty="0">
                <a:latin typeface="Bookman Old Style" pitchFamily="18" charset="0"/>
              </a:rPr>
              <a:t>Mutation of ATP </a:t>
            </a:r>
            <a:r>
              <a:rPr lang="en-US" sz="3300" dirty="0" err="1">
                <a:latin typeface="Bookman Old Style" pitchFamily="18" charset="0"/>
              </a:rPr>
              <a:t>synthase</a:t>
            </a:r>
            <a:r>
              <a:rPr lang="en-US" sz="3300" dirty="0">
                <a:latin typeface="Bookman Old Style" pitchFamily="18" charset="0"/>
              </a:rPr>
              <a:t> gene</a:t>
            </a:r>
          </a:p>
          <a:p>
            <a:pPr lvl="0"/>
            <a:r>
              <a:rPr lang="en-US" sz="3300" dirty="0">
                <a:latin typeface="Bookman Old Style" pitchFamily="18" charset="0"/>
              </a:rPr>
              <a:t>Hypertension </a:t>
            </a:r>
          </a:p>
          <a:p>
            <a:endParaRPr lang="en-US" dirty="0"/>
          </a:p>
        </p:txBody>
      </p:sp>
      <p:sp>
        <p:nvSpPr>
          <p:cNvPr id="4" name="Date Placeholder 3"/>
          <p:cNvSpPr>
            <a:spLocks noGrp="1"/>
          </p:cNvSpPr>
          <p:nvPr>
            <p:ph type="dt" sz="half" idx="10"/>
          </p:nvPr>
        </p:nvSpPr>
        <p:spPr/>
        <p:txBody>
          <a:bodyPr/>
          <a:lstStyle/>
          <a:p>
            <a:fld id="{798D34CE-7DBF-4D8F-87C1-114DFDFBCA83}" type="datetime1">
              <a:rPr lang="en-US" smtClean="0"/>
              <a:t>2/21/2022</a:t>
            </a:fld>
            <a:endParaRPr lang="en-US"/>
          </a:p>
        </p:txBody>
      </p:sp>
      <p:sp>
        <p:nvSpPr>
          <p:cNvPr id="5" name="Footer Placeholder 4"/>
          <p:cNvSpPr>
            <a:spLocks noGrp="1"/>
          </p:cNvSpPr>
          <p:nvPr>
            <p:ph type="ftr" sz="quarter" idx="11"/>
          </p:nvPr>
        </p:nvSpPr>
        <p:spPr>
          <a:xfrm>
            <a:off x="7239000" y="7315200"/>
            <a:ext cx="2895600" cy="762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273</a:t>
            </a:fld>
            <a:endParaRPr lang="en-US"/>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381000"/>
            <a:ext cx="7498080" cy="76200"/>
          </a:xfrm>
        </p:spPr>
        <p:txBody>
          <a:bodyPr>
            <a:normAutofit fontScale="90000"/>
          </a:bodyPr>
          <a:lstStyle/>
          <a:p>
            <a:endParaRPr lang="en-US" dirty="0"/>
          </a:p>
        </p:txBody>
      </p:sp>
      <p:sp>
        <p:nvSpPr>
          <p:cNvPr id="3" name="Content Placeholder 2"/>
          <p:cNvSpPr>
            <a:spLocks noGrp="1"/>
          </p:cNvSpPr>
          <p:nvPr>
            <p:ph idx="1"/>
          </p:nvPr>
        </p:nvSpPr>
        <p:spPr>
          <a:xfrm>
            <a:off x="838200" y="228600"/>
            <a:ext cx="10972800" cy="5486400"/>
          </a:xfrm>
        </p:spPr>
        <p:txBody>
          <a:bodyPr>
            <a:noAutofit/>
          </a:bodyPr>
          <a:lstStyle/>
          <a:p>
            <a:pPr>
              <a:buNone/>
            </a:pPr>
            <a:r>
              <a:rPr lang="en-US" sz="3200" b="1" dirty="0">
                <a:latin typeface="Bookman Old Style" pitchFamily="18" charset="0"/>
              </a:rPr>
              <a:t>Management</a:t>
            </a:r>
            <a:endParaRPr lang="en-US" sz="3200" dirty="0">
              <a:latin typeface="Bookman Old Style" pitchFamily="18" charset="0"/>
            </a:endParaRPr>
          </a:p>
          <a:p>
            <a:pPr lvl="0"/>
            <a:r>
              <a:rPr lang="en-US" sz="3200" dirty="0">
                <a:latin typeface="Bookman Old Style" pitchFamily="18" charset="0"/>
              </a:rPr>
              <a:t>Supportive management; laser photocoagulation is used to arrest abnormal growth of blood vessels that cause bleeding, which can lead to a scarred retina</a:t>
            </a:r>
          </a:p>
          <a:p>
            <a:pPr lvl="0"/>
            <a:r>
              <a:rPr lang="en-US" sz="3200" dirty="0">
                <a:latin typeface="Bookman Old Style" pitchFamily="18" charset="0"/>
              </a:rPr>
              <a:t>Supplemental vitamins and minerals such as vitamin A, zinc to slow the degenerative process</a:t>
            </a:r>
          </a:p>
          <a:p>
            <a:pPr lvl="0"/>
            <a:r>
              <a:rPr lang="en-US" sz="3200" dirty="0" err="1">
                <a:latin typeface="Bookman Old Style" pitchFamily="18" charset="0"/>
              </a:rPr>
              <a:t>Drusen</a:t>
            </a:r>
            <a:r>
              <a:rPr lang="en-US" sz="3200" dirty="0">
                <a:latin typeface="Bookman Old Style" pitchFamily="18" charset="0"/>
              </a:rPr>
              <a:t> are related to increased cholesterol deposits hence cholesterol lowering agents make be helpful</a:t>
            </a:r>
          </a:p>
          <a:p>
            <a:pPr lvl="0"/>
            <a:r>
              <a:rPr lang="en-US" sz="3200" dirty="0">
                <a:latin typeface="Bookman Old Style" pitchFamily="18" charset="0"/>
              </a:rPr>
              <a:t>Adaptation to the learning environment; use of optic aids and controlled illumination </a:t>
            </a:r>
          </a:p>
          <a:p>
            <a:endParaRPr lang="en-US" sz="3200" dirty="0"/>
          </a:p>
          <a:p>
            <a:endParaRPr lang="en-US" sz="3200" dirty="0"/>
          </a:p>
        </p:txBody>
      </p:sp>
      <p:sp>
        <p:nvSpPr>
          <p:cNvPr id="4" name="Date Placeholder 3"/>
          <p:cNvSpPr>
            <a:spLocks noGrp="1"/>
          </p:cNvSpPr>
          <p:nvPr>
            <p:ph type="dt" sz="half" idx="10"/>
          </p:nvPr>
        </p:nvSpPr>
        <p:spPr/>
        <p:txBody>
          <a:bodyPr/>
          <a:lstStyle/>
          <a:p>
            <a:fld id="{F50F3EC5-D657-4213-A223-81BA4DFD1353}" type="datetime1">
              <a:rPr lang="en-US" smtClean="0"/>
              <a:t>2/21/2022</a:t>
            </a:fld>
            <a:endParaRPr lang="en-US"/>
          </a:p>
        </p:txBody>
      </p:sp>
      <p:sp>
        <p:nvSpPr>
          <p:cNvPr id="5" name="Footer Placeholder 4"/>
          <p:cNvSpPr>
            <a:spLocks noGrp="1"/>
          </p:cNvSpPr>
          <p:nvPr>
            <p:ph type="ftr" sz="quarter" idx="11"/>
          </p:nvPr>
        </p:nvSpPr>
        <p:spPr>
          <a:xfrm>
            <a:off x="7239000" y="7162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274</a:t>
            </a:fld>
            <a:endParaRPr lang="en-US"/>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304800"/>
          </a:xfrm>
        </p:spPr>
        <p:txBody>
          <a:bodyPr>
            <a:normAutofit fontScale="90000"/>
          </a:bodyPr>
          <a:lstStyle/>
          <a:p>
            <a:endParaRPr lang="en-US" dirty="0"/>
          </a:p>
        </p:txBody>
      </p:sp>
      <p:sp>
        <p:nvSpPr>
          <p:cNvPr id="3" name="Content Placeholder 2"/>
          <p:cNvSpPr>
            <a:spLocks noGrp="1"/>
          </p:cNvSpPr>
          <p:nvPr>
            <p:ph idx="1"/>
          </p:nvPr>
        </p:nvSpPr>
        <p:spPr>
          <a:xfrm>
            <a:off x="838200" y="0"/>
            <a:ext cx="11232776" cy="5715000"/>
          </a:xfrm>
        </p:spPr>
        <p:txBody>
          <a:bodyPr>
            <a:noAutofit/>
          </a:bodyPr>
          <a:lstStyle/>
          <a:p>
            <a:pPr lvl="0">
              <a:buNone/>
            </a:pPr>
            <a:r>
              <a:rPr lang="en-US" sz="3200" dirty="0">
                <a:latin typeface="Bookman Old Style" pitchFamily="18" charset="0"/>
              </a:rPr>
              <a:t>Nursing Care </a:t>
            </a:r>
          </a:p>
          <a:p>
            <a:pPr lvl="0"/>
            <a:r>
              <a:rPr lang="en-US" sz="3200" dirty="0">
                <a:latin typeface="Bookman Old Style" pitchFamily="18" charset="0"/>
              </a:rPr>
              <a:t>To compensate of sensory/ perception alterations, the patient uses special aids such as </a:t>
            </a:r>
            <a:r>
              <a:rPr lang="en-US" sz="3200" dirty="0" err="1">
                <a:latin typeface="Bookman Old Style" pitchFamily="18" charset="0"/>
              </a:rPr>
              <a:t>magniflying</a:t>
            </a:r>
            <a:r>
              <a:rPr lang="en-US" sz="3200" dirty="0">
                <a:latin typeface="Bookman Old Style" pitchFamily="18" charset="0"/>
              </a:rPr>
              <a:t>  lens and maximum use of peripheral vision for central vision</a:t>
            </a:r>
          </a:p>
          <a:p>
            <a:pPr lvl="0"/>
            <a:r>
              <a:rPr lang="en-US" sz="3200" dirty="0">
                <a:latin typeface="Bookman Old Style" pitchFamily="18" charset="0"/>
              </a:rPr>
              <a:t>Wearing sunglasses to protect the retina from ultraviolet light may help preserve vision.</a:t>
            </a:r>
          </a:p>
          <a:p>
            <a:pPr lvl="0"/>
            <a:r>
              <a:rPr lang="en-US" sz="3200" dirty="0">
                <a:latin typeface="Bookman Old Style" pitchFamily="18" charset="0"/>
              </a:rPr>
              <a:t>Use resources such as audiocassettes, talking books to provide sensory stimulation</a:t>
            </a:r>
          </a:p>
          <a:p>
            <a:pPr lvl="0"/>
            <a:r>
              <a:rPr lang="en-US" sz="3200" dirty="0">
                <a:latin typeface="Bookman Old Style" pitchFamily="18" charset="0"/>
              </a:rPr>
              <a:t>Referring to schools for the blind to assist with alteration of role performance.</a:t>
            </a:r>
          </a:p>
        </p:txBody>
      </p:sp>
      <p:sp>
        <p:nvSpPr>
          <p:cNvPr id="4" name="Date Placeholder 3"/>
          <p:cNvSpPr>
            <a:spLocks noGrp="1"/>
          </p:cNvSpPr>
          <p:nvPr>
            <p:ph type="dt" sz="half" idx="10"/>
          </p:nvPr>
        </p:nvSpPr>
        <p:spPr/>
        <p:txBody>
          <a:bodyPr/>
          <a:lstStyle/>
          <a:p>
            <a:fld id="{0224F9D5-3A61-4607-BBDC-C377A2176A22}" type="datetime1">
              <a:rPr lang="en-US" smtClean="0"/>
              <a:t>2/21/2022</a:t>
            </a:fld>
            <a:endParaRPr lang="en-US"/>
          </a:p>
        </p:txBody>
      </p:sp>
      <p:sp>
        <p:nvSpPr>
          <p:cNvPr id="5" name="Footer Placeholder 4"/>
          <p:cNvSpPr>
            <a:spLocks noGrp="1"/>
          </p:cNvSpPr>
          <p:nvPr>
            <p:ph type="ftr" sz="quarter" idx="11"/>
          </p:nvPr>
        </p:nvSpPr>
        <p:spPr>
          <a:xfrm>
            <a:off x="7239000" y="80010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275</a:t>
            </a:fld>
            <a:endParaRPr lang="en-US"/>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152400"/>
          </a:xfrm>
        </p:spPr>
        <p:txBody>
          <a:bodyPr>
            <a:normAutofit fontScale="90000"/>
          </a:bodyPr>
          <a:lstStyle/>
          <a:p>
            <a:endParaRPr lang="en-US" dirty="0"/>
          </a:p>
        </p:txBody>
      </p:sp>
      <p:sp>
        <p:nvSpPr>
          <p:cNvPr id="3" name="Content Placeholder 2"/>
          <p:cNvSpPr>
            <a:spLocks noGrp="1"/>
          </p:cNvSpPr>
          <p:nvPr>
            <p:ph idx="1"/>
          </p:nvPr>
        </p:nvSpPr>
        <p:spPr>
          <a:xfrm>
            <a:off x="838200" y="152400"/>
            <a:ext cx="11049000" cy="5562600"/>
          </a:xfrm>
        </p:spPr>
        <p:txBody>
          <a:bodyPr>
            <a:normAutofit fontScale="92500" lnSpcReduction="20000"/>
          </a:bodyPr>
          <a:lstStyle/>
          <a:p>
            <a:pPr lvl="0"/>
            <a:r>
              <a:rPr lang="en-US" sz="3600" dirty="0">
                <a:latin typeface="Bookman Old Style" pitchFamily="18" charset="0"/>
              </a:rPr>
              <a:t>The use of large print books and the prescription of a magnifying glass (low visual aid) are often necessary.</a:t>
            </a:r>
          </a:p>
          <a:p>
            <a:pPr lvl="0"/>
            <a:r>
              <a:rPr lang="en-US" sz="3600" dirty="0">
                <a:latin typeface="Bookman Old Style" pitchFamily="18" charset="0"/>
              </a:rPr>
              <a:t>To maintain physical mobility, the patient is advised to use canes and wall security bars to promote independence in movement</a:t>
            </a:r>
          </a:p>
          <a:p>
            <a:pPr lvl="0"/>
            <a:r>
              <a:rPr lang="en-US" sz="3600" dirty="0">
                <a:latin typeface="Bookman Old Style" pitchFamily="18" charset="0"/>
              </a:rPr>
              <a:t>Ensure maintenance of safety hazards at home</a:t>
            </a:r>
          </a:p>
          <a:p>
            <a:pPr lvl="0"/>
            <a:r>
              <a:rPr lang="en-US" sz="3600" dirty="0">
                <a:latin typeface="Bookman Old Style" pitchFamily="18" charset="0"/>
              </a:rPr>
              <a:t>Introduce self, avoid non-verbal communication, and approach from unaffected eye</a:t>
            </a:r>
          </a:p>
          <a:p>
            <a:pPr lvl="0"/>
            <a:r>
              <a:rPr lang="en-US" sz="3600" dirty="0">
                <a:latin typeface="Bookman Old Style" pitchFamily="18" charset="0"/>
              </a:rPr>
              <a:t>Genetic counseling may determine whether your children are at risk for this disease</a:t>
            </a:r>
          </a:p>
          <a:p>
            <a:pPr lvl="0"/>
            <a:r>
              <a:rPr lang="en-US" sz="3600" dirty="0">
                <a:latin typeface="Bookman Old Style" pitchFamily="18" charset="0"/>
              </a:rPr>
              <a:t>Counseling for altered role performance, self esteem disturbance, body image disturbance and risk for social isolation</a:t>
            </a:r>
          </a:p>
          <a:p>
            <a:endParaRPr lang="en-US" dirty="0" smtClean="0">
              <a:latin typeface="Bookman Old Style" pitchFamily="18" charset="0"/>
            </a:endParaRPr>
          </a:p>
          <a:p>
            <a:endParaRPr lang="en-US" dirty="0"/>
          </a:p>
        </p:txBody>
      </p:sp>
      <p:sp>
        <p:nvSpPr>
          <p:cNvPr id="4" name="Date Placeholder 3"/>
          <p:cNvSpPr>
            <a:spLocks noGrp="1"/>
          </p:cNvSpPr>
          <p:nvPr>
            <p:ph type="dt" sz="half" idx="10"/>
          </p:nvPr>
        </p:nvSpPr>
        <p:spPr/>
        <p:txBody>
          <a:bodyPr/>
          <a:lstStyle/>
          <a:p>
            <a:fld id="{367E808B-E8F7-4135-9AD9-3101537A1BD1}" type="datetime1">
              <a:rPr lang="en-US" smtClean="0"/>
              <a:t>2/21/2022</a:t>
            </a:fld>
            <a:endParaRPr lang="en-US"/>
          </a:p>
        </p:txBody>
      </p:sp>
      <p:sp>
        <p:nvSpPr>
          <p:cNvPr id="5" name="Footer Placeholder 4"/>
          <p:cNvSpPr>
            <a:spLocks noGrp="1"/>
          </p:cNvSpPr>
          <p:nvPr>
            <p:ph type="ftr" sz="quarter" idx="11"/>
          </p:nvPr>
        </p:nvSpPr>
        <p:spPr>
          <a:xfrm>
            <a:off x="7239000" y="7696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276</a:t>
            </a:fld>
            <a:endParaRPr lang="en-US"/>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609600"/>
            <a:ext cx="7498080" cy="152400"/>
          </a:xfrm>
        </p:spPr>
        <p:txBody>
          <a:bodyPr>
            <a:normAutofit fontScale="90000"/>
          </a:bodyPr>
          <a:lstStyle/>
          <a:p>
            <a:endParaRPr lang="en-US" dirty="0"/>
          </a:p>
        </p:txBody>
      </p:sp>
      <p:sp>
        <p:nvSpPr>
          <p:cNvPr id="3" name="Content Placeholder 2"/>
          <p:cNvSpPr>
            <a:spLocks noGrp="1"/>
          </p:cNvSpPr>
          <p:nvPr>
            <p:ph idx="1"/>
          </p:nvPr>
        </p:nvSpPr>
        <p:spPr>
          <a:xfrm>
            <a:off x="990600" y="152400"/>
            <a:ext cx="10896600" cy="5534029"/>
          </a:xfrm>
        </p:spPr>
        <p:txBody>
          <a:bodyPr>
            <a:normAutofit lnSpcReduction="10000"/>
          </a:bodyPr>
          <a:lstStyle/>
          <a:p>
            <a:pPr>
              <a:buNone/>
            </a:pPr>
            <a:r>
              <a:rPr lang="en-US" sz="3300" b="1" dirty="0">
                <a:latin typeface="Bookman Old Style" pitchFamily="18" charset="0"/>
              </a:rPr>
              <a:t>d) Diabetic Retinopathy</a:t>
            </a:r>
            <a:endParaRPr lang="en-US" sz="3300" dirty="0">
              <a:latin typeface="Bookman Old Style" pitchFamily="18" charset="0"/>
            </a:endParaRPr>
          </a:p>
          <a:p>
            <a:r>
              <a:rPr lang="en-US" sz="3300" dirty="0">
                <a:latin typeface="Bookman Old Style" pitchFamily="18" charset="0"/>
              </a:rPr>
              <a:t>A microvascular disorder in which pathologic changes occur in the retinal blood vessels.</a:t>
            </a:r>
          </a:p>
          <a:p>
            <a:pPr lvl="0"/>
            <a:r>
              <a:rPr lang="en-US" sz="3300" dirty="0">
                <a:latin typeface="Bookman Old Style" pitchFamily="18" charset="0"/>
              </a:rPr>
              <a:t>Common complications of diabetes mellitus include; cataract, glaucoma, diabetic retinopathy and retinal detachment</a:t>
            </a:r>
          </a:p>
          <a:p>
            <a:pPr lvl="0"/>
            <a:r>
              <a:rPr lang="en-US" sz="3300" dirty="0">
                <a:latin typeface="Bookman Old Style" pitchFamily="18" charset="0"/>
              </a:rPr>
              <a:t>This is a cause of blindness</a:t>
            </a:r>
          </a:p>
          <a:p>
            <a:pPr lvl="0"/>
            <a:r>
              <a:rPr lang="en-US" sz="3300" dirty="0">
                <a:latin typeface="Bookman Old Style" pitchFamily="18" charset="0"/>
              </a:rPr>
              <a:t>Risk increase in patients with type 1 diabetes mellitus and a long duration of diabetes. </a:t>
            </a:r>
          </a:p>
          <a:p>
            <a:pPr lvl="0"/>
            <a:r>
              <a:rPr lang="en-US" sz="3300" dirty="0">
                <a:latin typeface="Bookman Old Style" pitchFamily="18" charset="0"/>
              </a:rPr>
              <a:t>Also during pregnancy, diabetic retinopathy may be a problem for women with diabetes.</a:t>
            </a:r>
          </a:p>
          <a:p>
            <a:pPr>
              <a:buNone/>
            </a:pPr>
            <a:endParaRPr lang="en-US" sz="3300" dirty="0">
              <a:latin typeface="Bookman Old Style" pitchFamily="18" charset="0"/>
            </a:endParaRPr>
          </a:p>
          <a:p>
            <a:pPr>
              <a:buNone/>
            </a:pPr>
            <a:endParaRPr lang="en-US" dirty="0" smtClean="0"/>
          </a:p>
          <a:p>
            <a:endParaRPr lang="en-US" dirty="0"/>
          </a:p>
        </p:txBody>
      </p:sp>
      <p:sp>
        <p:nvSpPr>
          <p:cNvPr id="4" name="Date Placeholder 3"/>
          <p:cNvSpPr>
            <a:spLocks noGrp="1"/>
          </p:cNvSpPr>
          <p:nvPr>
            <p:ph type="dt" sz="half" idx="10"/>
          </p:nvPr>
        </p:nvSpPr>
        <p:spPr/>
        <p:txBody>
          <a:bodyPr/>
          <a:lstStyle/>
          <a:p>
            <a:fld id="{150CF5B5-470C-461F-866B-5DA85FD632ED}" type="datetime1">
              <a:rPr lang="en-US" smtClean="0"/>
              <a:t>2/21/2022</a:t>
            </a:fld>
            <a:endParaRPr lang="en-US"/>
          </a:p>
        </p:txBody>
      </p:sp>
      <p:sp>
        <p:nvSpPr>
          <p:cNvPr id="5" name="Footer Placeholder 4"/>
          <p:cNvSpPr>
            <a:spLocks noGrp="1"/>
          </p:cNvSpPr>
          <p:nvPr>
            <p:ph type="ftr" sz="quarter" idx="11"/>
          </p:nvPr>
        </p:nvSpPr>
        <p:spPr>
          <a:xfrm flipV="1">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277</a:t>
            </a:fld>
            <a:endParaRPr lang="en-US"/>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228600"/>
          </a:xfrm>
        </p:spPr>
        <p:txBody>
          <a:bodyPr>
            <a:normAutofit fontScale="90000"/>
          </a:bodyPr>
          <a:lstStyle/>
          <a:p>
            <a:endParaRPr lang="en-US" dirty="0"/>
          </a:p>
        </p:txBody>
      </p:sp>
      <p:sp>
        <p:nvSpPr>
          <p:cNvPr id="3" name="Content Placeholder 2"/>
          <p:cNvSpPr>
            <a:spLocks noGrp="1"/>
          </p:cNvSpPr>
          <p:nvPr>
            <p:ph idx="1"/>
          </p:nvPr>
        </p:nvSpPr>
        <p:spPr>
          <a:xfrm>
            <a:off x="838200" y="228600"/>
            <a:ext cx="11049000" cy="5457829"/>
          </a:xfrm>
        </p:spPr>
        <p:txBody>
          <a:bodyPr>
            <a:noAutofit/>
          </a:bodyPr>
          <a:lstStyle/>
          <a:p>
            <a:pPr>
              <a:buNone/>
            </a:pPr>
            <a:r>
              <a:rPr lang="en-US" sz="2800" b="1" dirty="0">
                <a:latin typeface="Bookman Old Style" pitchFamily="18" charset="0"/>
              </a:rPr>
              <a:t>Stages For Development	</a:t>
            </a:r>
            <a:endParaRPr lang="en-US" sz="2800" dirty="0">
              <a:latin typeface="Bookman Old Style" pitchFamily="18" charset="0"/>
            </a:endParaRPr>
          </a:p>
          <a:p>
            <a:pPr lvl="0">
              <a:buNone/>
            </a:pPr>
            <a:r>
              <a:rPr lang="en-US" sz="2800" b="1" dirty="0">
                <a:latin typeface="Bookman Old Style" pitchFamily="18" charset="0"/>
              </a:rPr>
              <a:t>1)</a:t>
            </a:r>
            <a:r>
              <a:rPr lang="en-US" sz="2800" b="1" dirty="0" err="1">
                <a:latin typeface="Bookman Old Style" pitchFamily="18" charset="0"/>
              </a:rPr>
              <a:t>Nonproliferative</a:t>
            </a:r>
            <a:r>
              <a:rPr lang="en-US" sz="2800" b="1" dirty="0">
                <a:latin typeface="Bookman Old Style" pitchFamily="18" charset="0"/>
              </a:rPr>
              <a:t> :</a:t>
            </a:r>
            <a:endParaRPr lang="en-US" sz="2800" dirty="0">
              <a:latin typeface="Bookman Old Style" pitchFamily="18" charset="0"/>
            </a:endParaRPr>
          </a:p>
          <a:p>
            <a:pPr lvl="0"/>
            <a:r>
              <a:rPr lang="en-US" sz="2800" dirty="0" err="1">
                <a:latin typeface="Bookman Old Style" pitchFamily="18" charset="0"/>
              </a:rPr>
              <a:t>Microaneurysms</a:t>
            </a:r>
            <a:r>
              <a:rPr lang="en-US" sz="2800" dirty="0">
                <a:latin typeface="Bookman Old Style" pitchFamily="18" charset="0"/>
              </a:rPr>
              <a:t> form on retinal capillary walls after capillary basement membrane thickening</a:t>
            </a:r>
          </a:p>
          <a:p>
            <a:pPr lvl="0"/>
            <a:r>
              <a:rPr lang="en-US" sz="2800" dirty="0">
                <a:latin typeface="Bookman Old Style" pitchFamily="18" charset="0"/>
              </a:rPr>
              <a:t>These aneurysms may leak blood onto the central retina or macula</a:t>
            </a:r>
          </a:p>
          <a:p>
            <a:pPr lvl="0"/>
            <a:r>
              <a:rPr lang="en-US" sz="2800" dirty="0">
                <a:latin typeface="Bookman Old Style" pitchFamily="18" charset="0"/>
              </a:rPr>
              <a:t>This causes edema leading to decreased visual acuity and color discrimination</a:t>
            </a:r>
          </a:p>
          <a:p>
            <a:pPr lvl="0"/>
            <a:r>
              <a:rPr lang="en-US" sz="2800" dirty="0">
                <a:latin typeface="Bookman Old Style" pitchFamily="18" charset="0"/>
              </a:rPr>
              <a:t>Hard exudates (yellow) collect as the leaked blood is absorbed</a:t>
            </a:r>
          </a:p>
          <a:p>
            <a:pPr lvl="0"/>
            <a:r>
              <a:rPr lang="en-US" sz="2800" dirty="0">
                <a:latin typeface="Bookman Old Style" pitchFamily="18" charset="0"/>
              </a:rPr>
              <a:t>Usually the patient still maintains their independence</a:t>
            </a:r>
          </a:p>
        </p:txBody>
      </p:sp>
      <p:sp>
        <p:nvSpPr>
          <p:cNvPr id="4" name="Date Placeholder 3"/>
          <p:cNvSpPr>
            <a:spLocks noGrp="1"/>
          </p:cNvSpPr>
          <p:nvPr>
            <p:ph type="dt" sz="half" idx="10"/>
          </p:nvPr>
        </p:nvSpPr>
        <p:spPr/>
        <p:txBody>
          <a:bodyPr/>
          <a:lstStyle/>
          <a:p>
            <a:fld id="{06E0BD1C-542F-44F8-A1EC-526AAD35C72F}" type="datetime1">
              <a:rPr lang="en-US" sz="1000" smtClean="0"/>
              <a:t>2/21/2022</a:t>
            </a:fld>
            <a:endParaRPr lang="en-US" sz="1000" dirty="0"/>
          </a:p>
        </p:txBody>
      </p:sp>
      <p:sp>
        <p:nvSpPr>
          <p:cNvPr id="5" name="Footer Placeholder 4"/>
          <p:cNvSpPr>
            <a:spLocks noGrp="1"/>
          </p:cNvSpPr>
          <p:nvPr>
            <p:ph type="ftr" sz="quarter" idx="11"/>
          </p:nvPr>
        </p:nvSpPr>
        <p:spPr>
          <a:xfrm>
            <a:off x="7239000" y="73914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278</a:t>
            </a:fld>
            <a:endParaRPr lang="en-US"/>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152400"/>
          </a:xfrm>
        </p:spPr>
        <p:txBody>
          <a:bodyPr>
            <a:normAutofit fontScale="90000"/>
          </a:bodyPr>
          <a:lstStyle/>
          <a:p>
            <a:endParaRPr lang="en-US" dirty="0"/>
          </a:p>
        </p:txBody>
      </p:sp>
      <p:sp>
        <p:nvSpPr>
          <p:cNvPr id="3" name="Content Placeholder 2"/>
          <p:cNvSpPr>
            <a:spLocks noGrp="1"/>
          </p:cNvSpPr>
          <p:nvPr>
            <p:ph idx="1"/>
          </p:nvPr>
        </p:nvSpPr>
        <p:spPr>
          <a:xfrm>
            <a:off x="838200" y="0"/>
            <a:ext cx="10972800" cy="5686429"/>
          </a:xfrm>
        </p:spPr>
        <p:txBody>
          <a:bodyPr>
            <a:noAutofit/>
          </a:bodyPr>
          <a:lstStyle/>
          <a:p>
            <a:pPr lvl="0">
              <a:buNone/>
            </a:pPr>
            <a:r>
              <a:rPr lang="en-US" sz="2800" b="1" dirty="0">
                <a:latin typeface="Bookman Old Style" pitchFamily="18" charset="0"/>
              </a:rPr>
              <a:t>2) </a:t>
            </a:r>
            <a:r>
              <a:rPr lang="en-US" sz="2800" b="1" dirty="0" err="1">
                <a:latin typeface="Bookman Old Style" pitchFamily="18" charset="0"/>
              </a:rPr>
              <a:t>Preproliferative</a:t>
            </a:r>
            <a:endParaRPr lang="en-US" sz="2800" dirty="0">
              <a:latin typeface="Bookman Old Style" pitchFamily="18" charset="0"/>
            </a:endParaRPr>
          </a:p>
          <a:p>
            <a:pPr lvl="0"/>
            <a:r>
              <a:rPr lang="en-US" sz="2800" dirty="0">
                <a:latin typeface="Bookman Old Style" pitchFamily="18" charset="0"/>
              </a:rPr>
              <a:t>Characterized by spots, engorged and irregularly dilated veins and </a:t>
            </a:r>
            <a:r>
              <a:rPr lang="en-US" sz="2800" dirty="0" err="1">
                <a:latin typeface="Bookman Old Style" pitchFamily="18" charset="0"/>
              </a:rPr>
              <a:t>microvascular</a:t>
            </a:r>
            <a:r>
              <a:rPr lang="en-US" sz="2800" dirty="0">
                <a:latin typeface="Bookman Old Style" pitchFamily="18" charset="0"/>
              </a:rPr>
              <a:t> shunt formation to bypass vessels</a:t>
            </a:r>
          </a:p>
          <a:p>
            <a:pPr lvl="0"/>
            <a:r>
              <a:rPr lang="en-US" sz="2800" dirty="0">
                <a:latin typeface="Bookman Old Style" pitchFamily="18" charset="0"/>
              </a:rPr>
              <a:t>The patients are at risk of advancing to the next stage</a:t>
            </a:r>
          </a:p>
          <a:p>
            <a:pPr lvl="0">
              <a:buNone/>
            </a:pPr>
            <a:r>
              <a:rPr lang="en-US" sz="2800" b="1" dirty="0">
                <a:latin typeface="Bookman Old Style" pitchFamily="18" charset="0"/>
              </a:rPr>
              <a:t>3) Proliferative</a:t>
            </a:r>
            <a:endParaRPr lang="en-US" sz="2800" dirty="0">
              <a:latin typeface="Bookman Old Style" pitchFamily="18" charset="0"/>
            </a:endParaRPr>
          </a:p>
          <a:p>
            <a:pPr lvl="0"/>
            <a:r>
              <a:rPr lang="en-US" sz="2800" dirty="0">
                <a:latin typeface="Bookman Old Style" pitchFamily="18" charset="0"/>
              </a:rPr>
              <a:t>New blood vessels start growing into the retina and optic disc to increase blood supply there</a:t>
            </a:r>
          </a:p>
          <a:p>
            <a:pPr lvl="0"/>
            <a:r>
              <a:rPr lang="en-US" sz="2800" dirty="0">
                <a:latin typeface="Bookman Old Style" pitchFamily="18" charset="0"/>
              </a:rPr>
              <a:t>New, fragile, vessels develop as the circulatory system attempts to maintain adequate oxygen levels within the retina. </a:t>
            </a:r>
          </a:p>
          <a:p>
            <a:pPr lvl="0"/>
            <a:r>
              <a:rPr lang="en-US" sz="2800" dirty="0">
                <a:latin typeface="Bookman Old Style" pitchFamily="18" charset="0"/>
              </a:rPr>
              <a:t> This is called </a:t>
            </a:r>
            <a:r>
              <a:rPr lang="en-US" sz="2800" dirty="0" err="1">
                <a:latin typeface="Bookman Old Style" pitchFamily="18" charset="0"/>
              </a:rPr>
              <a:t>neovascularization</a:t>
            </a:r>
            <a:r>
              <a:rPr lang="en-US" sz="2800" dirty="0">
                <a:latin typeface="Bookman Old Style" pitchFamily="18" charset="0"/>
              </a:rPr>
              <a:t>.  </a:t>
            </a:r>
          </a:p>
          <a:p>
            <a:endParaRPr lang="en-US" sz="2800" dirty="0">
              <a:latin typeface="Bookman Old Style" pitchFamily="18" charset="0"/>
            </a:endParaRPr>
          </a:p>
          <a:p>
            <a:endParaRPr lang="en-US" sz="2800" dirty="0"/>
          </a:p>
        </p:txBody>
      </p:sp>
      <p:sp>
        <p:nvSpPr>
          <p:cNvPr id="4" name="Date Placeholder 3"/>
          <p:cNvSpPr>
            <a:spLocks noGrp="1"/>
          </p:cNvSpPr>
          <p:nvPr>
            <p:ph type="dt" sz="half" idx="10"/>
          </p:nvPr>
        </p:nvSpPr>
        <p:spPr/>
        <p:txBody>
          <a:bodyPr/>
          <a:lstStyle/>
          <a:p>
            <a:fld id="{7ED17A58-E552-41B0-87D2-BD42C3A7E1BB}" type="datetime1">
              <a:rPr lang="en-US" smtClean="0"/>
              <a:t>2/21/2022</a:t>
            </a:fld>
            <a:endParaRPr lang="en-US"/>
          </a:p>
        </p:txBody>
      </p:sp>
      <p:sp>
        <p:nvSpPr>
          <p:cNvPr id="5" name="Footer Placeholder 4"/>
          <p:cNvSpPr>
            <a:spLocks noGrp="1"/>
          </p:cNvSpPr>
          <p:nvPr>
            <p:ph type="ftr" sz="quarter" idx="11"/>
          </p:nvPr>
        </p:nvSpPr>
        <p:spPr>
          <a:xfrm flipV="1">
            <a:off x="7239000" y="7391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279</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7790688" cy="381000"/>
          </a:xfrm>
        </p:spPr>
        <p:txBody>
          <a:bodyPr>
            <a:normAutofit fontScale="90000"/>
          </a:bodyPr>
          <a:lstStyle/>
          <a:p>
            <a:endParaRPr lang="en-US" dirty="0"/>
          </a:p>
        </p:txBody>
      </p:sp>
      <p:sp>
        <p:nvSpPr>
          <p:cNvPr id="3" name="Content Placeholder 2"/>
          <p:cNvSpPr>
            <a:spLocks noGrp="1"/>
          </p:cNvSpPr>
          <p:nvPr>
            <p:ph idx="1"/>
          </p:nvPr>
        </p:nvSpPr>
        <p:spPr>
          <a:xfrm>
            <a:off x="762000" y="381000"/>
            <a:ext cx="11125200" cy="5334000"/>
          </a:xfrm>
        </p:spPr>
        <p:txBody>
          <a:bodyPr>
            <a:normAutofit/>
          </a:bodyPr>
          <a:lstStyle/>
          <a:p>
            <a:r>
              <a:rPr lang="en-US" sz="4000" dirty="0" smtClean="0">
                <a:latin typeface="Bookman Old Style" pitchFamily="18" charset="0"/>
              </a:rPr>
              <a:t>The epithelial cells secrets aqueous fluid into the anterior segment of the eye </a:t>
            </a:r>
          </a:p>
          <a:p>
            <a:r>
              <a:rPr lang="en-US" sz="4000" dirty="0" smtClean="0">
                <a:latin typeface="Bookman Old Style" pitchFamily="18" charset="0"/>
              </a:rPr>
              <a:t>The ciliary body is supplied by the parasympathetic  branches of the </a:t>
            </a:r>
            <a:r>
              <a:rPr lang="en-US" sz="4000" b="1" dirty="0" smtClean="0">
                <a:latin typeface="Bookman Old Style" pitchFamily="18" charset="0"/>
              </a:rPr>
              <a:t>oculomotor nerve (</a:t>
            </a:r>
            <a:r>
              <a:rPr lang="en-US" sz="4000" dirty="0" smtClean="0">
                <a:latin typeface="Bookman Old Style" pitchFamily="18" charset="0"/>
              </a:rPr>
              <a:t>3</a:t>
            </a:r>
            <a:r>
              <a:rPr lang="en-US" sz="4000" baseline="30000" dirty="0" smtClean="0">
                <a:latin typeface="Bookman Old Style" pitchFamily="18" charset="0"/>
              </a:rPr>
              <a:t>rd</a:t>
            </a:r>
            <a:r>
              <a:rPr lang="en-US" sz="4000" dirty="0" smtClean="0">
                <a:latin typeface="Bookman Old Style" pitchFamily="18" charset="0"/>
              </a:rPr>
              <a:t> cranial nerve )</a:t>
            </a:r>
          </a:p>
          <a:p>
            <a:r>
              <a:rPr lang="en-US" sz="4000" dirty="0" smtClean="0">
                <a:latin typeface="Bookman Old Style" pitchFamily="18" charset="0"/>
              </a:rPr>
              <a:t>Stimulation causes contraction of the muscle and accommodation of the eye</a:t>
            </a:r>
            <a:endParaRPr lang="en-US" sz="4000" dirty="0">
              <a:latin typeface="Bookman Old Style" pitchFamily="18" charset="0"/>
            </a:endParaRPr>
          </a:p>
        </p:txBody>
      </p:sp>
      <p:sp>
        <p:nvSpPr>
          <p:cNvPr id="4" name="Date Placeholder 3"/>
          <p:cNvSpPr>
            <a:spLocks noGrp="1"/>
          </p:cNvSpPr>
          <p:nvPr>
            <p:ph type="dt" sz="half" idx="10"/>
          </p:nvPr>
        </p:nvSpPr>
        <p:spPr>
          <a:xfrm>
            <a:off x="5105400" y="7315200"/>
            <a:ext cx="2133600" cy="152400"/>
          </a:xfrm>
        </p:spPr>
        <p:txBody>
          <a:bodyPr/>
          <a:lstStyle/>
          <a:p>
            <a:fld id="{37F9CB23-4EC8-4C0D-8D2B-A2F6C1038EFB}" type="datetime1">
              <a:rPr lang="en-US" smtClean="0"/>
              <a:t>2/21/2022</a:t>
            </a:fld>
            <a:endParaRPr lang="en-US" dirty="0"/>
          </a:p>
        </p:txBody>
      </p:sp>
      <p:sp>
        <p:nvSpPr>
          <p:cNvPr id="5" name="Footer Placeholder 4"/>
          <p:cNvSpPr>
            <a:spLocks noGrp="1"/>
          </p:cNvSpPr>
          <p:nvPr>
            <p:ph type="ftr" sz="quarter" idx="11"/>
          </p:nvPr>
        </p:nvSpPr>
        <p:spPr>
          <a:xfrm>
            <a:off x="7239000" y="7086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a:t>
            </a:fld>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76200"/>
          </a:xfrm>
        </p:spPr>
        <p:txBody>
          <a:bodyPr>
            <a:normAutofit fontScale="90000"/>
          </a:bodyPr>
          <a:lstStyle/>
          <a:p>
            <a:endParaRPr lang="en-US" dirty="0"/>
          </a:p>
        </p:txBody>
      </p:sp>
      <p:sp>
        <p:nvSpPr>
          <p:cNvPr id="3" name="Content Placeholder 2"/>
          <p:cNvSpPr>
            <a:spLocks noGrp="1"/>
          </p:cNvSpPr>
          <p:nvPr>
            <p:ph idx="1"/>
          </p:nvPr>
        </p:nvSpPr>
        <p:spPr>
          <a:xfrm>
            <a:off x="609600" y="0"/>
            <a:ext cx="11277600" cy="5686429"/>
          </a:xfrm>
        </p:spPr>
        <p:txBody>
          <a:bodyPr>
            <a:normAutofit fontScale="92500" lnSpcReduction="10000"/>
          </a:bodyPr>
          <a:lstStyle/>
          <a:p>
            <a:pPr lvl="0"/>
            <a:r>
              <a:rPr lang="en-US" sz="3300" dirty="0">
                <a:latin typeface="Bookman Old Style" pitchFamily="18" charset="0"/>
              </a:rPr>
              <a:t>Unfortunately, these delicate vessels hemorrhage easily. </a:t>
            </a:r>
          </a:p>
          <a:p>
            <a:pPr lvl="0"/>
            <a:r>
              <a:rPr lang="en-US" sz="3300" dirty="0">
                <a:latin typeface="Bookman Old Style" pitchFamily="18" charset="0"/>
              </a:rPr>
              <a:t> Blood may leak into the retina and vitreous, causing spots or floaters, along with decreased vision.  </a:t>
            </a:r>
          </a:p>
          <a:p>
            <a:pPr lvl="0"/>
            <a:r>
              <a:rPr lang="en-US" sz="3300" dirty="0">
                <a:latin typeface="Bookman Old Style" pitchFamily="18" charset="0"/>
              </a:rPr>
              <a:t>The new vessels are fragile and commonly leak blood and protein into vitreous and retina</a:t>
            </a:r>
          </a:p>
          <a:p>
            <a:pPr lvl="0" fontAlgn="ctr"/>
            <a:r>
              <a:rPr lang="en-US" sz="3300" dirty="0">
                <a:latin typeface="Bookman Old Style" pitchFamily="18" charset="0"/>
              </a:rPr>
              <a:t>These vessels may also grow into the vitreous, which creates traction on the retina and retinal detachment can occur. </a:t>
            </a:r>
          </a:p>
          <a:p>
            <a:pPr lvl="0" fontAlgn="ctr"/>
            <a:r>
              <a:rPr lang="en-US" sz="3300" dirty="0">
                <a:latin typeface="Bookman Old Style" pitchFamily="18" charset="0"/>
              </a:rPr>
              <a:t>In the later phases of the disease, continued abnormal vessel growth and scar tissue may cause serious problems such as retinal detachment and glaucoma.  </a:t>
            </a:r>
          </a:p>
          <a:p>
            <a:pPr lvl="0"/>
            <a:r>
              <a:rPr lang="en-US" sz="3300" dirty="0">
                <a:latin typeface="Bookman Old Style" pitchFamily="18" charset="0"/>
              </a:rPr>
              <a:t>The patient may lose both central and peripheral vision</a:t>
            </a:r>
          </a:p>
          <a:p>
            <a:pPr>
              <a:buNone/>
            </a:pPr>
            <a:endParaRPr lang="en-US" dirty="0" smtClean="0"/>
          </a:p>
          <a:p>
            <a:pPr lvl="0"/>
            <a:endParaRPr lang="en-US" dirty="0" smtClean="0">
              <a:latin typeface="Bookman Old Style" pitchFamily="18" charset="0"/>
            </a:endParaRPr>
          </a:p>
          <a:p>
            <a:endParaRPr lang="en-US" dirty="0"/>
          </a:p>
        </p:txBody>
      </p:sp>
      <p:sp>
        <p:nvSpPr>
          <p:cNvPr id="4" name="Date Placeholder 3"/>
          <p:cNvSpPr>
            <a:spLocks noGrp="1"/>
          </p:cNvSpPr>
          <p:nvPr>
            <p:ph type="dt" sz="half" idx="10"/>
          </p:nvPr>
        </p:nvSpPr>
        <p:spPr/>
        <p:txBody>
          <a:bodyPr/>
          <a:lstStyle/>
          <a:p>
            <a:fld id="{AE026476-1725-46E2-87B8-39C74B8B3A69}" type="datetime1">
              <a:rPr lang="en-US" smtClean="0"/>
              <a:t>2/21/2022</a:t>
            </a:fld>
            <a:endParaRPr lang="en-US"/>
          </a:p>
        </p:txBody>
      </p:sp>
      <p:sp>
        <p:nvSpPr>
          <p:cNvPr id="5" name="Footer Placeholder 4"/>
          <p:cNvSpPr>
            <a:spLocks noGrp="1"/>
          </p:cNvSpPr>
          <p:nvPr>
            <p:ph type="ftr" sz="quarter" idx="11"/>
          </p:nvPr>
        </p:nvSpPr>
        <p:spPr>
          <a:xfrm>
            <a:off x="7239000" y="73914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280</a:t>
            </a:fld>
            <a:endParaRPr lang="en-US"/>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152400"/>
          </a:xfrm>
        </p:spPr>
        <p:txBody>
          <a:bodyPr>
            <a:normAutofit fontScale="90000"/>
          </a:bodyPr>
          <a:lstStyle/>
          <a:p>
            <a:endParaRPr lang="en-GB" dirty="0"/>
          </a:p>
        </p:txBody>
      </p:sp>
      <p:sp>
        <p:nvSpPr>
          <p:cNvPr id="3" name="Content Placeholder 2"/>
          <p:cNvSpPr>
            <a:spLocks noGrp="1"/>
          </p:cNvSpPr>
          <p:nvPr>
            <p:ph idx="1"/>
          </p:nvPr>
        </p:nvSpPr>
        <p:spPr>
          <a:xfrm>
            <a:off x="2959608" y="8153400"/>
            <a:ext cx="7498080" cy="304800"/>
          </a:xfrm>
        </p:spPr>
        <p:txBody>
          <a:bodyPr>
            <a:normAutofit fontScale="85000" lnSpcReduction="20000"/>
          </a:bodyPr>
          <a:lstStyle/>
          <a:p>
            <a:endParaRPr lang="en-GB" dirty="0"/>
          </a:p>
        </p:txBody>
      </p:sp>
      <p:sp>
        <p:nvSpPr>
          <p:cNvPr id="4" name="Date Placeholder 3"/>
          <p:cNvSpPr>
            <a:spLocks noGrp="1"/>
          </p:cNvSpPr>
          <p:nvPr>
            <p:ph type="dt" sz="half" idx="10"/>
          </p:nvPr>
        </p:nvSpPr>
        <p:spPr/>
        <p:txBody>
          <a:bodyPr/>
          <a:lstStyle/>
          <a:p>
            <a:fld id="{F5EC0196-EFDE-4513-ADA6-E42BD6274C87}" type="datetime1">
              <a:rPr lang="en-US" smtClean="0"/>
              <a:t>2/21/2022</a:t>
            </a:fld>
            <a:endParaRPr lang="en-US"/>
          </a:p>
        </p:txBody>
      </p:sp>
      <p:sp>
        <p:nvSpPr>
          <p:cNvPr id="5" name="Footer Placeholder 4"/>
          <p:cNvSpPr>
            <a:spLocks noGrp="1"/>
          </p:cNvSpPr>
          <p:nvPr>
            <p:ph type="ftr" sz="quarter" idx="11"/>
          </p:nvPr>
        </p:nvSpPr>
        <p:spPr>
          <a:xfrm>
            <a:off x="7239000" y="78486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281</a:t>
            </a:fld>
            <a:endParaRPr lang="en-US"/>
          </a:p>
        </p:txBody>
      </p:sp>
      <p:pic>
        <p:nvPicPr>
          <p:cNvPr id="7" name="Picture 2" descr="C:\Users\NURSING\Documents\download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948" y="-114300"/>
            <a:ext cx="7391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59023"/>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81000"/>
            <a:ext cx="7498080" cy="76200"/>
          </a:xfrm>
        </p:spPr>
        <p:txBody>
          <a:bodyPr>
            <a:normAutofit fontScale="90000"/>
          </a:bodyPr>
          <a:lstStyle/>
          <a:p>
            <a:endParaRPr lang="en-US" dirty="0"/>
          </a:p>
        </p:txBody>
      </p:sp>
      <p:sp>
        <p:nvSpPr>
          <p:cNvPr id="3" name="Content Placeholder 2"/>
          <p:cNvSpPr>
            <a:spLocks noGrp="1"/>
          </p:cNvSpPr>
          <p:nvPr>
            <p:ph idx="1"/>
          </p:nvPr>
        </p:nvSpPr>
        <p:spPr>
          <a:xfrm>
            <a:off x="685800" y="228600"/>
            <a:ext cx="11277600" cy="5562600"/>
          </a:xfrm>
        </p:spPr>
        <p:txBody>
          <a:bodyPr>
            <a:normAutofit/>
          </a:bodyPr>
          <a:lstStyle/>
          <a:p>
            <a:pPr>
              <a:buNone/>
            </a:pPr>
            <a:r>
              <a:rPr lang="en-US" sz="3000" b="1" dirty="0">
                <a:latin typeface="Bookman Old Style" pitchFamily="18" charset="0"/>
              </a:rPr>
              <a:t>Pathophysiology</a:t>
            </a:r>
            <a:endParaRPr lang="en-US" sz="3000" dirty="0">
              <a:latin typeface="Bookman Old Style" pitchFamily="18" charset="0"/>
            </a:endParaRPr>
          </a:p>
          <a:p>
            <a:r>
              <a:rPr lang="en-US" sz="3000" dirty="0">
                <a:latin typeface="Bookman Old Style" pitchFamily="18" charset="0"/>
              </a:rPr>
              <a:t>Changes results from biochemical, metabolic and hematologic changes influenced by accumulation of excess glucose in the tissues. </a:t>
            </a:r>
          </a:p>
          <a:p>
            <a:r>
              <a:rPr lang="en-US" sz="3000" dirty="0">
                <a:latin typeface="Bookman Old Style" pitchFamily="18" charset="0"/>
              </a:rPr>
              <a:t>The </a:t>
            </a:r>
            <a:r>
              <a:rPr lang="en-US" sz="3000" dirty="0" err="1">
                <a:latin typeface="Bookman Old Style" pitchFamily="18" charset="0"/>
              </a:rPr>
              <a:t>sorbitol</a:t>
            </a:r>
            <a:r>
              <a:rPr lang="en-US" sz="3000" dirty="0">
                <a:latin typeface="Bookman Old Style" pitchFamily="18" charset="0"/>
              </a:rPr>
              <a:t> accumulates in tissues such as mural cells in the retinal capillaries causing their death.</a:t>
            </a:r>
          </a:p>
          <a:p>
            <a:r>
              <a:rPr lang="en-US" sz="3000" dirty="0">
                <a:latin typeface="Bookman Old Style" pitchFamily="18" charset="0"/>
              </a:rPr>
              <a:t> This results into thickening of retinal capillary walls, formation of </a:t>
            </a:r>
            <a:r>
              <a:rPr lang="en-US" sz="3000" dirty="0" err="1">
                <a:latin typeface="Bookman Old Style" pitchFamily="18" charset="0"/>
              </a:rPr>
              <a:t>microaneurysms</a:t>
            </a:r>
            <a:r>
              <a:rPr lang="en-US" sz="3000" dirty="0">
                <a:latin typeface="Bookman Old Style" pitchFamily="18" charset="0"/>
              </a:rPr>
              <a:t> and constriction of retina blood vessels. </a:t>
            </a:r>
          </a:p>
          <a:p>
            <a:r>
              <a:rPr lang="en-US" sz="3000" dirty="0">
                <a:latin typeface="Bookman Old Style" pitchFamily="18" charset="0"/>
              </a:rPr>
              <a:t>Thus, sluggishness of blood flow and occlusion of microcirculatory system within the retina.</a:t>
            </a:r>
          </a:p>
          <a:p>
            <a:endParaRPr lang="en-US" dirty="0"/>
          </a:p>
        </p:txBody>
      </p:sp>
      <p:sp>
        <p:nvSpPr>
          <p:cNvPr id="4" name="Date Placeholder 3"/>
          <p:cNvSpPr>
            <a:spLocks noGrp="1"/>
          </p:cNvSpPr>
          <p:nvPr>
            <p:ph type="dt" sz="half" idx="10"/>
          </p:nvPr>
        </p:nvSpPr>
        <p:spPr/>
        <p:txBody>
          <a:bodyPr/>
          <a:lstStyle/>
          <a:p>
            <a:fld id="{4E4CBB18-E815-47B5-88F5-0E6A7C1700B9}" type="datetime1">
              <a:rPr lang="en-US" smtClean="0"/>
              <a:t>2/21/2022</a:t>
            </a:fld>
            <a:endParaRPr lang="en-US"/>
          </a:p>
        </p:txBody>
      </p:sp>
      <p:sp>
        <p:nvSpPr>
          <p:cNvPr id="5" name="Footer Placeholder 4"/>
          <p:cNvSpPr>
            <a:spLocks noGrp="1"/>
          </p:cNvSpPr>
          <p:nvPr>
            <p:ph type="ftr" sz="quarter" idx="11"/>
          </p:nvPr>
        </p:nvSpPr>
        <p:spPr>
          <a:xfrm>
            <a:off x="7239000" y="76200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282</a:t>
            </a:fld>
            <a:endParaRPr lang="en-US"/>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752600"/>
            <a:ext cx="7498080" cy="609600"/>
          </a:xfrm>
        </p:spPr>
        <p:txBody>
          <a:bodyPr>
            <a:normAutofit/>
          </a:bodyPr>
          <a:lstStyle/>
          <a:p>
            <a:endParaRPr lang="en-GB" dirty="0"/>
          </a:p>
        </p:txBody>
      </p:sp>
      <p:sp>
        <p:nvSpPr>
          <p:cNvPr id="3" name="Content Placeholder 2"/>
          <p:cNvSpPr>
            <a:spLocks noGrp="1"/>
          </p:cNvSpPr>
          <p:nvPr>
            <p:ph idx="1"/>
          </p:nvPr>
        </p:nvSpPr>
        <p:spPr>
          <a:xfrm>
            <a:off x="838200" y="152400"/>
            <a:ext cx="11232776" cy="5486400"/>
          </a:xfrm>
        </p:spPr>
        <p:txBody>
          <a:bodyPr>
            <a:normAutofit/>
          </a:bodyPr>
          <a:lstStyle/>
          <a:p>
            <a:pPr marL="82296" indent="0">
              <a:buNone/>
            </a:pPr>
            <a:r>
              <a:rPr lang="en-US" sz="2800" b="1" dirty="0">
                <a:latin typeface="Bookman Old Style" panose="02050604050505020204" pitchFamily="18" charset="0"/>
              </a:rPr>
              <a:t>Clinical manifestation</a:t>
            </a:r>
            <a:endParaRPr lang="en-GB" sz="2800" dirty="0">
              <a:latin typeface="Bookman Old Style" panose="02050604050505020204" pitchFamily="18" charset="0"/>
            </a:endParaRPr>
          </a:p>
          <a:p>
            <a:pPr lvl="0"/>
            <a:r>
              <a:rPr lang="en-US" sz="2800" dirty="0">
                <a:latin typeface="Bookman Old Style" panose="02050604050505020204" pitchFamily="18" charset="0"/>
              </a:rPr>
              <a:t>Asymptomatic</a:t>
            </a:r>
            <a:endParaRPr lang="en-GB" sz="2800" dirty="0">
              <a:latin typeface="Bookman Old Style" panose="02050604050505020204" pitchFamily="18" charset="0"/>
            </a:endParaRPr>
          </a:p>
          <a:p>
            <a:pPr lvl="0"/>
            <a:r>
              <a:rPr lang="en-US" sz="2800" dirty="0">
                <a:latin typeface="Bookman Old Style" panose="02050604050505020204" pitchFamily="18" charset="0"/>
              </a:rPr>
              <a:t> Decrease in central vision and color vision</a:t>
            </a:r>
            <a:endParaRPr lang="en-GB" sz="2800" dirty="0">
              <a:latin typeface="Bookman Old Style" panose="02050604050505020204" pitchFamily="18" charset="0"/>
            </a:endParaRPr>
          </a:p>
          <a:p>
            <a:pPr lvl="0" fontAlgn="ctr"/>
            <a:r>
              <a:rPr lang="en-US" sz="2800" dirty="0">
                <a:latin typeface="Bookman Old Style" panose="02050604050505020204" pitchFamily="18" charset="0"/>
              </a:rPr>
              <a:t>Blurred vision (this is often linked to blood sugar levels)</a:t>
            </a:r>
            <a:endParaRPr lang="en-GB" sz="2800" dirty="0">
              <a:latin typeface="Bookman Old Style" panose="02050604050505020204" pitchFamily="18" charset="0"/>
            </a:endParaRPr>
          </a:p>
          <a:p>
            <a:pPr lvl="0" fontAlgn="ctr"/>
            <a:r>
              <a:rPr lang="en-US" sz="2800" dirty="0">
                <a:latin typeface="Bookman Old Style" panose="02050604050505020204" pitchFamily="18" charset="0"/>
              </a:rPr>
              <a:t>Floaters and flashes</a:t>
            </a:r>
            <a:endParaRPr lang="en-GB" sz="2800" dirty="0">
              <a:latin typeface="Bookman Old Style" panose="02050604050505020204" pitchFamily="18" charset="0"/>
            </a:endParaRPr>
          </a:p>
          <a:p>
            <a:pPr lvl="0" fontAlgn="ctr"/>
            <a:r>
              <a:rPr lang="en-US" sz="2800" dirty="0">
                <a:latin typeface="Bookman Old Style" panose="02050604050505020204" pitchFamily="18" charset="0"/>
              </a:rPr>
              <a:t>Sudden loss of vision </a:t>
            </a:r>
            <a:endParaRPr lang="en-GB" sz="2800" dirty="0">
              <a:latin typeface="Bookman Old Style" panose="02050604050505020204" pitchFamily="18" charset="0"/>
            </a:endParaRPr>
          </a:p>
          <a:p>
            <a:endParaRPr lang="en-GB" sz="28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66C78827-AADC-4342-9EE9-5D2B25F4E2B3}" type="datetime1">
              <a:rPr lang="en-US" smtClean="0"/>
              <a:t>2/21/2022</a:t>
            </a:fld>
            <a:endParaRPr lang="en-US"/>
          </a:p>
        </p:txBody>
      </p:sp>
      <p:sp>
        <p:nvSpPr>
          <p:cNvPr id="5" name="Footer Placeholder 4"/>
          <p:cNvSpPr>
            <a:spLocks noGrp="1"/>
          </p:cNvSpPr>
          <p:nvPr>
            <p:ph type="ftr" sz="quarter" idx="11"/>
          </p:nvPr>
        </p:nvSpPr>
        <p:spPr>
          <a:xfrm flipV="1">
            <a:off x="7467600" y="8382000"/>
            <a:ext cx="2895600" cy="1524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283</a:t>
            </a:fld>
            <a:endParaRPr lang="en-US"/>
          </a:p>
        </p:txBody>
      </p:sp>
    </p:spTree>
    <p:extLst>
      <p:ext uri="{BB962C8B-B14F-4D97-AF65-F5344CB8AC3E}">
        <p14:creationId xmlns:p14="http://schemas.microsoft.com/office/powerpoint/2010/main" val="581965576"/>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381000"/>
          </a:xfrm>
        </p:spPr>
        <p:txBody>
          <a:bodyPr>
            <a:normAutofit fontScale="90000"/>
          </a:bodyPr>
          <a:lstStyle/>
          <a:p>
            <a:endParaRPr lang="en-GB" dirty="0"/>
          </a:p>
        </p:txBody>
      </p:sp>
      <p:sp>
        <p:nvSpPr>
          <p:cNvPr id="3" name="Content Placeholder 2"/>
          <p:cNvSpPr>
            <a:spLocks noGrp="1"/>
          </p:cNvSpPr>
          <p:nvPr>
            <p:ph idx="1"/>
          </p:nvPr>
        </p:nvSpPr>
        <p:spPr>
          <a:xfrm>
            <a:off x="914400" y="304800"/>
            <a:ext cx="10972800" cy="5410200"/>
          </a:xfrm>
        </p:spPr>
        <p:txBody>
          <a:bodyPr>
            <a:normAutofit fontScale="55000" lnSpcReduction="20000"/>
          </a:bodyPr>
          <a:lstStyle/>
          <a:p>
            <a:pPr marL="82296" indent="0">
              <a:buNone/>
            </a:pPr>
            <a:r>
              <a:rPr lang="en-US" sz="5900" b="1" dirty="0">
                <a:latin typeface="Bookman Old Style" panose="02050604050505020204" pitchFamily="18" charset="0"/>
              </a:rPr>
              <a:t>Diagnostic Evaluation </a:t>
            </a:r>
          </a:p>
          <a:p>
            <a:r>
              <a:rPr lang="en-US" sz="5900" dirty="0">
                <a:latin typeface="Bookman Old Style" panose="02050604050505020204" pitchFamily="18" charset="0"/>
              </a:rPr>
              <a:t>Diabetic retinopathy and macular edema are detected during a comprehensive eye exam that includes:</a:t>
            </a:r>
            <a:endParaRPr lang="en-GB" sz="5900" dirty="0">
              <a:latin typeface="Bookman Old Style" panose="02050604050505020204" pitchFamily="18" charset="0"/>
            </a:endParaRPr>
          </a:p>
          <a:p>
            <a:pPr lvl="0"/>
            <a:r>
              <a:rPr lang="en-US" sz="5900" dirty="0">
                <a:latin typeface="Bookman Old Style" panose="02050604050505020204" pitchFamily="18" charset="0"/>
              </a:rPr>
              <a:t>Visual acuity test. Use of the Snellen chart. </a:t>
            </a:r>
            <a:endParaRPr lang="en-GB" sz="5900" dirty="0">
              <a:latin typeface="Bookman Old Style" panose="02050604050505020204" pitchFamily="18" charset="0"/>
            </a:endParaRPr>
          </a:p>
          <a:p>
            <a:pPr lvl="0"/>
            <a:r>
              <a:rPr lang="en-US" sz="5900" dirty="0">
                <a:latin typeface="Bookman Old Style" panose="02050604050505020204" pitchFamily="18" charset="0"/>
              </a:rPr>
              <a:t>Dilated eye exam. Dilation of pupils using atropine then </a:t>
            </a:r>
            <a:r>
              <a:rPr lang="en-US" sz="5900" dirty="0" err="1">
                <a:latin typeface="Bookman Old Style" panose="02050604050505020204" pitchFamily="18" charset="0"/>
              </a:rPr>
              <a:t>opthalmoscopy</a:t>
            </a:r>
            <a:r>
              <a:rPr lang="en-US" sz="5900" dirty="0">
                <a:latin typeface="Bookman Old Style" panose="02050604050505020204" pitchFamily="18" charset="0"/>
              </a:rPr>
              <a:t> is done to examine the retina and optic nerve for signs of damage and other eye problems. </a:t>
            </a:r>
          </a:p>
          <a:p>
            <a:pPr lvl="0"/>
            <a:r>
              <a:rPr lang="en-US" sz="5900" dirty="0">
                <a:latin typeface="Bookman Old Style" panose="02050604050505020204" pitchFamily="18" charset="0"/>
              </a:rPr>
              <a:t> The checks for leaking blood vessels, retinal swelling (macular edema), pale, fatty deposits on the retina--signs of leaking blood vessels, damaged nerve tissue and any changes to the blood vessels. </a:t>
            </a:r>
            <a:endParaRPr lang="en-GB" sz="59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F1F94040-98F8-41BD-8757-785A2008532F}" type="datetime1">
              <a:rPr lang="en-US" smtClean="0"/>
              <a:t>2/21/2022</a:t>
            </a:fld>
            <a:endParaRPr lang="en-US"/>
          </a:p>
        </p:txBody>
      </p:sp>
      <p:sp>
        <p:nvSpPr>
          <p:cNvPr id="5" name="Footer Placeholder 4"/>
          <p:cNvSpPr>
            <a:spLocks noGrp="1"/>
          </p:cNvSpPr>
          <p:nvPr>
            <p:ph type="ftr" sz="quarter" idx="11"/>
          </p:nvPr>
        </p:nvSpPr>
        <p:spPr>
          <a:xfrm>
            <a:off x="7239000" y="76200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284</a:t>
            </a:fld>
            <a:endParaRPr lang="en-US"/>
          </a:p>
        </p:txBody>
      </p:sp>
    </p:spTree>
    <p:extLst>
      <p:ext uri="{BB962C8B-B14F-4D97-AF65-F5344CB8AC3E}">
        <p14:creationId xmlns:p14="http://schemas.microsoft.com/office/powerpoint/2010/main" val="1873456437"/>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533400"/>
          </a:xfrm>
        </p:spPr>
        <p:txBody>
          <a:bodyPr>
            <a:normAutofit fontScale="90000"/>
          </a:bodyPr>
          <a:lstStyle/>
          <a:p>
            <a:endParaRPr lang="en-GB" dirty="0"/>
          </a:p>
        </p:txBody>
      </p:sp>
      <p:sp>
        <p:nvSpPr>
          <p:cNvPr id="3" name="Content Placeholder 2"/>
          <p:cNvSpPr>
            <a:spLocks noGrp="1"/>
          </p:cNvSpPr>
          <p:nvPr>
            <p:ph idx="1"/>
          </p:nvPr>
        </p:nvSpPr>
        <p:spPr>
          <a:xfrm>
            <a:off x="990600" y="457200"/>
            <a:ext cx="10896600" cy="5229229"/>
          </a:xfrm>
        </p:spPr>
        <p:txBody>
          <a:bodyPr>
            <a:normAutofit/>
          </a:bodyPr>
          <a:lstStyle/>
          <a:p>
            <a:pPr lvl="0"/>
            <a:r>
              <a:rPr lang="en-US" sz="3600" dirty="0">
                <a:latin typeface="Bookman Old Style" panose="02050604050505020204" pitchFamily="18" charset="0"/>
              </a:rPr>
              <a:t>Tonometry. An instrument measures the pressure inside the eye. Local anesthesia is applied.</a:t>
            </a:r>
            <a:endParaRPr lang="en-GB" sz="3600" dirty="0">
              <a:latin typeface="Bookman Old Style" panose="02050604050505020204" pitchFamily="18" charset="0"/>
            </a:endParaRPr>
          </a:p>
          <a:p>
            <a:pPr lvl="0"/>
            <a:r>
              <a:rPr lang="en-US" sz="3600" dirty="0">
                <a:latin typeface="Bookman Old Style" panose="02050604050505020204" pitchFamily="18" charset="0"/>
              </a:rPr>
              <a:t>Fluorescein angiogram- A contrast media is injected into a peripheral vein then pictures are taken as the dye passes through the blood vessels in the retina. The test allows one to identify any leaking blood vessels and recommend treatment</a:t>
            </a:r>
            <a:r>
              <a:rPr lang="en-US" sz="2800" dirty="0">
                <a:latin typeface="Bookman Old Style" panose="02050604050505020204" pitchFamily="18" charset="0"/>
              </a:rPr>
              <a:t>.</a:t>
            </a:r>
            <a:endParaRPr lang="en-GB" sz="2800" dirty="0">
              <a:latin typeface="Bookman Old Style" panose="02050604050505020204" pitchFamily="18" charset="0"/>
            </a:endParaRPr>
          </a:p>
          <a:p>
            <a:pPr marL="82296" indent="0">
              <a:buNone/>
            </a:pPr>
            <a:endParaRPr lang="en-GB" sz="2800" dirty="0">
              <a:latin typeface="Bookman Old Style" panose="02050604050505020204" pitchFamily="18" charset="0"/>
            </a:endParaRPr>
          </a:p>
          <a:p>
            <a:endParaRPr lang="en-GB" sz="2800" dirty="0"/>
          </a:p>
        </p:txBody>
      </p:sp>
      <p:sp>
        <p:nvSpPr>
          <p:cNvPr id="4" name="Date Placeholder 3"/>
          <p:cNvSpPr>
            <a:spLocks noGrp="1"/>
          </p:cNvSpPr>
          <p:nvPr>
            <p:ph type="dt" sz="half" idx="10"/>
          </p:nvPr>
        </p:nvSpPr>
        <p:spPr/>
        <p:txBody>
          <a:bodyPr/>
          <a:lstStyle/>
          <a:p>
            <a:fld id="{3455FFB3-B425-4A27-974C-E972D40D087B}" type="datetime1">
              <a:rPr lang="en-US" smtClean="0"/>
              <a:t>2/21/2022</a:t>
            </a:fld>
            <a:endParaRPr lang="en-US"/>
          </a:p>
        </p:txBody>
      </p:sp>
      <p:sp>
        <p:nvSpPr>
          <p:cNvPr id="5" name="Footer Placeholder 4"/>
          <p:cNvSpPr>
            <a:spLocks noGrp="1"/>
          </p:cNvSpPr>
          <p:nvPr>
            <p:ph type="ftr" sz="quarter" idx="11"/>
          </p:nvPr>
        </p:nvSpPr>
        <p:spPr>
          <a:xfrm>
            <a:off x="7239000" y="7391400"/>
            <a:ext cx="2895600" cy="914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285</a:t>
            </a:fld>
            <a:endParaRPr lang="en-US"/>
          </a:p>
        </p:txBody>
      </p:sp>
    </p:spTree>
    <p:extLst>
      <p:ext uri="{BB962C8B-B14F-4D97-AF65-F5344CB8AC3E}">
        <p14:creationId xmlns:p14="http://schemas.microsoft.com/office/powerpoint/2010/main" val="277562737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7498080" cy="639762"/>
          </a:xfrm>
        </p:spPr>
        <p:txBody>
          <a:bodyPr>
            <a:normAutofit fontScale="90000"/>
          </a:bodyPr>
          <a:lstStyle/>
          <a:p>
            <a:r>
              <a:rPr lang="en-US" b="1" dirty="0" smtClean="0">
                <a:effectLst/>
              </a:rPr>
              <a:t/>
            </a:r>
            <a:br>
              <a:rPr lang="en-US" b="1" dirty="0" smtClean="0">
                <a:effectLst/>
              </a:rPr>
            </a:br>
            <a:r>
              <a:rPr lang="en-US" sz="3100" b="1" dirty="0">
                <a:latin typeface="Bookman Old Style" panose="02050604050505020204" pitchFamily="18" charset="0"/>
              </a:rPr>
              <a:t>Management</a:t>
            </a:r>
            <a:r>
              <a:rPr lang="en-US" b="1" dirty="0" smtClean="0">
                <a:effectLst/>
              </a:rPr>
              <a:t> </a:t>
            </a:r>
            <a:r>
              <a:rPr lang="en-GB" dirty="0">
                <a:effectLst/>
              </a:rPr>
              <a:t/>
            </a:r>
            <a:br>
              <a:rPr lang="en-GB" dirty="0">
                <a:effectLst/>
              </a:rPr>
            </a:br>
            <a:endParaRPr lang="en-GB" dirty="0"/>
          </a:p>
        </p:txBody>
      </p:sp>
      <p:sp>
        <p:nvSpPr>
          <p:cNvPr id="3" name="Content Placeholder 2"/>
          <p:cNvSpPr>
            <a:spLocks noGrp="1"/>
          </p:cNvSpPr>
          <p:nvPr>
            <p:ph idx="1"/>
          </p:nvPr>
        </p:nvSpPr>
        <p:spPr>
          <a:xfrm>
            <a:off x="838200" y="609600"/>
            <a:ext cx="11049000" cy="5105400"/>
          </a:xfrm>
        </p:spPr>
        <p:txBody>
          <a:bodyPr>
            <a:normAutofit fontScale="70000" lnSpcReduction="20000"/>
          </a:bodyPr>
          <a:lstStyle/>
          <a:p>
            <a:pPr lvl="0"/>
            <a:r>
              <a:rPr lang="en-US" sz="4000" dirty="0">
                <a:latin typeface="Bookman Old Style" panose="02050604050505020204" pitchFamily="18" charset="0"/>
              </a:rPr>
              <a:t>Comprehensive eye examination yearly</a:t>
            </a:r>
            <a:endParaRPr lang="en-GB" sz="4000" dirty="0">
              <a:latin typeface="Bookman Old Style" panose="02050604050505020204" pitchFamily="18" charset="0"/>
            </a:endParaRPr>
          </a:p>
          <a:p>
            <a:pPr lvl="0"/>
            <a:r>
              <a:rPr lang="en-US" sz="4000" dirty="0">
                <a:latin typeface="Bookman Old Style" panose="02050604050505020204" pitchFamily="18" charset="0"/>
              </a:rPr>
              <a:t>To prevent progression of diabetic retinopathy, people with diabetes should control their levels of blood sugar, blood pressure, and blood cholesterol. </a:t>
            </a:r>
            <a:endParaRPr lang="en-GB" sz="4000" dirty="0">
              <a:latin typeface="Bookman Old Style" panose="02050604050505020204" pitchFamily="18" charset="0"/>
            </a:endParaRPr>
          </a:p>
          <a:p>
            <a:pPr lvl="0"/>
            <a:r>
              <a:rPr lang="en-US" sz="4000" dirty="0">
                <a:latin typeface="Bookman Old Style" panose="02050604050505020204" pitchFamily="18" charset="0"/>
              </a:rPr>
              <a:t>Laser photocoagulation; direction of high-energy beam of light through the pupil onto the retina causing small burn that seal leaking aneurysms</a:t>
            </a:r>
            <a:endParaRPr lang="en-GB" sz="4000" dirty="0">
              <a:latin typeface="Bookman Old Style" panose="02050604050505020204" pitchFamily="18" charset="0"/>
            </a:endParaRPr>
          </a:p>
          <a:p>
            <a:pPr lvl="0"/>
            <a:r>
              <a:rPr lang="en-US" sz="4000" dirty="0">
                <a:latin typeface="Bookman Old Style" panose="02050604050505020204" pitchFamily="18" charset="0"/>
              </a:rPr>
              <a:t>Vitrectomy is done to treat long standing vitreous hemorrhage and traction retinal detachment during the proliferative stage. Surgical removal of the vitreous then replacement with silicon oil or basic salt solution</a:t>
            </a:r>
            <a:endParaRPr lang="en-GB" sz="4000" dirty="0">
              <a:latin typeface="Bookman Old Style" panose="02050604050505020204" pitchFamily="18" charset="0"/>
            </a:endParaRPr>
          </a:p>
          <a:p>
            <a:pPr lvl="0"/>
            <a:r>
              <a:rPr lang="en-US" sz="4000" dirty="0">
                <a:latin typeface="Bookman Old Style" panose="02050604050505020204" pitchFamily="18" charset="0"/>
              </a:rPr>
              <a:t>Sclera buckling</a:t>
            </a:r>
            <a:endParaRPr lang="en-GB" sz="4000" dirty="0">
              <a:latin typeface="Bookman Old Style" panose="02050604050505020204" pitchFamily="18" charset="0"/>
            </a:endParaRPr>
          </a:p>
          <a:p>
            <a:pPr lvl="0"/>
            <a:r>
              <a:rPr lang="en-US" sz="4000" dirty="0">
                <a:latin typeface="Bookman Old Style" panose="02050604050505020204" pitchFamily="18" charset="0"/>
              </a:rPr>
              <a:t>Antibiotics after the surgical procedures and eye patching</a:t>
            </a:r>
            <a:endParaRPr lang="en-GB" sz="4000" dirty="0">
              <a:latin typeface="Bookman Old Style" panose="02050604050505020204" pitchFamily="18" charset="0"/>
            </a:endParaRPr>
          </a:p>
          <a:p>
            <a:endParaRPr lang="en-GB" dirty="0"/>
          </a:p>
        </p:txBody>
      </p:sp>
      <p:sp>
        <p:nvSpPr>
          <p:cNvPr id="4" name="Date Placeholder 3"/>
          <p:cNvSpPr>
            <a:spLocks noGrp="1"/>
          </p:cNvSpPr>
          <p:nvPr>
            <p:ph type="dt" sz="half" idx="10"/>
          </p:nvPr>
        </p:nvSpPr>
        <p:spPr/>
        <p:txBody>
          <a:bodyPr/>
          <a:lstStyle/>
          <a:p>
            <a:fld id="{879835B4-47C1-47F7-A80C-C03B8CD75D8F}" type="datetime1">
              <a:rPr lang="en-US" smtClean="0"/>
              <a:t>2/21/2022</a:t>
            </a:fld>
            <a:endParaRPr lang="en-US"/>
          </a:p>
        </p:txBody>
      </p:sp>
      <p:sp>
        <p:nvSpPr>
          <p:cNvPr id="5" name="Footer Placeholder 4"/>
          <p:cNvSpPr>
            <a:spLocks noGrp="1"/>
          </p:cNvSpPr>
          <p:nvPr>
            <p:ph type="ftr" sz="quarter" idx="11"/>
          </p:nvPr>
        </p:nvSpPr>
        <p:spPr>
          <a:xfrm>
            <a:off x="7239000" y="8001000"/>
            <a:ext cx="2895600" cy="609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286</a:t>
            </a:fld>
            <a:endParaRPr lang="en-US"/>
          </a:p>
        </p:txBody>
      </p:sp>
    </p:spTree>
    <p:extLst>
      <p:ext uri="{BB962C8B-B14F-4D97-AF65-F5344CB8AC3E}">
        <p14:creationId xmlns:p14="http://schemas.microsoft.com/office/powerpoint/2010/main" val="58949271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19200"/>
            <a:ext cx="7498080" cy="76200"/>
          </a:xfrm>
        </p:spPr>
        <p:txBody>
          <a:bodyPr>
            <a:normAutofit fontScale="90000"/>
          </a:bodyPr>
          <a:lstStyle/>
          <a:p>
            <a:endParaRPr lang="en-GB" dirty="0"/>
          </a:p>
        </p:txBody>
      </p:sp>
      <p:sp>
        <p:nvSpPr>
          <p:cNvPr id="3" name="Content Placeholder 2"/>
          <p:cNvSpPr>
            <a:spLocks noGrp="1"/>
          </p:cNvSpPr>
          <p:nvPr>
            <p:ph idx="1"/>
          </p:nvPr>
        </p:nvSpPr>
        <p:spPr>
          <a:xfrm>
            <a:off x="685800" y="304800"/>
            <a:ext cx="11385176" cy="5486400"/>
          </a:xfrm>
        </p:spPr>
        <p:txBody>
          <a:bodyPr>
            <a:normAutofit/>
          </a:bodyPr>
          <a:lstStyle/>
          <a:p>
            <a:pPr marL="82296" indent="0">
              <a:buNone/>
            </a:pPr>
            <a:r>
              <a:rPr lang="en-US" sz="3200" b="1" dirty="0">
                <a:latin typeface="Bookman Old Style" panose="02050604050505020204" pitchFamily="18" charset="0"/>
              </a:rPr>
              <a:t>Nursing care</a:t>
            </a:r>
            <a:endParaRPr lang="en-GB" sz="3200" dirty="0">
              <a:latin typeface="Bookman Old Style" panose="02050604050505020204" pitchFamily="18" charset="0"/>
            </a:endParaRPr>
          </a:p>
          <a:p>
            <a:pPr lvl="0"/>
            <a:r>
              <a:rPr lang="en-US" sz="3200" dirty="0">
                <a:latin typeface="Bookman Old Style" panose="02050604050505020204" pitchFamily="18" charset="0"/>
              </a:rPr>
              <a:t>Patient assessment of visual acuity, fields, color discrimination, BP, degree of blood glucose level control and type, frequency of eye examination…</a:t>
            </a:r>
            <a:endParaRPr lang="en-GB" sz="3200" dirty="0">
              <a:latin typeface="Bookman Old Style" panose="02050604050505020204" pitchFamily="18" charset="0"/>
            </a:endParaRPr>
          </a:p>
          <a:p>
            <a:pPr lvl="0"/>
            <a:r>
              <a:rPr lang="en-US" sz="3200" dirty="0">
                <a:latin typeface="Bookman Old Style" panose="02050604050505020204" pitchFamily="18" charset="0"/>
              </a:rPr>
              <a:t>Patient education</a:t>
            </a:r>
            <a:endParaRPr lang="en-GB" sz="3200" dirty="0">
              <a:latin typeface="Bookman Old Style" panose="02050604050505020204" pitchFamily="18" charset="0"/>
            </a:endParaRPr>
          </a:p>
          <a:p>
            <a:pPr lvl="0"/>
            <a:r>
              <a:rPr lang="en-US" sz="3200" dirty="0">
                <a:latin typeface="Bookman Old Style" panose="02050604050505020204" pitchFamily="18" charset="0"/>
              </a:rPr>
              <a:t>After surgeries instruct patient to put on dark glasses to decrease light sensitivity</a:t>
            </a:r>
            <a:endParaRPr lang="en-GB" sz="3200" dirty="0">
              <a:latin typeface="Bookman Old Style" panose="02050604050505020204" pitchFamily="18" charset="0"/>
            </a:endParaRPr>
          </a:p>
          <a:p>
            <a:endParaRPr lang="en-GB" sz="3200"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7DD1CCFA-ECF4-4142-B2BF-117BC872D4AE}" type="datetime1">
              <a:rPr lang="en-US" smtClean="0"/>
              <a:t>2/21/2022</a:t>
            </a:fld>
            <a:endParaRPr lang="en-US"/>
          </a:p>
        </p:txBody>
      </p:sp>
      <p:sp>
        <p:nvSpPr>
          <p:cNvPr id="5" name="Footer Placeholder 4"/>
          <p:cNvSpPr>
            <a:spLocks noGrp="1"/>
          </p:cNvSpPr>
          <p:nvPr>
            <p:ph type="ftr" sz="quarter" idx="11"/>
          </p:nvPr>
        </p:nvSpPr>
        <p:spPr>
          <a:xfrm>
            <a:off x="7239000" y="7848600"/>
            <a:ext cx="2895600" cy="914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287</a:t>
            </a:fld>
            <a:endParaRPr lang="en-US"/>
          </a:p>
        </p:txBody>
      </p:sp>
    </p:spTree>
    <p:extLst>
      <p:ext uri="{BB962C8B-B14F-4D97-AF65-F5344CB8AC3E}">
        <p14:creationId xmlns:p14="http://schemas.microsoft.com/office/powerpoint/2010/main" val="393357035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a:bodyPr>
          <a:lstStyle/>
          <a:p>
            <a:pPr algn="ctr"/>
            <a:r>
              <a:rPr lang="en-US" altLang="en-US" sz="3800" b="1" dirty="0">
                <a:latin typeface="Times New Roman" pitchFamily="18" charset="0"/>
              </a:rPr>
              <a:t>DISORDERS OF THE EYE LID</a:t>
            </a:r>
            <a:br>
              <a:rPr lang="en-US" altLang="en-US" sz="3800" b="1" dirty="0">
                <a:latin typeface="Times New Roman" pitchFamily="18" charset="0"/>
              </a:rPr>
            </a:br>
            <a:endParaRPr lang="en-GB" altLang="en-US" sz="3800" b="1" dirty="0">
              <a:latin typeface="Times New Roman" pitchFamily="18" charset="0"/>
            </a:endParaRPr>
          </a:p>
        </p:txBody>
      </p:sp>
      <p:sp>
        <p:nvSpPr>
          <p:cNvPr id="27653" name="Rectangle 3"/>
          <p:cNvSpPr>
            <a:spLocks noGrp="1" noChangeArrowheads="1"/>
          </p:cNvSpPr>
          <p:nvPr>
            <p:ph idx="1"/>
          </p:nvPr>
        </p:nvSpPr>
        <p:spPr>
          <a:xfrm>
            <a:off x="1066800" y="990600"/>
            <a:ext cx="10820400" cy="4724400"/>
          </a:xfrm>
        </p:spPr>
        <p:txBody>
          <a:bodyPr>
            <a:normAutofit/>
          </a:bodyPr>
          <a:lstStyle/>
          <a:p>
            <a:r>
              <a:rPr lang="en-US" altLang="en-US" sz="3600" b="1" dirty="0" err="1" smtClean="0">
                <a:latin typeface="Times New Roman" pitchFamily="18" charset="0"/>
              </a:rPr>
              <a:t>Hordeolum</a:t>
            </a:r>
            <a:r>
              <a:rPr lang="en-US" altLang="en-US" sz="3600" b="1" dirty="0" smtClean="0">
                <a:latin typeface="Times New Roman" pitchFamily="18" charset="0"/>
              </a:rPr>
              <a:t> (</a:t>
            </a:r>
            <a:r>
              <a:rPr lang="en-US" altLang="en-US" sz="3600" b="1" dirty="0" err="1" smtClean="0">
                <a:latin typeface="Times New Roman" pitchFamily="18" charset="0"/>
              </a:rPr>
              <a:t>Stye</a:t>
            </a:r>
            <a:r>
              <a:rPr lang="en-US" altLang="en-US" sz="3600" b="1" dirty="0" smtClean="0">
                <a:latin typeface="Times New Roman" pitchFamily="18" charset="0"/>
              </a:rPr>
              <a:t>)</a:t>
            </a:r>
          </a:p>
          <a:p>
            <a:r>
              <a:rPr lang="en-US" altLang="en-US" sz="3600" b="1" dirty="0" err="1" smtClean="0">
                <a:latin typeface="Times New Roman" pitchFamily="18" charset="0"/>
              </a:rPr>
              <a:t>Chalazion</a:t>
            </a:r>
            <a:r>
              <a:rPr lang="en-US" altLang="en-US" sz="3600" b="1" dirty="0" smtClean="0">
                <a:latin typeface="Times New Roman" pitchFamily="18" charset="0"/>
              </a:rPr>
              <a:t> (Meibomian Cyst)</a:t>
            </a:r>
          </a:p>
          <a:p>
            <a:r>
              <a:rPr lang="en-US" altLang="en-US" sz="3600" b="1" dirty="0" smtClean="0">
                <a:latin typeface="Times New Roman" pitchFamily="18" charset="0"/>
              </a:rPr>
              <a:t>Blepharitis</a:t>
            </a:r>
          </a:p>
          <a:p>
            <a:r>
              <a:rPr lang="en-US" altLang="en-US" sz="3600" b="1" dirty="0" smtClean="0">
                <a:latin typeface="Times New Roman" pitchFamily="18" charset="0"/>
              </a:rPr>
              <a:t>Entropion</a:t>
            </a:r>
          </a:p>
          <a:p>
            <a:r>
              <a:rPr lang="en-US" altLang="en-US" sz="3600" b="1" dirty="0" err="1" smtClean="0">
                <a:latin typeface="Times New Roman" pitchFamily="18" charset="0"/>
              </a:rPr>
              <a:t>Ectropon</a:t>
            </a:r>
            <a:endParaRPr lang="en-US" altLang="en-US" sz="3600" b="1" dirty="0" smtClean="0">
              <a:latin typeface="Times New Roman" pitchFamily="18" charset="0"/>
            </a:endParaRPr>
          </a:p>
          <a:p>
            <a:r>
              <a:rPr lang="en-US" altLang="en-US" sz="3600" b="1" dirty="0" smtClean="0">
                <a:latin typeface="Times New Roman" pitchFamily="18" charset="0"/>
              </a:rPr>
              <a:t>Conjunctivitis (Pink Eye)</a:t>
            </a:r>
          </a:p>
          <a:p>
            <a:endParaRPr lang="en-US" altLang="en-US" sz="3600" b="1" dirty="0" smtClean="0">
              <a:latin typeface="Times New Roman" pitchFamily="18" charset="0"/>
            </a:endParaRPr>
          </a:p>
        </p:txBody>
      </p:sp>
      <p:sp>
        <p:nvSpPr>
          <p:cNvPr id="4" name="Date Placeholder 3"/>
          <p:cNvSpPr>
            <a:spLocks noGrp="1"/>
          </p:cNvSpPr>
          <p:nvPr>
            <p:ph type="dt" sz="half" idx="10"/>
          </p:nvPr>
        </p:nvSpPr>
        <p:spPr/>
        <p:txBody>
          <a:bodyPr/>
          <a:lstStyle/>
          <a:p>
            <a:pPr>
              <a:defRPr/>
            </a:pPr>
            <a:fld id="{4E39CB74-007C-4FA5-9369-36D53B4C9418}"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DE993CFA-EB30-4B62-B958-D6C69F73D234}" type="slidenum">
              <a:rPr lang="en-US"/>
              <a:pPr>
                <a:defRPr/>
              </a:pPr>
              <a:t>288</a:t>
            </a:fld>
            <a:endParaRPr lang="en-US"/>
          </a:p>
        </p:txBody>
      </p:sp>
    </p:spTree>
    <p:extLst>
      <p:ext uri="{BB962C8B-B14F-4D97-AF65-F5344CB8AC3E}">
        <p14:creationId xmlns:p14="http://schemas.microsoft.com/office/powerpoint/2010/main" val="3404151897"/>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438400" y="152401"/>
            <a:ext cx="7772400" cy="658813"/>
          </a:xfrm>
        </p:spPr>
        <p:txBody>
          <a:bodyPr>
            <a:normAutofit/>
          </a:bodyPr>
          <a:lstStyle/>
          <a:p>
            <a:pPr algn="ctr"/>
            <a:r>
              <a:rPr lang="en-US" altLang="en-US" sz="4000" b="1" dirty="0">
                <a:latin typeface="Times New Roman" pitchFamily="18" charset="0"/>
              </a:rPr>
              <a:t>HORDEOLUM (STYE)</a:t>
            </a:r>
          </a:p>
        </p:txBody>
      </p:sp>
      <p:sp>
        <p:nvSpPr>
          <p:cNvPr id="28677" name="Rectangle 3"/>
          <p:cNvSpPr>
            <a:spLocks noGrp="1" noChangeArrowheads="1"/>
          </p:cNvSpPr>
          <p:nvPr>
            <p:ph idx="1"/>
          </p:nvPr>
        </p:nvSpPr>
        <p:spPr>
          <a:xfrm>
            <a:off x="838200" y="838200"/>
            <a:ext cx="10972800" cy="4876800"/>
          </a:xfrm>
        </p:spPr>
        <p:txBody>
          <a:bodyPr>
            <a:normAutofit/>
          </a:bodyPr>
          <a:lstStyle/>
          <a:p>
            <a:r>
              <a:rPr lang="en-US" altLang="en-US" sz="4000" b="1" dirty="0">
                <a:solidFill>
                  <a:srgbClr val="000000"/>
                </a:solidFill>
                <a:latin typeface="Bookman Old Style" panose="02050604050505020204" pitchFamily="18" charset="0"/>
              </a:rPr>
              <a:t>Mechanism	</a:t>
            </a:r>
          </a:p>
          <a:p>
            <a:pPr lvl="1"/>
            <a:r>
              <a:rPr lang="en-US" altLang="en-US" sz="2800" dirty="0" smtClean="0">
                <a:solidFill>
                  <a:srgbClr val="000000"/>
                </a:solidFill>
                <a:latin typeface="Bookman Old Style" panose="02050604050505020204" pitchFamily="18" charset="0"/>
              </a:rPr>
              <a:t>* Inflammatory Infection Of The Hair Follicle Of The Eye Lid</a:t>
            </a:r>
          </a:p>
          <a:p>
            <a:r>
              <a:rPr lang="en-US" altLang="en-US" sz="4000" b="1" dirty="0">
                <a:solidFill>
                  <a:srgbClr val="000000"/>
                </a:solidFill>
                <a:latin typeface="Bookman Old Style" panose="02050604050505020204" pitchFamily="18" charset="0"/>
              </a:rPr>
              <a:t>Etiology</a:t>
            </a:r>
          </a:p>
          <a:p>
            <a:pPr lvl="1"/>
            <a:r>
              <a:rPr lang="en-US" altLang="en-US" sz="2800" dirty="0" smtClean="0">
                <a:solidFill>
                  <a:srgbClr val="000000"/>
                </a:solidFill>
                <a:latin typeface="Bookman Old Style" panose="02050604050505020204" pitchFamily="18" charset="0"/>
              </a:rPr>
              <a:t>* Staphylococcal Infection</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Usually Associated With Blepharitis</a:t>
            </a:r>
          </a:p>
          <a:p>
            <a:r>
              <a:rPr lang="en-US" altLang="en-US" sz="4000" b="1" dirty="0">
                <a:solidFill>
                  <a:srgbClr val="000000"/>
                </a:solidFill>
                <a:latin typeface="Bookman Old Style" panose="02050604050505020204" pitchFamily="18" charset="0"/>
              </a:rPr>
              <a:t>Symptoms And Signs	</a:t>
            </a:r>
          </a:p>
          <a:p>
            <a:pPr lvl="1"/>
            <a:r>
              <a:rPr lang="en-US" altLang="en-US" sz="2800" dirty="0" smtClean="0">
                <a:solidFill>
                  <a:srgbClr val="000000"/>
                </a:solidFill>
                <a:latin typeface="Bookman Old Style" panose="02050604050505020204" pitchFamily="18" charset="0"/>
              </a:rPr>
              <a:t>* Occurs On The Outside</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Pain/Swelling/Redness/Pus</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Patient Feels Something In The Eye</a:t>
            </a:r>
          </a:p>
        </p:txBody>
      </p:sp>
      <p:sp>
        <p:nvSpPr>
          <p:cNvPr id="4" name="Date Placeholder 3"/>
          <p:cNvSpPr>
            <a:spLocks noGrp="1"/>
          </p:cNvSpPr>
          <p:nvPr>
            <p:ph type="dt" sz="half" idx="10"/>
          </p:nvPr>
        </p:nvSpPr>
        <p:spPr/>
        <p:txBody>
          <a:bodyPr/>
          <a:lstStyle/>
          <a:p>
            <a:pPr>
              <a:defRPr/>
            </a:pPr>
            <a:fld id="{BA230CA6-FEE3-4373-BB2B-BAEE20676ACE}"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2F8B00DB-D1E7-4CC8-B56C-CD64117B0B05}" type="slidenum">
              <a:rPr lang="en-US"/>
              <a:pPr>
                <a:defRPr/>
              </a:pPr>
              <a:t>289</a:t>
            </a:fld>
            <a:endParaRPr lang="en-US"/>
          </a:p>
        </p:txBody>
      </p:sp>
    </p:spTree>
    <p:extLst>
      <p:ext uri="{BB962C8B-B14F-4D97-AF65-F5344CB8AC3E}">
        <p14:creationId xmlns:p14="http://schemas.microsoft.com/office/powerpoint/2010/main" val="685800452"/>
      </p:ext>
    </p:extLst>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105400"/>
            <a:ext cx="7943088" cy="1524000"/>
          </a:xfrm>
        </p:spPr>
        <p:txBody>
          <a:bodyPr>
            <a:noAutofit/>
          </a:bodyPr>
          <a:lstStyle/>
          <a:p>
            <a:r>
              <a:rPr lang="en-US" sz="3200" dirty="0">
                <a:latin typeface="Bookman Old Style" pitchFamily="18" charset="0"/>
              </a:rPr>
              <a:t>The </a:t>
            </a:r>
            <a:r>
              <a:rPr lang="en-US" sz="3200" i="1" dirty="0" err="1">
                <a:latin typeface="Bookman Old Style" pitchFamily="18" charset="0"/>
              </a:rPr>
              <a:t>uvea</a:t>
            </a:r>
            <a:r>
              <a:rPr lang="en-US" sz="3200" dirty="0">
                <a:latin typeface="Bookman Old Style" pitchFamily="18" charset="0"/>
              </a:rPr>
              <a:t> is the pigmented middle layer of the eye, consisting of the iris, </a:t>
            </a:r>
            <a:r>
              <a:rPr lang="en-US" sz="3200" dirty="0" err="1">
                <a:latin typeface="Bookman Old Style" pitchFamily="18" charset="0"/>
              </a:rPr>
              <a:t>ciliary</a:t>
            </a:r>
            <a:r>
              <a:rPr lang="en-US" sz="3200" dirty="0">
                <a:latin typeface="Bookman Old Style" pitchFamily="18" charset="0"/>
              </a:rPr>
              <a:t> body and choroid.</a:t>
            </a:r>
          </a:p>
        </p:txBody>
      </p:sp>
      <p:pic>
        <p:nvPicPr>
          <p:cNvPr id="11266" name="Picture 2" descr="C:\Users\HP\Downloads\uvea-1024x512.png"/>
          <p:cNvPicPr>
            <a:picLocks noGrp="1" noChangeAspect="1" noChangeArrowheads="1"/>
          </p:cNvPicPr>
          <p:nvPr>
            <p:ph idx="1"/>
          </p:nvPr>
        </p:nvPicPr>
        <p:blipFill>
          <a:blip r:embed="rId2"/>
          <a:srcRect/>
          <a:stretch>
            <a:fillRect/>
          </a:stretch>
        </p:blipFill>
        <p:spPr bwMode="auto">
          <a:xfrm>
            <a:off x="2514600" y="0"/>
            <a:ext cx="7943850" cy="5029200"/>
          </a:xfrm>
          <a:prstGeom prst="rect">
            <a:avLst/>
          </a:prstGeom>
          <a:noFill/>
        </p:spPr>
      </p:pic>
      <p:sp>
        <p:nvSpPr>
          <p:cNvPr id="4" name="Date Placeholder 3"/>
          <p:cNvSpPr>
            <a:spLocks noGrp="1"/>
          </p:cNvSpPr>
          <p:nvPr>
            <p:ph type="dt" sz="half" idx="10"/>
          </p:nvPr>
        </p:nvSpPr>
        <p:spPr>
          <a:xfrm flipV="1">
            <a:off x="5105400" y="6781800"/>
            <a:ext cx="2133600" cy="762000"/>
          </a:xfrm>
        </p:spPr>
        <p:txBody>
          <a:bodyPr/>
          <a:lstStyle/>
          <a:p>
            <a:fld id="{7B06DE0A-1D06-4F9C-A827-7E10BFBD46A0}" type="datetime1">
              <a:rPr lang="en-US" smtClean="0"/>
              <a:t>2/21/2022</a:t>
            </a:fld>
            <a:endParaRPr lang="en-US" dirty="0"/>
          </a:p>
        </p:txBody>
      </p:sp>
      <p:sp>
        <p:nvSpPr>
          <p:cNvPr id="5" name="Footer Placeholder 4"/>
          <p:cNvSpPr>
            <a:spLocks noGrp="1"/>
          </p:cNvSpPr>
          <p:nvPr>
            <p:ph type="ftr" sz="quarter" idx="11"/>
          </p:nvPr>
        </p:nvSpPr>
        <p:spPr>
          <a:xfrm flipV="1">
            <a:off x="7239000" y="7391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29</a:t>
            </a:fld>
            <a:endParaRPr 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2959608" y="-838200"/>
            <a:ext cx="7498080" cy="152400"/>
          </a:xfrm>
        </p:spPr>
        <p:txBody>
          <a:bodyPr>
            <a:normAutofit fontScale="90000"/>
          </a:bodyPr>
          <a:lstStyle/>
          <a:p>
            <a:endParaRPr lang="en-GB" altLang="en-US" dirty="0" smtClean="0"/>
          </a:p>
        </p:txBody>
      </p:sp>
      <p:sp>
        <p:nvSpPr>
          <p:cNvPr id="29701" name="Rectangle 3"/>
          <p:cNvSpPr>
            <a:spLocks noGrp="1" noChangeArrowheads="1"/>
          </p:cNvSpPr>
          <p:nvPr>
            <p:ph idx="1"/>
          </p:nvPr>
        </p:nvSpPr>
        <p:spPr>
          <a:xfrm>
            <a:off x="990600" y="381000"/>
            <a:ext cx="10744200" cy="5181600"/>
          </a:xfrm>
        </p:spPr>
        <p:txBody>
          <a:bodyPr>
            <a:normAutofit/>
          </a:bodyPr>
          <a:lstStyle/>
          <a:p>
            <a:r>
              <a:rPr lang="en-US" altLang="en-US" sz="4000" b="1" dirty="0" smtClean="0">
                <a:solidFill>
                  <a:srgbClr val="000000"/>
                </a:solidFill>
                <a:latin typeface="Bookman Old Style" panose="02050604050505020204" pitchFamily="18" charset="0"/>
              </a:rPr>
              <a:t>Diagnosis	</a:t>
            </a:r>
          </a:p>
          <a:p>
            <a:pPr lvl="1"/>
            <a:r>
              <a:rPr lang="en-US" altLang="en-US" sz="3600" dirty="0" smtClean="0">
                <a:solidFill>
                  <a:srgbClr val="000000"/>
                </a:solidFill>
                <a:latin typeface="Bookman Old Style" panose="02050604050505020204" pitchFamily="18" charset="0"/>
              </a:rPr>
              <a:t>* Visual Exam</a:t>
            </a:r>
            <a:br>
              <a:rPr lang="en-US" altLang="en-US" sz="3600" dirty="0" smtClean="0">
                <a:solidFill>
                  <a:srgbClr val="000000"/>
                </a:solidFill>
                <a:latin typeface="Bookman Old Style" panose="02050604050505020204" pitchFamily="18" charset="0"/>
              </a:rPr>
            </a:br>
            <a:r>
              <a:rPr lang="en-US" altLang="en-US" sz="3600" dirty="0" smtClean="0">
                <a:solidFill>
                  <a:srgbClr val="000000"/>
                </a:solidFill>
                <a:latin typeface="Bookman Old Style" panose="02050604050505020204" pitchFamily="18" charset="0"/>
              </a:rPr>
              <a:t>* Culture If Needed</a:t>
            </a:r>
          </a:p>
          <a:p>
            <a:r>
              <a:rPr lang="en-US" altLang="en-US" sz="4000" b="1" dirty="0" smtClean="0">
                <a:solidFill>
                  <a:srgbClr val="000000"/>
                </a:solidFill>
                <a:latin typeface="Bookman Old Style" panose="02050604050505020204" pitchFamily="18" charset="0"/>
              </a:rPr>
              <a:t>Treatment	</a:t>
            </a:r>
          </a:p>
          <a:p>
            <a:pPr lvl="1"/>
            <a:r>
              <a:rPr lang="en-US" altLang="en-US" sz="3600" dirty="0" smtClean="0">
                <a:solidFill>
                  <a:srgbClr val="000000"/>
                </a:solidFill>
                <a:latin typeface="Bookman Old Style" panose="02050604050505020204" pitchFamily="18" charset="0"/>
              </a:rPr>
              <a:t>* Hot Compress To Alleviate Pain</a:t>
            </a:r>
            <a:br>
              <a:rPr lang="en-US" altLang="en-US" sz="3600" dirty="0" smtClean="0">
                <a:solidFill>
                  <a:srgbClr val="000000"/>
                </a:solidFill>
                <a:latin typeface="Bookman Old Style" panose="02050604050505020204" pitchFamily="18" charset="0"/>
              </a:rPr>
            </a:br>
            <a:r>
              <a:rPr lang="en-US" altLang="en-US" sz="3600" dirty="0" smtClean="0">
                <a:solidFill>
                  <a:srgbClr val="000000"/>
                </a:solidFill>
                <a:latin typeface="Bookman Old Style" panose="02050604050505020204" pitchFamily="18" charset="0"/>
              </a:rPr>
              <a:t>* Topical Or Systemic Antibiotics</a:t>
            </a:r>
            <a:endParaRPr lang="en-US" altLang="en-US" sz="3600" dirty="0" smtClean="0">
              <a:latin typeface="Bookman Old Style" panose="02050604050505020204" pitchFamily="18" charset="0"/>
            </a:endParaRPr>
          </a:p>
        </p:txBody>
      </p:sp>
      <p:sp>
        <p:nvSpPr>
          <p:cNvPr id="4" name="Date Placeholder 3"/>
          <p:cNvSpPr>
            <a:spLocks noGrp="1"/>
          </p:cNvSpPr>
          <p:nvPr>
            <p:ph type="dt" sz="half" idx="10"/>
          </p:nvPr>
        </p:nvSpPr>
        <p:spPr/>
        <p:txBody>
          <a:bodyPr/>
          <a:lstStyle/>
          <a:p>
            <a:pPr>
              <a:defRPr/>
            </a:pPr>
            <a:fld id="{CE171B5A-BF93-4951-A184-3BD7B6EFBC98}"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84C745A1-7855-46BE-A488-1242199C82A8}" type="slidenum">
              <a:rPr lang="en-US"/>
              <a:pPr>
                <a:defRPr/>
              </a:pPr>
              <a:t>290</a:t>
            </a:fld>
            <a:endParaRPr lang="en-US"/>
          </a:p>
        </p:txBody>
      </p:sp>
    </p:spTree>
    <p:extLst>
      <p:ext uri="{BB962C8B-B14F-4D97-AF65-F5344CB8AC3E}">
        <p14:creationId xmlns:p14="http://schemas.microsoft.com/office/powerpoint/2010/main" val="375444108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304800"/>
          </a:xfrm>
        </p:spPr>
        <p:txBody>
          <a:bodyPr>
            <a:normAutofit fontScale="90000"/>
          </a:bodyPr>
          <a:lstStyle/>
          <a:p>
            <a:endParaRPr lang="en-GB" dirty="0"/>
          </a:p>
        </p:txBody>
      </p:sp>
      <p:sp>
        <p:nvSpPr>
          <p:cNvPr id="3" name="Content Placeholder 2"/>
          <p:cNvSpPr>
            <a:spLocks noGrp="1"/>
          </p:cNvSpPr>
          <p:nvPr>
            <p:ph idx="1"/>
          </p:nvPr>
        </p:nvSpPr>
        <p:spPr>
          <a:xfrm>
            <a:off x="2819400" y="7620000"/>
            <a:ext cx="7638288" cy="533400"/>
          </a:xfrm>
        </p:spPr>
        <p:txBody>
          <a:bodyPr>
            <a:normAutofit/>
          </a:bodyPr>
          <a:lstStyle/>
          <a:p>
            <a:endParaRPr lang="en-GB" dirty="0"/>
          </a:p>
        </p:txBody>
      </p:sp>
      <p:sp>
        <p:nvSpPr>
          <p:cNvPr id="4" name="Date Placeholder 3"/>
          <p:cNvSpPr>
            <a:spLocks noGrp="1"/>
          </p:cNvSpPr>
          <p:nvPr>
            <p:ph type="dt" sz="half" idx="10"/>
          </p:nvPr>
        </p:nvSpPr>
        <p:spPr/>
        <p:txBody>
          <a:bodyPr/>
          <a:lstStyle/>
          <a:p>
            <a:fld id="{A0A1E5E3-90E5-441C-9492-309781ABB86F}" type="datetime1">
              <a:rPr lang="en-US" smtClean="0"/>
              <a:t>2/21/2022</a:t>
            </a:fld>
            <a:endParaRPr lang="en-US"/>
          </a:p>
        </p:txBody>
      </p:sp>
      <p:sp>
        <p:nvSpPr>
          <p:cNvPr id="5" name="Footer Placeholder 4"/>
          <p:cNvSpPr>
            <a:spLocks noGrp="1"/>
          </p:cNvSpPr>
          <p:nvPr>
            <p:ph type="ftr" sz="quarter" idx="11"/>
          </p:nvPr>
        </p:nvSpPr>
        <p:spPr>
          <a:xfrm>
            <a:off x="7239000" y="7620000"/>
            <a:ext cx="2895600" cy="10668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291</a:t>
            </a:fld>
            <a:endParaRPr lang="en-US"/>
          </a:p>
        </p:txBody>
      </p:sp>
      <p:pic>
        <p:nvPicPr>
          <p:cNvPr id="13314" name="Picture 2" descr="C:\Users\NURSING\Documents\download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413"/>
            <a:ext cx="7086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9304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838200" y="122237"/>
            <a:ext cx="10515600" cy="1325563"/>
          </a:xfrm>
        </p:spPr>
        <p:txBody>
          <a:bodyPr>
            <a:normAutofit/>
          </a:bodyPr>
          <a:lstStyle/>
          <a:p>
            <a:pPr algn="ctr"/>
            <a:r>
              <a:rPr lang="en-US" altLang="en-US" sz="3600" b="1" dirty="0">
                <a:latin typeface="Times New Roman" pitchFamily="18" charset="0"/>
              </a:rPr>
              <a:t>CHALAZION (MEIBOMIAN CYST)</a:t>
            </a:r>
            <a:endParaRPr lang="en-US" altLang="en-US" sz="3600" dirty="0">
              <a:latin typeface="Times New Roman" pitchFamily="18" charset="0"/>
            </a:endParaRPr>
          </a:p>
        </p:txBody>
      </p:sp>
      <p:sp>
        <p:nvSpPr>
          <p:cNvPr id="30725" name="Rectangle 3"/>
          <p:cNvSpPr>
            <a:spLocks noGrp="1" noChangeArrowheads="1"/>
          </p:cNvSpPr>
          <p:nvPr>
            <p:ph idx="1"/>
          </p:nvPr>
        </p:nvSpPr>
        <p:spPr>
          <a:xfrm>
            <a:off x="838200" y="1447800"/>
            <a:ext cx="10515600" cy="4267200"/>
          </a:xfrm>
        </p:spPr>
        <p:txBody>
          <a:bodyPr>
            <a:normAutofit/>
          </a:bodyPr>
          <a:lstStyle/>
          <a:p>
            <a:r>
              <a:rPr lang="en-US" altLang="en-US" sz="3600" b="1" dirty="0">
                <a:solidFill>
                  <a:srgbClr val="000000"/>
                </a:solidFill>
                <a:latin typeface="Bookman Old Style" panose="02050604050505020204" pitchFamily="18" charset="0"/>
              </a:rPr>
              <a:t>Mechanism	</a:t>
            </a:r>
          </a:p>
          <a:p>
            <a:pPr lvl="1"/>
            <a:r>
              <a:rPr lang="en-US" altLang="en-US" sz="2400" dirty="0" smtClean="0">
                <a:solidFill>
                  <a:srgbClr val="000000"/>
                </a:solidFill>
                <a:latin typeface="Bookman Old Style" panose="02050604050505020204" pitchFamily="18" charset="0"/>
              </a:rPr>
              <a:t>* Collection Of Fluid Or Soft Mass Cyst</a:t>
            </a:r>
          </a:p>
          <a:p>
            <a:r>
              <a:rPr lang="en-US" altLang="en-US" sz="3600" b="1" dirty="0">
                <a:solidFill>
                  <a:srgbClr val="000000"/>
                </a:solidFill>
                <a:latin typeface="Bookman Old Style" panose="02050604050505020204" pitchFamily="18" charset="0"/>
              </a:rPr>
              <a:t>Etiology</a:t>
            </a:r>
          </a:p>
          <a:p>
            <a:pPr lvl="1"/>
            <a:r>
              <a:rPr lang="en-US" altLang="en-US" sz="2400" b="1" dirty="0" smtClean="0">
                <a:solidFill>
                  <a:srgbClr val="000000"/>
                </a:solidFill>
                <a:latin typeface="Bookman Old Style" panose="02050604050505020204" pitchFamily="18" charset="0"/>
              </a:rPr>
              <a:t>	</a:t>
            </a:r>
            <a:r>
              <a:rPr lang="en-US" altLang="en-US" sz="2400" dirty="0" smtClean="0">
                <a:solidFill>
                  <a:srgbClr val="000000"/>
                </a:solidFill>
                <a:latin typeface="Bookman Old Style" panose="02050604050505020204" pitchFamily="18" charset="0"/>
              </a:rPr>
              <a:t>* Blockage Of Meibomian Gland</a:t>
            </a:r>
          </a:p>
          <a:p>
            <a:r>
              <a:rPr lang="en-US" altLang="en-US" sz="3600" b="1" dirty="0">
                <a:solidFill>
                  <a:srgbClr val="000000"/>
                </a:solidFill>
                <a:latin typeface="Bookman Old Style" panose="02050604050505020204" pitchFamily="18" charset="0"/>
              </a:rPr>
              <a:t>Symptoms And Signs	</a:t>
            </a:r>
          </a:p>
          <a:p>
            <a:pPr lvl="1"/>
            <a:r>
              <a:rPr lang="en-US" altLang="en-US" sz="2400" dirty="0" smtClean="0">
                <a:solidFill>
                  <a:srgbClr val="000000"/>
                </a:solidFill>
                <a:latin typeface="Bookman Old Style" panose="02050604050505020204" pitchFamily="18" charset="0"/>
              </a:rPr>
              <a:t>* Pea Size Cyst</a:t>
            </a:r>
            <a:br>
              <a:rPr lang="en-US" altLang="en-US" sz="2400" dirty="0" smtClean="0">
                <a:solidFill>
                  <a:srgbClr val="000000"/>
                </a:solidFill>
                <a:latin typeface="Bookman Old Style" panose="02050604050505020204" pitchFamily="18" charset="0"/>
              </a:rPr>
            </a:br>
            <a:r>
              <a:rPr lang="en-US" altLang="en-US" sz="2400" dirty="0" smtClean="0">
                <a:solidFill>
                  <a:srgbClr val="000000"/>
                </a:solidFill>
                <a:latin typeface="Bookman Old Style" panose="02050604050505020204" pitchFamily="18" charset="0"/>
              </a:rPr>
              <a:t>* Painless Slow Swelling Of The Inner Part Of Eye Lid</a:t>
            </a:r>
            <a:br>
              <a:rPr lang="en-US" altLang="en-US" sz="2400" dirty="0" smtClean="0">
                <a:solidFill>
                  <a:srgbClr val="000000"/>
                </a:solidFill>
                <a:latin typeface="Bookman Old Style" panose="02050604050505020204" pitchFamily="18" charset="0"/>
              </a:rPr>
            </a:br>
            <a:r>
              <a:rPr lang="en-US" altLang="en-US" sz="2400" dirty="0" smtClean="0">
                <a:solidFill>
                  <a:srgbClr val="000000"/>
                </a:solidFill>
                <a:latin typeface="Bookman Old Style" panose="02050604050505020204" pitchFamily="18" charset="0"/>
              </a:rPr>
              <a:t>* Could Become Infected</a:t>
            </a:r>
          </a:p>
        </p:txBody>
      </p:sp>
      <p:sp>
        <p:nvSpPr>
          <p:cNvPr id="4" name="Date Placeholder 3"/>
          <p:cNvSpPr>
            <a:spLocks noGrp="1"/>
          </p:cNvSpPr>
          <p:nvPr>
            <p:ph type="dt" sz="half" idx="10"/>
          </p:nvPr>
        </p:nvSpPr>
        <p:spPr/>
        <p:txBody>
          <a:bodyPr/>
          <a:lstStyle/>
          <a:p>
            <a:pPr>
              <a:defRPr/>
            </a:pPr>
            <a:fld id="{265B9DC7-0653-4E5A-8692-51A00499BC7F}"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BA7122E8-FA01-49B1-959B-A03E645ACFB0}" type="slidenum">
              <a:rPr lang="en-US"/>
              <a:pPr>
                <a:defRPr/>
              </a:pPr>
              <a:t>292</a:t>
            </a:fld>
            <a:endParaRPr lang="en-US"/>
          </a:p>
        </p:txBody>
      </p:sp>
    </p:spTree>
    <p:extLst>
      <p:ext uri="{BB962C8B-B14F-4D97-AF65-F5344CB8AC3E}">
        <p14:creationId xmlns:p14="http://schemas.microsoft.com/office/powerpoint/2010/main" val="767544812"/>
      </p:ext>
    </p:extLst>
  </p:cSld>
  <p:clrMapOvr>
    <a:masterClrMapping/>
  </p:clrMapOvr>
  <p:transition>
    <p:checke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19200"/>
            <a:ext cx="7498080" cy="152400"/>
          </a:xfrm>
        </p:spPr>
        <p:txBody>
          <a:bodyPr>
            <a:normAutofit fontScale="90000"/>
          </a:bodyPr>
          <a:lstStyle/>
          <a:p>
            <a:endParaRPr lang="en-GB" dirty="0"/>
          </a:p>
        </p:txBody>
      </p:sp>
      <p:sp>
        <p:nvSpPr>
          <p:cNvPr id="3" name="Content Placeholder 2"/>
          <p:cNvSpPr>
            <a:spLocks noGrp="1"/>
          </p:cNvSpPr>
          <p:nvPr>
            <p:ph idx="1"/>
          </p:nvPr>
        </p:nvSpPr>
        <p:spPr>
          <a:xfrm>
            <a:off x="2959608" y="8610600"/>
            <a:ext cx="7498080" cy="609600"/>
          </a:xfrm>
        </p:spPr>
        <p:txBody>
          <a:bodyPr/>
          <a:lstStyle/>
          <a:p>
            <a:endParaRPr lang="en-GB" dirty="0"/>
          </a:p>
        </p:txBody>
      </p:sp>
      <p:sp>
        <p:nvSpPr>
          <p:cNvPr id="4" name="Date Placeholder 3"/>
          <p:cNvSpPr>
            <a:spLocks noGrp="1"/>
          </p:cNvSpPr>
          <p:nvPr>
            <p:ph type="dt" sz="half" idx="10"/>
          </p:nvPr>
        </p:nvSpPr>
        <p:spPr/>
        <p:txBody>
          <a:bodyPr/>
          <a:lstStyle/>
          <a:p>
            <a:fld id="{2E10F1D8-E7F2-4E4C-B4CD-5510D3BE135B}" type="datetime1">
              <a:rPr lang="en-US" smtClean="0"/>
              <a:t>2/21/2022</a:t>
            </a:fld>
            <a:endParaRPr lang="en-US"/>
          </a:p>
        </p:txBody>
      </p:sp>
      <p:sp>
        <p:nvSpPr>
          <p:cNvPr id="5" name="Footer Placeholder 4"/>
          <p:cNvSpPr>
            <a:spLocks noGrp="1"/>
          </p:cNvSpPr>
          <p:nvPr>
            <p:ph type="ftr" sz="quarter" idx="11"/>
          </p:nvPr>
        </p:nvSpPr>
        <p:spPr>
          <a:xfrm>
            <a:off x="7239000" y="7696200"/>
            <a:ext cx="2895600" cy="914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293</a:t>
            </a:fld>
            <a:endParaRPr lang="en-US"/>
          </a:p>
        </p:txBody>
      </p:sp>
      <p:pic>
        <p:nvPicPr>
          <p:cNvPr id="14338" name="Picture 2" descr="C:\Users\NURSING\Documents\download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826"/>
            <a:ext cx="6629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9906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flipV="1">
            <a:off x="3169920" y="-2286000"/>
            <a:ext cx="7498080" cy="1570038"/>
          </a:xfrm>
        </p:spPr>
        <p:txBody>
          <a:bodyPr/>
          <a:lstStyle/>
          <a:p>
            <a:endParaRPr lang="en-GB" altLang="en-US" dirty="0" smtClean="0"/>
          </a:p>
        </p:txBody>
      </p:sp>
      <p:sp>
        <p:nvSpPr>
          <p:cNvPr id="31749" name="Rectangle 3"/>
          <p:cNvSpPr>
            <a:spLocks noGrp="1" noChangeArrowheads="1"/>
          </p:cNvSpPr>
          <p:nvPr>
            <p:ph idx="1"/>
          </p:nvPr>
        </p:nvSpPr>
        <p:spPr>
          <a:xfrm>
            <a:off x="1600200" y="152400"/>
            <a:ext cx="10058400" cy="5562600"/>
          </a:xfrm>
        </p:spPr>
        <p:txBody>
          <a:bodyPr>
            <a:normAutofit/>
          </a:bodyPr>
          <a:lstStyle/>
          <a:p>
            <a:r>
              <a:rPr lang="en-US" altLang="en-US" sz="4000" b="1" dirty="0">
                <a:solidFill>
                  <a:srgbClr val="000000"/>
                </a:solidFill>
                <a:latin typeface="Bookman Old Style" panose="02050604050505020204" pitchFamily="18" charset="0"/>
              </a:rPr>
              <a:t>Diagnosis	</a:t>
            </a:r>
          </a:p>
          <a:p>
            <a:pPr lvl="1"/>
            <a:r>
              <a:rPr lang="en-US" altLang="en-US" sz="2800" dirty="0" smtClean="0">
                <a:solidFill>
                  <a:srgbClr val="000000"/>
                </a:solidFill>
                <a:latin typeface="Bookman Old Style" panose="02050604050505020204" pitchFamily="18" charset="0"/>
              </a:rPr>
              <a:t>* Visual Examination</a:t>
            </a:r>
          </a:p>
          <a:p>
            <a:r>
              <a:rPr lang="en-US" altLang="en-US" sz="4000" b="1" dirty="0">
                <a:solidFill>
                  <a:srgbClr val="000000"/>
                </a:solidFill>
                <a:latin typeface="Bookman Old Style" panose="02050604050505020204" pitchFamily="18" charset="0"/>
              </a:rPr>
              <a:t>Treatment	</a:t>
            </a:r>
          </a:p>
          <a:p>
            <a:pPr lvl="1"/>
            <a:r>
              <a:rPr lang="en-US" altLang="en-US" sz="2800" dirty="0" smtClean="0">
                <a:solidFill>
                  <a:srgbClr val="000000"/>
                </a:solidFill>
                <a:latin typeface="Bookman Old Style" panose="02050604050505020204" pitchFamily="18" charset="0"/>
              </a:rPr>
              <a:t>* Small Ones Usually Disappear Spontaneously After A Month Or Two</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Large Ones Usually Need Surgical Removal</a:t>
            </a:r>
            <a:endParaRPr lang="en-US" altLang="en-US" sz="2800" dirty="0" smtClean="0">
              <a:latin typeface="Bookman Old Style" panose="02050604050505020204" pitchFamily="18" charset="0"/>
            </a:endParaRPr>
          </a:p>
        </p:txBody>
      </p:sp>
      <p:sp>
        <p:nvSpPr>
          <p:cNvPr id="4" name="Date Placeholder 3"/>
          <p:cNvSpPr>
            <a:spLocks noGrp="1"/>
          </p:cNvSpPr>
          <p:nvPr>
            <p:ph type="dt" sz="half" idx="10"/>
          </p:nvPr>
        </p:nvSpPr>
        <p:spPr/>
        <p:txBody>
          <a:bodyPr/>
          <a:lstStyle/>
          <a:p>
            <a:pPr>
              <a:defRPr/>
            </a:pPr>
            <a:fld id="{73806795-B1EF-45E0-ACC2-9B0A345E5CE9}"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BEBDDD26-9F39-4650-A8A3-0C9C307D7B8E}" type="slidenum">
              <a:rPr lang="en-US"/>
              <a:pPr>
                <a:defRPr/>
              </a:pPr>
              <a:t>294</a:t>
            </a:fld>
            <a:endParaRPr lang="en-US"/>
          </a:p>
        </p:txBody>
      </p:sp>
    </p:spTree>
    <p:extLst>
      <p:ext uri="{BB962C8B-B14F-4D97-AF65-F5344CB8AC3E}">
        <p14:creationId xmlns:p14="http://schemas.microsoft.com/office/powerpoint/2010/main" val="2254284119"/>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2667000" y="304801"/>
            <a:ext cx="7772400" cy="371475"/>
          </a:xfrm>
        </p:spPr>
        <p:txBody>
          <a:bodyPr>
            <a:normAutofit fontScale="90000"/>
          </a:bodyPr>
          <a:lstStyle/>
          <a:p>
            <a:pPr algn="ctr"/>
            <a:r>
              <a:rPr lang="en-US" altLang="en-US" sz="4000" b="1" dirty="0">
                <a:latin typeface="Times New Roman" pitchFamily="18" charset="0"/>
              </a:rPr>
              <a:t>BLEPHARITIS</a:t>
            </a:r>
          </a:p>
        </p:txBody>
      </p:sp>
      <p:sp>
        <p:nvSpPr>
          <p:cNvPr id="32773" name="Rectangle 3"/>
          <p:cNvSpPr>
            <a:spLocks noGrp="1" noChangeArrowheads="1"/>
          </p:cNvSpPr>
          <p:nvPr>
            <p:ph idx="1"/>
          </p:nvPr>
        </p:nvSpPr>
        <p:spPr>
          <a:xfrm>
            <a:off x="990600" y="838200"/>
            <a:ext cx="10972800" cy="5029199"/>
          </a:xfrm>
        </p:spPr>
        <p:txBody>
          <a:bodyPr>
            <a:normAutofit/>
          </a:bodyPr>
          <a:lstStyle/>
          <a:p>
            <a:r>
              <a:rPr lang="en-US" altLang="en-US" sz="3200" b="1" dirty="0">
                <a:solidFill>
                  <a:srgbClr val="000000"/>
                </a:solidFill>
                <a:latin typeface="Bookman Old Style" panose="02050604050505020204" pitchFamily="18" charset="0"/>
              </a:rPr>
              <a:t>Mechanism	</a:t>
            </a:r>
          </a:p>
          <a:p>
            <a:pPr lvl="1"/>
            <a:r>
              <a:rPr lang="en-US" altLang="en-US" sz="2000" dirty="0" smtClean="0">
                <a:solidFill>
                  <a:srgbClr val="000000"/>
                </a:solidFill>
                <a:latin typeface="Bookman Old Style" panose="02050604050505020204" pitchFamily="18" charset="0"/>
              </a:rPr>
              <a:t>* Inflammation Of The Margins Of The Eye Lids</a:t>
            </a:r>
          </a:p>
          <a:p>
            <a:r>
              <a:rPr lang="en-US" altLang="en-US" sz="3200" b="1" dirty="0">
                <a:solidFill>
                  <a:srgbClr val="000000"/>
                </a:solidFill>
                <a:latin typeface="Bookman Old Style" panose="02050604050505020204" pitchFamily="18" charset="0"/>
              </a:rPr>
              <a:t>Etiology</a:t>
            </a:r>
          </a:p>
          <a:p>
            <a:pPr lvl="1"/>
            <a:r>
              <a:rPr lang="en-US" altLang="en-US" sz="2000" dirty="0" smtClean="0">
                <a:solidFill>
                  <a:srgbClr val="000000"/>
                </a:solidFill>
                <a:latin typeface="Bookman Old Style" panose="02050604050505020204" pitchFamily="18" charset="0"/>
              </a:rPr>
              <a:t>* </a:t>
            </a:r>
            <a:r>
              <a:rPr lang="en-US" altLang="en-US" sz="2000" u="sng" dirty="0" smtClean="0">
                <a:solidFill>
                  <a:srgbClr val="000000"/>
                </a:solidFill>
                <a:latin typeface="Bookman Old Style" panose="02050604050505020204" pitchFamily="18" charset="0"/>
              </a:rPr>
              <a:t>Ulcerative:</a:t>
            </a:r>
            <a:r>
              <a:rPr lang="en-US" altLang="en-US" sz="2000" dirty="0" smtClean="0">
                <a:solidFill>
                  <a:srgbClr val="000000"/>
                </a:solidFill>
                <a:latin typeface="Bookman Old Style" panose="02050604050505020204" pitchFamily="18" charset="0"/>
              </a:rPr>
              <a:t>  </a:t>
            </a:r>
            <a:r>
              <a:rPr lang="en-US" altLang="en-US" sz="2000" dirty="0" err="1" smtClean="0">
                <a:solidFill>
                  <a:srgbClr val="000000"/>
                </a:solidFill>
                <a:latin typeface="Bookman Old Style" panose="02050604050505020204" pitchFamily="18" charset="0"/>
              </a:rPr>
              <a:t>Staphy</a:t>
            </a:r>
            <a:r>
              <a:rPr lang="en-US" altLang="en-US" sz="2000" dirty="0" smtClean="0">
                <a:solidFill>
                  <a:srgbClr val="000000"/>
                </a:solidFill>
                <a:latin typeface="Bookman Old Style" panose="02050604050505020204" pitchFamily="18" charset="0"/>
              </a:rPr>
              <a:t> Infection</a:t>
            </a:r>
            <a:br>
              <a:rPr lang="en-US" altLang="en-US" sz="2000" dirty="0" smtClean="0">
                <a:solidFill>
                  <a:srgbClr val="000000"/>
                </a:solidFill>
                <a:latin typeface="Bookman Old Style" panose="02050604050505020204" pitchFamily="18" charset="0"/>
              </a:rPr>
            </a:br>
            <a:r>
              <a:rPr lang="en-US" altLang="en-US" sz="2000" dirty="0" smtClean="0">
                <a:solidFill>
                  <a:srgbClr val="000000"/>
                </a:solidFill>
                <a:latin typeface="Bookman Old Style" panose="02050604050505020204" pitchFamily="18" charset="0"/>
              </a:rPr>
              <a:t>* </a:t>
            </a:r>
            <a:r>
              <a:rPr lang="en-US" altLang="en-US" sz="2000" u="sng" dirty="0" err="1" smtClean="0">
                <a:solidFill>
                  <a:srgbClr val="000000"/>
                </a:solidFill>
                <a:latin typeface="Bookman Old Style" panose="02050604050505020204" pitchFamily="18" charset="0"/>
              </a:rPr>
              <a:t>Nonulcerative</a:t>
            </a:r>
            <a:r>
              <a:rPr lang="en-US" altLang="en-US" sz="2000" u="sng" dirty="0" smtClean="0">
                <a:solidFill>
                  <a:srgbClr val="000000"/>
                </a:solidFill>
                <a:latin typeface="Bookman Old Style" panose="02050604050505020204" pitchFamily="18" charset="0"/>
              </a:rPr>
              <a:t>:</a:t>
            </a:r>
            <a:r>
              <a:rPr lang="en-US" altLang="en-US" sz="2000" dirty="0" smtClean="0">
                <a:solidFill>
                  <a:srgbClr val="000000"/>
                </a:solidFill>
                <a:latin typeface="Bookman Old Style" panose="02050604050505020204" pitchFamily="18" charset="0"/>
              </a:rPr>
              <a:t> Allergies, Smoke, Dust, Chemicals, Seborrhea, </a:t>
            </a:r>
            <a:r>
              <a:rPr lang="en-US" altLang="en-US" sz="2000" dirty="0" err="1" smtClean="0">
                <a:solidFill>
                  <a:srgbClr val="000000"/>
                </a:solidFill>
                <a:latin typeface="Bookman Old Style" panose="02050604050505020204" pitchFamily="18" charset="0"/>
              </a:rPr>
              <a:t>Stye</a:t>
            </a:r>
            <a:r>
              <a:rPr lang="en-US" altLang="en-US" sz="2000" dirty="0" smtClean="0">
                <a:solidFill>
                  <a:srgbClr val="000000"/>
                </a:solidFill>
                <a:latin typeface="Bookman Old Style" panose="02050604050505020204" pitchFamily="18" charset="0"/>
              </a:rPr>
              <a:t>, </a:t>
            </a:r>
            <a:r>
              <a:rPr lang="en-US" altLang="en-US" sz="2000" dirty="0" err="1" smtClean="0">
                <a:solidFill>
                  <a:srgbClr val="000000"/>
                </a:solidFill>
                <a:latin typeface="Bookman Old Style" panose="02050604050505020204" pitchFamily="18" charset="0"/>
              </a:rPr>
              <a:t>Chalazions</a:t>
            </a:r>
            <a:r>
              <a:rPr lang="en-US" altLang="en-US" sz="2000" dirty="0" smtClean="0">
                <a:solidFill>
                  <a:srgbClr val="000000"/>
                </a:solidFill>
                <a:latin typeface="Bookman Old Style" panose="02050604050505020204" pitchFamily="18" charset="0"/>
              </a:rPr>
              <a:t>	</a:t>
            </a:r>
          </a:p>
          <a:p>
            <a:r>
              <a:rPr lang="en-US" altLang="en-US" sz="3200" b="1" dirty="0">
                <a:solidFill>
                  <a:srgbClr val="000000"/>
                </a:solidFill>
                <a:latin typeface="Bookman Old Style" panose="02050604050505020204" pitchFamily="18" charset="0"/>
              </a:rPr>
              <a:t>SYMPTOMS AND SIGNS	</a:t>
            </a:r>
          </a:p>
          <a:p>
            <a:pPr lvl="1"/>
            <a:r>
              <a:rPr lang="en-US" altLang="en-US" sz="2000" dirty="0" smtClean="0">
                <a:solidFill>
                  <a:srgbClr val="000000"/>
                </a:solidFill>
                <a:latin typeface="Bookman Old Style" panose="02050604050505020204" pitchFamily="18" charset="0"/>
              </a:rPr>
              <a:t>* Persistent Redness &amp; Crusting On Eyelids</a:t>
            </a:r>
            <a:br>
              <a:rPr lang="en-US" altLang="en-US" sz="2000" dirty="0" smtClean="0">
                <a:solidFill>
                  <a:srgbClr val="000000"/>
                </a:solidFill>
                <a:latin typeface="Bookman Old Style" panose="02050604050505020204" pitchFamily="18" charset="0"/>
              </a:rPr>
            </a:br>
            <a:r>
              <a:rPr lang="en-US" altLang="en-US" sz="2000" dirty="0" smtClean="0">
                <a:solidFill>
                  <a:srgbClr val="000000"/>
                </a:solidFill>
                <a:latin typeface="Bookman Old Style" panose="02050604050505020204" pitchFamily="18" charset="0"/>
              </a:rPr>
              <a:t>* Itching / Burning Sensation</a:t>
            </a:r>
            <a:br>
              <a:rPr lang="en-US" altLang="en-US" sz="2000" dirty="0" smtClean="0">
                <a:solidFill>
                  <a:srgbClr val="000000"/>
                </a:solidFill>
                <a:latin typeface="Bookman Old Style" panose="02050604050505020204" pitchFamily="18" charset="0"/>
              </a:rPr>
            </a:br>
            <a:r>
              <a:rPr lang="en-US" altLang="en-US" sz="2000" dirty="0" smtClean="0">
                <a:solidFill>
                  <a:srgbClr val="000000"/>
                </a:solidFill>
                <a:latin typeface="Bookman Old Style" panose="02050604050505020204" pitchFamily="18" charset="0"/>
              </a:rPr>
              <a:t>* Feeling Something In The Eye</a:t>
            </a:r>
            <a:br>
              <a:rPr lang="en-US" altLang="en-US" sz="2000" dirty="0" smtClean="0">
                <a:solidFill>
                  <a:srgbClr val="000000"/>
                </a:solidFill>
                <a:latin typeface="Bookman Old Style" panose="02050604050505020204" pitchFamily="18" charset="0"/>
              </a:rPr>
            </a:br>
            <a:r>
              <a:rPr lang="en-US" altLang="en-US" sz="2000" dirty="0" smtClean="0">
                <a:solidFill>
                  <a:srgbClr val="000000"/>
                </a:solidFill>
                <a:latin typeface="Bookman Old Style" panose="02050604050505020204" pitchFamily="18" charset="0"/>
              </a:rPr>
              <a:t>* </a:t>
            </a:r>
            <a:r>
              <a:rPr lang="en-US" altLang="en-US" sz="2000" u="sng" dirty="0" smtClean="0">
                <a:solidFill>
                  <a:srgbClr val="000000"/>
                </a:solidFill>
                <a:latin typeface="Bookman Old Style" panose="02050604050505020204" pitchFamily="18" charset="0"/>
              </a:rPr>
              <a:t>Ulcers</a:t>
            </a:r>
            <a:r>
              <a:rPr lang="en-US" altLang="en-US" sz="2000" dirty="0" smtClean="0">
                <a:solidFill>
                  <a:srgbClr val="000000"/>
                </a:solidFill>
                <a:latin typeface="Bookman Old Style" panose="02050604050505020204" pitchFamily="18" charset="0"/>
              </a:rPr>
              <a:t> Can Cause Eye Lashes To Fall Out</a:t>
            </a:r>
            <a:br>
              <a:rPr lang="en-US" altLang="en-US" sz="2000" dirty="0" smtClean="0">
                <a:solidFill>
                  <a:srgbClr val="000000"/>
                </a:solidFill>
                <a:latin typeface="Bookman Old Style" panose="02050604050505020204" pitchFamily="18" charset="0"/>
              </a:rPr>
            </a:br>
            <a:r>
              <a:rPr lang="en-US" altLang="en-US" sz="2000" dirty="0" smtClean="0">
                <a:solidFill>
                  <a:srgbClr val="000000"/>
                </a:solidFill>
                <a:latin typeface="Bookman Old Style" panose="02050604050505020204" pitchFamily="18" charset="0"/>
              </a:rPr>
              <a:t>* </a:t>
            </a:r>
            <a:r>
              <a:rPr lang="en-US" altLang="en-US" sz="2000" u="sng" dirty="0" smtClean="0">
                <a:solidFill>
                  <a:srgbClr val="000000"/>
                </a:solidFill>
                <a:latin typeface="Bookman Old Style" panose="02050604050505020204" pitchFamily="18" charset="0"/>
              </a:rPr>
              <a:t>Scales</a:t>
            </a:r>
            <a:r>
              <a:rPr lang="en-US" altLang="en-US" sz="2000" dirty="0" smtClean="0">
                <a:solidFill>
                  <a:srgbClr val="000000"/>
                </a:solidFill>
                <a:latin typeface="Bookman Old Style" panose="02050604050505020204" pitchFamily="18" charset="0"/>
              </a:rPr>
              <a:t> Can Get Into Eye Causing Conjunctivitis</a:t>
            </a:r>
          </a:p>
        </p:txBody>
      </p:sp>
      <p:sp>
        <p:nvSpPr>
          <p:cNvPr id="4" name="Date Placeholder 3"/>
          <p:cNvSpPr>
            <a:spLocks noGrp="1"/>
          </p:cNvSpPr>
          <p:nvPr>
            <p:ph type="dt" sz="half" idx="10"/>
          </p:nvPr>
        </p:nvSpPr>
        <p:spPr/>
        <p:txBody>
          <a:bodyPr/>
          <a:lstStyle/>
          <a:p>
            <a:pPr>
              <a:defRPr/>
            </a:pPr>
            <a:fld id="{7254AA52-3A98-40E1-AA96-F6F04A38F4B0}"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5559E3E9-1B52-421B-96A6-08DAA3F60BA0}" type="slidenum">
              <a:rPr lang="en-US"/>
              <a:pPr>
                <a:defRPr/>
              </a:pPr>
              <a:t>295</a:t>
            </a:fld>
            <a:endParaRPr lang="en-US"/>
          </a:p>
        </p:txBody>
      </p:sp>
    </p:spTree>
    <p:extLst>
      <p:ext uri="{BB962C8B-B14F-4D97-AF65-F5344CB8AC3E}">
        <p14:creationId xmlns:p14="http://schemas.microsoft.com/office/powerpoint/2010/main" val="255143817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95400"/>
            <a:ext cx="7498080" cy="76200"/>
          </a:xfrm>
        </p:spPr>
        <p:txBody>
          <a:bodyPr>
            <a:normAutofit fontScale="90000"/>
          </a:bodyPr>
          <a:lstStyle/>
          <a:p>
            <a:endParaRPr lang="en-GB" dirty="0"/>
          </a:p>
        </p:txBody>
      </p:sp>
      <p:sp>
        <p:nvSpPr>
          <p:cNvPr id="3" name="Content Placeholder 2"/>
          <p:cNvSpPr>
            <a:spLocks noGrp="1"/>
          </p:cNvSpPr>
          <p:nvPr>
            <p:ph idx="1"/>
          </p:nvPr>
        </p:nvSpPr>
        <p:spPr>
          <a:xfrm flipV="1">
            <a:off x="2959608" y="8458200"/>
            <a:ext cx="7498080" cy="76200"/>
          </a:xfrm>
        </p:spPr>
        <p:txBody>
          <a:bodyPr>
            <a:normAutofit fontScale="25000" lnSpcReduction="20000"/>
          </a:bodyPr>
          <a:lstStyle/>
          <a:p>
            <a:endParaRPr lang="en-GB" dirty="0"/>
          </a:p>
        </p:txBody>
      </p:sp>
      <p:sp>
        <p:nvSpPr>
          <p:cNvPr id="4" name="Date Placeholder 3"/>
          <p:cNvSpPr>
            <a:spLocks noGrp="1"/>
          </p:cNvSpPr>
          <p:nvPr>
            <p:ph type="dt" sz="half" idx="10"/>
          </p:nvPr>
        </p:nvSpPr>
        <p:spPr/>
        <p:txBody>
          <a:bodyPr/>
          <a:lstStyle/>
          <a:p>
            <a:fld id="{B0B99005-E21F-4150-BB39-6F54D8EDDC5A}" type="datetime1">
              <a:rPr lang="en-US" smtClean="0"/>
              <a:t>2/21/2022</a:t>
            </a:fld>
            <a:endParaRPr lang="en-US"/>
          </a:p>
        </p:txBody>
      </p:sp>
      <p:sp>
        <p:nvSpPr>
          <p:cNvPr id="5" name="Footer Placeholder 4"/>
          <p:cNvSpPr>
            <a:spLocks noGrp="1"/>
          </p:cNvSpPr>
          <p:nvPr>
            <p:ph type="ftr" sz="quarter" idx="11"/>
          </p:nvPr>
        </p:nvSpPr>
        <p:spPr>
          <a:xfrm>
            <a:off x="7239000" y="8153400"/>
            <a:ext cx="2895600" cy="4572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296</a:t>
            </a:fld>
            <a:endParaRPr lang="en-US"/>
          </a:p>
        </p:txBody>
      </p:sp>
      <p:pic>
        <p:nvPicPr>
          <p:cNvPr id="15362" name="Picture 2" descr="C:\Users\NURSING\Documents\Blepharitis-1024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0265"/>
            <a:ext cx="717804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71595"/>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2959608" y="-2133600"/>
            <a:ext cx="7498080" cy="990600"/>
          </a:xfrm>
        </p:spPr>
        <p:txBody>
          <a:bodyPr/>
          <a:lstStyle/>
          <a:p>
            <a:endParaRPr lang="en-GB" altLang="en-US" dirty="0" smtClean="0"/>
          </a:p>
        </p:txBody>
      </p:sp>
      <p:sp>
        <p:nvSpPr>
          <p:cNvPr id="33797" name="Rectangle 3"/>
          <p:cNvSpPr>
            <a:spLocks noGrp="1" noChangeArrowheads="1"/>
          </p:cNvSpPr>
          <p:nvPr>
            <p:ph idx="1"/>
          </p:nvPr>
        </p:nvSpPr>
        <p:spPr>
          <a:xfrm>
            <a:off x="838200" y="457200"/>
            <a:ext cx="10896600" cy="5257800"/>
          </a:xfrm>
        </p:spPr>
        <p:txBody>
          <a:bodyPr>
            <a:normAutofit/>
          </a:bodyPr>
          <a:lstStyle/>
          <a:p>
            <a:r>
              <a:rPr lang="en-US" altLang="en-US" sz="4000" b="1" dirty="0">
                <a:solidFill>
                  <a:srgbClr val="000000"/>
                </a:solidFill>
                <a:latin typeface="Bookman Old Style" panose="02050604050505020204" pitchFamily="18" charset="0"/>
              </a:rPr>
              <a:t>Diagnosis	</a:t>
            </a:r>
          </a:p>
          <a:p>
            <a:pPr lvl="1"/>
            <a:r>
              <a:rPr lang="en-US" altLang="en-US" sz="2800" b="1" dirty="0" smtClean="0">
                <a:solidFill>
                  <a:srgbClr val="000000"/>
                </a:solidFill>
                <a:latin typeface="Bookman Old Style" panose="02050604050505020204" pitchFamily="18" charset="0"/>
              </a:rPr>
              <a:t>* </a:t>
            </a:r>
            <a:r>
              <a:rPr lang="en-US" altLang="en-US" sz="2800" dirty="0" smtClean="0">
                <a:solidFill>
                  <a:srgbClr val="000000"/>
                </a:solidFill>
                <a:latin typeface="Bookman Old Style" panose="02050604050505020204" pitchFamily="18" charset="0"/>
              </a:rPr>
              <a:t>Visual Examination</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Culture (Confirm </a:t>
            </a:r>
            <a:r>
              <a:rPr lang="en-US" altLang="en-US" sz="2800" dirty="0" err="1" smtClean="0">
                <a:solidFill>
                  <a:srgbClr val="000000"/>
                </a:solidFill>
                <a:latin typeface="Bookman Old Style" panose="02050604050505020204" pitchFamily="18" charset="0"/>
              </a:rPr>
              <a:t>Staphy</a:t>
            </a:r>
            <a:r>
              <a:rPr lang="en-US" altLang="en-US" sz="2800" dirty="0" smtClean="0">
                <a:solidFill>
                  <a:srgbClr val="000000"/>
                </a:solidFill>
                <a:latin typeface="Bookman Old Style" panose="02050604050505020204" pitchFamily="18" charset="0"/>
              </a:rPr>
              <a:t> Infection)</a:t>
            </a:r>
          </a:p>
          <a:p>
            <a:r>
              <a:rPr lang="en-US" altLang="en-US" sz="4000" b="1" dirty="0">
                <a:solidFill>
                  <a:srgbClr val="000000"/>
                </a:solidFill>
                <a:latin typeface="Bookman Old Style" panose="02050604050505020204" pitchFamily="18" charset="0"/>
              </a:rPr>
              <a:t>Treatment	</a:t>
            </a:r>
          </a:p>
          <a:p>
            <a:pPr lvl="1"/>
            <a:r>
              <a:rPr lang="en-US" altLang="en-US" sz="2800" b="1" dirty="0" smtClean="0">
                <a:solidFill>
                  <a:srgbClr val="000000"/>
                </a:solidFill>
                <a:latin typeface="Bookman Old Style" panose="02050604050505020204" pitchFamily="18" charset="0"/>
              </a:rPr>
              <a:t>* </a:t>
            </a:r>
            <a:r>
              <a:rPr lang="en-US" altLang="en-US" sz="2800" dirty="0" smtClean="0">
                <a:solidFill>
                  <a:srgbClr val="000000"/>
                </a:solidFill>
                <a:latin typeface="Bookman Old Style" panose="02050604050505020204" pitchFamily="18" charset="0"/>
              </a:rPr>
              <a:t>Salt &amp; Water Cleansing For 2 Weeks</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If Unsuccessful - Local Antibiotics Or Sulfonamide</a:t>
            </a:r>
            <a:endParaRPr lang="en-US" altLang="en-US" sz="2800" dirty="0" smtClean="0">
              <a:latin typeface="Bookman Old Style" panose="02050604050505020204" pitchFamily="18" charset="0"/>
            </a:endParaRPr>
          </a:p>
        </p:txBody>
      </p:sp>
      <p:sp>
        <p:nvSpPr>
          <p:cNvPr id="4" name="Date Placeholder 3"/>
          <p:cNvSpPr>
            <a:spLocks noGrp="1"/>
          </p:cNvSpPr>
          <p:nvPr>
            <p:ph type="dt" sz="half" idx="10"/>
          </p:nvPr>
        </p:nvSpPr>
        <p:spPr/>
        <p:txBody>
          <a:bodyPr/>
          <a:lstStyle/>
          <a:p>
            <a:pPr>
              <a:defRPr/>
            </a:pPr>
            <a:fld id="{3DF8BCD0-EBBD-4513-BECB-AB0DEB42B43A}"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EB7AA98D-4CD2-4DFF-B574-A0908CB73CE5}" type="slidenum">
              <a:rPr lang="en-US"/>
              <a:pPr>
                <a:defRPr/>
              </a:pPr>
              <a:t>297</a:t>
            </a:fld>
            <a:endParaRPr lang="en-US"/>
          </a:p>
        </p:txBody>
      </p:sp>
    </p:spTree>
    <p:extLst>
      <p:ext uri="{BB962C8B-B14F-4D97-AF65-F5344CB8AC3E}">
        <p14:creationId xmlns:p14="http://schemas.microsoft.com/office/powerpoint/2010/main" val="1043546748"/>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2438400" y="152401"/>
            <a:ext cx="7772400" cy="936625"/>
          </a:xfrm>
        </p:spPr>
        <p:txBody>
          <a:bodyPr/>
          <a:lstStyle/>
          <a:p>
            <a:pPr algn="ctr"/>
            <a:r>
              <a:rPr lang="en-US" altLang="en-US" sz="4000" b="1" dirty="0">
                <a:latin typeface="Times New Roman" pitchFamily="18" charset="0"/>
              </a:rPr>
              <a:t>ENTROPION</a:t>
            </a:r>
          </a:p>
        </p:txBody>
      </p:sp>
      <p:sp>
        <p:nvSpPr>
          <p:cNvPr id="34821" name="Rectangle 3"/>
          <p:cNvSpPr>
            <a:spLocks noGrp="1" noChangeArrowheads="1"/>
          </p:cNvSpPr>
          <p:nvPr>
            <p:ph idx="1"/>
          </p:nvPr>
        </p:nvSpPr>
        <p:spPr>
          <a:xfrm>
            <a:off x="1066800" y="1066800"/>
            <a:ext cx="10744200" cy="4724400"/>
          </a:xfrm>
        </p:spPr>
        <p:txBody>
          <a:bodyPr>
            <a:noAutofit/>
          </a:bodyPr>
          <a:lstStyle/>
          <a:p>
            <a:r>
              <a:rPr lang="en-US" altLang="en-US" sz="3600" b="1" dirty="0">
                <a:solidFill>
                  <a:srgbClr val="000000"/>
                </a:solidFill>
                <a:latin typeface="Bookman Old Style" panose="02050604050505020204" pitchFamily="18" charset="0"/>
              </a:rPr>
              <a:t>Mechanism	</a:t>
            </a:r>
          </a:p>
          <a:p>
            <a:pPr lvl="1"/>
            <a:r>
              <a:rPr lang="en-US" altLang="en-US" sz="2400" dirty="0" smtClean="0">
                <a:solidFill>
                  <a:srgbClr val="000000"/>
                </a:solidFill>
                <a:latin typeface="Bookman Old Style" panose="02050604050505020204" pitchFamily="18" charset="0"/>
              </a:rPr>
              <a:t>* Inversion Of Eye Lid Into Eye</a:t>
            </a:r>
          </a:p>
          <a:p>
            <a:r>
              <a:rPr lang="en-US" altLang="en-US" sz="3600" b="1" dirty="0">
                <a:solidFill>
                  <a:srgbClr val="000000"/>
                </a:solidFill>
                <a:latin typeface="Bookman Old Style" panose="02050604050505020204" pitchFamily="18" charset="0"/>
              </a:rPr>
              <a:t>Etiology</a:t>
            </a:r>
          </a:p>
          <a:p>
            <a:pPr lvl="1"/>
            <a:r>
              <a:rPr lang="en-US" altLang="en-US" sz="2400" dirty="0" smtClean="0">
                <a:solidFill>
                  <a:srgbClr val="000000"/>
                </a:solidFill>
                <a:latin typeface="Bookman Old Style" panose="02050604050505020204" pitchFamily="18" charset="0"/>
              </a:rPr>
              <a:t>* Aging (Course Fibrous Tissue)</a:t>
            </a:r>
          </a:p>
          <a:p>
            <a:r>
              <a:rPr lang="en-US" altLang="en-US" sz="3600" b="1" dirty="0">
                <a:solidFill>
                  <a:srgbClr val="000000"/>
                </a:solidFill>
                <a:latin typeface="Bookman Old Style" panose="02050604050505020204" pitchFamily="18" charset="0"/>
              </a:rPr>
              <a:t>Symptoms And Signs	</a:t>
            </a:r>
          </a:p>
          <a:p>
            <a:pPr lvl="1"/>
            <a:r>
              <a:rPr lang="en-US" altLang="en-US" sz="2400" dirty="0" smtClean="0">
                <a:solidFill>
                  <a:srgbClr val="000000"/>
                </a:solidFill>
                <a:latin typeface="Bookman Old Style" panose="02050604050505020204" pitchFamily="18" charset="0"/>
              </a:rPr>
              <a:t>* Foreign Body Sensation</a:t>
            </a:r>
            <a:br>
              <a:rPr lang="en-US" altLang="en-US" sz="2400" dirty="0" smtClean="0">
                <a:solidFill>
                  <a:srgbClr val="000000"/>
                </a:solidFill>
                <a:latin typeface="Bookman Old Style" panose="02050604050505020204" pitchFamily="18" charset="0"/>
              </a:rPr>
            </a:br>
            <a:r>
              <a:rPr lang="en-US" altLang="en-US" sz="2400" dirty="0" smtClean="0">
                <a:solidFill>
                  <a:srgbClr val="000000"/>
                </a:solidFill>
                <a:latin typeface="Bookman Old Style" panose="02050604050505020204" pitchFamily="18" charset="0"/>
              </a:rPr>
              <a:t>* Tearing / Itching / Redness</a:t>
            </a:r>
            <a:br>
              <a:rPr lang="en-US" altLang="en-US" sz="2400" dirty="0" smtClean="0">
                <a:solidFill>
                  <a:srgbClr val="000000"/>
                </a:solidFill>
                <a:latin typeface="Bookman Old Style" panose="02050604050505020204" pitchFamily="18" charset="0"/>
              </a:rPr>
            </a:br>
            <a:r>
              <a:rPr lang="en-US" altLang="en-US" sz="2400" dirty="0" smtClean="0">
                <a:solidFill>
                  <a:srgbClr val="000000"/>
                </a:solidFill>
                <a:latin typeface="Bookman Old Style" panose="02050604050505020204" pitchFamily="18" charset="0"/>
              </a:rPr>
              <a:t>* Continuous Rubbing Causes Conjunctivitis Or Corneal Ulcers</a:t>
            </a:r>
            <a:br>
              <a:rPr lang="en-US" altLang="en-US" sz="2400" dirty="0" smtClean="0">
                <a:solidFill>
                  <a:srgbClr val="000000"/>
                </a:solidFill>
                <a:latin typeface="Bookman Old Style" panose="02050604050505020204" pitchFamily="18" charset="0"/>
              </a:rPr>
            </a:br>
            <a:r>
              <a:rPr lang="en-US" altLang="en-US" sz="2400" dirty="0" smtClean="0">
                <a:solidFill>
                  <a:srgbClr val="000000"/>
                </a:solidFill>
                <a:latin typeface="Bookman Old Style" panose="02050604050505020204" pitchFamily="18" charset="0"/>
              </a:rPr>
              <a:t>* Decreased Visual Acuity If Not Corrected</a:t>
            </a:r>
          </a:p>
        </p:txBody>
      </p:sp>
      <p:sp>
        <p:nvSpPr>
          <p:cNvPr id="4" name="Date Placeholder 3"/>
          <p:cNvSpPr>
            <a:spLocks noGrp="1"/>
          </p:cNvSpPr>
          <p:nvPr>
            <p:ph type="dt" sz="half" idx="10"/>
          </p:nvPr>
        </p:nvSpPr>
        <p:spPr/>
        <p:txBody>
          <a:bodyPr/>
          <a:lstStyle/>
          <a:p>
            <a:pPr>
              <a:defRPr/>
            </a:pPr>
            <a:fld id="{C74D665B-6B2D-4B45-AEFF-28D2BC82B60B}"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9F1DCD4B-24D4-44AA-9B1C-D9839A627B2E}" type="slidenum">
              <a:rPr lang="en-US"/>
              <a:pPr>
                <a:defRPr/>
              </a:pPr>
              <a:t>298</a:t>
            </a:fld>
            <a:endParaRPr lang="en-US"/>
          </a:p>
        </p:txBody>
      </p:sp>
    </p:spTree>
    <p:extLst>
      <p:ext uri="{BB962C8B-B14F-4D97-AF65-F5344CB8AC3E}">
        <p14:creationId xmlns:p14="http://schemas.microsoft.com/office/powerpoint/2010/main" val="719271654"/>
      </p:ext>
    </p:extLst>
  </p:cSld>
  <p:clrMapOvr>
    <a:masterClrMapping/>
  </p:clrMapOvr>
  <p:transition>
    <p:zoom/>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381000"/>
          </a:xfrm>
        </p:spPr>
        <p:txBody>
          <a:bodyPr>
            <a:normAutofit fontScale="90000"/>
          </a:bodyPr>
          <a:lstStyle/>
          <a:p>
            <a:endParaRPr lang="en-GB" dirty="0"/>
          </a:p>
        </p:txBody>
      </p:sp>
      <p:sp>
        <p:nvSpPr>
          <p:cNvPr id="3" name="Content Placeholder 2"/>
          <p:cNvSpPr>
            <a:spLocks noGrp="1"/>
          </p:cNvSpPr>
          <p:nvPr>
            <p:ph idx="1"/>
          </p:nvPr>
        </p:nvSpPr>
        <p:spPr>
          <a:xfrm>
            <a:off x="2959608" y="8229600"/>
            <a:ext cx="7498080" cy="381000"/>
          </a:xfrm>
        </p:spPr>
        <p:txBody>
          <a:bodyPr>
            <a:normAutofit/>
          </a:bodyPr>
          <a:lstStyle/>
          <a:p>
            <a:endParaRPr lang="en-GB" dirty="0"/>
          </a:p>
        </p:txBody>
      </p:sp>
      <p:sp>
        <p:nvSpPr>
          <p:cNvPr id="4" name="Date Placeholder 3"/>
          <p:cNvSpPr>
            <a:spLocks noGrp="1"/>
          </p:cNvSpPr>
          <p:nvPr>
            <p:ph type="dt" sz="half" idx="10"/>
          </p:nvPr>
        </p:nvSpPr>
        <p:spPr/>
        <p:txBody>
          <a:bodyPr/>
          <a:lstStyle/>
          <a:p>
            <a:fld id="{0716703B-3C4A-4D6D-A532-D50B08765039}" type="datetime1">
              <a:rPr lang="en-US" smtClean="0"/>
              <a:t>2/21/2022</a:t>
            </a:fld>
            <a:endParaRPr lang="en-US"/>
          </a:p>
        </p:txBody>
      </p:sp>
      <p:sp>
        <p:nvSpPr>
          <p:cNvPr id="5" name="Footer Placeholder 4"/>
          <p:cNvSpPr>
            <a:spLocks noGrp="1"/>
          </p:cNvSpPr>
          <p:nvPr>
            <p:ph type="ftr" sz="quarter" idx="11"/>
          </p:nvPr>
        </p:nvSpPr>
        <p:spPr>
          <a:xfrm flipV="1">
            <a:off x="7620000" y="7467600"/>
            <a:ext cx="2895600" cy="1143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299</a:t>
            </a:fld>
            <a:endParaRPr lang="en-US"/>
          </a:p>
        </p:txBody>
      </p:sp>
      <p:pic>
        <p:nvPicPr>
          <p:cNvPr id="16386" name="Picture 2" descr="C:\Users\NURSING\Documents\download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608" y="275303"/>
            <a:ext cx="7010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39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85800"/>
            <a:ext cx="7498080" cy="228600"/>
          </a:xfrm>
        </p:spPr>
        <p:txBody>
          <a:bodyPr>
            <a:normAutofit fontScale="90000"/>
          </a:bodyPr>
          <a:lstStyle/>
          <a:p>
            <a:endParaRPr lang="en-US" dirty="0"/>
          </a:p>
        </p:txBody>
      </p:sp>
      <p:sp>
        <p:nvSpPr>
          <p:cNvPr id="3" name="Content Placeholder 2"/>
          <p:cNvSpPr>
            <a:spLocks noGrp="1"/>
          </p:cNvSpPr>
          <p:nvPr>
            <p:ph idx="1"/>
          </p:nvPr>
        </p:nvSpPr>
        <p:spPr>
          <a:xfrm>
            <a:off x="685800" y="0"/>
            <a:ext cx="11385176" cy="5867400"/>
          </a:xfrm>
        </p:spPr>
        <p:txBody>
          <a:bodyPr>
            <a:normAutofit lnSpcReduction="10000"/>
          </a:bodyPr>
          <a:lstStyle/>
          <a:p>
            <a:endParaRPr lang="en-US" dirty="0" smtClean="0">
              <a:latin typeface="Bookman Old Style" pitchFamily="18" charset="0"/>
            </a:endParaRPr>
          </a:p>
          <a:p>
            <a:pPr>
              <a:buNone/>
            </a:pPr>
            <a:r>
              <a:rPr lang="sw-KE" sz="4100" b="1" dirty="0">
                <a:latin typeface="Bookman Old Style" pitchFamily="18" charset="0"/>
              </a:rPr>
              <a:t>Broad Objective </a:t>
            </a:r>
          </a:p>
          <a:p>
            <a:pPr>
              <a:buFont typeface="Wingdings" pitchFamily="2" charset="2"/>
              <a:buChar char="v"/>
            </a:pPr>
            <a:r>
              <a:rPr lang="sw-KE" sz="4100" dirty="0">
                <a:latin typeface="Bookman Old Style" pitchFamily="18" charset="0"/>
              </a:rPr>
              <a:t>The </a:t>
            </a:r>
            <a:r>
              <a:rPr lang="sw-KE" sz="4100" dirty="0" smtClean="0">
                <a:latin typeface="Bookman Old Style" pitchFamily="18" charset="0"/>
              </a:rPr>
              <a:t>enable the student promote </a:t>
            </a:r>
            <a:r>
              <a:rPr lang="sw-KE" sz="4100" dirty="0">
                <a:latin typeface="Bookman Old Style" pitchFamily="18" charset="0"/>
              </a:rPr>
              <a:t>health, prevent </a:t>
            </a:r>
            <a:r>
              <a:rPr lang="sw-KE" sz="4100" dirty="0" smtClean="0">
                <a:latin typeface="Bookman Old Style" pitchFamily="18" charset="0"/>
              </a:rPr>
              <a:t>illness, </a:t>
            </a:r>
            <a:r>
              <a:rPr lang="sw-KE" sz="4100" dirty="0">
                <a:latin typeface="Bookman Old Style" pitchFamily="18" charset="0"/>
              </a:rPr>
              <a:t>manage and rehabilitate patients/clients with eye problems</a:t>
            </a:r>
            <a:endParaRPr lang="en-US" sz="4100" dirty="0">
              <a:latin typeface="Bookman Old Style" pitchFamily="18" charset="0"/>
            </a:endParaRPr>
          </a:p>
          <a:p>
            <a:pPr>
              <a:buNone/>
            </a:pPr>
            <a:r>
              <a:rPr lang="en-US" sz="4100" b="1" dirty="0">
                <a:latin typeface="Bookman Old Style" pitchFamily="18" charset="0"/>
              </a:rPr>
              <a:t>Specific </a:t>
            </a:r>
            <a:r>
              <a:rPr lang="en-US" sz="4100" b="1" dirty="0" err="1" smtClean="0">
                <a:latin typeface="Bookman Old Style" pitchFamily="18" charset="0"/>
              </a:rPr>
              <a:t>objec</a:t>
            </a:r>
            <a:r>
              <a:rPr lang="en-US" sz="4400" dirty="0" err="1">
                <a:latin typeface="Bookman Old Style" panose="02050604050505020204" pitchFamily="18" charset="0"/>
              </a:rPr>
              <a:t>lmic</a:t>
            </a:r>
            <a:r>
              <a:rPr lang="en-US" sz="4400" dirty="0">
                <a:latin typeface="Bookman Old Style" panose="02050604050505020204" pitchFamily="18" charset="0"/>
              </a:rPr>
              <a:t> </a:t>
            </a:r>
            <a:r>
              <a:rPr lang="en-US" sz="4100" b="1" dirty="0" err="1" smtClean="0">
                <a:latin typeface="Bookman Old Style" pitchFamily="18" charset="0"/>
              </a:rPr>
              <a:t>tives</a:t>
            </a:r>
            <a:endParaRPr lang="en-US" sz="4100" b="1" dirty="0">
              <a:latin typeface="Bookman Old Style" pitchFamily="18" charset="0"/>
            </a:endParaRPr>
          </a:p>
          <a:p>
            <a:pPr marL="539496" indent="-457200">
              <a:buAutoNum type="arabicPeriod"/>
            </a:pPr>
            <a:r>
              <a:rPr lang="en-US" sz="4000" dirty="0" smtClean="0">
                <a:latin typeface="Bookman Old Style" panose="02050604050505020204" pitchFamily="18" charset="0"/>
              </a:rPr>
              <a:t>Perform ophthalmic procedure </a:t>
            </a:r>
          </a:p>
          <a:p>
            <a:pPr marL="539496" indent="-457200">
              <a:buAutoNum type="arabicPeriod"/>
            </a:pPr>
            <a:r>
              <a:rPr lang="en-US" sz="4000" dirty="0" smtClean="0">
                <a:latin typeface="Bookman Old Style" panose="02050604050505020204" pitchFamily="18" charset="0"/>
              </a:rPr>
              <a:t>Apply principles of ophthalmic nursing in managing patients with ophthalmic disorders </a:t>
            </a:r>
            <a:endParaRPr lang="en-US" sz="4000" dirty="0">
              <a:latin typeface="Bookman Old Style" panose="02050604050505020204" pitchFamily="18" charset="0"/>
            </a:endParaRPr>
          </a:p>
          <a:p>
            <a:endParaRPr lang="en-US" dirty="0"/>
          </a:p>
        </p:txBody>
      </p:sp>
      <p:sp>
        <p:nvSpPr>
          <p:cNvPr id="4" name="Date Placeholder 3"/>
          <p:cNvSpPr>
            <a:spLocks noGrp="1"/>
          </p:cNvSpPr>
          <p:nvPr>
            <p:ph type="dt" sz="half" idx="10"/>
          </p:nvPr>
        </p:nvSpPr>
        <p:spPr>
          <a:xfrm flipV="1">
            <a:off x="5105400" y="7696200"/>
            <a:ext cx="2133600" cy="228600"/>
          </a:xfrm>
        </p:spPr>
        <p:txBody>
          <a:bodyPr/>
          <a:lstStyle/>
          <a:p>
            <a:fld id="{C62EFBF0-37F5-4638-8997-40F7F380ED54}"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914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3</a:t>
            </a:fld>
            <a:endParaRPr lang="en-US"/>
          </a:p>
        </p:txBody>
      </p:sp>
    </p:spTree>
    <p:extLst>
      <p:ext uri="{BB962C8B-B14F-4D97-AF65-F5344CB8AC3E}">
        <p14:creationId xmlns:p14="http://schemas.microsoft.com/office/powerpoint/2010/main" val="1771628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237"/>
            <a:ext cx="11385176" cy="5554763"/>
          </a:xfrm>
        </p:spPr>
        <p:txBody>
          <a:bodyPr>
            <a:normAutofit/>
          </a:bodyPr>
          <a:lstStyle/>
          <a:p>
            <a:pPr>
              <a:buNone/>
            </a:pPr>
            <a:r>
              <a:rPr lang="en-US" sz="3600" b="1" dirty="0" smtClean="0">
                <a:latin typeface="Bookman Old Style" pitchFamily="18" charset="0"/>
              </a:rPr>
              <a:t>iii. Iris </a:t>
            </a:r>
          </a:p>
          <a:p>
            <a:pPr>
              <a:buFont typeface="Wingdings" pitchFamily="2" charset="2"/>
              <a:buChar char="§"/>
            </a:pPr>
            <a:r>
              <a:rPr lang="en-US" sz="3600" dirty="0" smtClean="0">
                <a:latin typeface="Bookman Old Style" pitchFamily="18" charset="0"/>
              </a:rPr>
              <a:t>It is the visible colored part of the eye and it extends </a:t>
            </a:r>
            <a:r>
              <a:rPr lang="en-US" sz="3600" dirty="0" err="1" smtClean="0">
                <a:latin typeface="Bookman Old Style" pitchFamily="18" charset="0"/>
              </a:rPr>
              <a:t>anteriorly</a:t>
            </a:r>
            <a:r>
              <a:rPr lang="en-US" sz="3600" dirty="0" smtClean="0">
                <a:latin typeface="Bookman Old Style" pitchFamily="18" charset="0"/>
              </a:rPr>
              <a:t> from the </a:t>
            </a:r>
            <a:r>
              <a:rPr lang="en-US" sz="3600" dirty="0" err="1" smtClean="0">
                <a:latin typeface="Bookman Old Style" pitchFamily="18" charset="0"/>
              </a:rPr>
              <a:t>ciliary</a:t>
            </a:r>
            <a:r>
              <a:rPr lang="en-US" sz="3600" dirty="0" smtClean="0">
                <a:latin typeface="Bookman Old Style" pitchFamily="18" charset="0"/>
              </a:rPr>
              <a:t> body, lying behind the cornea but </a:t>
            </a:r>
            <a:r>
              <a:rPr lang="en-US" sz="3600" dirty="0" err="1" smtClean="0">
                <a:latin typeface="Bookman Old Style" pitchFamily="18" charset="0"/>
              </a:rPr>
              <a:t>infront</a:t>
            </a:r>
            <a:r>
              <a:rPr lang="en-US" sz="3600" dirty="0" smtClean="0">
                <a:latin typeface="Bookman Old Style" pitchFamily="18" charset="0"/>
              </a:rPr>
              <a:t> of the </a:t>
            </a:r>
            <a:r>
              <a:rPr lang="en-US" sz="3600" dirty="0" err="1" smtClean="0">
                <a:latin typeface="Bookman Old Style" pitchFamily="18" charset="0"/>
              </a:rPr>
              <a:t>lense</a:t>
            </a:r>
            <a:endParaRPr lang="en-US" sz="3600" dirty="0" smtClean="0">
              <a:latin typeface="Bookman Old Style" pitchFamily="18" charset="0"/>
            </a:endParaRPr>
          </a:p>
          <a:p>
            <a:pPr>
              <a:buFont typeface="Wingdings" pitchFamily="2" charset="2"/>
              <a:buChar char="§"/>
            </a:pPr>
            <a:r>
              <a:rPr lang="en-US" sz="3600" dirty="0" smtClean="0">
                <a:latin typeface="Bookman Old Style" pitchFamily="18" charset="0"/>
              </a:rPr>
              <a:t>It divides the anterior segment of the eye into the anterior and posterior chambers </a:t>
            </a:r>
          </a:p>
          <a:p>
            <a:pPr>
              <a:buFont typeface="Wingdings" pitchFamily="2" charset="2"/>
              <a:buChar char="§"/>
            </a:pPr>
            <a:r>
              <a:rPr lang="en-US" sz="3600" dirty="0" smtClean="0">
                <a:latin typeface="Bookman Old Style" pitchFamily="18" charset="0"/>
              </a:rPr>
              <a:t>The chambers contains aqueous fluid secreted by the ciliary body </a:t>
            </a:r>
          </a:p>
          <a:p>
            <a:pPr>
              <a:buFont typeface="Wingdings" pitchFamily="2" charset="2"/>
              <a:buChar char="§"/>
            </a:pPr>
            <a:r>
              <a:rPr lang="en-US" sz="3600" dirty="0" smtClean="0">
                <a:latin typeface="Bookman Old Style" pitchFamily="18" charset="0"/>
              </a:rPr>
              <a:t>Composed of pigmented cells and layers of radiating and circular muscles</a:t>
            </a:r>
            <a:endParaRPr lang="en-US" sz="3600" dirty="0">
              <a:latin typeface="Bookman Old Style" pitchFamily="18" charset="0"/>
            </a:endParaRPr>
          </a:p>
        </p:txBody>
      </p:sp>
      <p:sp>
        <p:nvSpPr>
          <p:cNvPr id="4" name="Date Placeholder 3"/>
          <p:cNvSpPr>
            <a:spLocks noGrp="1"/>
          </p:cNvSpPr>
          <p:nvPr>
            <p:ph type="dt" sz="half" idx="10"/>
          </p:nvPr>
        </p:nvSpPr>
        <p:spPr>
          <a:xfrm flipV="1">
            <a:off x="5105400" y="7772400"/>
            <a:ext cx="2133600" cy="152400"/>
          </a:xfrm>
        </p:spPr>
        <p:txBody>
          <a:bodyPr/>
          <a:lstStyle/>
          <a:p>
            <a:fld id="{1336690E-0115-4AA3-B7E6-6FE54199F4F8}" type="datetime1">
              <a:rPr lang="en-US" smtClean="0"/>
              <a:t>2/21/2022</a:t>
            </a:fld>
            <a:endParaRPr lang="en-US" dirty="0"/>
          </a:p>
        </p:txBody>
      </p:sp>
      <p:sp>
        <p:nvSpPr>
          <p:cNvPr id="5" name="Footer Placeholder 4"/>
          <p:cNvSpPr>
            <a:spLocks noGrp="1"/>
          </p:cNvSpPr>
          <p:nvPr>
            <p:ph type="ftr" sz="quarter" idx="11"/>
          </p:nvPr>
        </p:nvSpPr>
        <p:spPr>
          <a:xfrm flipV="1">
            <a:off x="7239000" y="78028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30</a:t>
            </a:fld>
            <a:endParaRPr lang="en-US"/>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3169920" y="-1905000"/>
            <a:ext cx="7498080" cy="1143000"/>
          </a:xfrm>
        </p:spPr>
        <p:txBody>
          <a:bodyPr/>
          <a:lstStyle/>
          <a:p>
            <a:endParaRPr lang="en-GB" altLang="en-US" dirty="0" smtClean="0"/>
          </a:p>
        </p:txBody>
      </p:sp>
      <p:sp>
        <p:nvSpPr>
          <p:cNvPr id="35845" name="Rectangle 3"/>
          <p:cNvSpPr>
            <a:spLocks noGrp="1" noChangeArrowheads="1"/>
          </p:cNvSpPr>
          <p:nvPr>
            <p:ph idx="1"/>
          </p:nvPr>
        </p:nvSpPr>
        <p:spPr>
          <a:xfrm>
            <a:off x="1066800" y="457200"/>
            <a:ext cx="10210800" cy="5105400"/>
          </a:xfrm>
        </p:spPr>
        <p:txBody>
          <a:bodyPr>
            <a:normAutofit/>
          </a:bodyPr>
          <a:lstStyle/>
          <a:p>
            <a:r>
              <a:rPr lang="en-US" altLang="en-US" sz="4000" dirty="0">
                <a:solidFill>
                  <a:srgbClr val="000000"/>
                </a:solidFill>
                <a:latin typeface="Bookman Old Style" panose="02050604050505020204" pitchFamily="18" charset="0"/>
              </a:rPr>
              <a:t>Diagnosis	</a:t>
            </a:r>
          </a:p>
          <a:p>
            <a:pPr lvl="1"/>
            <a:r>
              <a:rPr lang="en-US" altLang="en-US" sz="2800" dirty="0" smtClean="0">
                <a:solidFill>
                  <a:srgbClr val="000000"/>
                </a:solidFill>
                <a:latin typeface="Bookman Old Style" panose="02050604050505020204" pitchFamily="18" charset="0"/>
              </a:rPr>
              <a:t>* Visual Examination</a:t>
            </a:r>
          </a:p>
          <a:p>
            <a:r>
              <a:rPr lang="en-US" altLang="en-US" sz="4000" dirty="0">
                <a:solidFill>
                  <a:srgbClr val="000000"/>
                </a:solidFill>
                <a:latin typeface="Bookman Old Style" panose="02050604050505020204" pitchFamily="18" charset="0"/>
              </a:rPr>
              <a:t>Treatment	</a:t>
            </a:r>
          </a:p>
          <a:p>
            <a:pPr lvl="1"/>
            <a:r>
              <a:rPr lang="en-US" altLang="en-US" sz="2800" dirty="0" smtClean="0">
                <a:solidFill>
                  <a:srgbClr val="000000"/>
                </a:solidFill>
                <a:latin typeface="Bookman Old Style" panose="02050604050505020204" pitchFamily="18" charset="0"/>
              </a:rPr>
              <a:t>* Clean Up On Its Own</a:t>
            </a:r>
            <a:br>
              <a:rPr lang="en-US" altLang="en-US" sz="2800" dirty="0" smtClean="0">
                <a:solidFill>
                  <a:srgbClr val="000000"/>
                </a:solidFill>
                <a:latin typeface="Bookman Old Style" panose="02050604050505020204" pitchFamily="18" charset="0"/>
              </a:rPr>
            </a:br>
            <a:r>
              <a:rPr lang="en-US" altLang="en-US" sz="2800" dirty="0" smtClean="0">
                <a:solidFill>
                  <a:srgbClr val="000000"/>
                </a:solidFill>
                <a:latin typeface="Bookman Old Style" panose="02050604050505020204" pitchFamily="18" charset="0"/>
              </a:rPr>
              <a:t>* If Not, Minor Surgery</a:t>
            </a:r>
            <a:endParaRPr lang="en-US" altLang="en-US" sz="2800" dirty="0" smtClean="0">
              <a:latin typeface="Bookman Old Style" panose="02050604050505020204" pitchFamily="18" charset="0"/>
            </a:endParaRPr>
          </a:p>
        </p:txBody>
      </p:sp>
      <p:sp>
        <p:nvSpPr>
          <p:cNvPr id="4" name="Date Placeholder 3"/>
          <p:cNvSpPr>
            <a:spLocks noGrp="1"/>
          </p:cNvSpPr>
          <p:nvPr>
            <p:ph type="dt" sz="half" idx="10"/>
          </p:nvPr>
        </p:nvSpPr>
        <p:spPr/>
        <p:txBody>
          <a:bodyPr/>
          <a:lstStyle/>
          <a:p>
            <a:pPr>
              <a:defRPr/>
            </a:pPr>
            <a:fld id="{7F933FDE-FE72-41E0-88D4-D06441671318}"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B3226880-14C6-4747-85ED-BD28055017A1}" type="slidenum">
              <a:rPr lang="en-US"/>
              <a:pPr>
                <a:defRPr/>
              </a:pPr>
              <a:t>300</a:t>
            </a:fld>
            <a:endParaRPr lang="en-US"/>
          </a:p>
        </p:txBody>
      </p:sp>
    </p:spTree>
    <p:extLst>
      <p:ext uri="{BB962C8B-B14F-4D97-AF65-F5344CB8AC3E}">
        <p14:creationId xmlns:p14="http://schemas.microsoft.com/office/powerpoint/2010/main" val="22299447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2895600" y="333375"/>
            <a:ext cx="7772400" cy="1143000"/>
          </a:xfrm>
        </p:spPr>
        <p:txBody>
          <a:bodyPr/>
          <a:lstStyle/>
          <a:p>
            <a:pPr algn="ctr"/>
            <a:r>
              <a:rPr lang="en-US" altLang="en-US" sz="4000" b="1" dirty="0">
                <a:latin typeface="Times New Roman" pitchFamily="18" charset="0"/>
              </a:rPr>
              <a:t>ECTROPION</a:t>
            </a:r>
          </a:p>
        </p:txBody>
      </p:sp>
      <p:sp>
        <p:nvSpPr>
          <p:cNvPr id="36869" name="Rectangle 3"/>
          <p:cNvSpPr>
            <a:spLocks noGrp="1" noChangeArrowheads="1"/>
          </p:cNvSpPr>
          <p:nvPr>
            <p:ph idx="1"/>
          </p:nvPr>
        </p:nvSpPr>
        <p:spPr>
          <a:xfrm>
            <a:off x="1066800" y="1484315"/>
            <a:ext cx="10591800" cy="4154486"/>
          </a:xfrm>
        </p:spPr>
        <p:txBody>
          <a:bodyPr>
            <a:normAutofit/>
          </a:bodyPr>
          <a:lstStyle/>
          <a:p>
            <a:r>
              <a:rPr lang="en-US" altLang="en-US" sz="3200" b="1" dirty="0" smtClean="0">
                <a:solidFill>
                  <a:srgbClr val="000000"/>
                </a:solidFill>
                <a:latin typeface="Times New Roman" pitchFamily="18" charset="0"/>
              </a:rPr>
              <a:t>MECHANISM	</a:t>
            </a:r>
          </a:p>
          <a:p>
            <a:pPr lvl="1"/>
            <a:r>
              <a:rPr lang="en-US" altLang="en-US" sz="2800" dirty="0" smtClean="0">
                <a:solidFill>
                  <a:srgbClr val="000000"/>
                </a:solidFill>
                <a:latin typeface="Times New Roman" pitchFamily="18" charset="0"/>
              </a:rPr>
              <a:t>* </a:t>
            </a:r>
            <a:r>
              <a:rPr lang="en-US" altLang="en-US" sz="2800" dirty="0" err="1" smtClean="0">
                <a:solidFill>
                  <a:srgbClr val="000000"/>
                </a:solidFill>
                <a:latin typeface="Times New Roman" pitchFamily="18" charset="0"/>
              </a:rPr>
              <a:t>Outurned</a:t>
            </a:r>
            <a:r>
              <a:rPr lang="en-US" altLang="en-US" sz="2800" dirty="0" smtClean="0">
                <a:solidFill>
                  <a:srgbClr val="000000"/>
                </a:solidFill>
                <a:latin typeface="Times New Roman" pitchFamily="18" charset="0"/>
              </a:rPr>
              <a:t> eye lids</a:t>
            </a:r>
          </a:p>
          <a:p>
            <a:r>
              <a:rPr lang="en-US" altLang="en-US" sz="3200" b="1" dirty="0" smtClean="0">
                <a:solidFill>
                  <a:srgbClr val="000000"/>
                </a:solidFill>
                <a:latin typeface="Times New Roman" pitchFamily="18" charset="0"/>
              </a:rPr>
              <a:t>ETIOLOGY</a:t>
            </a:r>
          </a:p>
          <a:p>
            <a:pPr lvl="1"/>
            <a:r>
              <a:rPr lang="en-US" altLang="en-US" sz="2800" b="1" dirty="0" smtClean="0">
                <a:solidFill>
                  <a:srgbClr val="000000"/>
                </a:solidFill>
                <a:latin typeface="Times New Roman" pitchFamily="18" charset="0"/>
              </a:rPr>
              <a:t>	</a:t>
            </a:r>
            <a:r>
              <a:rPr lang="en-US" altLang="en-US" sz="2800" dirty="0" smtClean="0">
                <a:solidFill>
                  <a:srgbClr val="000000"/>
                </a:solidFill>
                <a:latin typeface="Times New Roman" pitchFamily="18" charset="0"/>
              </a:rPr>
              <a:t>* elderly (weakness of eye lid muscles)</a:t>
            </a:r>
          </a:p>
          <a:p>
            <a:r>
              <a:rPr lang="en-US" altLang="en-US" sz="3200" b="1" dirty="0" smtClean="0">
                <a:solidFill>
                  <a:srgbClr val="000000"/>
                </a:solidFill>
                <a:latin typeface="Times New Roman" pitchFamily="18" charset="0"/>
              </a:rPr>
              <a:t>SYMPTOMS AND SIGNS	</a:t>
            </a:r>
          </a:p>
          <a:p>
            <a:pPr lvl="1"/>
            <a:r>
              <a:rPr lang="en-US" altLang="en-US" sz="2800" dirty="0" smtClean="0">
                <a:solidFill>
                  <a:srgbClr val="000000"/>
                </a:solidFill>
                <a:latin typeface="Times New Roman" pitchFamily="18" charset="0"/>
              </a:rPr>
              <a:t>* dryness of the exposed part of the eye</a:t>
            </a:r>
            <a:br>
              <a:rPr lang="en-US" altLang="en-US" sz="2800" dirty="0" smtClean="0">
                <a:solidFill>
                  <a:srgbClr val="000000"/>
                </a:solidFill>
                <a:latin typeface="Times New Roman" pitchFamily="18" charset="0"/>
              </a:rPr>
            </a:br>
            <a:r>
              <a:rPr lang="en-US" altLang="en-US" sz="2800" dirty="0" smtClean="0">
                <a:solidFill>
                  <a:srgbClr val="000000"/>
                </a:solidFill>
                <a:latin typeface="Times New Roman" pitchFamily="18" charset="0"/>
              </a:rPr>
              <a:t>* tears run down the cheeks</a:t>
            </a:r>
            <a:br>
              <a:rPr lang="en-US" altLang="en-US" sz="2800" dirty="0" smtClean="0">
                <a:solidFill>
                  <a:srgbClr val="000000"/>
                </a:solidFill>
                <a:latin typeface="Times New Roman" pitchFamily="18" charset="0"/>
              </a:rPr>
            </a:br>
            <a:r>
              <a:rPr lang="en-US" altLang="en-US" sz="2800" dirty="0" smtClean="0">
                <a:solidFill>
                  <a:srgbClr val="000000"/>
                </a:solidFill>
                <a:latin typeface="Times New Roman" pitchFamily="18" charset="0"/>
              </a:rPr>
              <a:t>* if not treated can cause ulcers and permanent damage to cornea</a:t>
            </a:r>
          </a:p>
        </p:txBody>
      </p:sp>
      <p:sp>
        <p:nvSpPr>
          <p:cNvPr id="4" name="Date Placeholder 3"/>
          <p:cNvSpPr>
            <a:spLocks noGrp="1"/>
          </p:cNvSpPr>
          <p:nvPr>
            <p:ph type="dt" sz="half" idx="10"/>
          </p:nvPr>
        </p:nvSpPr>
        <p:spPr/>
        <p:txBody>
          <a:bodyPr/>
          <a:lstStyle/>
          <a:p>
            <a:pPr>
              <a:defRPr/>
            </a:pPr>
            <a:fld id="{B5DE2197-7173-4699-A462-14D2F8D2E6F4}"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645038DA-AAB8-4001-8940-C693F748C4A6}" type="slidenum">
              <a:rPr lang="en-US"/>
              <a:pPr>
                <a:defRPr/>
              </a:pPr>
              <a:t>301</a:t>
            </a:fld>
            <a:endParaRPr lang="en-US"/>
          </a:p>
        </p:txBody>
      </p:sp>
    </p:spTree>
    <p:extLst>
      <p:ext uri="{BB962C8B-B14F-4D97-AF65-F5344CB8AC3E}">
        <p14:creationId xmlns:p14="http://schemas.microsoft.com/office/powerpoint/2010/main" val="2152029285"/>
      </p:ext>
    </p:extLst>
  </p:cSld>
  <p:clrMapOvr>
    <a:masterClrMapping/>
  </p:clrMapOvr>
  <p:transition>
    <p:zoom dir="in"/>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533400"/>
          </a:xfrm>
        </p:spPr>
        <p:txBody>
          <a:bodyPr>
            <a:normAutofit fontScale="90000"/>
          </a:bodyPr>
          <a:lstStyle/>
          <a:p>
            <a:endParaRPr lang="en-GB" dirty="0"/>
          </a:p>
        </p:txBody>
      </p:sp>
      <p:sp>
        <p:nvSpPr>
          <p:cNvPr id="3" name="Content Placeholder 2"/>
          <p:cNvSpPr>
            <a:spLocks noGrp="1"/>
          </p:cNvSpPr>
          <p:nvPr>
            <p:ph idx="1"/>
          </p:nvPr>
        </p:nvSpPr>
        <p:spPr>
          <a:xfrm flipV="1">
            <a:off x="3962400" y="8077200"/>
            <a:ext cx="7498080" cy="2057400"/>
          </a:xfrm>
        </p:spPr>
        <p:txBody>
          <a:bodyPr/>
          <a:lstStyle/>
          <a:p>
            <a:endParaRPr lang="en-GB"/>
          </a:p>
        </p:txBody>
      </p:sp>
      <p:sp>
        <p:nvSpPr>
          <p:cNvPr id="4" name="Date Placeholder 3"/>
          <p:cNvSpPr>
            <a:spLocks noGrp="1"/>
          </p:cNvSpPr>
          <p:nvPr>
            <p:ph type="dt" sz="half" idx="10"/>
          </p:nvPr>
        </p:nvSpPr>
        <p:spPr/>
        <p:txBody>
          <a:bodyPr/>
          <a:lstStyle/>
          <a:p>
            <a:fld id="{4CC38AC5-6BB3-40E8-B994-F26486EB88EF}" type="datetime1">
              <a:rPr lang="en-US" smtClean="0"/>
              <a:t>2/21/2022</a:t>
            </a:fld>
            <a:endParaRPr lang="en-US"/>
          </a:p>
        </p:txBody>
      </p:sp>
      <p:sp>
        <p:nvSpPr>
          <p:cNvPr id="5" name="Footer Placeholder 4"/>
          <p:cNvSpPr>
            <a:spLocks noGrp="1"/>
          </p:cNvSpPr>
          <p:nvPr>
            <p:ph type="ftr" sz="quarter" idx="11"/>
          </p:nvPr>
        </p:nvSpPr>
        <p:spPr>
          <a:xfrm>
            <a:off x="7239000" y="7391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302</a:t>
            </a:fld>
            <a:endParaRPr lang="en-US"/>
          </a:p>
        </p:txBody>
      </p:sp>
      <p:pic>
        <p:nvPicPr>
          <p:cNvPr id="17410" name="Picture 2" descr="C:\Users\NURSING\Documents\ectrop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419" y="14748"/>
            <a:ext cx="7467600"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79289"/>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endParaRPr lang="en-GB" altLang="en-US" smtClean="0"/>
          </a:p>
        </p:txBody>
      </p:sp>
      <p:sp>
        <p:nvSpPr>
          <p:cNvPr id="37893" name="Rectangle 3"/>
          <p:cNvSpPr>
            <a:spLocks noGrp="1" noChangeArrowheads="1"/>
          </p:cNvSpPr>
          <p:nvPr>
            <p:ph idx="1"/>
          </p:nvPr>
        </p:nvSpPr>
        <p:spPr/>
        <p:txBody>
          <a:bodyPr>
            <a:normAutofit/>
          </a:bodyPr>
          <a:lstStyle/>
          <a:p>
            <a:r>
              <a:rPr lang="en-US" altLang="en-US" sz="3200" b="1" dirty="0" smtClean="0">
                <a:solidFill>
                  <a:srgbClr val="000000"/>
                </a:solidFill>
                <a:latin typeface="Times New Roman" pitchFamily="18" charset="0"/>
              </a:rPr>
              <a:t>DIAGNOSIS	</a:t>
            </a:r>
          </a:p>
          <a:p>
            <a:pPr lvl="1"/>
            <a:r>
              <a:rPr lang="en-US" altLang="en-US" sz="2800" dirty="0" smtClean="0">
                <a:solidFill>
                  <a:srgbClr val="000000"/>
                </a:solidFill>
                <a:latin typeface="Times New Roman" pitchFamily="18" charset="0"/>
              </a:rPr>
              <a:t>* visual examination	</a:t>
            </a:r>
          </a:p>
          <a:p>
            <a:r>
              <a:rPr lang="en-US" altLang="en-US" sz="3200" b="1" dirty="0" smtClean="0">
                <a:solidFill>
                  <a:srgbClr val="000000"/>
                </a:solidFill>
                <a:latin typeface="Times New Roman" pitchFamily="18" charset="0"/>
              </a:rPr>
              <a:t>TREATMENT	</a:t>
            </a:r>
          </a:p>
          <a:p>
            <a:pPr lvl="1"/>
            <a:r>
              <a:rPr lang="en-US" altLang="en-US" sz="2800" dirty="0" smtClean="0">
                <a:solidFill>
                  <a:srgbClr val="000000"/>
                </a:solidFill>
                <a:latin typeface="Times New Roman" pitchFamily="18" charset="0"/>
              </a:rPr>
              <a:t>* minor surgery if doesn’t disappear</a:t>
            </a:r>
            <a:endParaRPr lang="en-US" altLang="en-US" sz="2800" dirty="0" smtClean="0">
              <a:latin typeface="Times New Roman" pitchFamily="18" charset="0"/>
            </a:endParaRPr>
          </a:p>
        </p:txBody>
      </p:sp>
      <p:sp>
        <p:nvSpPr>
          <p:cNvPr id="4" name="Date Placeholder 3"/>
          <p:cNvSpPr>
            <a:spLocks noGrp="1"/>
          </p:cNvSpPr>
          <p:nvPr>
            <p:ph type="dt" sz="half" idx="10"/>
          </p:nvPr>
        </p:nvSpPr>
        <p:spPr/>
        <p:txBody>
          <a:bodyPr/>
          <a:lstStyle/>
          <a:p>
            <a:pPr>
              <a:defRPr/>
            </a:pPr>
            <a:fld id="{1E0CFBD0-17D0-4583-8B4C-A8FEE6F56021}"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A18DA760-88E4-4D8A-90F5-2DF292077E28}" type="slidenum">
              <a:rPr lang="en-US"/>
              <a:pPr>
                <a:defRPr/>
              </a:pPr>
              <a:t>303</a:t>
            </a:fld>
            <a:endParaRPr lang="en-US"/>
          </a:p>
        </p:txBody>
      </p:sp>
    </p:spTree>
    <p:extLst>
      <p:ext uri="{BB962C8B-B14F-4D97-AF65-F5344CB8AC3E}">
        <p14:creationId xmlns:p14="http://schemas.microsoft.com/office/powerpoint/2010/main" val="1547594840"/>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819400" y="260351"/>
            <a:ext cx="7772400" cy="1008063"/>
          </a:xfrm>
        </p:spPr>
        <p:txBody>
          <a:bodyPr/>
          <a:lstStyle/>
          <a:p>
            <a:r>
              <a:rPr lang="en-US" altLang="en-US" sz="4000" b="1" dirty="0">
                <a:latin typeface="Times New Roman" pitchFamily="18" charset="0"/>
              </a:rPr>
              <a:t>BLEPHAROPTOSIS (PTOSIS)</a:t>
            </a:r>
          </a:p>
        </p:txBody>
      </p:sp>
      <p:sp>
        <p:nvSpPr>
          <p:cNvPr id="224259" name="Rectangle 3"/>
          <p:cNvSpPr>
            <a:spLocks noGrp="1" noChangeArrowheads="1"/>
          </p:cNvSpPr>
          <p:nvPr>
            <p:ph idx="1"/>
          </p:nvPr>
        </p:nvSpPr>
        <p:spPr>
          <a:xfrm>
            <a:off x="1066800" y="1196975"/>
            <a:ext cx="10591800" cy="4518025"/>
          </a:xfrm>
        </p:spPr>
        <p:txBody>
          <a:bodyPr>
            <a:normAutofit/>
          </a:bodyPr>
          <a:lstStyle/>
          <a:p>
            <a:r>
              <a:rPr lang="en-US" altLang="en-US" sz="2800" b="1" dirty="0" smtClean="0">
                <a:solidFill>
                  <a:srgbClr val="000000"/>
                </a:solidFill>
                <a:latin typeface="Times New Roman" pitchFamily="18" charset="0"/>
              </a:rPr>
              <a:t>MECHANISM	</a:t>
            </a:r>
          </a:p>
          <a:p>
            <a:pPr lvl="1"/>
            <a:r>
              <a:rPr lang="en-US" altLang="en-US" sz="2400" dirty="0" smtClean="0">
                <a:solidFill>
                  <a:srgbClr val="000000"/>
                </a:solidFill>
                <a:latin typeface="Times New Roman" pitchFamily="18" charset="0"/>
              </a:rPr>
              <a:t>* weakness of eye muscle that raises eyelid</a:t>
            </a:r>
            <a:br>
              <a:rPr lang="en-US" altLang="en-US" sz="2400" dirty="0" smtClean="0">
                <a:solidFill>
                  <a:srgbClr val="000000"/>
                </a:solidFill>
                <a:latin typeface="Times New Roman" pitchFamily="18" charset="0"/>
              </a:rPr>
            </a:br>
            <a:r>
              <a:rPr lang="en-US" altLang="en-US" sz="2400" dirty="0" smtClean="0">
                <a:solidFill>
                  <a:srgbClr val="000000"/>
                </a:solidFill>
                <a:latin typeface="Times New Roman" pitchFamily="18" charset="0"/>
              </a:rPr>
              <a:t>  (superior rectus, superior oblique)</a:t>
            </a:r>
          </a:p>
          <a:p>
            <a:r>
              <a:rPr lang="en-US" altLang="en-US" sz="2800" b="1" dirty="0" smtClean="0">
                <a:solidFill>
                  <a:srgbClr val="000000"/>
                </a:solidFill>
                <a:latin typeface="Times New Roman" pitchFamily="18" charset="0"/>
              </a:rPr>
              <a:t>ETIOLOGY</a:t>
            </a:r>
          </a:p>
          <a:p>
            <a:pPr lvl="1"/>
            <a:r>
              <a:rPr lang="en-US" altLang="en-US" sz="2400" dirty="0" smtClean="0">
                <a:solidFill>
                  <a:srgbClr val="000000"/>
                </a:solidFill>
                <a:latin typeface="Times New Roman" pitchFamily="18" charset="0"/>
              </a:rPr>
              <a:t>* familial                  </a:t>
            </a:r>
          </a:p>
          <a:p>
            <a:pPr lvl="1"/>
            <a:r>
              <a:rPr lang="en-US" altLang="en-US" sz="2400" dirty="0" smtClean="0">
                <a:solidFill>
                  <a:srgbClr val="000000"/>
                </a:solidFill>
                <a:latin typeface="Times New Roman" pitchFamily="18" charset="0"/>
              </a:rPr>
              <a:t>* trauma</a:t>
            </a:r>
            <a:br>
              <a:rPr lang="en-US" altLang="en-US" sz="2400" dirty="0" smtClean="0">
                <a:solidFill>
                  <a:srgbClr val="000000"/>
                </a:solidFill>
                <a:latin typeface="Times New Roman" pitchFamily="18" charset="0"/>
              </a:rPr>
            </a:br>
            <a:r>
              <a:rPr lang="en-US" altLang="en-US" sz="2400" dirty="0" smtClean="0">
                <a:solidFill>
                  <a:srgbClr val="000000"/>
                </a:solidFill>
                <a:latin typeface="Times New Roman" pitchFamily="18" charset="0"/>
              </a:rPr>
              <a:t>* diabetes mellitus    </a:t>
            </a:r>
          </a:p>
          <a:p>
            <a:pPr lvl="1"/>
            <a:r>
              <a:rPr lang="en-US" altLang="en-US" sz="2400" dirty="0" smtClean="0">
                <a:solidFill>
                  <a:srgbClr val="000000"/>
                </a:solidFill>
                <a:latin typeface="Times New Roman" pitchFamily="18" charset="0"/>
              </a:rPr>
              <a:t>* muscular dystrophy</a:t>
            </a:r>
            <a:br>
              <a:rPr lang="en-US" altLang="en-US" sz="2400" dirty="0" smtClean="0">
                <a:solidFill>
                  <a:srgbClr val="000000"/>
                </a:solidFill>
                <a:latin typeface="Times New Roman" pitchFamily="18" charset="0"/>
              </a:rPr>
            </a:br>
            <a:r>
              <a:rPr lang="en-US" altLang="en-US" sz="2400" dirty="0" smtClean="0">
                <a:solidFill>
                  <a:srgbClr val="000000"/>
                </a:solidFill>
                <a:latin typeface="Times New Roman" pitchFamily="18" charset="0"/>
              </a:rPr>
              <a:t>* myasthenia gravis  </a:t>
            </a:r>
          </a:p>
          <a:p>
            <a:pPr lvl="1"/>
            <a:r>
              <a:rPr lang="en-US" altLang="en-US" sz="2400" dirty="0" smtClean="0">
                <a:solidFill>
                  <a:srgbClr val="000000"/>
                </a:solidFill>
                <a:latin typeface="Times New Roman" pitchFamily="18" charset="0"/>
              </a:rPr>
              <a:t>* brain tumors	</a:t>
            </a:r>
          </a:p>
        </p:txBody>
      </p:sp>
      <p:sp>
        <p:nvSpPr>
          <p:cNvPr id="4" name="Date Placeholder 3"/>
          <p:cNvSpPr>
            <a:spLocks noGrp="1"/>
          </p:cNvSpPr>
          <p:nvPr>
            <p:ph type="dt" sz="half" idx="10"/>
          </p:nvPr>
        </p:nvSpPr>
        <p:spPr/>
        <p:txBody>
          <a:bodyPr/>
          <a:lstStyle/>
          <a:p>
            <a:pPr>
              <a:defRPr/>
            </a:pPr>
            <a:fld id="{C4A75C8E-B98B-4525-90FE-5C51109F7497}"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52B4716E-E9B3-4E8B-BCD8-DC0ED831A5DB}" type="slidenum">
              <a:rPr lang="en-US"/>
              <a:pPr>
                <a:defRPr/>
              </a:pPr>
              <a:t>304</a:t>
            </a:fld>
            <a:endParaRPr lang="en-US"/>
          </a:p>
        </p:txBody>
      </p:sp>
    </p:spTree>
    <p:extLst>
      <p:ext uri="{BB962C8B-B14F-4D97-AF65-F5344CB8AC3E}">
        <p14:creationId xmlns:p14="http://schemas.microsoft.com/office/powerpoint/2010/main" val="185291496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anim calcmode="lin" valueType="num">
                                      <p:cBhvr additive="base">
                                        <p:cTn id="11"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42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 calcmode="lin" valueType="num">
                                      <p:cBhvr additive="base">
                                        <p:cTn id="17"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4259">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4259">
                                            <p:txEl>
                                              <p:pRg st="3" end="3"/>
                                            </p:txEl>
                                          </p:spTgt>
                                        </p:tgtEl>
                                        <p:attrNameLst>
                                          <p:attrName>style.visibility</p:attrName>
                                        </p:attrNameLst>
                                      </p:cBhvr>
                                      <p:to>
                                        <p:strVal val="visible"/>
                                      </p:to>
                                    </p:set>
                                    <p:anim calcmode="lin" valueType="num">
                                      <p:cBhvr additive="base">
                                        <p:cTn id="21"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4259">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24259">
                                            <p:txEl>
                                              <p:pRg st="4" end="4"/>
                                            </p:txEl>
                                          </p:spTgt>
                                        </p:tgtEl>
                                        <p:attrNameLst>
                                          <p:attrName>style.visibility</p:attrName>
                                        </p:attrNameLst>
                                      </p:cBhvr>
                                      <p:to>
                                        <p:strVal val="visible"/>
                                      </p:to>
                                    </p:set>
                                    <p:anim calcmode="lin" valueType="num">
                                      <p:cBhvr additive="base">
                                        <p:cTn id="25" dur="500" fill="hold"/>
                                        <p:tgtEl>
                                          <p:spTgt spid="2242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259">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24259">
                                            <p:txEl>
                                              <p:pRg st="5" end="5"/>
                                            </p:txEl>
                                          </p:spTgt>
                                        </p:tgtEl>
                                        <p:attrNameLst>
                                          <p:attrName>style.visibility</p:attrName>
                                        </p:attrNameLst>
                                      </p:cBhvr>
                                      <p:to>
                                        <p:strVal val="visible"/>
                                      </p:to>
                                    </p:set>
                                    <p:anim calcmode="lin" valueType="num">
                                      <p:cBhvr additive="base">
                                        <p:cTn id="29" dur="500" fill="hold"/>
                                        <p:tgtEl>
                                          <p:spTgt spid="2242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4259">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24259">
                                            <p:txEl>
                                              <p:pRg st="6" end="6"/>
                                            </p:txEl>
                                          </p:spTgt>
                                        </p:tgtEl>
                                        <p:attrNameLst>
                                          <p:attrName>style.visibility</p:attrName>
                                        </p:attrNameLst>
                                      </p:cBhvr>
                                      <p:to>
                                        <p:strVal val="visible"/>
                                      </p:to>
                                    </p:set>
                                    <p:anim calcmode="lin" valueType="num">
                                      <p:cBhvr additive="base">
                                        <p:cTn id="33" dur="500" fill="hold"/>
                                        <p:tgtEl>
                                          <p:spTgt spid="2242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425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95400"/>
            <a:ext cx="7498080" cy="381000"/>
          </a:xfrm>
        </p:spPr>
        <p:txBody>
          <a:bodyPr>
            <a:normAutofit fontScale="90000"/>
          </a:bodyPr>
          <a:lstStyle/>
          <a:p>
            <a:endParaRPr lang="en-GB" dirty="0"/>
          </a:p>
        </p:txBody>
      </p:sp>
      <p:sp>
        <p:nvSpPr>
          <p:cNvPr id="3" name="Content Placeholder 2"/>
          <p:cNvSpPr>
            <a:spLocks noGrp="1"/>
          </p:cNvSpPr>
          <p:nvPr>
            <p:ph idx="1"/>
          </p:nvPr>
        </p:nvSpPr>
        <p:spPr>
          <a:xfrm>
            <a:off x="2959608" y="8077200"/>
            <a:ext cx="7498080" cy="1066800"/>
          </a:xfrm>
        </p:spPr>
        <p:txBody>
          <a:bodyPr/>
          <a:lstStyle/>
          <a:p>
            <a:endParaRPr lang="en-GB" dirty="0"/>
          </a:p>
        </p:txBody>
      </p:sp>
      <p:sp>
        <p:nvSpPr>
          <p:cNvPr id="4" name="Date Placeholder 3"/>
          <p:cNvSpPr>
            <a:spLocks noGrp="1"/>
          </p:cNvSpPr>
          <p:nvPr>
            <p:ph type="dt" sz="half" idx="10"/>
          </p:nvPr>
        </p:nvSpPr>
        <p:spPr/>
        <p:txBody>
          <a:bodyPr/>
          <a:lstStyle/>
          <a:p>
            <a:fld id="{9FBF37D6-5542-44DC-B84C-502228897EFE}" type="datetime1">
              <a:rPr lang="en-US" smtClean="0"/>
              <a:t>2/21/2022</a:t>
            </a:fld>
            <a:endParaRPr lang="en-US"/>
          </a:p>
        </p:txBody>
      </p:sp>
      <p:sp>
        <p:nvSpPr>
          <p:cNvPr id="5" name="Footer Placeholder 4"/>
          <p:cNvSpPr>
            <a:spLocks noGrp="1"/>
          </p:cNvSpPr>
          <p:nvPr>
            <p:ph type="ftr" sz="quarter" idx="11"/>
          </p:nvPr>
        </p:nvSpPr>
        <p:spPr>
          <a:xfrm>
            <a:off x="7239000" y="81534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305</a:t>
            </a:fld>
            <a:endParaRPr lang="en-US"/>
          </a:p>
        </p:txBody>
      </p:sp>
      <p:pic>
        <p:nvPicPr>
          <p:cNvPr id="18434" name="Picture 2" descr="C:\Users\NURSING\Documents\download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2091"/>
            <a:ext cx="6934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36051"/>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flipV="1">
            <a:off x="2667000" y="-2057400"/>
            <a:ext cx="7498080" cy="960438"/>
          </a:xfrm>
        </p:spPr>
        <p:txBody>
          <a:bodyPr/>
          <a:lstStyle/>
          <a:p>
            <a:endParaRPr lang="en-GB" altLang="en-US" dirty="0" smtClean="0"/>
          </a:p>
        </p:txBody>
      </p:sp>
      <p:sp>
        <p:nvSpPr>
          <p:cNvPr id="39941" name="Rectangle 3"/>
          <p:cNvSpPr>
            <a:spLocks noGrp="1" noChangeArrowheads="1"/>
          </p:cNvSpPr>
          <p:nvPr>
            <p:ph idx="1"/>
          </p:nvPr>
        </p:nvSpPr>
        <p:spPr>
          <a:xfrm>
            <a:off x="990600" y="146051"/>
            <a:ext cx="10896600" cy="5492749"/>
          </a:xfrm>
        </p:spPr>
        <p:txBody>
          <a:bodyPr>
            <a:normAutofit/>
          </a:bodyPr>
          <a:lstStyle/>
          <a:p>
            <a:r>
              <a:rPr lang="en-US" altLang="en-US" sz="3600" b="1" dirty="0" smtClean="0">
                <a:solidFill>
                  <a:srgbClr val="000000"/>
                </a:solidFill>
                <a:latin typeface="Times New Roman" pitchFamily="18" charset="0"/>
              </a:rPr>
              <a:t>SYMPTOMS AND SIGNS	</a:t>
            </a:r>
          </a:p>
          <a:p>
            <a:pPr lvl="1"/>
            <a:r>
              <a:rPr lang="en-US" altLang="en-US" sz="3200" dirty="0" smtClean="0">
                <a:solidFill>
                  <a:srgbClr val="000000"/>
                </a:solidFill>
                <a:latin typeface="Times New Roman" pitchFamily="18" charset="0"/>
              </a:rPr>
              <a:t>* “drooping eye”</a:t>
            </a:r>
            <a:br>
              <a:rPr lang="en-US" altLang="en-US" sz="3200" dirty="0" smtClean="0">
                <a:solidFill>
                  <a:srgbClr val="000000"/>
                </a:solidFill>
                <a:latin typeface="Times New Roman" pitchFamily="18" charset="0"/>
              </a:rPr>
            </a:br>
            <a:r>
              <a:rPr lang="en-US" altLang="en-US" sz="3200" dirty="0" smtClean="0">
                <a:solidFill>
                  <a:srgbClr val="000000"/>
                </a:solidFill>
                <a:latin typeface="Times New Roman" pitchFamily="18" charset="0"/>
              </a:rPr>
              <a:t>* Blocks vision	</a:t>
            </a:r>
          </a:p>
          <a:p>
            <a:r>
              <a:rPr lang="en-US" altLang="en-US" sz="3600" b="1" dirty="0" smtClean="0">
                <a:solidFill>
                  <a:srgbClr val="000000"/>
                </a:solidFill>
                <a:latin typeface="Times New Roman" pitchFamily="18" charset="0"/>
              </a:rPr>
              <a:t>DIAGNOSIS	</a:t>
            </a:r>
          </a:p>
          <a:p>
            <a:pPr lvl="1"/>
            <a:r>
              <a:rPr lang="en-US" altLang="en-US" sz="3200" dirty="0" smtClean="0">
                <a:solidFill>
                  <a:srgbClr val="000000"/>
                </a:solidFill>
                <a:latin typeface="Times New Roman" pitchFamily="18" charset="0"/>
              </a:rPr>
              <a:t>* ophthalmic examination</a:t>
            </a:r>
            <a:br>
              <a:rPr lang="en-US" altLang="en-US" sz="3200" dirty="0" smtClean="0">
                <a:solidFill>
                  <a:srgbClr val="000000"/>
                </a:solidFill>
                <a:latin typeface="Times New Roman" pitchFamily="18" charset="0"/>
              </a:rPr>
            </a:br>
            <a:r>
              <a:rPr lang="en-US" altLang="en-US" sz="3200" dirty="0" smtClean="0">
                <a:solidFill>
                  <a:srgbClr val="000000"/>
                </a:solidFill>
                <a:latin typeface="Times New Roman" pitchFamily="18" charset="0"/>
              </a:rPr>
              <a:t>* blood work to rule out underlying disease </a:t>
            </a:r>
          </a:p>
          <a:p>
            <a:r>
              <a:rPr lang="en-US" altLang="en-US" sz="3600" b="1" dirty="0" smtClean="0">
                <a:solidFill>
                  <a:srgbClr val="000000"/>
                </a:solidFill>
                <a:latin typeface="Times New Roman" pitchFamily="18" charset="0"/>
              </a:rPr>
              <a:t>TREATMENT	</a:t>
            </a:r>
          </a:p>
          <a:p>
            <a:pPr lvl="1"/>
            <a:r>
              <a:rPr lang="en-US" altLang="en-US" sz="3200" dirty="0" smtClean="0">
                <a:solidFill>
                  <a:srgbClr val="000000"/>
                </a:solidFill>
                <a:latin typeface="Times New Roman" pitchFamily="18" charset="0"/>
              </a:rPr>
              <a:t>* Surgery (strengthen muscles)</a:t>
            </a:r>
            <a:br>
              <a:rPr lang="en-US" altLang="en-US" sz="3200" dirty="0" smtClean="0">
                <a:solidFill>
                  <a:srgbClr val="000000"/>
                </a:solidFill>
                <a:latin typeface="Times New Roman" pitchFamily="18" charset="0"/>
              </a:rPr>
            </a:br>
            <a:r>
              <a:rPr lang="en-US" altLang="en-US" sz="3200" dirty="0" smtClean="0">
                <a:solidFill>
                  <a:srgbClr val="000000"/>
                </a:solidFill>
                <a:latin typeface="Times New Roman" pitchFamily="18" charset="0"/>
              </a:rPr>
              <a:t>* eye glasses with raised eyelid support</a:t>
            </a:r>
            <a:br>
              <a:rPr lang="en-US" altLang="en-US" sz="3200" dirty="0" smtClean="0">
                <a:solidFill>
                  <a:srgbClr val="000000"/>
                </a:solidFill>
                <a:latin typeface="Times New Roman" pitchFamily="18" charset="0"/>
              </a:rPr>
            </a:br>
            <a:r>
              <a:rPr lang="en-US" altLang="en-US" sz="3200" dirty="0" smtClean="0">
                <a:solidFill>
                  <a:srgbClr val="000000"/>
                </a:solidFill>
                <a:latin typeface="Times New Roman" pitchFamily="18" charset="0"/>
              </a:rPr>
              <a:t>* treat underlying disease</a:t>
            </a:r>
            <a:endParaRPr lang="en-US" altLang="en-US" sz="3200" dirty="0" smtClean="0">
              <a:latin typeface="Times New Roman" pitchFamily="18" charset="0"/>
            </a:endParaRPr>
          </a:p>
        </p:txBody>
      </p:sp>
      <p:sp>
        <p:nvSpPr>
          <p:cNvPr id="4" name="Date Placeholder 3"/>
          <p:cNvSpPr>
            <a:spLocks noGrp="1"/>
          </p:cNvSpPr>
          <p:nvPr>
            <p:ph type="dt" sz="half" idx="10"/>
          </p:nvPr>
        </p:nvSpPr>
        <p:spPr/>
        <p:txBody>
          <a:bodyPr/>
          <a:lstStyle/>
          <a:p>
            <a:pPr>
              <a:defRPr/>
            </a:pPr>
            <a:fld id="{B60AA40F-6293-4E99-9780-AD988655D92F}"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5" name="Slide Number Placeholder 5"/>
          <p:cNvSpPr>
            <a:spLocks noGrp="1"/>
          </p:cNvSpPr>
          <p:nvPr>
            <p:ph type="sldNum" sz="quarter" idx="12"/>
          </p:nvPr>
        </p:nvSpPr>
        <p:spPr/>
        <p:txBody>
          <a:bodyPr/>
          <a:lstStyle/>
          <a:p>
            <a:pPr>
              <a:defRPr/>
            </a:pPr>
            <a:fld id="{B5FE2F59-08DD-4277-8A50-FE96BBB45B64}" type="slidenum">
              <a:rPr lang="en-US"/>
              <a:pPr>
                <a:defRPr/>
              </a:pPr>
              <a:t>306</a:t>
            </a:fld>
            <a:endParaRPr lang="en-US"/>
          </a:p>
        </p:txBody>
      </p:sp>
    </p:spTree>
    <p:extLst>
      <p:ext uri="{BB962C8B-B14F-4D97-AF65-F5344CB8AC3E}">
        <p14:creationId xmlns:p14="http://schemas.microsoft.com/office/powerpoint/2010/main" val="1476770980"/>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A089948-4646-46B5-80EA-5ACA3BEF3399}"/>
              </a:ext>
            </a:extLst>
          </p:cNvPr>
          <p:cNvSpPr>
            <a:spLocks noGrp="1"/>
          </p:cNvSpPr>
          <p:nvPr>
            <p:ph idx="1"/>
          </p:nvPr>
        </p:nvSpPr>
        <p:spPr>
          <a:xfrm>
            <a:off x="641445" y="211015"/>
            <a:ext cx="11273889" cy="5862240"/>
          </a:xfrm>
        </p:spPr>
        <p:txBody>
          <a:bodyPr>
            <a:normAutofit fontScale="92500" lnSpcReduction="10000"/>
          </a:bodyPr>
          <a:lstStyle/>
          <a:p>
            <a:r>
              <a:rPr lang="en-US" sz="3600" b="1" dirty="0"/>
              <a:t>UVEITIS </a:t>
            </a:r>
            <a:r>
              <a:rPr lang="en-US" sz="3600" dirty="0"/>
              <a:t>Inflammation of the uveal tract, can affect the iris, the ciliary body, or the choroid.</a:t>
            </a:r>
          </a:p>
          <a:p>
            <a:r>
              <a:rPr lang="en-US" sz="3600" dirty="0"/>
              <a:t>two types of uveitis: </a:t>
            </a:r>
          </a:p>
          <a:p>
            <a:r>
              <a:rPr lang="en-US" sz="3600" b="1" dirty="0" err="1"/>
              <a:t>nongranulomatous</a:t>
            </a:r>
            <a:r>
              <a:rPr lang="en-US" sz="3600" dirty="0"/>
              <a:t> the most common type, which manifests as an acute condition with pain, photophobia, and a pattern of conjunctival injection, especially around the cornea. The pupil is small or irregular, and vision is blurred.</a:t>
            </a:r>
          </a:p>
          <a:p>
            <a:r>
              <a:rPr lang="en-US" sz="3600" dirty="0"/>
              <a:t>There may be small, fine precipitates on the posterior corneal surface and cells in the aqueous humor (</a:t>
            </a:r>
            <a:r>
              <a:rPr lang="en-US" sz="3600" dirty="0" err="1"/>
              <a:t>ie</a:t>
            </a:r>
            <a:r>
              <a:rPr lang="en-US" sz="3600" dirty="0"/>
              <a:t>, cell and flare). If severe, a </a:t>
            </a:r>
            <a:r>
              <a:rPr lang="en-US" sz="3600" b="1" dirty="0"/>
              <a:t>hypopyon </a:t>
            </a:r>
            <a:r>
              <a:rPr lang="en-US" sz="3600" dirty="0"/>
              <a:t>(</a:t>
            </a:r>
            <a:r>
              <a:rPr lang="en-US" sz="3600" dirty="0" err="1"/>
              <a:t>ie</a:t>
            </a:r>
            <a:r>
              <a:rPr lang="en-US" sz="3600" dirty="0"/>
              <a:t>, accumulation of pus in the anterior chamber) may occur. </a:t>
            </a:r>
          </a:p>
          <a:p>
            <a:r>
              <a:rPr lang="en-US" sz="3600" dirty="0"/>
              <a:t>The condition may be unilateral or bilateral and may be recurrent. </a:t>
            </a:r>
          </a:p>
        </p:txBody>
      </p:sp>
      <p:sp>
        <p:nvSpPr>
          <p:cNvPr id="2" name="Date Placeholder 1"/>
          <p:cNvSpPr>
            <a:spLocks noGrp="1"/>
          </p:cNvSpPr>
          <p:nvPr>
            <p:ph type="dt" sz="half" idx="10"/>
          </p:nvPr>
        </p:nvSpPr>
        <p:spPr/>
        <p:txBody>
          <a:bodyPr/>
          <a:lstStyle/>
          <a:p>
            <a:fld id="{7EFD93DA-9765-4A46-A4D3-249360D9719F}"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307</a:t>
            </a:fld>
            <a:endParaRPr lang="en-US"/>
          </a:p>
        </p:txBody>
      </p:sp>
    </p:spTree>
    <p:extLst>
      <p:ext uri="{BB962C8B-B14F-4D97-AF65-F5344CB8AC3E}">
        <p14:creationId xmlns:p14="http://schemas.microsoft.com/office/powerpoint/2010/main" val="1782727091"/>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A5575B-E278-418B-B69F-9BBA805E2BAE}"/>
              </a:ext>
            </a:extLst>
          </p:cNvPr>
          <p:cNvSpPr>
            <a:spLocks noGrp="1"/>
          </p:cNvSpPr>
          <p:nvPr>
            <p:ph idx="1"/>
          </p:nvPr>
        </p:nvSpPr>
        <p:spPr>
          <a:xfrm>
            <a:off x="182880" y="106680"/>
            <a:ext cx="11673840" cy="6629400"/>
          </a:xfrm>
        </p:spPr>
        <p:txBody>
          <a:bodyPr>
            <a:normAutofit/>
          </a:bodyPr>
          <a:lstStyle/>
          <a:p>
            <a:r>
              <a:rPr lang="en-US" sz="4000" dirty="0"/>
              <a:t>Repeated attacks can cause anterior synechia (</a:t>
            </a:r>
            <a:r>
              <a:rPr lang="en-US" sz="4000" dirty="0" err="1"/>
              <a:t>ie</a:t>
            </a:r>
            <a:r>
              <a:rPr lang="en-US" sz="4000" dirty="0"/>
              <a:t>, peripheral iris adheres to the cornea and impedes outflow of aqueous humor). </a:t>
            </a:r>
          </a:p>
          <a:p>
            <a:r>
              <a:rPr lang="en-US" sz="4000" dirty="0"/>
              <a:t>The development of posterior synechia (</a:t>
            </a:r>
            <a:r>
              <a:rPr lang="en-US" sz="4000" dirty="0" err="1"/>
              <a:t>ie</a:t>
            </a:r>
            <a:r>
              <a:rPr lang="en-US" sz="4000" dirty="0"/>
              <a:t>, adherence of the iris and lens) blocks aqueous outflow from the posterior chamber. </a:t>
            </a:r>
          </a:p>
          <a:p>
            <a:r>
              <a:rPr lang="en-US" sz="4000" dirty="0"/>
              <a:t>Secondary glaucoma can result from either anterior or posterior synechia. </a:t>
            </a:r>
          </a:p>
          <a:p>
            <a:r>
              <a:rPr lang="en-US" sz="4000" dirty="0"/>
              <a:t>Cataracts may also occur as a sequela to uveitis.</a:t>
            </a:r>
          </a:p>
          <a:p>
            <a:endParaRPr lang="en-US" sz="4000" dirty="0"/>
          </a:p>
        </p:txBody>
      </p:sp>
      <p:sp>
        <p:nvSpPr>
          <p:cNvPr id="2" name="Date Placeholder 1"/>
          <p:cNvSpPr>
            <a:spLocks noGrp="1"/>
          </p:cNvSpPr>
          <p:nvPr>
            <p:ph type="dt" sz="half" idx="10"/>
          </p:nvPr>
        </p:nvSpPr>
        <p:spPr/>
        <p:txBody>
          <a:bodyPr/>
          <a:lstStyle/>
          <a:p>
            <a:fld id="{20D4A8B3-BDF1-4EA2-94A2-127EB039A3A7}"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308</a:t>
            </a:fld>
            <a:endParaRPr lang="en-US"/>
          </a:p>
        </p:txBody>
      </p:sp>
    </p:spTree>
    <p:extLst>
      <p:ext uri="{BB962C8B-B14F-4D97-AF65-F5344CB8AC3E}">
        <p14:creationId xmlns:p14="http://schemas.microsoft.com/office/powerpoint/2010/main" val="1575215312"/>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28E1EA5-F1A9-4D15-B769-C43DCCE2F5B2}"/>
              </a:ext>
            </a:extLst>
          </p:cNvPr>
          <p:cNvSpPr>
            <a:spLocks noGrp="1"/>
          </p:cNvSpPr>
          <p:nvPr>
            <p:ph idx="1"/>
          </p:nvPr>
        </p:nvSpPr>
        <p:spPr>
          <a:xfrm>
            <a:off x="253218" y="295422"/>
            <a:ext cx="11633982" cy="6246055"/>
          </a:xfrm>
        </p:spPr>
        <p:txBody>
          <a:bodyPr>
            <a:normAutofit/>
          </a:bodyPr>
          <a:lstStyle/>
          <a:p>
            <a:r>
              <a:rPr lang="en-US" sz="3600" b="1" dirty="0"/>
              <a:t>Granulomatous uveitis </a:t>
            </a:r>
            <a:r>
              <a:rPr lang="en-US" sz="3600" dirty="0"/>
              <a:t>can have a more insidious onset and can involve any portion of the uveal tract. It tends to be chronic. </a:t>
            </a:r>
          </a:p>
          <a:p>
            <a:r>
              <a:rPr lang="en-US" sz="3600" dirty="0"/>
              <a:t>Symptoms such as photophobia and pain may be minimal. </a:t>
            </a:r>
          </a:p>
          <a:p>
            <a:r>
              <a:rPr lang="en-US" sz="3600" dirty="0"/>
              <a:t>The </a:t>
            </a:r>
            <a:r>
              <a:rPr lang="en-US" sz="3600" dirty="0" err="1"/>
              <a:t>keratic</a:t>
            </a:r>
            <a:r>
              <a:rPr lang="en-US" sz="3600" dirty="0"/>
              <a:t> precipitate may be large and grayish. </a:t>
            </a:r>
          </a:p>
          <a:p>
            <a:r>
              <a:rPr lang="en-US" sz="3600" dirty="0"/>
              <a:t>Vision is markedly and adversely affected. </a:t>
            </a:r>
          </a:p>
          <a:p>
            <a:r>
              <a:rPr lang="en-US" sz="3600" dirty="0"/>
              <a:t>Conjunctival injection is diffuse, and there may be vitreous clouding. </a:t>
            </a:r>
          </a:p>
          <a:p>
            <a:r>
              <a:rPr lang="en-US" sz="3600" dirty="0"/>
              <a:t>In a severe posterior uveitis, such as chorioretinitis, there may be retinal and choroidal hemorrhages.</a:t>
            </a:r>
          </a:p>
          <a:p>
            <a:endParaRPr lang="en-US" sz="3600" dirty="0"/>
          </a:p>
        </p:txBody>
      </p:sp>
      <p:sp>
        <p:nvSpPr>
          <p:cNvPr id="2" name="Date Placeholder 1"/>
          <p:cNvSpPr>
            <a:spLocks noGrp="1"/>
          </p:cNvSpPr>
          <p:nvPr>
            <p:ph type="dt" sz="half" idx="10"/>
          </p:nvPr>
        </p:nvSpPr>
        <p:spPr/>
        <p:txBody>
          <a:bodyPr/>
          <a:lstStyle/>
          <a:p>
            <a:fld id="{4AAC82D4-861A-451F-8A55-981D988A7973}"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309</a:t>
            </a:fld>
            <a:endParaRPr lang="en-US"/>
          </a:p>
        </p:txBody>
      </p:sp>
    </p:spTree>
    <p:extLst>
      <p:ext uri="{BB962C8B-B14F-4D97-AF65-F5344CB8AC3E}">
        <p14:creationId xmlns:p14="http://schemas.microsoft.com/office/powerpoint/2010/main" val="2166273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09600"/>
            <a:ext cx="7498080" cy="228600"/>
          </a:xfrm>
        </p:spPr>
        <p:txBody>
          <a:bodyPr>
            <a:normAutofit fontScale="90000"/>
          </a:bodyPr>
          <a:lstStyle/>
          <a:p>
            <a:endParaRPr lang="en-US" dirty="0"/>
          </a:p>
        </p:txBody>
      </p:sp>
      <p:sp>
        <p:nvSpPr>
          <p:cNvPr id="3" name="Content Placeholder 2"/>
          <p:cNvSpPr>
            <a:spLocks noGrp="1"/>
          </p:cNvSpPr>
          <p:nvPr>
            <p:ph idx="1"/>
          </p:nvPr>
        </p:nvSpPr>
        <p:spPr>
          <a:xfrm>
            <a:off x="762000" y="304800"/>
            <a:ext cx="10896600" cy="5305429"/>
          </a:xfrm>
        </p:spPr>
        <p:txBody>
          <a:bodyPr>
            <a:noAutofit/>
          </a:bodyPr>
          <a:lstStyle/>
          <a:p>
            <a:r>
              <a:rPr lang="en-US" sz="4000" dirty="0" smtClean="0">
                <a:latin typeface="Bookman Old Style" pitchFamily="18" charset="0"/>
              </a:rPr>
              <a:t>In the centre there is an aperture, the </a:t>
            </a:r>
            <a:r>
              <a:rPr lang="en-US" sz="4000" i="1" dirty="0" smtClean="0">
                <a:latin typeface="Bookman Old Style" pitchFamily="18" charset="0"/>
              </a:rPr>
              <a:t>pupil</a:t>
            </a:r>
            <a:r>
              <a:rPr lang="en-US" sz="4000" dirty="0" smtClean="0">
                <a:latin typeface="Bookman Old Style" pitchFamily="18" charset="0"/>
              </a:rPr>
              <a:t> </a:t>
            </a:r>
          </a:p>
          <a:p>
            <a:r>
              <a:rPr lang="en-US" sz="4000" dirty="0" smtClean="0">
                <a:latin typeface="Bookman Old Style" pitchFamily="18" charset="0"/>
              </a:rPr>
              <a:t>The pupil varies in size depending on the light intensity </a:t>
            </a:r>
          </a:p>
          <a:p>
            <a:r>
              <a:rPr lang="en-US" sz="4000" dirty="0" smtClean="0">
                <a:latin typeface="Bookman Old Style" pitchFamily="18" charset="0"/>
              </a:rPr>
              <a:t>In bright light the circular muscle </a:t>
            </a:r>
            <a:r>
              <a:rPr lang="en-US" sz="4000" dirty="0" err="1" smtClean="0">
                <a:latin typeface="Bookman Old Style" pitchFamily="18" charset="0"/>
              </a:rPr>
              <a:t>fibres</a:t>
            </a:r>
            <a:r>
              <a:rPr lang="en-US" sz="4000" dirty="0" smtClean="0">
                <a:latin typeface="Bookman Old Style" pitchFamily="18" charset="0"/>
              </a:rPr>
              <a:t> of the iris contracts and </a:t>
            </a:r>
            <a:r>
              <a:rPr lang="en-US" sz="4000" i="1" dirty="0" smtClean="0">
                <a:latin typeface="Bookman Old Style" pitchFamily="18" charset="0"/>
              </a:rPr>
              <a:t>constricts the pupil</a:t>
            </a:r>
          </a:p>
          <a:p>
            <a:r>
              <a:rPr lang="en-US" sz="4000" dirty="0" smtClean="0">
                <a:latin typeface="Bookman Old Style" pitchFamily="18" charset="0"/>
              </a:rPr>
              <a:t>In dim light the radiating muscle </a:t>
            </a:r>
            <a:r>
              <a:rPr lang="en-US" sz="4000" dirty="0" err="1" smtClean="0">
                <a:latin typeface="Bookman Old Style" pitchFamily="18" charset="0"/>
              </a:rPr>
              <a:t>fibres</a:t>
            </a:r>
            <a:r>
              <a:rPr lang="en-US" sz="4000" dirty="0" smtClean="0">
                <a:latin typeface="Bookman Old Style" pitchFamily="18" charset="0"/>
              </a:rPr>
              <a:t> contract dilating the pupil </a:t>
            </a:r>
            <a:endParaRPr lang="en-US" sz="4000" dirty="0">
              <a:latin typeface="Bookman Old Style" pitchFamily="18" charset="0"/>
            </a:endParaRPr>
          </a:p>
        </p:txBody>
      </p:sp>
      <p:sp>
        <p:nvSpPr>
          <p:cNvPr id="4" name="Date Placeholder 3"/>
          <p:cNvSpPr>
            <a:spLocks noGrp="1"/>
          </p:cNvSpPr>
          <p:nvPr>
            <p:ph type="dt" sz="half" idx="10"/>
          </p:nvPr>
        </p:nvSpPr>
        <p:spPr>
          <a:xfrm flipV="1">
            <a:off x="5105400" y="7772400"/>
            <a:ext cx="2133600" cy="76200"/>
          </a:xfrm>
        </p:spPr>
        <p:txBody>
          <a:bodyPr/>
          <a:lstStyle/>
          <a:p>
            <a:fld id="{FBAB952B-856C-454E-B9D6-CAA009B8B091}" type="datetime1">
              <a:rPr lang="en-US" smtClean="0"/>
              <a:t>2/21/2022</a:t>
            </a:fld>
            <a:endParaRPr lang="en-US" dirty="0"/>
          </a:p>
        </p:txBody>
      </p:sp>
      <p:sp>
        <p:nvSpPr>
          <p:cNvPr id="5" name="Footer Placeholder 4"/>
          <p:cNvSpPr>
            <a:spLocks noGrp="1"/>
          </p:cNvSpPr>
          <p:nvPr>
            <p:ph type="ftr" sz="quarter" idx="11"/>
          </p:nvPr>
        </p:nvSpPr>
        <p:spPr>
          <a:xfrm flipV="1">
            <a:off x="7239000" y="7467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31</a:t>
            </a:fld>
            <a:endParaRPr lang="en-US"/>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D3DF23-2959-4081-A7A1-816FB36A3DC5}"/>
              </a:ext>
            </a:extLst>
          </p:cNvPr>
          <p:cNvSpPr>
            <a:spLocks noGrp="1"/>
          </p:cNvSpPr>
          <p:nvPr>
            <p:ph idx="1"/>
          </p:nvPr>
        </p:nvSpPr>
        <p:spPr>
          <a:xfrm>
            <a:off x="559558" y="196949"/>
            <a:ext cx="11397980" cy="5767124"/>
          </a:xfrm>
        </p:spPr>
        <p:txBody>
          <a:bodyPr>
            <a:normAutofit lnSpcReduction="10000"/>
          </a:bodyPr>
          <a:lstStyle/>
          <a:p>
            <a:r>
              <a:rPr lang="en-US" sz="3600" b="1" dirty="0"/>
              <a:t>Management</a:t>
            </a:r>
          </a:p>
          <a:p>
            <a:r>
              <a:rPr lang="en-US" sz="3600" dirty="0"/>
              <a:t>Photophobia wear dark glasses outdoors. </a:t>
            </a:r>
          </a:p>
          <a:p>
            <a:r>
              <a:rPr lang="en-US" sz="3600" dirty="0"/>
              <a:t>Ciliary spasm and synechia -avoided through mydriasis; </a:t>
            </a:r>
            <a:r>
              <a:rPr lang="en-US" sz="3600" dirty="0" err="1"/>
              <a:t>cylopentolate</a:t>
            </a:r>
            <a:r>
              <a:rPr lang="en-US" sz="3600" dirty="0"/>
              <a:t> (</a:t>
            </a:r>
            <a:r>
              <a:rPr lang="en-US" sz="3600" dirty="0" err="1"/>
              <a:t>Cyclogyl</a:t>
            </a:r>
            <a:r>
              <a:rPr lang="en-US" sz="3600" dirty="0"/>
              <a:t>) and atropine </a:t>
            </a:r>
          </a:p>
          <a:p>
            <a:r>
              <a:rPr lang="en-US" sz="3600" dirty="0"/>
              <a:t>Local corticosteroid drops, such as </a:t>
            </a:r>
            <a:r>
              <a:rPr lang="en-US" sz="3600" dirty="0" err="1"/>
              <a:t>Pred</a:t>
            </a:r>
            <a:r>
              <a:rPr lang="en-US" sz="3600" dirty="0"/>
              <a:t> Forte 1% and </a:t>
            </a:r>
            <a:r>
              <a:rPr lang="en-US" sz="3600" dirty="0" err="1"/>
              <a:t>Flarex</a:t>
            </a:r>
            <a:r>
              <a:rPr lang="en-US" sz="3600" dirty="0"/>
              <a:t> 0.1%, instilled QID to six times a day to decrease inflammation. </a:t>
            </a:r>
          </a:p>
          <a:p>
            <a:r>
              <a:rPr lang="en-US" sz="3600" dirty="0"/>
              <a:t>very severe cases, systemic corticosteroids, as well as intravitreal corticosteroids, may be used.</a:t>
            </a:r>
          </a:p>
          <a:p>
            <a:r>
              <a:rPr lang="en-US" sz="3600" dirty="0"/>
              <a:t>If the uveitis is recurrent, a medical workup should be initiated to discover any underlying causes. </a:t>
            </a:r>
          </a:p>
        </p:txBody>
      </p:sp>
      <p:sp>
        <p:nvSpPr>
          <p:cNvPr id="2" name="Date Placeholder 1"/>
          <p:cNvSpPr>
            <a:spLocks noGrp="1"/>
          </p:cNvSpPr>
          <p:nvPr>
            <p:ph type="dt" sz="half" idx="10"/>
          </p:nvPr>
        </p:nvSpPr>
        <p:spPr/>
        <p:txBody>
          <a:bodyPr/>
          <a:lstStyle/>
          <a:p>
            <a:fld id="{6207312A-FB9F-42C9-B012-075C6C700DB0}"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310</a:t>
            </a:fld>
            <a:endParaRPr lang="en-US"/>
          </a:p>
        </p:txBody>
      </p:sp>
    </p:spTree>
    <p:extLst>
      <p:ext uri="{BB962C8B-B14F-4D97-AF65-F5344CB8AC3E}">
        <p14:creationId xmlns:p14="http://schemas.microsoft.com/office/powerpoint/2010/main" val="288013757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F920D1C-E98B-45CB-B4EF-1FB720C68056}"/>
              </a:ext>
            </a:extLst>
          </p:cNvPr>
          <p:cNvSpPr>
            <a:spLocks noGrp="1"/>
          </p:cNvSpPr>
          <p:nvPr>
            <p:ph idx="1"/>
          </p:nvPr>
        </p:nvSpPr>
        <p:spPr>
          <a:xfrm>
            <a:off x="267285" y="225082"/>
            <a:ext cx="11662117" cy="6358597"/>
          </a:xfrm>
        </p:spPr>
        <p:txBody>
          <a:bodyPr>
            <a:normAutofit/>
          </a:bodyPr>
          <a:lstStyle/>
          <a:p>
            <a:r>
              <a:rPr lang="en-US" sz="4400" dirty="0"/>
              <a:t>This evaluation should include a physical examination, complete systems review, and diagnostic tests, including a complete blood cell count, erythrocyte sedimentation rate, antinuclear antibodies (ANA), VDRL, and Lyme disease titer. </a:t>
            </a:r>
          </a:p>
          <a:p>
            <a:r>
              <a:rPr lang="en-US" sz="4400" dirty="0"/>
              <a:t>Underlying causes include toxoplasmosis, herpes zoster virus, ocular candidiasis, histoplasmosis, herpes simplex virus, tuberculosis, and syphilis.</a:t>
            </a:r>
          </a:p>
          <a:p>
            <a:endParaRPr lang="en-US" sz="4400" dirty="0"/>
          </a:p>
        </p:txBody>
      </p:sp>
      <p:sp>
        <p:nvSpPr>
          <p:cNvPr id="2" name="Date Placeholder 1"/>
          <p:cNvSpPr>
            <a:spLocks noGrp="1"/>
          </p:cNvSpPr>
          <p:nvPr>
            <p:ph type="dt" sz="half" idx="10"/>
          </p:nvPr>
        </p:nvSpPr>
        <p:spPr/>
        <p:txBody>
          <a:bodyPr/>
          <a:lstStyle/>
          <a:p>
            <a:fld id="{708AA242-C8EE-4714-AE47-9D4E50DA6D1C}"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311</a:t>
            </a:fld>
            <a:endParaRPr lang="en-US"/>
          </a:p>
        </p:txBody>
      </p:sp>
    </p:spTree>
    <p:extLst>
      <p:ext uri="{BB962C8B-B14F-4D97-AF65-F5344CB8AC3E}">
        <p14:creationId xmlns:p14="http://schemas.microsoft.com/office/powerpoint/2010/main" val="394416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9D4EA7-50C9-4730-8C07-4DE1907443FA}"/>
              </a:ext>
            </a:extLst>
          </p:cNvPr>
          <p:cNvSpPr>
            <a:spLocks noGrp="1"/>
          </p:cNvSpPr>
          <p:nvPr>
            <p:ph idx="1"/>
          </p:nvPr>
        </p:nvSpPr>
        <p:spPr>
          <a:xfrm>
            <a:off x="295422" y="422032"/>
            <a:ext cx="11451101" cy="6070844"/>
          </a:xfrm>
        </p:spPr>
        <p:txBody>
          <a:bodyPr>
            <a:normAutofit/>
          </a:bodyPr>
          <a:lstStyle/>
          <a:p>
            <a:r>
              <a:rPr lang="en-US" sz="4000" b="1" dirty="0"/>
              <a:t>Retinitis pigmentosa</a:t>
            </a:r>
          </a:p>
          <a:p>
            <a:r>
              <a:rPr lang="en-US" sz="4000" dirty="0"/>
              <a:t>This is a group of hereditary diseases in which there is degeneration of the retina, mainly affecting the rods. </a:t>
            </a:r>
          </a:p>
          <a:p>
            <a:r>
              <a:rPr lang="en-US" sz="4000" dirty="0"/>
              <a:t>Progressive impairment of peripheral vision, especially in dim light, usually becomes apparent in early childhood.</a:t>
            </a:r>
          </a:p>
          <a:p>
            <a:r>
              <a:rPr lang="en-US" sz="4000" dirty="0"/>
              <a:t>Over time this leads to tunnel vision and, eventually, loss of sight.</a:t>
            </a:r>
          </a:p>
        </p:txBody>
      </p:sp>
      <p:sp>
        <p:nvSpPr>
          <p:cNvPr id="2" name="Date Placeholder 1"/>
          <p:cNvSpPr>
            <a:spLocks noGrp="1"/>
          </p:cNvSpPr>
          <p:nvPr>
            <p:ph type="dt" sz="half" idx="10"/>
          </p:nvPr>
        </p:nvSpPr>
        <p:spPr/>
        <p:txBody>
          <a:bodyPr/>
          <a:lstStyle/>
          <a:p>
            <a:fld id="{18DB9144-FA81-4777-805B-CDA488D71172}"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AF434D14-001B-401F-82A3-E6826D97FAC1}" type="slidenum">
              <a:rPr lang="en-US" smtClean="0"/>
              <a:t>312</a:t>
            </a:fld>
            <a:endParaRPr lang="en-US"/>
          </a:p>
        </p:txBody>
      </p:sp>
    </p:spTree>
    <p:extLst>
      <p:ext uri="{BB962C8B-B14F-4D97-AF65-F5344CB8AC3E}">
        <p14:creationId xmlns:p14="http://schemas.microsoft.com/office/powerpoint/2010/main" val="340875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pPr>
              <a:defRPr/>
            </a:pPr>
            <a:fld id="{CEDABAB1-0F5C-4348-AAE6-EE3C6B8A44A0}" type="datetime1">
              <a:rPr lang="en-US" smtClean="0"/>
              <a:t>2/21/2022</a:t>
            </a:fld>
            <a:endParaRPr lang="en-US"/>
          </a:p>
        </p:txBody>
      </p:sp>
      <p:sp>
        <p:nvSpPr>
          <p:cNvPr id="2" name="Footer Placeholder 1"/>
          <p:cNvSpPr>
            <a:spLocks noGrp="1"/>
          </p:cNvSpPr>
          <p:nvPr>
            <p:ph type="ftr" sz="quarter" idx="11"/>
          </p:nvPr>
        </p:nvSpPr>
        <p:spPr/>
        <p:txBody>
          <a:bodyPr/>
          <a:lstStyle/>
          <a:p>
            <a:r>
              <a:rPr lang="en-US" smtClean="0"/>
              <a:t>Mrs. Cate Mungania Kimathi-Bsc. N</a:t>
            </a:r>
            <a:endParaRPr lang="en-US"/>
          </a:p>
        </p:txBody>
      </p:sp>
      <p:sp>
        <p:nvSpPr>
          <p:cNvPr id="7" name="Slide Number Placeholder 3"/>
          <p:cNvSpPr>
            <a:spLocks noGrp="1"/>
          </p:cNvSpPr>
          <p:nvPr>
            <p:ph type="sldNum" sz="quarter" idx="12"/>
          </p:nvPr>
        </p:nvSpPr>
        <p:spPr/>
        <p:txBody>
          <a:bodyPr/>
          <a:lstStyle/>
          <a:p>
            <a:pPr>
              <a:defRPr/>
            </a:pPr>
            <a:fld id="{BE960902-15AB-4E02-8AA9-C046575AF13D}" type="slidenum">
              <a:rPr lang="en-US"/>
              <a:pPr>
                <a:defRPr/>
              </a:pPr>
              <a:t>313</a:t>
            </a:fld>
            <a:endParaRPr lang="en-US"/>
          </a:p>
        </p:txBody>
      </p:sp>
      <p:sp>
        <p:nvSpPr>
          <p:cNvPr id="43012" name="Title 1"/>
          <p:cNvSpPr>
            <a:spLocks noGrp="1"/>
          </p:cNvSpPr>
          <p:nvPr>
            <p:ph type="title" idx="4294967295"/>
          </p:nvPr>
        </p:nvSpPr>
        <p:spPr>
          <a:xfrm>
            <a:off x="2895600" y="44450"/>
            <a:ext cx="7772400" cy="412750"/>
          </a:xfrm>
        </p:spPr>
        <p:txBody>
          <a:bodyPr>
            <a:normAutofit fontScale="90000"/>
          </a:bodyPr>
          <a:lstStyle/>
          <a:p>
            <a:pPr eaLnBrk="1" hangingPunct="1"/>
            <a:r>
              <a:rPr lang="en-US" altLang="en-US" b="1" dirty="0" smtClean="0"/>
              <a:t>Applying Eye Drop Medicine</a:t>
            </a:r>
            <a:endParaRPr lang="ar-EG" altLang="en-US" dirty="0" smtClean="0"/>
          </a:p>
        </p:txBody>
      </p:sp>
      <p:sp>
        <p:nvSpPr>
          <p:cNvPr id="3" name="Content Placeholder 2"/>
          <p:cNvSpPr>
            <a:spLocks noGrp="1"/>
          </p:cNvSpPr>
          <p:nvPr>
            <p:ph idx="4294967295"/>
          </p:nvPr>
        </p:nvSpPr>
        <p:spPr>
          <a:xfrm>
            <a:off x="685800" y="762000"/>
            <a:ext cx="11201400" cy="5029200"/>
          </a:xfrm>
        </p:spPr>
        <p:txBody>
          <a:bodyPr>
            <a:noAutofit/>
          </a:bodyPr>
          <a:lstStyle/>
          <a:p>
            <a:pPr eaLnBrk="1" hangingPunct="1">
              <a:lnSpc>
                <a:spcPct val="80000"/>
              </a:lnSpc>
              <a:defRPr/>
            </a:pPr>
            <a:r>
              <a:rPr lang="en-US" sz="2800" dirty="0">
                <a:solidFill>
                  <a:srgbClr val="140014"/>
                </a:solidFill>
                <a:latin typeface="Bookman Old Style" panose="02050604050505020204" pitchFamily="18" charset="0"/>
              </a:rPr>
              <a:t>STEP ONE:</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Tilt your head back. Using your middle finger,</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 gently press the corner of the eye </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by the side of the nose.</a:t>
            </a:r>
          </a:p>
          <a:p>
            <a:pPr eaLnBrk="1" hangingPunct="1">
              <a:lnSpc>
                <a:spcPct val="80000"/>
              </a:lnSpc>
              <a:defRPr/>
            </a:pPr>
            <a:r>
              <a:rPr lang="en-US" sz="2800" dirty="0">
                <a:solidFill>
                  <a:srgbClr val="140014"/>
                </a:solidFill>
                <a:latin typeface="Bookman Old Style" panose="02050604050505020204" pitchFamily="18" charset="0"/>
              </a:rPr>
              <a:t>STEP TWO:</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Use your index finger to </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pull down the lower lid.</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Then apply the eye drop medicine.</a:t>
            </a:r>
          </a:p>
          <a:p>
            <a:pPr eaLnBrk="1" hangingPunct="1">
              <a:lnSpc>
                <a:spcPct val="80000"/>
              </a:lnSpc>
              <a:defRPr/>
            </a:pPr>
            <a:r>
              <a:rPr lang="en-US" sz="2800" dirty="0">
                <a:solidFill>
                  <a:srgbClr val="140014"/>
                </a:solidFill>
                <a:latin typeface="Bookman Old Style" panose="02050604050505020204" pitchFamily="18" charset="0"/>
              </a:rPr>
              <a:t>STEP THREE:</a:t>
            </a:r>
            <a:br>
              <a:rPr lang="en-US" sz="2800" dirty="0">
                <a:solidFill>
                  <a:srgbClr val="140014"/>
                </a:solidFill>
                <a:latin typeface="Bookman Old Style" panose="02050604050505020204" pitchFamily="18" charset="0"/>
              </a:rPr>
            </a:br>
            <a:r>
              <a:rPr lang="en-US" sz="2800" dirty="0">
                <a:solidFill>
                  <a:srgbClr val="140014"/>
                </a:solidFill>
                <a:latin typeface="Bookman Old Style" panose="02050604050505020204" pitchFamily="18" charset="0"/>
              </a:rPr>
              <a:t>After applying the eye drop, let go of your lower lid. Close the eye and keep the middle finger in place for at least two minutes. If you’re applying more than one type of drop, wait at least 15 minutes for the next application. Use a facial tissue to wipe away excess drops on eyelids.</a:t>
            </a:r>
          </a:p>
          <a:p>
            <a:pPr eaLnBrk="1" hangingPunct="1">
              <a:lnSpc>
                <a:spcPct val="80000"/>
              </a:lnSpc>
              <a:defRPr/>
            </a:pPr>
            <a:endParaRPr lang="en-US" sz="2800" dirty="0">
              <a:solidFill>
                <a:srgbClr val="140014"/>
              </a:solidFill>
              <a:latin typeface="Bookman Old Style" panose="02050604050505020204" pitchFamily="18" charset="0"/>
            </a:endParaRPr>
          </a:p>
        </p:txBody>
      </p:sp>
      <p:pic>
        <p:nvPicPr>
          <p:cNvPr id="43014" name="Picture 2" descr="C:\Users\Psyko\Desktop\takingEyeDrop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776" y="796413"/>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 descr="C:\Users\Psyko\Desktop\takingEyeDrop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573" y="2079368"/>
            <a:ext cx="16383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084118"/>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2514600" y="0"/>
            <a:ext cx="7696200" cy="609600"/>
          </a:xfrm>
        </p:spPr>
        <p:txBody>
          <a:bodyPr>
            <a:normAutofit/>
          </a:bodyPr>
          <a:lstStyle/>
          <a:p>
            <a:r>
              <a:rPr lang="en-US" b="1" u="sng" dirty="0" smtClean="0"/>
              <a:t>BLINDNESS</a:t>
            </a:r>
          </a:p>
        </p:txBody>
      </p:sp>
      <p:sp>
        <p:nvSpPr>
          <p:cNvPr id="185347" name="Content Placeholder 2"/>
          <p:cNvSpPr>
            <a:spLocks noGrp="1"/>
          </p:cNvSpPr>
          <p:nvPr>
            <p:ph idx="1"/>
          </p:nvPr>
        </p:nvSpPr>
        <p:spPr>
          <a:xfrm>
            <a:off x="838200" y="609600"/>
            <a:ext cx="10896600" cy="5105400"/>
          </a:xfrm>
        </p:spPr>
        <p:txBody>
          <a:bodyPr>
            <a:noAutofit/>
          </a:bodyPr>
          <a:lstStyle/>
          <a:p>
            <a:r>
              <a:rPr lang="en-US" sz="3600" b="1" dirty="0">
                <a:latin typeface="Times New Roman" panose="02020603050405020304" pitchFamily="18" charset="0"/>
                <a:cs typeface="Times New Roman" panose="02020603050405020304" pitchFamily="18" charset="0"/>
              </a:rPr>
              <a:t>Def: </a:t>
            </a:r>
            <a:r>
              <a:rPr lang="en-US" sz="3600" dirty="0">
                <a:latin typeface="Times New Roman" panose="02020603050405020304" pitchFamily="18" charset="0"/>
                <a:cs typeface="Times New Roman" panose="02020603050405020304" pitchFamily="18" charset="0"/>
              </a:rPr>
              <a:t>the inability to see. The marked reduction in visual field with varying degrees of visual impairment.</a:t>
            </a:r>
            <a:r>
              <a:rPr lang="en-US" sz="3600" b="1" dirty="0">
                <a:latin typeface="Times New Roman" panose="02020603050405020304" pitchFamily="18" charset="0"/>
                <a:cs typeface="Times New Roman" panose="02020603050405020304" pitchFamily="18" charset="0"/>
              </a:rPr>
              <a:t> </a:t>
            </a:r>
          </a:p>
          <a:p>
            <a:r>
              <a:rPr lang="en-US" sz="3600" b="1" dirty="0">
                <a:latin typeface="Times New Roman" panose="02020603050405020304" pitchFamily="18" charset="0"/>
                <a:cs typeface="Times New Roman" panose="02020603050405020304" pitchFamily="18" charset="0"/>
              </a:rPr>
              <a:t>It is </a:t>
            </a:r>
            <a:r>
              <a:rPr lang="en-US" sz="3600" dirty="0">
                <a:latin typeface="Times New Roman" panose="02020603050405020304" pitchFamily="18" charset="0"/>
                <a:cs typeface="Times New Roman" panose="02020603050405020304" pitchFamily="18" charset="0"/>
              </a:rPr>
              <a:t>inability to see, usually defined as corrected visual acuity of 20/400 or less, or a visual field of no more than 20 degrees in the better eye</a:t>
            </a:r>
          </a:p>
          <a:p>
            <a:pPr>
              <a:buFont typeface="Arial" charset="0"/>
              <a:buNone/>
            </a:pPr>
            <a:r>
              <a:rPr lang="en-US" sz="3600" b="1" i="1" u="sng" dirty="0">
                <a:latin typeface="Times New Roman" panose="02020603050405020304" pitchFamily="18" charset="0"/>
                <a:cs typeface="Times New Roman" panose="02020603050405020304" pitchFamily="18" charset="0"/>
              </a:rPr>
              <a:t>Causes</a:t>
            </a:r>
          </a:p>
          <a:p>
            <a:pPr lvl="1"/>
            <a:r>
              <a:rPr lang="en-US" sz="2400" dirty="0" smtClean="0">
                <a:latin typeface="Times New Roman" panose="02020603050405020304" pitchFamily="18" charset="0"/>
                <a:cs typeface="Times New Roman" panose="02020603050405020304" pitchFamily="18" charset="0"/>
              </a:rPr>
              <a:t>Trauma of the eye</a:t>
            </a:r>
          </a:p>
          <a:p>
            <a:pPr lvl="1"/>
            <a:r>
              <a:rPr lang="en-US" sz="2400" dirty="0" smtClean="0">
                <a:latin typeface="Times New Roman" panose="02020603050405020304" pitchFamily="18" charset="0"/>
                <a:cs typeface="Times New Roman" panose="02020603050405020304" pitchFamily="18" charset="0"/>
              </a:rPr>
              <a:t>Corneal ulcers</a:t>
            </a:r>
          </a:p>
          <a:p>
            <a:pPr lvl="1"/>
            <a:r>
              <a:rPr lang="en-US" sz="2400" dirty="0" smtClean="0">
                <a:latin typeface="Times New Roman" panose="02020603050405020304" pitchFamily="18" charset="0"/>
                <a:cs typeface="Times New Roman" panose="02020603050405020304" pitchFamily="18" charset="0"/>
              </a:rPr>
              <a:t>Infectious (viral, bacterial, </a:t>
            </a:r>
            <a:r>
              <a:rPr lang="en-US" sz="2400" dirty="0" err="1" smtClean="0">
                <a:latin typeface="Times New Roman" panose="02020603050405020304" pitchFamily="18" charset="0"/>
                <a:cs typeface="Times New Roman" panose="02020603050405020304" pitchFamily="18" charset="0"/>
              </a:rPr>
              <a:t>gonococcal</a:t>
            </a:r>
            <a:r>
              <a:rPr lang="en-US" sz="2400" dirty="0" smtClean="0">
                <a:latin typeface="Times New Roman" panose="02020603050405020304" pitchFamily="18" charset="0"/>
                <a:cs typeface="Times New Roman" panose="02020603050405020304" pitchFamily="18" charset="0"/>
              </a:rPr>
              <a:t>)</a:t>
            </a:r>
          </a:p>
          <a:p>
            <a:pPr lvl="1"/>
            <a:r>
              <a:rPr lang="en-US" sz="2400" dirty="0" smtClean="0">
                <a:latin typeface="Times New Roman" panose="02020603050405020304" pitchFamily="18" charset="0"/>
                <a:cs typeface="Times New Roman" panose="02020603050405020304" pitchFamily="18" charset="0"/>
              </a:rPr>
              <a:t>Cataracts </a:t>
            </a:r>
          </a:p>
          <a:p>
            <a:pPr lvl="1"/>
            <a:r>
              <a:rPr lang="en-US" sz="2400" dirty="0" smtClean="0">
                <a:latin typeface="Times New Roman" panose="02020603050405020304" pitchFamily="18" charset="0"/>
                <a:cs typeface="Times New Roman" panose="02020603050405020304" pitchFamily="18" charset="0"/>
              </a:rPr>
              <a:t>Glaucoma</a:t>
            </a:r>
          </a:p>
        </p:txBody>
      </p:sp>
      <p:sp>
        <p:nvSpPr>
          <p:cNvPr id="2" name="Date Placeholder 1"/>
          <p:cNvSpPr>
            <a:spLocks noGrp="1"/>
          </p:cNvSpPr>
          <p:nvPr>
            <p:ph type="dt" sz="half" idx="10"/>
          </p:nvPr>
        </p:nvSpPr>
        <p:spPr/>
        <p:txBody>
          <a:bodyPr/>
          <a:lstStyle/>
          <a:p>
            <a:fld id="{9BD171B4-D987-4BBD-9632-DC593F68A2CA}"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314</a:t>
            </a:fld>
            <a:endParaRPr lang="en-US"/>
          </a:p>
        </p:txBody>
      </p:sp>
    </p:spTree>
    <p:extLst>
      <p:ext uri="{BB962C8B-B14F-4D97-AF65-F5344CB8AC3E}">
        <p14:creationId xmlns:p14="http://schemas.microsoft.com/office/powerpoint/2010/main" val="4123119681"/>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828800"/>
            <a:ext cx="7498080" cy="838200"/>
          </a:xfrm>
        </p:spPr>
        <p:txBody>
          <a:bodyPr/>
          <a:lstStyle/>
          <a:p>
            <a:endParaRPr lang="en-GB" dirty="0"/>
          </a:p>
        </p:txBody>
      </p:sp>
      <p:sp>
        <p:nvSpPr>
          <p:cNvPr id="3" name="Content Placeholder 2"/>
          <p:cNvSpPr>
            <a:spLocks noGrp="1"/>
          </p:cNvSpPr>
          <p:nvPr>
            <p:ph idx="1"/>
          </p:nvPr>
        </p:nvSpPr>
        <p:spPr>
          <a:xfrm>
            <a:off x="838200" y="304800"/>
            <a:ext cx="10668000" cy="5943600"/>
          </a:xfrm>
        </p:spPr>
        <p:txBody>
          <a:bodyPr>
            <a:normAutofit/>
          </a:bodyPr>
          <a:lstStyle/>
          <a:p>
            <a:pPr lvl="1"/>
            <a:r>
              <a:rPr lang="en-US" sz="3600" dirty="0">
                <a:latin typeface="Times New Roman" panose="02020603050405020304" pitchFamily="18" charset="0"/>
                <a:cs typeface="Times New Roman" panose="02020603050405020304" pitchFamily="18" charset="0"/>
              </a:rPr>
              <a:t>Retinal defects</a:t>
            </a:r>
          </a:p>
          <a:p>
            <a:pPr lvl="1"/>
            <a:r>
              <a:rPr lang="en-US" sz="3600" dirty="0">
                <a:latin typeface="Times New Roman" panose="02020603050405020304" pitchFamily="18" charset="0"/>
                <a:cs typeface="Times New Roman" panose="02020603050405020304" pitchFamily="18" charset="0"/>
              </a:rPr>
              <a:t>Dietary deficiency of vitamin A (night blindness)</a:t>
            </a:r>
          </a:p>
          <a:p>
            <a:pPr lvl="1"/>
            <a:r>
              <a:rPr lang="en-US" sz="3600" dirty="0" err="1">
                <a:latin typeface="Times New Roman" panose="02020603050405020304" pitchFamily="18" charset="0"/>
                <a:cs typeface="Times New Roman" panose="02020603050405020304" pitchFamily="18" charset="0"/>
              </a:rPr>
              <a:t>Onchorcerciasis</a:t>
            </a:r>
            <a:r>
              <a:rPr lang="en-US" sz="3600" dirty="0">
                <a:latin typeface="Times New Roman" panose="02020603050405020304" pitchFamily="18" charset="0"/>
                <a:cs typeface="Times New Roman" panose="02020603050405020304" pitchFamily="18" charset="0"/>
              </a:rPr>
              <a:t> (from worm causing river blindness).</a:t>
            </a:r>
          </a:p>
          <a:p>
            <a:endParaRPr lang="en-GB" sz="4000" dirty="0"/>
          </a:p>
        </p:txBody>
      </p:sp>
      <p:sp>
        <p:nvSpPr>
          <p:cNvPr id="4" name="Date Placeholder 3"/>
          <p:cNvSpPr>
            <a:spLocks noGrp="1"/>
          </p:cNvSpPr>
          <p:nvPr>
            <p:ph type="dt" sz="half" idx="10"/>
          </p:nvPr>
        </p:nvSpPr>
        <p:spPr/>
        <p:txBody>
          <a:bodyPr/>
          <a:lstStyle/>
          <a:p>
            <a:fld id="{831FBD95-FAAA-413E-BA5D-4372D451A6A9}" type="datetime1">
              <a:rPr lang="en-US" smtClean="0"/>
              <a:t>2/21/2022</a:t>
            </a:fld>
            <a:endParaRPr lang="en-US"/>
          </a:p>
        </p:txBody>
      </p:sp>
      <p:sp>
        <p:nvSpPr>
          <p:cNvPr id="5" name="Footer Placeholder 4"/>
          <p:cNvSpPr>
            <a:spLocks noGrp="1"/>
          </p:cNvSpPr>
          <p:nvPr>
            <p:ph type="ftr" sz="quarter" idx="11"/>
          </p:nvPr>
        </p:nvSpPr>
        <p:spPr>
          <a:xfrm>
            <a:off x="7239000" y="80010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315</a:t>
            </a:fld>
            <a:endParaRPr lang="en-US"/>
          </a:p>
        </p:txBody>
      </p:sp>
    </p:spTree>
    <p:extLst>
      <p:ext uri="{BB962C8B-B14F-4D97-AF65-F5344CB8AC3E}">
        <p14:creationId xmlns:p14="http://schemas.microsoft.com/office/powerpoint/2010/main" val="3257411451"/>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1981200" y="-1295400"/>
            <a:ext cx="8229600" cy="381000"/>
          </a:xfrm>
        </p:spPr>
        <p:txBody>
          <a:bodyPr>
            <a:normAutofit fontScale="90000"/>
          </a:bodyPr>
          <a:lstStyle/>
          <a:p>
            <a:endParaRPr lang="en-US" dirty="0" smtClean="0"/>
          </a:p>
        </p:txBody>
      </p:sp>
      <p:sp>
        <p:nvSpPr>
          <p:cNvPr id="3" name="Content Placeholder 2"/>
          <p:cNvSpPr>
            <a:spLocks noGrp="1"/>
          </p:cNvSpPr>
          <p:nvPr>
            <p:ph idx="1"/>
          </p:nvPr>
        </p:nvSpPr>
        <p:spPr>
          <a:xfrm>
            <a:off x="838200" y="304800"/>
            <a:ext cx="11125200" cy="5562600"/>
          </a:xfrm>
        </p:spPr>
        <p:txBody>
          <a:bodyPr>
            <a:noAutofit/>
          </a:bodyPr>
          <a:lstStyle/>
          <a:p>
            <a:pPr>
              <a:defRPr/>
            </a:pPr>
            <a:r>
              <a:rPr lang="en-US" sz="3600" b="1" i="1" u="sng" dirty="0">
                <a:latin typeface="Times New Roman" panose="02020603050405020304" pitchFamily="18" charset="0"/>
                <a:cs typeface="Times New Roman" panose="02020603050405020304" pitchFamily="18" charset="0"/>
              </a:rPr>
              <a:t>Predisposing factors</a:t>
            </a:r>
          </a:p>
          <a:p>
            <a:pPr lvl="1">
              <a:defRPr/>
            </a:pPr>
            <a:r>
              <a:rPr lang="en-US" sz="2400" dirty="0" smtClean="0">
                <a:latin typeface="Times New Roman" panose="02020603050405020304" pitchFamily="18" charset="0"/>
                <a:cs typeface="Times New Roman" panose="02020603050405020304" pitchFamily="18" charset="0"/>
              </a:rPr>
              <a:t>Poor hygiene</a:t>
            </a:r>
          </a:p>
          <a:p>
            <a:pPr lvl="1">
              <a:defRPr/>
            </a:pPr>
            <a:r>
              <a:rPr lang="en-US" sz="2400" dirty="0" smtClean="0">
                <a:latin typeface="Times New Roman" panose="02020603050405020304" pitchFamily="18" charset="0"/>
                <a:cs typeface="Times New Roman" panose="02020603050405020304" pitchFamily="18" charset="0"/>
              </a:rPr>
              <a:t>Poor sanitation</a:t>
            </a:r>
          </a:p>
          <a:p>
            <a:pPr lvl="1">
              <a:defRPr/>
            </a:pPr>
            <a:r>
              <a:rPr lang="en-US" sz="2400" dirty="0" smtClean="0">
                <a:latin typeface="Times New Roman" panose="02020603050405020304" pitchFamily="18" charset="0"/>
                <a:cs typeface="Times New Roman" panose="02020603050405020304" pitchFamily="18" charset="0"/>
              </a:rPr>
              <a:t>Poverty (dietary)</a:t>
            </a:r>
          </a:p>
          <a:p>
            <a:pPr>
              <a:defRPr/>
            </a:pPr>
            <a:r>
              <a:rPr lang="en-US" sz="3600" b="1" i="1" u="sng" dirty="0">
                <a:latin typeface="Times New Roman" panose="02020603050405020304" pitchFamily="18" charset="0"/>
                <a:cs typeface="Times New Roman" panose="02020603050405020304" pitchFamily="18" charset="0"/>
              </a:rPr>
              <a:t>Incidence</a:t>
            </a:r>
          </a:p>
          <a:p>
            <a:pPr lvl="1">
              <a:defRPr/>
            </a:pPr>
            <a:r>
              <a:rPr lang="en-US" sz="2400" dirty="0" smtClean="0">
                <a:latin typeface="Times New Roman" panose="02020603050405020304" pitchFamily="18" charset="0"/>
                <a:cs typeface="Times New Roman" panose="02020603050405020304" pitchFamily="18" charset="0"/>
              </a:rPr>
              <a:t>28 million world-wide and 6 % developed countries</a:t>
            </a:r>
            <a:endParaRPr lang="en-US" sz="2400" b="1" i="1" u="sng" dirty="0" smtClean="0">
              <a:latin typeface="Times New Roman" panose="02020603050405020304" pitchFamily="18" charset="0"/>
              <a:cs typeface="Times New Roman" panose="02020603050405020304" pitchFamily="18" charset="0"/>
            </a:endParaRPr>
          </a:p>
          <a:p>
            <a:pPr>
              <a:defRPr/>
            </a:pPr>
            <a:r>
              <a:rPr lang="en-US" sz="3600" b="1" i="1" u="sng" dirty="0">
                <a:latin typeface="Times New Roman" panose="02020603050405020304" pitchFamily="18" charset="0"/>
                <a:cs typeface="Times New Roman" panose="02020603050405020304" pitchFamily="18" charset="0"/>
              </a:rPr>
              <a:t>Prognosis</a:t>
            </a:r>
          </a:p>
          <a:p>
            <a:pPr marL="342900" lvl="1" indent="-342900">
              <a:buFont typeface="Arial" charset="0"/>
              <a:buChar char="•"/>
              <a:defRPr/>
            </a:pPr>
            <a:r>
              <a:rPr lang="en-US" sz="2400" dirty="0" smtClean="0">
                <a:latin typeface="Times New Roman" panose="02020603050405020304" pitchFamily="18" charset="0"/>
                <a:cs typeface="Times New Roman" panose="02020603050405020304" pitchFamily="18" charset="0"/>
              </a:rPr>
              <a:t>Depends on cause and availability of medical care.</a:t>
            </a:r>
          </a:p>
          <a:p>
            <a:pPr>
              <a:defRPr/>
            </a:pPr>
            <a:r>
              <a:rPr lang="en-US" sz="3600" b="1" i="1" u="sng" dirty="0">
                <a:latin typeface="Times New Roman" panose="02020603050405020304" pitchFamily="18" charset="0"/>
                <a:cs typeface="Times New Roman" panose="02020603050405020304" pitchFamily="18" charset="0"/>
              </a:rPr>
              <a:t>Signs and symptoms</a:t>
            </a:r>
          </a:p>
          <a:p>
            <a:pPr lvl="1">
              <a:defRPr/>
            </a:pPr>
            <a:r>
              <a:rPr lang="en-US" sz="2400" dirty="0" smtClean="0">
                <a:latin typeface="Times New Roman" panose="02020603050405020304" pitchFamily="18" charset="0"/>
                <a:cs typeface="Times New Roman" panose="02020603050405020304" pitchFamily="18" charset="0"/>
              </a:rPr>
              <a:t>Blurred vision</a:t>
            </a:r>
          </a:p>
          <a:p>
            <a:pPr lvl="1">
              <a:defRPr/>
            </a:pPr>
            <a:r>
              <a:rPr lang="en-US" sz="2400" dirty="0" smtClean="0">
                <a:latin typeface="Times New Roman" panose="02020603050405020304" pitchFamily="18" charset="0"/>
                <a:cs typeface="Times New Roman" panose="02020603050405020304" pitchFamily="18" charset="0"/>
              </a:rPr>
              <a:t>Inability to identify objects</a:t>
            </a:r>
          </a:p>
          <a:p>
            <a:pPr lvl="1">
              <a:defRPr/>
            </a:pPr>
            <a:r>
              <a:rPr lang="en-US" sz="2400" dirty="0" smtClean="0">
                <a:latin typeface="Times New Roman" panose="02020603050405020304" pitchFamily="18" charset="0"/>
                <a:cs typeface="Times New Roman" panose="02020603050405020304" pitchFamily="18" charset="0"/>
              </a:rPr>
              <a:t>Unclear/ Non-black cornea</a:t>
            </a:r>
          </a:p>
          <a:p>
            <a:pPr>
              <a:buFont typeface="Arial" charset="0"/>
              <a:buNone/>
              <a:defRPr/>
            </a:pPr>
            <a:endParaRPr lang="en-US" sz="2800" b="1" i="1" u="sng" dirty="0" smtClean="0"/>
          </a:p>
          <a:p>
            <a:pPr>
              <a:defRPr/>
            </a:pPr>
            <a:endParaRPr lang="en-US" sz="2800" b="1" i="1" u="sng" dirty="0" smtClean="0"/>
          </a:p>
          <a:p>
            <a:pPr lvl="1">
              <a:buFont typeface="Arial" charset="0"/>
              <a:buNone/>
              <a:defRPr/>
            </a:pPr>
            <a:endParaRPr lang="en-US" sz="2400" dirty="0"/>
          </a:p>
        </p:txBody>
      </p:sp>
      <p:sp>
        <p:nvSpPr>
          <p:cNvPr id="2" name="Date Placeholder 1"/>
          <p:cNvSpPr>
            <a:spLocks noGrp="1"/>
          </p:cNvSpPr>
          <p:nvPr>
            <p:ph type="dt" sz="half" idx="10"/>
          </p:nvPr>
        </p:nvSpPr>
        <p:spPr/>
        <p:txBody>
          <a:bodyPr/>
          <a:lstStyle/>
          <a:p>
            <a:fld id="{8F777E35-83BD-4869-AE88-F1F8873365F0}"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316</a:t>
            </a:fld>
            <a:endParaRPr lang="en-US"/>
          </a:p>
        </p:txBody>
      </p:sp>
    </p:spTree>
    <p:extLst>
      <p:ext uri="{BB962C8B-B14F-4D97-AF65-F5344CB8AC3E}">
        <p14:creationId xmlns:p14="http://schemas.microsoft.com/office/powerpoint/2010/main" val="555604894"/>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1752600" y="-685800"/>
            <a:ext cx="8229600" cy="46038"/>
          </a:xfrm>
        </p:spPr>
        <p:txBody>
          <a:bodyPr>
            <a:normAutofit fontScale="90000"/>
          </a:bodyPr>
          <a:lstStyle/>
          <a:p>
            <a:endParaRPr lang="en-US" dirty="0" smtClean="0"/>
          </a:p>
        </p:txBody>
      </p:sp>
      <p:sp>
        <p:nvSpPr>
          <p:cNvPr id="3" name="Content Placeholder 2"/>
          <p:cNvSpPr>
            <a:spLocks noGrp="1"/>
          </p:cNvSpPr>
          <p:nvPr>
            <p:ph idx="1"/>
          </p:nvPr>
        </p:nvSpPr>
        <p:spPr>
          <a:xfrm>
            <a:off x="990600" y="152400"/>
            <a:ext cx="10820400" cy="5638800"/>
          </a:xfrm>
        </p:spPr>
        <p:txBody>
          <a:bodyPr>
            <a:normAutofit/>
          </a:bodyPr>
          <a:lstStyle/>
          <a:p>
            <a:pPr>
              <a:defRPr/>
            </a:pPr>
            <a:r>
              <a:rPr lang="en-US" sz="4000" b="1" i="1" u="sng" dirty="0">
                <a:latin typeface="Times New Roman" panose="02020603050405020304" pitchFamily="18" charset="0"/>
                <a:cs typeface="Times New Roman" panose="02020603050405020304" pitchFamily="18" charset="0"/>
              </a:rPr>
              <a:t>Prevention</a:t>
            </a:r>
          </a:p>
          <a:p>
            <a:pPr lvl="1">
              <a:defRPr/>
            </a:pPr>
            <a:r>
              <a:rPr lang="en-US" sz="2800" dirty="0" smtClean="0">
                <a:latin typeface="Times New Roman" panose="02020603050405020304" pitchFamily="18" charset="0"/>
                <a:cs typeface="Times New Roman" panose="02020603050405020304" pitchFamily="18" charset="0"/>
              </a:rPr>
              <a:t>Promotion of good eye health</a:t>
            </a:r>
          </a:p>
          <a:p>
            <a:pPr lvl="1">
              <a:defRPr/>
            </a:pPr>
            <a:r>
              <a:rPr lang="en-US" sz="2800" dirty="0" smtClean="0">
                <a:latin typeface="Times New Roman" panose="02020603050405020304" pitchFamily="18" charset="0"/>
                <a:cs typeface="Times New Roman" panose="02020603050405020304" pitchFamily="18" charset="0"/>
              </a:rPr>
              <a:t>Sufficient dietary intake of vitamin A</a:t>
            </a:r>
          </a:p>
          <a:p>
            <a:pPr lvl="1">
              <a:defRPr/>
            </a:pPr>
            <a:r>
              <a:rPr lang="en-US" sz="2800" dirty="0" smtClean="0">
                <a:latin typeface="Times New Roman" panose="02020603050405020304" pitchFamily="18" charset="0"/>
                <a:cs typeface="Times New Roman" panose="02020603050405020304" pitchFamily="18" charset="0"/>
              </a:rPr>
              <a:t>Identifying and treating the cause</a:t>
            </a:r>
          </a:p>
          <a:p>
            <a:pPr lvl="1">
              <a:defRPr/>
            </a:pPr>
            <a:r>
              <a:rPr lang="en-US" sz="2800" dirty="0" smtClean="0">
                <a:latin typeface="Times New Roman" panose="02020603050405020304" pitchFamily="18" charset="0"/>
                <a:cs typeface="Times New Roman" panose="02020603050405020304" pitchFamily="18" charset="0"/>
              </a:rPr>
              <a:t>Surgery in indicated conditions</a:t>
            </a:r>
          </a:p>
          <a:p>
            <a:pPr lvl="1">
              <a:defRPr/>
            </a:pPr>
            <a:r>
              <a:rPr lang="en-US" sz="2800" dirty="0" smtClean="0">
                <a:latin typeface="Times New Roman" panose="02020603050405020304" pitchFamily="18" charset="0"/>
                <a:cs typeface="Times New Roman" panose="02020603050405020304" pitchFamily="18" charset="0"/>
              </a:rPr>
              <a:t>Continuous visual assessment</a:t>
            </a:r>
          </a:p>
          <a:p>
            <a:pPr lvl="1">
              <a:defRPr/>
            </a:pPr>
            <a:r>
              <a:rPr lang="en-US" sz="2800" dirty="0" smtClean="0">
                <a:latin typeface="Times New Roman" panose="02020603050405020304" pitchFamily="18" charset="0"/>
                <a:cs typeface="Times New Roman" panose="02020603050405020304" pitchFamily="18" charset="0"/>
              </a:rPr>
              <a:t>Referral for unexplained loss of vision</a:t>
            </a:r>
          </a:p>
          <a:p>
            <a:pPr marL="0" lvl="1" indent="0">
              <a:buNone/>
              <a:defRPr/>
            </a:pPr>
            <a:r>
              <a:rPr lang="en-US" sz="2800" b="1" u="sng" dirty="0" smtClean="0">
                <a:latin typeface="Times New Roman" panose="02020603050405020304" pitchFamily="18" charset="0"/>
                <a:cs typeface="Times New Roman" panose="02020603050405020304" pitchFamily="18" charset="0"/>
              </a:rPr>
              <a:t>TYPES OF BLINDNESS</a:t>
            </a:r>
          </a:p>
          <a:p>
            <a:pPr lvl="1" indent="-514350">
              <a:buFont typeface="+mj-lt"/>
              <a:buAutoNum type="arabicPeriod"/>
              <a:defRPr/>
            </a:pPr>
            <a:r>
              <a:rPr lang="en-US" sz="2800" b="1" dirty="0" smtClean="0">
                <a:latin typeface="Times New Roman" panose="02020603050405020304" pitchFamily="18" charset="0"/>
                <a:cs typeface="Times New Roman" panose="02020603050405020304" pitchFamily="18" charset="0"/>
              </a:rPr>
              <a:t>Daltonism (protanopia/red blindness)</a:t>
            </a:r>
          </a:p>
          <a:p>
            <a:pPr lvl="1" indent="-514350">
              <a:defRPr/>
            </a:pPr>
            <a:r>
              <a:rPr lang="en-US" sz="2800" dirty="0" smtClean="0">
                <a:latin typeface="Times New Roman" panose="02020603050405020304" pitchFamily="18" charset="0"/>
                <a:cs typeface="Times New Roman" panose="02020603050405020304" pitchFamily="18" charset="0"/>
              </a:rPr>
              <a:t>A defect in color vision in which a person cannot distinguish between reds and greens. The term  used to refer to “color blindness” in general.</a:t>
            </a:r>
          </a:p>
          <a:p>
            <a:pPr lvl="1" indent="-514350">
              <a:buNone/>
              <a:defRPr/>
            </a:pPr>
            <a:endParaRPr lang="en-US" sz="2800" b="1" dirty="0" smtClean="0">
              <a:latin typeface="Times New Roman" panose="02020603050405020304" pitchFamily="18" charset="0"/>
              <a:cs typeface="Times New Roman" panose="02020603050405020304" pitchFamily="18" charset="0"/>
            </a:endParaRPr>
          </a:p>
          <a:p>
            <a:pPr lvl="1">
              <a:defRPr/>
            </a:pPr>
            <a:endParaRPr lang="en-US" sz="2800" dirty="0" smtClean="0"/>
          </a:p>
          <a:p>
            <a:pPr lvl="1">
              <a:defRPr/>
            </a:pPr>
            <a:endParaRPr lang="en-US" sz="2800" dirty="0"/>
          </a:p>
        </p:txBody>
      </p:sp>
      <p:sp>
        <p:nvSpPr>
          <p:cNvPr id="2" name="Date Placeholder 1"/>
          <p:cNvSpPr>
            <a:spLocks noGrp="1"/>
          </p:cNvSpPr>
          <p:nvPr>
            <p:ph type="dt" sz="half" idx="10"/>
          </p:nvPr>
        </p:nvSpPr>
        <p:spPr/>
        <p:txBody>
          <a:bodyPr/>
          <a:lstStyle/>
          <a:p>
            <a:fld id="{468D3D46-EFE7-4D01-AF8B-825EBD976DB7}"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317</a:t>
            </a:fld>
            <a:endParaRPr lang="en-US"/>
          </a:p>
        </p:txBody>
      </p:sp>
    </p:spTree>
    <p:extLst>
      <p:ext uri="{BB962C8B-B14F-4D97-AF65-F5344CB8AC3E}">
        <p14:creationId xmlns:p14="http://schemas.microsoft.com/office/powerpoint/2010/main" val="2557865178"/>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1981200" y="0"/>
            <a:ext cx="8229600" cy="46038"/>
          </a:xfrm>
        </p:spPr>
        <p:txBody>
          <a:bodyPr>
            <a:normAutofit fontScale="90000"/>
          </a:bodyPr>
          <a:lstStyle/>
          <a:p>
            <a:r>
              <a:rPr lang="en-US" smtClean="0"/>
              <a:t> </a:t>
            </a:r>
          </a:p>
        </p:txBody>
      </p:sp>
      <p:sp>
        <p:nvSpPr>
          <p:cNvPr id="3" name="Content Placeholder 2"/>
          <p:cNvSpPr>
            <a:spLocks noGrp="1"/>
          </p:cNvSpPr>
          <p:nvPr>
            <p:ph idx="1"/>
          </p:nvPr>
        </p:nvSpPr>
        <p:spPr>
          <a:xfrm>
            <a:off x="990600" y="152400"/>
            <a:ext cx="10896600" cy="5638800"/>
          </a:xfrm>
        </p:spPr>
        <p:txBody>
          <a:bodyPr>
            <a:normAutofit fontScale="92500" lnSpcReduction="10000"/>
          </a:bodyPr>
          <a:lstStyle/>
          <a:p>
            <a:pPr>
              <a:buFont typeface="Arial" charset="0"/>
              <a:buNone/>
              <a:defRPr/>
            </a:pPr>
            <a:r>
              <a:rPr lang="en-US" sz="3000" b="1" dirty="0">
                <a:latin typeface="Bookman Old Style" panose="02050604050505020204" pitchFamily="18" charset="0"/>
              </a:rPr>
              <a:t>2. </a:t>
            </a:r>
            <a:r>
              <a:rPr lang="en-US" sz="3000" b="1" dirty="0">
                <a:latin typeface="Bookman Old Style" panose="02050604050505020204" pitchFamily="18" charset="0"/>
                <a:cs typeface="Times New Roman" panose="02020603050405020304" pitchFamily="18" charset="0"/>
              </a:rPr>
              <a:t>Day blindness (Hemeralopia)</a:t>
            </a:r>
          </a:p>
          <a:p>
            <a:pPr lvl="1">
              <a:defRPr/>
            </a:pPr>
            <a:r>
              <a:rPr lang="en-US" sz="3000" dirty="0">
                <a:latin typeface="Bookman Old Style" panose="02050604050505020204" pitchFamily="18" charset="0"/>
                <a:cs typeface="Times New Roman" panose="02020603050405020304" pitchFamily="18" charset="0"/>
              </a:rPr>
              <a:t>Fairly good vision in poor light but poor vision in good lighting. Congenital with poor visual acuity and deflective color vision.</a:t>
            </a:r>
          </a:p>
          <a:p>
            <a:pPr marL="0" lvl="1" indent="0">
              <a:buNone/>
              <a:defRPr/>
            </a:pPr>
            <a:r>
              <a:rPr lang="en-US" sz="3000" b="1" dirty="0">
                <a:latin typeface="Bookman Old Style" panose="02050604050505020204" pitchFamily="18" charset="0"/>
                <a:cs typeface="Times New Roman" panose="02020603050405020304" pitchFamily="18" charset="0"/>
              </a:rPr>
              <a:t>3. Night blindness (Nyctalopia)</a:t>
            </a:r>
          </a:p>
          <a:p>
            <a:pPr marL="0" indent="-274320">
              <a:defRPr/>
            </a:pPr>
            <a:r>
              <a:rPr lang="en-US" sz="3000" dirty="0">
                <a:latin typeface="Bookman Old Style" panose="02050604050505020204" pitchFamily="18" charset="0"/>
                <a:cs typeface="Times New Roman" panose="02020603050405020304" pitchFamily="18" charset="0"/>
              </a:rPr>
              <a:t>Inability to see in dim light or at night due to a disorder of the rods of the retina that are responsible for vision in dim light.</a:t>
            </a:r>
          </a:p>
          <a:p>
            <a:pPr marL="0" indent="-274320">
              <a:defRPr/>
            </a:pPr>
            <a:r>
              <a:rPr lang="en-US" sz="3000" dirty="0">
                <a:latin typeface="Bookman Old Style" panose="02050604050505020204" pitchFamily="18" charset="0"/>
                <a:cs typeface="Times New Roman" panose="02020603050405020304" pitchFamily="18" charset="0"/>
              </a:rPr>
              <a:t> It can result from a deficiency of vitamin A.</a:t>
            </a:r>
          </a:p>
          <a:p>
            <a:pPr marL="0" indent="-274320">
              <a:defRPr/>
            </a:pPr>
            <a:r>
              <a:rPr lang="en-US" sz="3000" dirty="0">
                <a:latin typeface="Bookman Old Style" panose="02050604050505020204" pitchFamily="18" charset="0"/>
                <a:cs typeface="Times New Roman" panose="02020603050405020304" pitchFamily="18" charset="0"/>
              </a:rPr>
              <a:t> if untreated, it progresses to</a:t>
            </a:r>
          </a:p>
          <a:p>
            <a:pPr marL="153162" lvl="1" indent="0">
              <a:defRPr/>
            </a:pPr>
            <a:r>
              <a:rPr lang="en-US" sz="3000" b="1" dirty="0">
                <a:latin typeface="Bookman Old Style" panose="02050604050505020204" pitchFamily="18" charset="0"/>
                <a:cs typeface="Times New Roman" panose="02020603050405020304" pitchFamily="18" charset="0"/>
              </a:rPr>
              <a:t>Xerophthalmia</a:t>
            </a:r>
            <a:r>
              <a:rPr lang="en-US" sz="3000" b="1" dirty="0">
                <a:latin typeface="Bookman Old Style" panose="02050604050505020204" pitchFamily="18" charset="0"/>
                <a:cs typeface="Times New Roman" panose="02020603050405020304" pitchFamily="18" charset="0"/>
                <a:sym typeface="Wingdings" pitchFamily="2" charset="2"/>
              </a:rPr>
              <a:t>: (</a:t>
            </a:r>
            <a:r>
              <a:rPr lang="en-US" sz="3000" dirty="0">
                <a:latin typeface="Bookman Old Style" panose="02050604050505020204" pitchFamily="18" charset="0"/>
                <a:cs typeface="Times New Roman" panose="02020603050405020304" pitchFamily="18" charset="0"/>
                <a:sym typeface="Wingdings" pitchFamily="2" charset="2"/>
              </a:rPr>
              <a:t>dry, thickened, wrinkled cornea  and conjunctiva), leading to blindness.</a:t>
            </a:r>
          </a:p>
          <a:p>
            <a:pPr marL="153162" lvl="1" indent="0">
              <a:defRPr/>
            </a:pPr>
            <a:r>
              <a:rPr lang="en-US" sz="3000" b="1" dirty="0">
                <a:latin typeface="Bookman Old Style" panose="02050604050505020204" pitchFamily="18" charset="0"/>
                <a:cs typeface="Times New Roman" panose="02020603050405020304" pitchFamily="18" charset="0"/>
                <a:sym typeface="Wingdings" pitchFamily="2" charset="2"/>
              </a:rPr>
              <a:t>Keratomalacia: (</a:t>
            </a:r>
            <a:r>
              <a:rPr lang="en-US" sz="3000" dirty="0">
                <a:latin typeface="Bookman Old Style" panose="02050604050505020204" pitchFamily="18" charset="0"/>
                <a:cs typeface="Times New Roman" panose="02020603050405020304" pitchFamily="18" charset="0"/>
                <a:sym typeface="Wingdings" pitchFamily="2" charset="2"/>
              </a:rPr>
              <a:t>soft cornea) which may perforate. The condition is very serious and blindness is usually inevitable.</a:t>
            </a:r>
            <a:endParaRPr lang="en-US" sz="3000" b="1" dirty="0">
              <a:latin typeface="Bookman Old Style" panose="02050604050505020204" pitchFamily="18" charset="0"/>
              <a:cs typeface="Times New Roman" panose="02020603050405020304" pitchFamily="18" charset="0"/>
            </a:endParaRPr>
          </a:p>
          <a:p>
            <a:pPr marL="0" lvl="1" indent="0">
              <a:defRPr/>
            </a:pPr>
            <a:endParaRPr lang="en-US" dirty="0"/>
          </a:p>
        </p:txBody>
      </p:sp>
      <p:sp>
        <p:nvSpPr>
          <p:cNvPr id="2" name="Date Placeholder 1"/>
          <p:cNvSpPr>
            <a:spLocks noGrp="1"/>
          </p:cNvSpPr>
          <p:nvPr>
            <p:ph type="dt" sz="half" idx="10"/>
          </p:nvPr>
        </p:nvSpPr>
        <p:spPr/>
        <p:txBody>
          <a:bodyPr/>
          <a:lstStyle/>
          <a:p>
            <a:fld id="{3EAF7D62-3D49-41B2-ABDA-A4CDA59DF943}"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318</a:t>
            </a:fld>
            <a:endParaRPr lang="en-US"/>
          </a:p>
        </p:txBody>
      </p:sp>
    </p:spTree>
    <p:extLst>
      <p:ext uri="{BB962C8B-B14F-4D97-AF65-F5344CB8AC3E}">
        <p14:creationId xmlns:p14="http://schemas.microsoft.com/office/powerpoint/2010/main" val="3939337560"/>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19200"/>
            <a:ext cx="7498080" cy="381000"/>
          </a:xfrm>
        </p:spPr>
        <p:txBody>
          <a:bodyPr>
            <a:normAutofit fontScale="90000"/>
          </a:bodyPr>
          <a:lstStyle/>
          <a:p>
            <a:endParaRPr lang="en-GB" dirty="0"/>
          </a:p>
        </p:txBody>
      </p:sp>
      <p:sp>
        <p:nvSpPr>
          <p:cNvPr id="3" name="Content Placeholder 2"/>
          <p:cNvSpPr>
            <a:spLocks noGrp="1"/>
          </p:cNvSpPr>
          <p:nvPr>
            <p:ph idx="1"/>
          </p:nvPr>
        </p:nvSpPr>
        <p:spPr>
          <a:xfrm>
            <a:off x="2590800" y="9067800"/>
            <a:ext cx="7866888" cy="457200"/>
          </a:xfrm>
        </p:spPr>
        <p:txBody>
          <a:bodyPr>
            <a:normAutofit/>
          </a:bodyPr>
          <a:lstStyle/>
          <a:p>
            <a:endParaRPr lang="en-GB" dirty="0"/>
          </a:p>
        </p:txBody>
      </p:sp>
      <p:sp>
        <p:nvSpPr>
          <p:cNvPr id="4" name="Date Placeholder 3"/>
          <p:cNvSpPr>
            <a:spLocks noGrp="1"/>
          </p:cNvSpPr>
          <p:nvPr>
            <p:ph type="dt" sz="half" idx="10"/>
          </p:nvPr>
        </p:nvSpPr>
        <p:spPr/>
        <p:txBody>
          <a:bodyPr/>
          <a:lstStyle/>
          <a:p>
            <a:fld id="{A072A10B-4D88-456F-9327-E695BB1DEEF7}" type="datetime1">
              <a:rPr lang="en-US" smtClean="0"/>
              <a:t>2/21/2022</a:t>
            </a:fld>
            <a:endParaRPr lang="en-US"/>
          </a:p>
        </p:txBody>
      </p:sp>
      <p:sp>
        <p:nvSpPr>
          <p:cNvPr id="5" name="Footer Placeholder 4"/>
          <p:cNvSpPr>
            <a:spLocks noGrp="1"/>
          </p:cNvSpPr>
          <p:nvPr>
            <p:ph type="ftr" sz="quarter" idx="11"/>
          </p:nvPr>
        </p:nvSpPr>
        <p:spPr>
          <a:xfrm flipV="1">
            <a:off x="7239000" y="76962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319</a:t>
            </a:fld>
            <a:endParaRPr lang="en-US"/>
          </a:p>
        </p:txBody>
      </p:sp>
      <p:pic>
        <p:nvPicPr>
          <p:cNvPr id="2050" name="Picture 2" descr="C:\Users\NURSING\Documents\download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9427"/>
            <a:ext cx="7315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01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381000"/>
          </a:xfrm>
        </p:spPr>
        <p:txBody>
          <a:bodyPr>
            <a:normAutofit fontScale="90000"/>
          </a:bodyPr>
          <a:lstStyle/>
          <a:p>
            <a:endParaRPr lang="en-US" dirty="0"/>
          </a:p>
        </p:txBody>
      </p:sp>
      <p:pic>
        <p:nvPicPr>
          <p:cNvPr id="1026" name="Picture 2" descr="C:\Users\HP\Downloads\iris.gif"/>
          <p:cNvPicPr>
            <a:picLocks noGrp="1" noChangeAspect="1" noChangeArrowheads="1"/>
          </p:cNvPicPr>
          <p:nvPr>
            <p:ph idx="1"/>
          </p:nvPr>
        </p:nvPicPr>
        <p:blipFill>
          <a:blip r:embed="rId2"/>
          <a:srcRect/>
          <a:stretch>
            <a:fillRect/>
          </a:stretch>
        </p:blipFill>
        <p:spPr bwMode="auto">
          <a:xfrm>
            <a:off x="2514600" y="-4916"/>
            <a:ext cx="7620000" cy="6096000"/>
          </a:xfrm>
          <a:prstGeom prst="rect">
            <a:avLst/>
          </a:prstGeom>
          <a:noFill/>
        </p:spPr>
      </p:pic>
      <p:sp>
        <p:nvSpPr>
          <p:cNvPr id="4" name="Date Placeholder 3"/>
          <p:cNvSpPr>
            <a:spLocks noGrp="1"/>
          </p:cNvSpPr>
          <p:nvPr>
            <p:ph type="dt" sz="half" idx="10"/>
          </p:nvPr>
        </p:nvSpPr>
        <p:spPr>
          <a:xfrm>
            <a:off x="5105400" y="7239000"/>
            <a:ext cx="2133600" cy="152400"/>
          </a:xfrm>
        </p:spPr>
        <p:txBody>
          <a:bodyPr/>
          <a:lstStyle/>
          <a:p>
            <a:fld id="{173C9A3A-07FA-461E-8E68-DEBF1AF9BE6D}"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32</a:t>
            </a:fld>
            <a:endParaRPr lang="en-US"/>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2514600" y="0"/>
            <a:ext cx="7696200" cy="609600"/>
          </a:xfrm>
        </p:spPr>
        <p:txBody>
          <a:bodyPr>
            <a:normAutofit/>
          </a:bodyPr>
          <a:lstStyle/>
          <a:p>
            <a:r>
              <a:rPr lang="en-US" b="1" u="sng" dirty="0" smtClean="0"/>
              <a:t>THE NEWLY BLIND</a:t>
            </a:r>
          </a:p>
        </p:txBody>
      </p:sp>
      <p:sp>
        <p:nvSpPr>
          <p:cNvPr id="3" name="Content Placeholder 2"/>
          <p:cNvSpPr>
            <a:spLocks noGrp="1"/>
          </p:cNvSpPr>
          <p:nvPr>
            <p:ph idx="1"/>
          </p:nvPr>
        </p:nvSpPr>
        <p:spPr>
          <a:xfrm>
            <a:off x="990600" y="533400"/>
            <a:ext cx="10896600" cy="5105400"/>
          </a:xfrm>
        </p:spPr>
        <p:txBody>
          <a:bodyPr>
            <a:normAutofit/>
          </a:bodyPr>
          <a:lstStyle/>
          <a:p>
            <a:pPr>
              <a:buFont typeface="Arial" charset="0"/>
              <a:buNone/>
              <a:defRPr/>
            </a:pPr>
            <a:r>
              <a:rPr lang="en-US" sz="3200" b="1" dirty="0">
                <a:latin typeface="Times New Roman" panose="02020603050405020304" pitchFamily="18" charset="0"/>
                <a:cs typeface="Times New Roman" panose="02020603050405020304" pitchFamily="18" charset="0"/>
              </a:rPr>
              <a:t>Stages</a:t>
            </a:r>
          </a:p>
          <a:p>
            <a:pPr marL="514350" indent="-514350">
              <a:buFont typeface="+mj-lt"/>
              <a:buAutoNum type="arabicPeriod"/>
              <a:defRPr/>
            </a:pPr>
            <a:r>
              <a:rPr lang="en-US" sz="3200" b="1" dirty="0">
                <a:latin typeface="Times New Roman" panose="02020603050405020304" pitchFamily="18" charset="0"/>
                <a:cs typeface="Times New Roman" panose="02020603050405020304" pitchFamily="18" charset="0"/>
              </a:rPr>
              <a:t>Denial</a:t>
            </a:r>
          </a:p>
          <a:p>
            <a:pPr marL="514350" indent="-514350">
              <a:buFont typeface="+mj-lt"/>
              <a:buAutoNum type="arabicPeriod"/>
              <a:defRPr/>
            </a:pPr>
            <a:r>
              <a:rPr lang="en-US" sz="3200" b="1" dirty="0">
                <a:latin typeface="Times New Roman" panose="02020603050405020304" pitchFamily="18" charset="0"/>
                <a:cs typeface="Times New Roman" panose="02020603050405020304" pitchFamily="18" charset="0"/>
              </a:rPr>
              <a:t>Value changes: </a:t>
            </a:r>
            <a:r>
              <a:rPr lang="en-US" sz="3200" dirty="0">
                <a:latin typeface="Times New Roman" panose="02020603050405020304" pitchFamily="18" charset="0"/>
                <a:cs typeface="Times New Roman" panose="02020603050405020304" pitchFamily="18" charset="0"/>
              </a:rPr>
              <a:t>adapting to aids that one thought he/she would never need.</a:t>
            </a:r>
            <a:endParaRPr lang="en-US" sz="3200" b="1" dirty="0">
              <a:latin typeface="Times New Roman" panose="02020603050405020304" pitchFamily="18" charset="0"/>
              <a:cs typeface="Times New Roman" panose="02020603050405020304" pitchFamily="18" charset="0"/>
            </a:endParaRPr>
          </a:p>
          <a:p>
            <a:pPr marL="514350" indent="-514350">
              <a:buFont typeface="+mj-lt"/>
              <a:buAutoNum type="arabicPeriod"/>
              <a:defRPr/>
            </a:pPr>
            <a:r>
              <a:rPr lang="en-US" sz="3200" b="1" dirty="0">
                <a:latin typeface="Times New Roman" panose="02020603050405020304" pitchFamily="18" charset="0"/>
                <a:cs typeface="Times New Roman" panose="02020603050405020304" pitchFamily="18" charset="0"/>
              </a:rPr>
              <a:t>Independence: </a:t>
            </a:r>
            <a:r>
              <a:rPr lang="en-US" sz="3200" dirty="0">
                <a:latin typeface="Times New Roman" panose="02020603050405020304" pitchFamily="18" charset="0"/>
                <a:cs typeface="Times New Roman" panose="02020603050405020304" pitchFamily="18" charset="0"/>
              </a:rPr>
              <a:t>dependence conflict. Attempting to accept his/her place without becoming completely dependent.</a:t>
            </a:r>
          </a:p>
          <a:p>
            <a:pPr marL="514350" indent="-514350">
              <a:buFont typeface="+mj-lt"/>
              <a:buAutoNum type="arabicPeriod"/>
              <a:defRPr/>
            </a:pPr>
            <a:r>
              <a:rPr lang="en-US" sz="3200" b="1" dirty="0">
                <a:latin typeface="Times New Roman" panose="02020603050405020304" pitchFamily="18" charset="0"/>
                <a:cs typeface="Times New Roman" panose="02020603050405020304" pitchFamily="18" charset="0"/>
              </a:rPr>
              <a:t>Coping with stigma: </a:t>
            </a:r>
            <a:r>
              <a:rPr lang="en-US" sz="3200" dirty="0">
                <a:latin typeface="Times New Roman" panose="02020603050405020304" pitchFamily="18" charset="0"/>
                <a:cs typeface="Times New Roman" panose="02020603050405020304" pitchFamily="18" charset="0"/>
              </a:rPr>
              <a:t>such as being labelled helpless, unemployable etc.</a:t>
            </a:r>
          </a:p>
          <a:p>
            <a:pPr marL="514350" indent="-514350">
              <a:buFont typeface="+mj-lt"/>
              <a:buAutoNum type="arabicPeriod"/>
              <a:defRPr/>
            </a:pPr>
            <a:r>
              <a:rPr lang="en-US" sz="3200" b="1" dirty="0">
                <a:latin typeface="Times New Roman" panose="02020603050405020304" pitchFamily="18" charset="0"/>
                <a:cs typeface="Times New Roman" panose="02020603050405020304" pitchFamily="18" charset="0"/>
              </a:rPr>
              <a:t>Learning to communicate in social settings without visual cues</a:t>
            </a:r>
          </a:p>
        </p:txBody>
      </p:sp>
      <p:sp>
        <p:nvSpPr>
          <p:cNvPr id="2" name="Date Placeholder 1"/>
          <p:cNvSpPr>
            <a:spLocks noGrp="1"/>
          </p:cNvSpPr>
          <p:nvPr>
            <p:ph type="dt" sz="half" idx="10"/>
          </p:nvPr>
        </p:nvSpPr>
        <p:spPr/>
        <p:txBody>
          <a:bodyPr/>
          <a:lstStyle/>
          <a:p>
            <a:fld id="{F3CE1A61-5C44-43BE-9C6B-E31EF1042A48}"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320</a:t>
            </a:fld>
            <a:endParaRPr lang="en-US"/>
          </a:p>
        </p:txBody>
      </p:sp>
    </p:spTree>
    <p:extLst>
      <p:ext uri="{BB962C8B-B14F-4D97-AF65-F5344CB8AC3E}">
        <p14:creationId xmlns:p14="http://schemas.microsoft.com/office/powerpoint/2010/main" val="331352329"/>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1981200" y="-1752600"/>
            <a:ext cx="8229600" cy="152400"/>
          </a:xfrm>
        </p:spPr>
        <p:txBody>
          <a:bodyPr>
            <a:normAutofit fontScale="90000"/>
          </a:bodyPr>
          <a:lstStyle/>
          <a:p>
            <a:endParaRPr lang="en-US" dirty="0" smtClean="0"/>
          </a:p>
        </p:txBody>
      </p:sp>
      <p:sp>
        <p:nvSpPr>
          <p:cNvPr id="3" name="Content Placeholder 2"/>
          <p:cNvSpPr>
            <a:spLocks noGrp="1"/>
          </p:cNvSpPr>
          <p:nvPr>
            <p:ph idx="1"/>
          </p:nvPr>
        </p:nvSpPr>
        <p:spPr>
          <a:xfrm>
            <a:off x="990600" y="0"/>
            <a:ext cx="10820400" cy="5638800"/>
          </a:xfrm>
        </p:spPr>
        <p:txBody>
          <a:bodyPr>
            <a:noAutofit/>
          </a:bodyPr>
          <a:lstStyle/>
          <a:p>
            <a:pPr>
              <a:buFont typeface="Arial" charset="0"/>
              <a:buNone/>
              <a:defRPr/>
            </a:pPr>
            <a:r>
              <a:rPr lang="en-US" sz="4000" b="1" dirty="0">
                <a:latin typeface="Times New Roman" panose="02020603050405020304" pitchFamily="18" charset="0"/>
                <a:cs typeface="Times New Roman" panose="02020603050405020304" pitchFamily="18" charset="0"/>
              </a:rPr>
              <a:t>Rehabilitation </a:t>
            </a:r>
            <a:r>
              <a:rPr lang="en-US" sz="4000" dirty="0">
                <a:latin typeface="Times New Roman" panose="02020603050405020304" pitchFamily="18" charset="0"/>
                <a:cs typeface="Times New Roman" panose="02020603050405020304" pitchFamily="18" charset="0"/>
              </a:rPr>
              <a:t>involves</a:t>
            </a:r>
          </a:p>
          <a:p>
            <a:pPr lvl="1">
              <a:defRPr/>
            </a:pPr>
            <a:r>
              <a:rPr lang="en-US" sz="2800" b="1" dirty="0" smtClean="0">
                <a:latin typeface="Times New Roman" panose="02020603050405020304" pitchFamily="18" charset="0"/>
                <a:cs typeface="Times New Roman" panose="02020603050405020304" pitchFamily="18" charset="0"/>
              </a:rPr>
              <a:t>Need </a:t>
            </a:r>
            <a:r>
              <a:rPr lang="en-US" sz="2800" dirty="0" smtClean="0">
                <a:latin typeface="Times New Roman" panose="02020603050405020304" pitchFamily="18" charset="0"/>
                <a:cs typeface="Times New Roman" panose="02020603050405020304" pitchFamily="18" charset="0"/>
              </a:rPr>
              <a:t> for healthy adjustment assisted by those skilled in rehabilitation of the blind e.g. </a:t>
            </a:r>
            <a:r>
              <a:rPr lang="en-US" sz="2800" dirty="0" err="1" smtClean="0">
                <a:latin typeface="Times New Roman" panose="02020603050405020304" pitchFamily="18" charset="0"/>
                <a:cs typeface="Times New Roman" panose="02020603050405020304" pitchFamily="18" charset="0"/>
              </a:rPr>
              <a:t>machakos</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Thika</a:t>
            </a:r>
            <a:r>
              <a:rPr lang="en-US" sz="2800" dirty="0" smtClean="0">
                <a:latin typeface="Times New Roman" panose="02020603050405020304" pitchFamily="18" charset="0"/>
                <a:cs typeface="Times New Roman" panose="02020603050405020304" pitchFamily="18" charset="0"/>
              </a:rPr>
              <a:t> school for the blind</a:t>
            </a:r>
          </a:p>
          <a:p>
            <a:pPr lvl="1">
              <a:defRPr/>
            </a:pPr>
            <a:r>
              <a:rPr lang="en-US" sz="2800" b="1" dirty="0" smtClean="0">
                <a:latin typeface="Times New Roman" panose="02020603050405020304" pitchFamily="18" charset="0"/>
                <a:cs typeface="Times New Roman" panose="02020603050405020304" pitchFamily="18" charset="0"/>
              </a:rPr>
              <a:t>Mobility aids: </a:t>
            </a:r>
            <a:r>
              <a:rPr lang="en-US" sz="2800" dirty="0" smtClean="0">
                <a:latin typeface="Times New Roman" panose="02020603050405020304" pitchFamily="18" charset="0"/>
                <a:cs typeface="Times New Roman" panose="02020603050405020304" pitchFamily="18" charset="0"/>
              </a:rPr>
              <a:t>these are the most basic need for the blind and include; canes, dogs, morvat sensors that emit ultrasounds from objects 3 – 4 meters </a:t>
            </a:r>
            <a:r>
              <a:rPr lang="en-US" sz="2800" b="1" dirty="0" smtClean="0">
                <a:latin typeface="Times New Roman" panose="02020603050405020304" pitchFamily="18" charset="0"/>
                <a:cs typeface="Times New Roman" panose="02020603050405020304" pitchFamily="18" charset="0"/>
              </a:rPr>
              <a:t>Braille </a:t>
            </a:r>
            <a:r>
              <a:rPr lang="en-US" sz="2800" dirty="0" smtClean="0">
                <a:latin typeface="Times New Roman" panose="02020603050405020304" pitchFamily="18" charset="0"/>
                <a:cs typeface="Times New Roman" panose="02020603050405020304" pitchFamily="18" charset="0"/>
              </a:rPr>
              <a:t>for reading</a:t>
            </a:r>
          </a:p>
          <a:p>
            <a:pPr marL="0" lvl="1" indent="0">
              <a:buNone/>
              <a:defRPr/>
            </a:pPr>
            <a:r>
              <a:rPr lang="en-US" sz="2800" b="1" i="1" u="sng" dirty="0" smtClean="0">
                <a:latin typeface="Times New Roman" panose="02020603050405020304" pitchFamily="18" charset="0"/>
                <a:cs typeface="Times New Roman" panose="02020603050405020304" pitchFamily="18" charset="0"/>
              </a:rPr>
              <a:t>Goals for the patient</a:t>
            </a:r>
          </a:p>
          <a:p>
            <a:pPr marL="0" lvl="1" indent="0">
              <a:buNone/>
              <a:defRPr/>
            </a:pPr>
            <a:r>
              <a:rPr lang="en-US" sz="2800" dirty="0" smtClean="0">
                <a:latin typeface="Times New Roman" panose="02020603050405020304" pitchFamily="18" charset="0"/>
                <a:cs typeface="Times New Roman" panose="02020603050405020304" pitchFamily="18" charset="0"/>
              </a:rPr>
              <a:t>To accept the sightless condition by:</a:t>
            </a:r>
          </a:p>
          <a:p>
            <a:pPr marL="0" lvl="1" indent="0">
              <a:defRPr/>
            </a:pPr>
            <a:r>
              <a:rPr lang="en-US" sz="2800" dirty="0" smtClean="0">
                <a:latin typeface="Times New Roman" panose="02020603050405020304" pitchFamily="18" charset="0"/>
                <a:cs typeface="Times New Roman" panose="02020603050405020304" pitchFamily="18" charset="0"/>
              </a:rPr>
              <a:t>Adaptation to the use of helping aids</a:t>
            </a:r>
          </a:p>
          <a:p>
            <a:pPr marL="0" lvl="1" indent="0">
              <a:defRPr/>
            </a:pPr>
            <a:r>
              <a:rPr lang="en-US" sz="2800" dirty="0" smtClean="0">
                <a:latin typeface="Times New Roman" panose="02020603050405020304" pitchFamily="18" charset="0"/>
                <a:cs typeface="Times New Roman" panose="02020603050405020304" pitchFamily="18" charset="0"/>
              </a:rPr>
              <a:t>Acceptance of visual role without becoming completely dependent</a:t>
            </a:r>
          </a:p>
          <a:p>
            <a:pPr marL="0" lvl="1" indent="0">
              <a:defRPr/>
            </a:pPr>
            <a:r>
              <a:rPr lang="en-US" sz="2800" dirty="0" smtClean="0">
                <a:latin typeface="Times New Roman" panose="02020603050405020304" pitchFamily="18" charset="0"/>
                <a:cs typeface="Times New Roman" panose="02020603050405020304" pitchFamily="18" charset="0"/>
              </a:rPr>
              <a:t>Continuing with self-care</a:t>
            </a:r>
          </a:p>
          <a:p>
            <a:pPr marL="0" lvl="1" indent="0">
              <a:buNone/>
              <a:defRPr/>
            </a:pPr>
            <a:endParaRPr lang="en-US" sz="2800" b="1" i="1" u="sng"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ECCE033D-2B6F-48E8-BB35-E65EA4870819}"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321</a:t>
            </a:fld>
            <a:endParaRPr lang="en-US"/>
          </a:p>
        </p:txBody>
      </p:sp>
    </p:spTree>
    <p:extLst>
      <p:ext uri="{BB962C8B-B14F-4D97-AF65-F5344CB8AC3E}">
        <p14:creationId xmlns:p14="http://schemas.microsoft.com/office/powerpoint/2010/main" val="1943926613"/>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981200" y="-609600"/>
            <a:ext cx="8229600" cy="46038"/>
          </a:xfrm>
        </p:spPr>
        <p:txBody>
          <a:bodyPr>
            <a:normAutofit fontScale="90000"/>
          </a:bodyPr>
          <a:lstStyle/>
          <a:p>
            <a:endParaRPr lang="en-US" dirty="0" smtClean="0"/>
          </a:p>
        </p:txBody>
      </p:sp>
      <p:sp>
        <p:nvSpPr>
          <p:cNvPr id="3" name="Content Placeholder 2"/>
          <p:cNvSpPr>
            <a:spLocks noGrp="1"/>
          </p:cNvSpPr>
          <p:nvPr>
            <p:ph idx="1"/>
          </p:nvPr>
        </p:nvSpPr>
        <p:spPr>
          <a:xfrm>
            <a:off x="838200" y="0"/>
            <a:ext cx="11125200" cy="5715000"/>
          </a:xfrm>
        </p:spPr>
        <p:txBody>
          <a:bodyPr>
            <a:normAutofit/>
          </a:bodyPr>
          <a:lstStyle/>
          <a:p>
            <a:pPr lvl="1">
              <a:defRPr/>
            </a:pPr>
            <a:r>
              <a:rPr lang="en-US" sz="2800" dirty="0" smtClean="0">
                <a:latin typeface="Bookman Old Style" panose="02050604050505020204" pitchFamily="18" charset="0"/>
              </a:rPr>
              <a:t>Coping with social stigma</a:t>
            </a:r>
          </a:p>
          <a:p>
            <a:pPr lvl="1">
              <a:defRPr/>
            </a:pPr>
            <a:r>
              <a:rPr lang="en-US" sz="2800" dirty="0" smtClean="0">
                <a:latin typeface="Bookman Old Style" panose="02050604050505020204" pitchFamily="18" charset="0"/>
              </a:rPr>
              <a:t>Learning to communicate without visual clues</a:t>
            </a:r>
          </a:p>
          <a:p>
            <a:pPr lvl="1">
              <a:defRPr/>
            </a:pPr>
            <a:r>
              <a:rPr lang="en-US" sz="2800" dirty="0" smtClean="0">
                <a:latin typeface="Bookman Old Style" panose="02050604050505020204" pitchFamily="18" charset="0"/>
              </a:rPr>
              <a:t>Adherence to prescribed therapeutic regimens</a:t>
            </a:r>
          </a:p>
          <a:p>
            <a:pPr marL="0" lvl="1" indent="0">
              <a:buNone/>
              <a:defRPr/>
            </a:pPr>
            <a:r>
              <a:rPr lang="en-US" sz="2800" b="1" i="1" u="sng" dirty="0" smtClean="0">
                <a:latin typeface="Bookman Old Style" panose="02050604050505020204" pitchFamily="18" charset="0"/>
              </a:rPr>
              <a:t>The nurse’s role</a:t>
            </a:r>
          </a:p>
          <a:p>
            <a:pPr lvl="1" indent="-514350">
              <a:buFont typeface="+mj-lt"/>
              <a:buAutoNum type="arabicPeriod"/>
              <a:defRPr/>
            </a:pPr>
            <a:r>
              <a:rPr lang="en-US" sz="2800" dirty="0" smtClean="0">
                <a:latin typeface="Bookman Old Style" panose="02050604050505020204" pitchFamily="18" charset="0"/>
              </a:rPr>
              <a:t>Patient teaching – about self care</a:t>
            </a:r>
          </a:p>
          <a:p>
            <a:pPr lvl="1" indent="-514350">
              <a:buFont typeface="+mj-lt"/>
              <a:buAutoNum type="arabicPeriod"/>
              <a:defRPr/>
            </a:pPr>
            <a:r>
              <a:rPr lang="en-US" sz="2800" dirty="0" smtClean="0">
                <a:latin typeface="Bookman Old Style" panose="02050604050505020204" pitchFamily="18" charset="0"/>
              </a:rPr>
              <a:t>Patient support – in fear and correcting mis-information</a:t>
            </a:r>
          </a:p>
          <a:p>
            <a:pPr lvl="1" indent="-514350">
              <a:buFont typeface="+mj-lt"/>
              <a:buAutoNum type="arabicPeriod"/>
              <a:defRPr/>
            </a:pPr>
            <a:r>
              <a:rPr lang="en-US" sz="2800" dirty="0" smtClean="0">
                <a:latin typeface="Bookman Old Style" panose="02050604050505020204" pitchFamily="18" charset="0"/>
              </a:rPr>
              <a:t>Patient care: treat with dignity, not pity. Things should remain in the same position. Doors should not be left half open. Rem: the sense of touch becomes very important.</a:t>
            </a:r>
          </a:p>
          <a:p>
            <a:pPr lvl="1" indent="-514350">
              <a:buFont typeface="+mj-lt"/>
              <a:buAutoNum type="arabicPeriod"/>
              <a:defRPr/>
            </a:pPr>
            <a:r>
              <a:rPr lang="en-US" sz="2800" dirty="0" smtClean="0">
                <a:latin typeface="Bookman Old Style" panose="02050604050505020204" pitchFamily="18" charset="0"/>
              </a:rPr>
              <a:t>Collaboration with the physician in patient care.</a:t>
            </a:r>
          </a:p>
          <a:p>
            <a:pPr lvl="1" indent="-514350">
              <a:buFont typeface="+mj-lt"/>
              <a:buAutoNum type="arabicPeriod"/>
              <a:defRPr/>
            </a:pPr>
            <a:r>
              <a:rPr lang="en-US" sz="2800" dirty="0" smtClean="0">
                <a:latin typeface="Bookman Old Style" panose="02050604050505020204" pitchFamily="18" charset="0"/>
              </a:rPr>
              <a:t>Referral when patient is declared legally blind.</a:t>
            </a:r>
            <a:endParaRPr lang="en-US" sz="2800" dirty="0">
              <a:latin typeface="Bookman Old Style" panose="02050604050505020204" pitchFamily="18" charset="0"/>
            </a:endParaRPr>
          </a:p>
        </p:txBody>
      </p:sp>
      <p:sp>
        <p:nvSpPr>
          <p:cNvPr id="2" name="Date Placeholder 1"/>
          <p:cNvSpPr>
            <a:spLocks noGrp="1"/>
          </p:cNvSpPr>
          <p:nvPr>
            <p:ph type="dt" sz="half" idx="10"/>
          </p:nvPr>
        </p:nvSpPr>
        <p:spPr/>
        <p:txBody>
          <a:bodyPr/>
          <a:lstStyle/>
          <a:p>
            <a:fld id="{A1BBF0AD-A359-41BC-A5BE-21AB024CE35A}"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322</a:t>
            </a:fld>
            <a:endParaRPr lang="en-US"/>
          </a:p>
        </p:txBody>
      </p:sp>
    </p:spTree>
    <p:extLst>
      <p:ext uri="{BB962C8B-B14F-4D97-AF65-F5344CB8AC3E}">
        <p14:creationId xmlns:p14="http://schemas.microsoft.com/office/powerpoint/2010/main" val="121329973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524000" y="165515"/>
            <a:ext cx="9144000" cy="834845"/>
          </a:xfrm>
          <a:solidFill>
            <a:srgbClr val="CC00CC"/>
          </a:solidFill>
        </p:spPr>
        <p:txBody>
          <a:bodyPr/>
          <a:lstStyle/>
          <a:p>
            <a:pPr eaLnBrk="1" hangingPunct="1"/>
            <a:r>
              <a:rPr lang="en-US" b="1" dirty="0" smtClean="0">
                <a:solidFill>
                  <a:schemeClr val="bg1"/>
                </a:solidFill>
              </a:rPr>
              <a:t>TUMORS OF THE EYE</a:t>
            </a:r>
          </a:p>
        </p:txBody>
      </p:sp>
      <p:sp>
        <p:nvSpPr>
          <p:cNvPr id="3" name="Content Placeholder 2"/>
          <p:cNvSpPr>
            <a:spLocks noGrp="1"/>
          </p:cNvSpPr>
          <p:nvPr>
            <p:ph idx="1"/>
          </p:nvPr>
        </p:nvSpPr>
        <p:spPr>
          <a:xfrm>
            <a:off x="723331" y="914400"/>
            <a:ext cx="10781732" cy="4599296"/>
          </a:xfrm>
        </p:spPr>
        <p:txBody>
          <a:bodyPr rtlCol="0">
            <a:normAutofit/>
          </a:bodyPr>
          <a:lstStyle/>
          <a:p>
            <a:pPr>
              <a:defRPr/>
            </a:pPr>
            <a:r>
              <a:rPr lang="en-US" sz="3600" dirty="0" smtClean="0"/>
              <a:t>They may be benign or malignant, form in or metastasize to the eye.</a:t>
            </a:r>
          </a:p>
          <a:p>
            <a:pPr>
              <a:buNone/>
              <a:defRPr/>
            </a:pPr>
            <a:r>
              <a:rPr lang="en-US" sz="3600" b="1" u="sng" dirty="0" smtClean="0"/>
              <a:t>TYPES</a:t>
            </a:r>
          </a:p>
          <a:p>
            <a:pPr marL="514350" indent="-514350">
              <a:buFont typeface="Arial" pitchFamily="34" charset="0"/>
              <a:buAutoNum type="arabicPeriod"/>
              <a:defRPr/>
            </a:pPr>
            <a:r>
              <a:rPr lang="en-US" sz="3600" b="1" dirty="0" smtClean="0"/>
              <a:t>Retinoblastoma: </a:t>
            </a:r>
            <a:r>
              <a:rPr lang="en-US" sz="3600" dirty="0" smtClean="0"/>
              <a:t>a congenital malignant neoplasm found in children and spreads easily to the brain</a:t>
            </a:r>
          </a:p>
          <a:p>
            <a:pPr marL="514350" indent="-514350">
              <a:buFont typeface="Arial" pitchFamily="34" charset="0"/>
              <a:buAutoNum type="arabicPeriod"/>
              <a:defRPr/>
            </a:pPr>
            <a:r>
              <a:rPr lang="en-US" sz="3600" b="1" dirty="0" smtClean="0"/>
              <a:t>Melanoma: </a:t>
            </a:r>
            <a:r>
              <a:rPr lang="en-US" sz="3600" dirty="0" smtClean="0"/>
              <a:t>common in the iris and choroid; grows slowly but metastasizes to the liver and lungs.</a:t>
            </a:r>
          </a:p>
          <a:p>
            <a:pPr marL="514350" indent="-514350">
              <a:buFont typeface="Arial" pitchFamily="34" charset="0"/>
              <a:buAutoNum type="arabicPeriod"/>
              <a:defRPr/>
            </a:pPr>
            <a:endParaRPr lang="en-US" sz="3600" b="1" dirty="0" smtClean="0"/>
          </a:p>
        </p:txBody>
      </p:sp>
      <p:sp>
        <p:nvSpPr>
          <p:cNvPr id="4" name="Slide Number Placeholder 3"/>
          <p:cNvSpPr>
            <a:spLocks noGrp="1"/>
          </p:cNvSpPr>
          <p:nvPr>
            <p:ph type="sldNum" sz="quarter" idx="12"/>
          </p:nvPr>
        </p:nvSpPr>
        <p:spPr/>
        <p:txBody>
          <a:bodyPr/>
          <a:lstStyle/>
          <a:p>
            <a:fld id="{25734C50-AB8C-4CB3-8176-73C080511BDE}" type="slidenum">
              <a:rPr lang="en-US" smtClean="0"/>
              <a:pPr/>
              <a:t>323</a:t>
            </a:fld>
            <a:endParaRPr lang="en-US" dirty="0"/>
          </a:p>
        </p:txBody>
      </p:sp>
      <p:sp>
        <p:nvSpPr>
          <p:cNvPr id="2" name="Date Placeholder 1"/>
          <p:cNvSpPr>
            <a:spLocks noGrp="1"/>
          </p:cNvSpPr>
          <p:nvPr>
            <p:ph type="dt" sz="half" idx="10"/>
          </p:nvPr>
        </p:nvSpPr>
        <p:spPr/>
        <p:txBody>
          <a:bodyPr/>
          <a:lstStyle/>
          <a:p>
            <a:fld id="{B8E297DF-4AA8-4730-98A0-7B1D7CBA9C6F}"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395623015"/>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193823" y="228600"/>
            <a:ext cx="31133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Bookman Old Style" panose="02050604050505020204" pitchFamily="18" charset="0"/>
              </a:rPr>
              <a:t>Important facts</a:t>
            </a:r>
            <a:endParaRPr lang="en-US" altLang="en-US" sz="2800">
              <a:latin typeface="Bookman Old Style" panose="02050604050505020204" pitchFamily="18" charset="0"/>
            </a:endParaRPr>
          </a:p>
        </p:txBody>
      </p:sp>
      <p:sp>
        <p:nvSpPr>
          <p:cNvPr id="12291" name="Text Box 3"/>
          <p:cNvSpPr txBox="1">
            <a:spLocks noChangeArrowheads="1"/>
          </p:cNvSpPr>
          <p:nvPr/>
        </p:nvSpPr>
        <p:spPr bwMode="auto">
          <a:xfrm>
            <a:off x="2590800" y="1273177"/>
            <a:ext cx="769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buAutoNum type="arabicPeriod"/>
            </a:pPr>
            <a:r>
              <a:rPr lang="en-US" altLang="en-US" sz="2800" b="1" dirty="0">
                <a:latin typeface="Bookman Old Style" panose="02050604050505020204" pitchFamily="18" charset="0"/>
              </a:rPr>
              <a:t>Most common primary, malignant, intraocular </a:t>
            </a:r>
            <a:r>
              <a:rPr lang="en-US" altLang="en-US" sz="2800" b="1" dirty="0" err="1">
                <a:latin typeface="Bookman Old Style" panose="02050604050505020204" pitchFamily="18" charset="0"/>
              </a:rPr>
              <a:t>tumour</a:t>
            </a:r>
            <a:r>
              <a:rPr lang="en-US" altLang="en-US" sz="2800" b="1" dirty="0">
                <a:latin typeface="Bookman Old Style" panose="02050604050505020204" pitchFamily="18" charset="0"/>
              </a:rPr>
              <a:t> of childhood  (1:20,000)</a:t>
            </a:r>
          </a:p>
        </p:txBody>
      </p:sp>
      <p:sp>
        <p:nvSpPr>
          <p:cNvPr id="12292" name="Rectangle 4"/>
          <p:cNvSpPr>
            <a:spLocks noChangeArrowheads="1"/>
          </p:cNvSpPr>
          <p:nvPr/>
        </p:nvSpPr>
        <p:spPr bwMode="auto">
          <a:xfrm>
            <a:off x="2590801" y="2568575"/>
            <a:ext cx="5080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Bookman Old Style" panose="02050604050505020204" pitchFamily="18" charset="0"/>
              </a:rPr>
              <a:t> 2.  No sexual predilection</a:t>
            </a:r>
          </a:p>
        </p:txBody>
      </p:sp>
      <p:sp>
        <p:nvSpPr>
          <p:cNvPr id="12293" name="Rectangle 5"/>
          <p:cNvSpPr>
            <a:spLocks noChangeArrowheads="1"/>
          </p:cNvSpPr>
          <p:nvPr/>
        </p:nvSpPr>
        <p:spPr bwMode="auto">
          <a:xfrm>
            <a:off x="2590800" y="3422651"/>
            <a:ext cx="94519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Bookman Old Style" panose="02050604050505020204" pitchFamily="18" charset="0"/>
              </a:rPr>
              <a:t> 3.  Presents before age of 3 years </a:t>
            </a:r>
          </a:p>
          <a:p>
            <a:r>
              <a:rPr lang="en-US" altLang="en-US" sz="2800" b="1" dirty="0">
                <a:latin typeface="Bookman Old Style" panose="02050604050505020204" pitchFamily="18" charset="0"/>
              </a:rPr>
              <a:t>	(average 3 months)</a:t>
            </a:r>
          </a:p>
        </p:txBody>
      </p:sp>
      <p:sp>
        <p:nvSpPr>
          <p:cNvPr id="12294" name="Rectangle 6"/>
          <p:cNvSpPr>
            <a:spLocks noChangeArrowheads="1"/>
          </p:cNvSpPr>
          <p:nvPr/>
        </p:nvSpPr>
        <p:spPr bwMode="auto">
          <a:xfrm>
            <a:off x="2590800" y="4429126"/>
            <a:ext cx="73840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Bookman Old Style" panose="02050604050505020204" pitchFamily="18" charset="0"/>
              </a:rPr>
              <a:t>4.   Heritable (40%) or non-heritable 	(60%)</a:t>
            </a:r>
          </a:p>
          <a:p>
            <a:endParaRPr lang="en-US" altLang="en-US" sz="2800" b="1" dirty="0">
              <a:latin typeface="Bookman Old Style" panose="02050604050505020204" pitchFamily="18" charset="0"/>
            </a:endParaRPr>
          </a:p>
        </p:txBody>
      </p:sp>
      <p:sp>
        <p:nvSpPr>
          <p:cNvPr id="12295" name="Rectangle 7"/>
          <p:cNvSpPr>
            <a:spLocks noChangeArrowheads="1"/>
          </p:cNvSpPr>
          <p:nvPr/>
        </p:nvSpPr>
        <p:spPr bwMode="auto">
          <a:xfrm>
            <a:off x="2590800" y="5540375"/>
            <a:ext cx="69408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Bookman Old Style" panose="02050604050505020204" pitchFamily="18" charset="0"/>
              </a:rPr>
              <a:t> </a:t>
            </a:r>
          </a:p>
        </p:txBody>
      </p:sp>
      <p:sp>
        <p:nvSpPr>
          <p:cNvPr id="2" name="Date Placeholder 1"/>
          <p:cNvSpPr>
            <a:spLocks noGrp="1"/>
          </p:cNvSpPr>
          <p:nvPr>
            <p:ph type="dt" sz="half" idx="10"/>
          </p:nvPr>
        </p:nvSpPr>
        <p:spPr/>
        <p:txBody>
          <a:bodyPr/>
          <a:lstStyle/>
          <a:p>
            <a:fld id="{9383502C-1CC7-4B39-B0BC-19A0CFFAB1EC}"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324</a:t>
            </a:fld>
            <a:endParaRPr lang="en-US"/>
          </a:p>
        </p:txBody>
      </p:sp>
    </p:spTree>
    <p:extLst>
      <p:ext uri="{BB962C8B-B14F-4D97-AF65-F5344CB8AC3E}">
        <p14:creationId xmlns:p14="http://schemas.microsoft.com/office/powerpoint/2010/main" val="33842532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20000"/>
          </a:bodyPr>
          <a:lstStyle/>
          <a:p>
            <a:r>
              <a:rPr lang="en-US" sz="4800" dirty="0"/>
              <a:t>Can extend to the orbit &amp; CNS. </a:t>
            </a:r>
          </a:p>
          <a:p>
            <a:r>
              <a:rPr lang="en-US" sz="4800" dirty="0" smtClean="0"/>
              <a:t>Develops </a:t>
            </a:r>
            <a:r>
              <a:rPr lang="en-US" sz="4800" dirty="0"/>
              <a:t>from immature retinal cells</a:t>
            </a:r>
            <a:r>
              <a:rPr lang="en-US" sz="4800" dirty="0" smtClean="0"/>
              <a:t>.</a:t>
            </a:r>
          </a:p>
          <a:p>
            <a:r>
              <a:rPr lang="en-US" sz="4800" dirty="0"/>
              <a:t>Bilateral in 30% of all cases.</a:t>
            </a:r>
          </a:p>
          <a:p>
            <a:r>
              <a:rPr lang="en-US" sz="4800" dirty="0"/>
              <a:t>Non-heritable in 60% of cases.</a:t>
            </a:r>
          </a:p>
          <a:p>
            <a:r>
              <a:rPr lang="en-US" sz="4800" dirty="0"/>
              <a:t>Heritable in 40% of cases.</a:t>
            </a:r>
          </a:p>
          <a:p>
            <a:r>
              <a:rPr lang="en-US" sz="4800" dirty="0"/>
              <a:t>Siblings of affected child should be examined.</a:t>
            </a:r>
          </a:p>
          <a:p>
            <a:endParaRPr lang="en-US" sz="4800" dirty="0"/>
          </a:p>
        </p:txBody>
      </p:sp>
      <p:sp>
        <p:nvSpPr>
          <p:cNvPr id="2" name="Date Placeholder 1"/>
          <p:cNvSpPr>
            <a:spLocks noGrp="1"/>
          </p:cNvSpPr>
          <p:nvPr>
            <p:ph type="dt" sz="half" idx="10"/>
          </p:nvPr>
        </p:nvSpPr>
        <p:spPr/>
        <p:txBody>
          <a:bodyPr/>
          <a:lstStyle/>
          <a:p>
            <a:fld id="{B1C906DC-6A7F-4133-A56C-5DF09A8E8410}"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325</a:t>
            </a:fld>
            <a:endParaRPr lang="en-US"/>
          </a:p>
        </p:txBody>
      </p:sp>
    </p:spTree>
    <p:extLst>
      <p:ext uri="{BB962C8B-B14F-4D97-AF65-F5344CB8AC3E}">
        <p14:creationId xmlns:p14="http://schemas.microsoft.com/office/powerpoint/2010/main" val="108837106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endParaRPr lang="en-US"/>
          </a:p>
        </p:txBody>
      </p:sp>
      <p:sp>
        <p:nvSpPr>
          <p:cNvPr id="162819" name="Rectangle 3"/>
          <p:cNvSpPr>
            <a:spLocks noGrp="1" noChangeArrowheads="1"/>
          </p:cNvSpPr>
          <p:nvPr>
            <p:ph type="body" sz="half" idx="1"/>
          </p:nvPr>
        </p:nvSpPr>
        <p:spPr>
          <a:xfrm>
            <a:off x="1981200" y="1600201"/>
            <a:ext cx="4033838" cy="4530725"/>
          </a:xfrm>
        </p:spPr>
        <p:txBody>
          <a:bodyPr/>
          <a:lstStyle/>
          <a:p>
            <a:endParaRPr lang="en-US"/>
          </a:p>
        </p:txBody>
      </p:sp>
      <p:sp>
        <p:nvSpPr>
          <p:cNvPr id="162820" name="Rectangle 4"/>
          <p:cNvSpPr>
            <a:spLocks noGrp="1" noChangeArrowheads="1" noTextEdit="1"/>
          </p:cNvSpPr>
          <p:nvPr>
            <p:ph type="clipArt" sz="half" idx="2"/>
          </p:nvPr>
        </p:nvSpPr>
        <p:spPr>
          <a:xfrm>
            <a:off x="6176964" y="1600201"/>
            <a:ext cx="4033837" cy="4530725"/>
          </a:xfrm>
        </p:spPr>
      </p:sp>
      <p:pic>
        <p:nvPicPr>
          <p:cNvPr id="162821" name="Picture 5" descr="RETINOBLASTOMA3"/>
          <p:cNvPicPr>
            <a:picLocks noChangeAspect="1" noChangeArrowheads="1"/>
          </p:cNvPicPr>
          <p:nvPr/>
        </p:nvPicPr>
        <p:blipFill>
          <a:blip r:embed="rId2" cstate="print"/>
          <a:srcRect/>
          <a:stretch>
            <a:fillRect/>
          </a:stretch>
        </p:blipFill>
        <p:spPr bwMode="auto">
          <a:xfrm>
            <a:off x="1524000" y="38100"/>
            <a:ext cx="8111319" cy="604969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D83B7D3-815B-4007-88CC-37795721ECE3}" type="slidenum">
              <a:rPr lang="en-US" smtClean="0"/>
              <a:pPr>
                <a:defRPr/>
              </a:pPr>
              <a:t>326</a:t>
            </a:fld>
            <a:endParaRPr lang="en-US"/>
          </a:p>
        </p:txBody>
      </p:sp>
      <p:sp>
        <p:nvSpPr>
          <p:cNvPr id="2" name="Date Placeholder 1"/>
          <p:cNvSpPr>
            <a:spLocks noGrp="1"/>
          </p:cNvSpPr>
          <p:nvPr>
            <p:ph type="dt" sz="half" idx="10"/>
          </p:nvPr>
        </p:nvSpPr>
        <p:spPr/>
        <p:txBody>
          <a:bodyPr/>
          <a:lstStyle/>
          <a:p>
            <a:pPr>
              <a:defRPr/>
            </a:pPr>
            <a:fld id="{B561EE7D-3675-4405-B2A6-68AEE0D8FDE5}" type="datetime1">
              <a:rPr lang="en-US" smtClean="0"/>
              <a:t>2/21/2022</a:t>
            </a:fld>
            <a:endParaRPr lang="en-US"/>
          </a:p>
        </p:txBody>
      </p:sp>
      <p:sp>
        <p:nvSpPr>
          <p:cNvPr id="3" name="Footer Placeholder 2"/>
          <p:cNvSpPr>
            <a:spLocks noGrp="1"/>
          </p:cNvSpPr>
          <p:nvPr>
            <p:ph type="ftr" sz="quarter" idx="11"/>
          </p:nvPr>
        </p:nvSpPr>
        <p:spPr/>
        <p:txBody>
          <a:bodyPr/>
          <a:lstStyle/>
          <a:p>
            <a:pPr>
              <a:defRPr/>
            </a:pPr>
            <a:r>
              <a:rPr lang="en-US" smtClean="0"/>
              <a:t>Mrs. Cate Mungania Kimathi-Bsc. N</a:t>
            </a:r>
            <a:endParaRPr lang="en-US"/>
          </a:p>
        </p:txBody>
      </p:sp>
    </p:spTree>
    <p:extLst>
      <p:ext uri="{BB962C8B-B14F-4D97-AF65-F5344CB8AC3E}">
        <p14:creationId xmlns:p14="http://schemas.microsoft.com/office/powerpoint/2010/main" val="695647249"/>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descr="C:\My Documents\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303" y="798645"/>
            <a:ext cx="2641600" cy="2168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My Documents\JJ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268" y="762000"/>
            <a:ext cx="298026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My Documents\JJK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268" y="3886200"/>
            <a:ext cx="298026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My Documents\JJK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535" y="3886200"/>
            <a:ext cx="209973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My Documents\JJK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2268" y="3886200"/>
            <a:ext cx="2302933" cy="2438400"/>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3014134" y="3352801"/>
            <a:ext cx="2373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dirty="0"/>
              <a:t> </a:t>
            </a:r>
            <a:r>
              <a:rPr lang="en-US" altLang="en-US" sz="2000" b="1" dirty="0" err="1"/>
              <a:t>Leukocoria</a:t>
            </a:r>
            <a:r>
              <a:rPr lang="en-US" altLang="en-US" sz="2000" b="1" dirty="0"/>
              <a:t> - 60%</a:t>
            </a:r>
            <a:endParaRPr lang="en-US" altLang="en-US" dirty="0"/>
          </a:p>
        </p:txBody>
      </p:sp>
      <p:sp>
        <p:nvSpPr>
          <p:cNvPr id="3081" name="Text Box 9"/>
          <p:cNvSpPr txBox="1">
            <a:spLocks noChangeArrowheads="1"/>
          </p:cNvSpPr>
          <p:nvPr/>
        </p:nvSpPr>
        <p:spPr bwMode="auto">
          <a:xfrm>
            <a:off x="5452533" y="3413126"/>
            <a:ext cx="2378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a:t> Strabismus - 20%</a:t>
            </a:r>
            <a:endParaRPr lang="en-US" altLang="en-US"/>
          </a:p>
        </p:txBody>
      </p:sp>
      <p:sp>
        <p:nvSpPr>
          <p:cNvPr id="3082" name="Text Box 10"/>
          <p:cNvSpPr txBox="1">
            <a:spLocks noChangeArrowheads="1"/>
          </p:cNvSpPr>
          <p:nvPr/>
        </p:nvSpPr>
        <p:spPr bwMode="auto">
          <a:xfrm>
            <a:off x="7562145" y="3429000"/>
            <a:ext cx="26100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buFontTx/>
              <a:buChar char="•"/>
            </a:pPr>
            <a:r>
              <a:rPr lang="en-US" altLang="en-US" sz="2000" b="1"/>
              <a:t> Secondary glaucoma</a:t>
            </a:r>
            <a:endParaRPr lang="en-US" altLang="en-US" sz="2000"/>
          </a:p>
        </p:txBody>
      </p:sp>
      <p:sp>
        <p:nvSpPr>
          <p:cNvPr id="3083" name="Text Box 11"/>
          <p:cNvSpPr txBox="1">
            <a:spLocks noChangeArrowheads="1"/>
          </p:cNvSpPr>
          <p:nvPr/>
        </p:nvSpPr>
        <p:spPr bwMode="auto">
          <a:xfrm>
            <a:off x="445970" y="4262777"/>
            <a:ext cx="290887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buFontTx/>
              <a:buChar char="•"/>
            </a:pPr>
            <a:r>
              <a:rPr lang="en-US" altLang="en-US" b="1" dirty="0"/>
              <a:t> Anterior segment invasion</a:t>
            </a:r>
            <a:endParaRPr lang="en-US" altLang="en-US" dirty="0"/>
          </a:p>
        </p:txBody>
      </p:sp>
      <p:sp>
        <p:nvSpPr>
          <p:cNvPr id="3084" name="Text Box 12"/>
          <p:cNvSpPr txBox="1">
            <a:spLocks noChangeArrowheads="1"/>
          </p:cNvSpPr>
          <p:nvPr/>
        </p:nvSpPr>
        <p:spPr bwMode="auto">
          <a:xfrm>
            <a:off x="5345141" y="4269244"/>
            <a:ext cx="250260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buFontTx/>
              <a:buChar char="•"/>
            </a:pPr>
            <a:r>
              <a:rPr lang="en-US" altLang="en-US" b="1" dirty="0"/>
              <a:t> Orbital inflammation </a:t>
            </a:r>
            <a:endParaRPr lang="en-US" altLang="en-US" dirty="0"/>
          </a:p>
        </p:txBody>
      </p:sp>
      <p:sp>
        <p:nvSpPr>
          <p:cNvPr id="3085" name="Text Box 13"/>
          <p:cNvSpPr txBox="1">
            <a:spLocks noChangeArrowheads="1"/>
          </p:cNvSpPr>
          <p:nvPr/>
        </p:nvSpPr>
        <p:spPr bwMode="auto">
          <a:xfrm>
            <a:off x="7760435" y="4036275"/>
            <a:ext cx="193193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buFontTx/>
              <a:buChar char="•"/>
            </a:pPr>
            <a:r>
              <a:rPr lang="en-US" altLang="en-US" b="1" dirty="0"/>
              <a:t> Orbital invasion</a:t>
            </a:r>
            <a:endParaRPr lang="en-US" altLang="en-US" dirty="0"/>
          </a:p>
        </p:txBody>
      </p:sp>
      <p:sp>
        <p:nvSpPr>
          <p:cNvPr id="3086" name="Text Box 14"/>
          <p:cNvSpPr txBox="1">
            <a:spLocks noChangeArrowheads="1"/>
          </p:cNvSpPr>
          <p:nvPr/>
        </p:nvSpPr>
        <p:spPr bwMode="auto">
          <a:xfrm>
            <a:off x="3189111" y="44451"/>
            <a:ext cx="70455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latin typeface="Bookman Old Style" panose="02050604050505020204" pitchFamily="18" charset="0"/>
              </a:rPr>
              <a:t>Presentations of retinoblastoma</a:t>
            </a:r>
          </a:p>
        </p:txBody>
      </p:sp>
      <p:pic>
        <p:nvPicPr>
          <p:cNvPr id="3088" name="Picture 16" descr="C:\My Documents\Aa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2533" y="762000"/>
            <a:ext cx="2077156" cy="2514600"/>
          </a:xfrm>
          <a:prstGeom prst="rect">
            <a:avLst/>
          </a:prstGeom>
          <a:noFill/>
          <a:extLst>
            <a:ext uri="{909E8E84-426E-40DD-AFC4-6F175D3DCCD1}">
              <a14:hiddenFill xmlns:a14="http://schemas.microsoft.com/office/drawing/2010/main">
                <a:solidFill>
                  <a:srgbClr val="FFFFFF"/>
                </a:solidFill>
              </a14:hiddenFill>
            </a:ext>
          </a:extLst>
        </p:spPr>
      </p:pic>
      <p:sp>
        <p:nvSpPr>
          <p:cNvPr id="3090" name="Line 18"/>
          <p:cNvSpPr>
            <a:spLocks noChangeShapeType="1"/>
          </p:cNvSpPr>
          <p:nvPr/>
        </p:nvSpPr>
        <p:spPr bwMode="auto">
          <a:xfrm flipH="1">
            <a:off x="2472268" y="3276600"/>
            <a:ext cx="7382933"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1" name="Line 19"/>
          <p:cNvSpPr>
            <a:spLocks noChangeShapeType="1"/>
          </p:cNvSpPr>
          <p:nvPr/>
        </p:nvSpPr>
        <p:spPr bwMode="auto">
          <a:xfrm flipH="1">
            <a:off x="2893689" y="3479494"/>
            <a:ext cx="7382933"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 name="Line 20"/>
          <p:cNvSpPr>
            <a:spLocks noChangeShapeType="1"/>
          </p:cNvSpPr>
          <p:nvPr/>
        </p:nvSpPr>
        <p:spPr bwMode="auto">
          <a:xfrm flipH="1">
            <a:off x="2472268" y="6324600"/>
            <a:ext cx="7382933"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3" name="Line 21"/>
          <p:cNvSpPr>
            <a:spLocks noChangeShapeType="1"/>
          </p:cNvSpPr>
          <p:nvPr/>
        </p:nvSpPr>
        <p:spPr bwMode="auto">
          <a:xfrm>
            <a:off x="7842956" y="756845"/>
            <a:ext cx="0" cy="59436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4" name="Line 22"/>
          <p:cNvSpPr>
            <a:spLocks noChangeShapeType="1"/>
          </p:cNvSpPr>
          <p:nvPr/>
        </p:nvSpPr>
        <p:spPr bwMode="auto">
          <a:xfrm>
            <a:off x="5387284" y="756845"/>
            <a:ext cx="0" cy="59436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Date Placeholder 1"/>
          <p:cNvSpPr>
            <a:spLocks noGrp="1"/>
          </p:cNvSpPr>
          <p:nvPr>
            <p:ph type="dt" sz="half" idx="10"/>
          </p:nvPr>
        </p:nvSpPr>
        <p:spPr/>
        <p:txBody>
          <a:bodyPr/>
          <a:lstStyle/>
          <a:p>
            <a:fld id="{D1A17F02-7EF7-4E1F-BC97-603F825FA164}" type="datetime1">
              <a:rPr lang="en-US" smtClean="0"/>
              <a:t>2/21/2022</a:t>
            </a:fld>
            <a:endParaRPr lang="en-US"/>
          </a:p>
        </p:txBody>
      </p:sp>
      <p:sp>
        <p:nvSpPr>
          <p:cNvPr id="3" name="Footer Placeholder 2"/>
          <p:cNvSpPr>
            <a:spLocks noGrp="1"/>
          </p:cNvSpPr>
          <p:nvPr>
            <p:ph type="ftr" sz="quarter" idx="11"/>
          </p:nvPr>
        </p:nvSpPr>
        <p:spPr>
          <a:xfrm>
            <a:off x="4200709" y="6999694"/>
            <a:ext cx="4114800" cy="365125"/>
          </a:xfrm>
        </p:spPr>
        <p:txBody>
          <a:bodyPr/>
          <a:lstStyle/>
          <a:p>
            <a:r>
              <a:rPr lang="en-US" smtClean="0"/>
              <a:t>Mrs. Cate Mungania Kimathi-Bsc. N</a:t>
            </a:r>
            <a:endParaRPr lang="en-US" dirty="0"/>
          </a:p>
        </p:txBody>
      </p:sp>
      <p:sp>
        <p:nvSpPr>
          <p:cNvPr id="4" name="Slide Number Placeholder 3"/>
          <p:cNvSpPr>
            <a:spLocks noGrp="1"/>
          </p:cNvSpPr>
          <p:nvPr>
            <p:ph type="sldNum" sz="quarter" idx="12"/>
          </p:nvPr>
        </p:nvSpPr>
        <p:spPr/>
        <p:txBody>
          <a:bodyPr/>
          <a:lstStyle/>
          <a:p>
            <a:fld id="{F8A5CEEE-EB08-44ED-B255-83FFCEBAB9D4}" type="slidenum">
              <a:rPr lang="en-US" smtClean="0"/>
              <a:pPr/>
              <a:t>327</a:t>
            </a:fld>
            <a:endParaRPr lang="en-US"/>
          </a:p>
        </p:txBody>
      </p:sp>
    </p:spTree>
    <p:extLst>
      <p:ext uri="{BB962C8B-B14F-4D97-AF65-F5344CB8AC3E}">
        <p14:creationId xmlns:p14="http://schemas.microsoft.com/office/powerpoint/2010/main" val="3326456784"/>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y Documents\JJK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447800"/>
            <a:ext cx="3818467"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My Documents\JJK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068" y="1447802"/>
            <a:ext cx="4334933" cy="3724275"/>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2362200" y="228601"/>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latin typeface="Bookman Old Style" panose="02050604050505020204" pitchFamily="18" charset="0"/>
              </a:rPr>
              <a:t>Early </a:t>
            </a:r>
            <a:r>
              <a:rPr lang="en-US" altLang="en-US" sz="3200" b="1" dirty="0" err="1">
                <a:latin typeface="Bookman Old Style" panose="02050604050505020204" pitchFamily="18" charset="0"/>
              </a:rPr>
              <a:t>endophylitic</a:t>
            </a:r>
            <a:r>
              <a:rPr lang="en-US" altLang="en-US" sz="3200" b="1" dirty="0">
                <a:latin typeface="Bookman Old Style" panose="02050604050505020204" pitchFamily="18" charset="0"/>
              </a:rPr>
              <a:t> retinoblastoma</a:t>
            </a:r>
          </a:p>
        </p:txBody>
      </p:sp>
      <p:sp>
        <p:nvSpPr>
          <p:cNvPr id="4102" name="Text Box 6"/>
          <p:cNvSpPr txBox="1">
            <a:spLocks noChangeArrowheads="1"/>
          </p:cNvSpPr>
          <p:nvPr/>
        </p:nvSpPr>
        <p:spPr bwMode="auto">
          <a:xfrm>
            <a:off x="3081868" y="5307014"/>
            <a:ext cx="19752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White flat lesion</a:t>
            </a:r>
            <a:endParaRPr lang="en-US" altLang="en-US" b="1"/>
          </a:p>
        </p:txBody>
      </p:sp>
      <p:sp>
        <p:nvSpPr>
          <p:cNvPr id="4103" name="Text Box 7"/>
          <p:cNvSpPr txBox="1">
            <a:spLocks noChangeArrowheads="1"/>
          </p:cNvSpPr>
          <p:nvPr/>
        </p:nvSpPr>
        <p:spPr bwMode="auto">
          <a:xfrm>
            <a:off x="7557912" y="5318126"/>
            <a:ext cx="16850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Placoid lesion</a:t>
            </a:r>
            <a:endParaRPr lang="en-US" altLang="en-US" b="1"/>
          </a:p>
        </p:txBody>
      </p:sp>
      <p:sp>
        <p:nvSpPr>
          <p:cNvPr id="4106" name="Rectangle 10"/>
          <p:cNvSpPr>
            <a:spLocks noChangeArrowheads="1"/>
          </p:cNvSpPr>
          <p:nvPr/>
        </p:nvSpPr>
        <p:spPr bwMode="auto">
          <a:xfrm>
            <a:off x="1794934" y="1447800"/>
            <a:ext cx="8669867" cy="43434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7" name="Line 11"/>
          <p:cNvSpPr>
            <a:spLocks noChangeShapeType="1"/>
          </p:cNvSpPr>
          <p:nvPr/>
        </p:nvSpPr>
        <p:spPr bwMode="auto">
          <a:xfrm>
            <a:off x="6333067" y="1447800"/>
            <a:ext cx="0" cy="43434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8" name="Line 12"/>
          <p:cNvSpPr>
            <a:spLocks noChangeShapeType="1"/>
          </p:cNvSpPr>
          <p:nvPr/>
        </p:nvSpPr>
        <p:spPr bwMode="auto">
          <a:xfrm flipH="1">
            <a:off x="1794934" y="5181600"/>
            <a:ext cx="8669867"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Date Placeholder 1"/>
          <p:cNvSpPr>
            <a:spLocks noGrp="1"/>
          </p:cNvSpPr>
          <p:nvPr>
            <p:ph type="dt" sz="half" idx="10"/>
          </p:nvPr>
        </p:nvSpPr>
        <p:spPr/>
        <p:txBody>
          <a:bodyPr/>
          <a:lstStyle/>
          <a:p>
            <a:fld id="{24AEEC21-42D9-45EE-97AC-ED28F2F0575F}"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328</a:t>
            </a:fld>
            <a:endParaRPr lang="en-US"/>
          </a:p>
        </p:txBody>
      </p:sp>
    </p:spTree>
    <p:extLst>
      <p:ext uri="{BB962C8B-B14F-4D97-AF65-F5344CB8AC3E}">
        <p14:creationId xmlns:p14="http://schemas.microsoft.com/office/powerpoint/2010/main" val="918243985"/>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C:\My Documents\JJK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667" y="990601"/>
            <a:ext cx="3183467" cy="2075637"/>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My Documents\JJK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133" y="990601"/>
            <a:ext cx="3347156" cy="19653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My Documents\JJK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133" y="3717925"/>
            <a:ext cx="3279422" cy="23717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My Documents\JJK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890" y="3717925"/>
            <a:ext cx="3414889" cy="2566988"/>
          </a:xfrm>
          <a:prstGeom prst="rect">
            <a:avLst/>
          </a:prstGeom>
          <a:noFill/>
          <a:extLst>
            <a:ext uri="{909E8E84-426E-40DD-AFC4-6F175D3DCCD1}">
              <a14:hiddenFill xmlns:a14="http://schemas.microsoft.com/office/drawing/2010/main">
                <a:solidFill>
                  <a:srgbClr val="FFFFFF"/>
                </a:solidFill>
              </a14:hiddenFill>
            </a:ext>
          </a:extLst>
        </p:spPr>
      </p:pic>
      <p:sp>
        <p:nvSpPr>
          <p:cNvPr id="5135" name="Text Box 15"/>
          <p:cNvSpPr txBox="1">
            <a:spLocks noChangeArrowheads="1"/>
          </p:cNvSpPr>
          <p:nvPr/>
        </p:nvSpPr>
        <p:spPr bwMode="auto">
          <a:xfrm>
            <a:off x="2140655" y="26161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Bookman Old Style" panose="02050604050505020204" pitchFamily="18" charset="0"/>
              </a:rPr>
              <a:t>More advanced endophytic retinoblastoma</a:t>
            </a:r>
          </a:p>
        </p:txBody>
      </p:sp>
      <p:sp>
        <p:nvSpPr>
          <p:cNvPr id="5136" name="Text Box 16"/>
          <p:cNvSpPr txBox="1">
            <a:spLocks noChangeArrowheads="1"/>
          </p:cNvSpPr>
          <p:nvPr/>
        </p:nvSpPr>
        <p:spPr bwMode="auto">
          <a:xfrm>
            <a:off x="3445629" y="3079690"/>
            <a:ext cx="2247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Friable white mass</a:t>
            </a:r>
          </a:p>
        </p:txBody>
      </p:sp>
      <p:sp>
        <p:nvSpPr>
          <p:cNvPr id="5137" name="Text Box 17"/>
          <p:cNvSpPr txBox="1">
            <a:spLocks noChangeArrowheads="1"/>
          </p:cNvSpPr>
          <p:nvPr/>
        </p:nvSpPr>
        <p:spPr bwMode="auto">
          <a:xfrm>
            <a:off x="6429024" y="3043527"/>
            <a:ext cx="3132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Cottage cheese appearance</a:t>
            </a:r>
            <a:endParaRPr lang="en-US" altLang="en-US" dirty="0"/>
          </a:p>
        </p:txBody>
      </p:sp>
      <p:sp>
        <p:nvSpPr>
          <p:cNvPr id="5138" name="Text Box 18"/>
          <p:cNvSpPr txBox="1">
            <a:spLocks noChangeArrowheads="1"/>
          </p:cNvSpPr>
          <p:nvPr/>
        </p:nvSpPr>
        <p:spPr bwMode="auto">
          <a:xfrm>
            <a:off x="3420534" y="6308726"/>
            <a:ext cx="299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Fine surface blood vessels</a:t>
            </a:r>
          </a:p>
        </p:txBody>
      </p:sp>
      <p:sp>
        <p:nvSpPr>
          <p:cNvPr id="5139" name="Text Box 19"/>
          <p:cNvSpPr txBox="1">
            <a:spLocks noChangeArrowheads="1"/>
          </p:cNvSpPr>
          <p:nvPr/>
        </p:nvSpPr>
        <p:spPr bwMode="auto">
          <a:xfrm>
            <a:off x="6835423" y="6308726"/>
            <a:ext cx="2084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Vitreous seedings</a:t>
            </a:r>
            <a:endParaRPr lang="en-US" altLang="en-US"/>
          </a:p>
        </p:txBody>
      </p:sp>
      <p:sp>
        <p:nvSpPr>
          <p:cNvPr id="5140" name="Line 20"/>
          <p:cNvSpPr>
            <a:spLocks noChangeShapeType="1"/>
          </p:cNvSpPr>
          <p:nvPr/>
        </p:nvSpPr>
        <p:spPr bwMode="auto">
          <a:xfrm flipV="1">
            <a:off x="7512757" y="4479925"/>
            <a:ext cx="270933"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1" name="Line 21"/>
          <p:cNvSpPr>
            <a:spLocks noChangeShapeType="1"/>
          </p:cNvSpPr>
          <p:nvPr/>
        </p:nvSpPr>
        <p:spPr bwMode="auto">
          <a:xfrm flipV="1">
            <a:off x="7445023" y="4556125"/>
            <a:ext cx="67733"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2" name="Rectangle 22"/>
          <p:cNvSpPr>
            <a:spLocks noChangeArrowheads="1"/>
          </p:cNvSpPr>
          <p:nvPr/>
        </p:nvSpPr>
        <p:spPr bwMode="auto">
          <a:xfrm>
            <a:off x="2743201" y="990600"/>
            <a:ext cx="6530622" cy="5699126"/>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3" name="Line 23"/>
          <p:cNvSpPr>
            <a:spLocks noChangeShapeType="1"/>
          </p:cNvSpPr>
          <p:nvPr/>
        </p:nvSpPr>
        <p:spPr bwMode="auto">
          <a:xfrm flipH="1">
            <a:off x="3279422" y="3444906"/>
            <a:ext cx="6028267"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4" name="Line 24"/>
          <p:cNvSpPr>
            <a:spLocks noChangeShapeType="1"/>
          </p:cNvSpPr>
          <p:nvPr/>
        </p:nvSpPr>
        <p:spPr bwMode="auto">
          <a:xfrm flipH="1">
            <a:off x="3245556" y="6308725"/>
            <a:ext cx="6028267"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5" name="Line 25"/>
          <p:cNvSpPr>
            <a:spLocks noChangeShapeType="1"/>
          </p:cNvSpPr>
          <p:nvPr/>
        </p:nvSpPr>
        <p:spPr bwMode="auto">
          <a:xfrm flipH="1">
            <a:off x="3245556" y="3717925"/>
            <a:ext cx="6028267"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6" name="Line 26"/>
          <p:cNvSpPr>
            <a:spLocks noChangeShapeType="1"/>
          </p:cNvSpPr>
          <p:nvPr/>
        </p:nvSpPr>
        <p:spPr bwMode="auto">
          <a:xfrm>
            <a:off x="6361289" y="669925"/>
            <a:ext cx="0" cy="6019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Date Placeholder 1"/>
          <p:cNvSpPr>
            <a:spLocks noGrp="1"/>
          </p:cNvSpPr>
          <p:nvPr>
            <p:ph type="dt" sz="half" idx="10"/>
          </p:nvPr>
        </p:nvSpPr>
        <p:spPr/>
        <p:txBody>
          <a:bodyPr/>
          <a:lstStyle/>
          <a:p>
            <a:fld id="{83092202-42D2-456E-A9DD-C6D10DD8F8CE}"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329</a:t>
            </a:fld>
            <a:endParaRPr lang="en-US"/>
          </a:p>
        </p:txBody>
      </p:sp>
    </p:spTree>
    <p:extLst>
      <p:ext uri="{BB962C8B-B14F-4D97-AF65-F5344CB8AC3E}">
        <p14:creationId xmlns:p14="http://schemas.microsoft.com/office/powerpoint/2010/main" val="2817429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750" y="152400"/>
            <a:ext cx="10887849" cy="5486400"/>
          </a:xfrm>
        </p:spPr>
        <p:txBody>
          <a:bodyPr>
            <a:normAutofit/>
          </a:bodyPr>
          <a:lstStyle/>
          <a:p>
            <a:r>
              <a:rPr lang="en-US" sz="4000" dirty="0" smtClean="0">
                <a:latin typeface="Bookman Old Style" pitchFamily="18" charset="0"/>
              </a:rPr>
              <a:t>The Iris is supplied by the parasympathetic( (acetylcholine) and sympathetic nerves (</a:t>
            </a:r>
            <a:r>
              <a:rPr lang="en-US" sz="4000" dirty="0" err="1" smtClean="0">
                <a:latin typeface="Bookman Old Style" pitchFamily="18" charset="0"/>
              </a:rPr>
              <a:t>norepinephrine</a:t>
            </a:r>
            <a:r>
              <a:rPr lang="en-US" sz="4000" dirty="0" smtClean="0">
                <a:latin typeface="Bookman Old Style" pitchFamily="18" charset="0"/>
              </a:rPr>
              <a:t>)</a:t>
            </a:r>
          </a:p>
          <a:p>
            <a:r>
              <a:rPr lang="en-US" sz="4000" dirty="0" smtClean="0">
                <a:latin typeface="Bookman Old Style" pitchFamily="18" charset="0"/>
              </a:rPr>
              <a:t>The parasympathetic stimulation, supplied by the </a:t>
            </a:r>
            <a:r>
              <a:rPr lang="en-US" sz="4000" dirty="0" err="1" smtClean="0">
                <a:latin typeface="Bookman Old Style" pitchFamily="18" charset="0"/>
              </a:rPr>
              <a:t>occulomotor</a:t>
            </a:r>
            <a:r>
              <a:rPr lang="en-US" sz="4000" dirty="0" smtClean="0">
                <a:latin typeface="Bookman Old Style" pitchFamily="18" charset="0"/>
              </a:rPr>
              <a:t> nerve, constricts the pupil </a:t>
            </a:r>
          </a:p>
          <a:p>
            <a:r>
              <a:rPr lang="en-US" sz="4000" dirty="0" smtClean="0">
                <a:latin typeface="Bookman Old Style" pitchFamily="18" charset="0"/>
              </a:rPr>
              <a:t>The sympathetic stimulation from the superior cervical ganglion dilates the pupil.</a:t>
            </a:r>
            <a:endParaRPr lang="en-US" sz="4000" dirty="0">
              <a:latin typeface="Bookman Old Style" pitchFamily="18" charset="0"/>
            </a:endParaRPr>
          </a:p>
        </p:txBody>
      </p:sp>
      <p:sp>
        <p:nvSpPr>
          <p:cNvPr id="4" name="Date Placeholder 3"/>
          <p:cNvSpPr>
            <a:spLocks noGrp="1"/>
          </p:cNvSpPr>
          <p:nvPr>
            <p:ph type="dt" sz="half" idx="10"/>
          </p:nvPr>
        </p:nvSpPr>
        <p:spPr>
          <a:xfrm flipV="1">
            <a:off x="5105400" y="7574280"/>
            <a:ext cx="2133600" cy="45719"/>
          </a:xfrm>
        </p:spPr>
        <p:txBody>
          <a:bodyPr/>
          <a:lstStyle/>
          <a:p>
            <a:fld id="{C7087A32-4226-4E83-8A69-1B3236F94054}"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33</a:t>
            </a:fld>
            <a:endParaRPr lang="en-US"/>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75468" y="196850"/>
            <a:ext cx="6157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err="1">
                <a:latin typeface="Bookman Old Style" panose="02050604050505020204" pitchFamily="18" charset="0"/>
              </a:rPr>
              <a:t>Exophytic</a:t>
            </a:r>
            <a:r>
              <a:rPr lang="en-US" altLang="en-US" sz="2800" b="1" dirty="0">
                <a:latin typeface="Bookman Old Style" panose="02050604050505020204" pitchFamily="18" charset="0"/>
              </a:rPr>
              <a:t> retinoblastoma</a:t>
            </a:r>
          </a:p>
        </p:txBody>
      </p:sp>
      <p:pic>
        <p:nvPicPr>
          <p:cNvPr id="6147" name="Picture 3" descr="C:\My Documents\JJK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2"/>
            <a:ext cx="4267200" cy="38465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My Documents\JJK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43000"/>
            <a:ext cx="3375378" cy="38862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2675467" y="5119689"/>
            <a:ext cx="37625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Multiglobulated white mass with</a:t>
            </a:r>
          </a:p>
          <a:p>
            <a:pPr>
              <a:lnSpc>
                <a:spcPct val="80000"/>
              </a:lnSpc>
            </a:pPr>
            <a:r>
              <a:rPr lang="en-US" altLang="en-US" sz="2000" b="1"/>
              <a:t>overlying retinal detachment</a:t>
            </a:r>
          </a:p>
        </p:txBody>
      </p:sp>
      <p:sp>
        <p:nvSpPr>
          <p:cNvPr id="6151" name="Text Box 7"/>
          <p:cNvSpPr txBox="1">
            <a:spLocks noChangeArrowheads="1"/>
          </p:cNvSpPr>
          <p:nvPr/>
        </p:nvSpPr>
        <p:spPr bwMode="auto">
          <a:xfrm>
            <a:off x="6561668" y="5105401"/>
            <a:ext cx="28857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May be difficult to visualize </a:t>
            </a:r>
          </a:p>
          <a:p>
            <a:pPr>
              <a:lnSpc>
                <a:spcPct val="80000"/>
              </a:lnSpc>
            </a:pPr>
            <a:r>
              <a:rPr lang="en-US" altLang="en-US" sz="2000" b="1"/>
              <a:t>through deep detachment</a:t>
            </a:r>
          </a:p>
        </p:txBody>
      </p:sp>
      <p:sp>
        <p:nvSpPr>
          <p:cNvPr id="6152" name="Rectangle 8"/>
          <p:cNvSpPr>
            <a:spLocks noChangeArrowheads="1"/>
          </p:cNvSpPr>
          <p:nvPr/>
        </p:nvSpPr>
        <p:spPr bwMode="auto">
          <a:xfrm>
            <a:off x="2472267" y="1143000"/>
            <a:ext cx="7315200" cy="48768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3" name="Line 9"/>
          <p:cNvSpPr>
            <a:spLocks noChangeShapeType="1"/>
          </p:cNvSpPr>
          <p:nvPr/>
        </p:nvSpPr>
        <p:spPr bwMode="auto">
          <a:xfrm>
            <a:off x="6400800" y="1143000"/>
            <a:ext cx="0"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 name="Line 10"/>
          <p:cNvSpPr>
            <a:spLocks noChangeShapeType="1"/>
          </p:cNvSpPr>
          <p:nvPr/>
        </p:nvSpPr>
        <p:spPr bwMode="auto">
          <a:xfrm flipH="1">
            <a:off x="2472267" y="5029200"/>
            <a:ext cx="73152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Date Placeholder 1"/>
          <p:cNvSpPr>
            <a:spLocks noGrp="1"/>
          </p:cNvSpPr>
          <p:nvPr>
            <p:ph type="dt" sz="half" idx="10"/>
          </p:nvPr>
        </p:nvSpPr>
        <p:spPr/>
        <p:txBody>
          <a:bodyPr/>
          <a:lstStyle/>
          <a:p>
            <a:fld id="{8D115214-347F-48FB-884B-2560028CEC42}"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330</a:t>
            </a:fld>
            <a:endParaRPr lang="en-US"/>
          </a:p>
        </p:txBody>
      </p:sp>
    </p:spTree>
    <p:extLst>
      <p:ext uri="{BB962C8B-B14F-4D97-AF65-F5344CB8AC3E}">
        <p14:creationId xmlns:p14="http://schemas.microsoft.com/office/powerpoint/2010/main" val="233065788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81867" y="120650"/>
            <a:ext cx="5992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Bookman Old Style" panose="02050604050505020204" pitchFamily="18" charset="0"/>
              </a:rPr>
              <a:t>CT diagnosis of retinoblastoma</a:t>
            </a:r>
          </a:p>
        </p:txBody>
      </p:sp>
      <p:pic>
        <p:nvPicPr>
          <p:cNvPr id="7172" name="Picture 4" descr="C:\My Documents\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766" y="1266857"/>
            <a:ext cx="5257800" cy="392747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3925147" y="866746"/>
            <a:ext cx="15776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Calcification</a:t>
            </a:r>
            <a:endParaRPr lang="en-US" altLang="en-US" sz="2000" dirty="0"/>
          </a:p>
        </p:txBody>
      </p:sp>
      <p:sp>
        <p:nvSpPr>
          <p:cNvPr id="7174" name="Text Box 6"/>
          <p:cNvSpPr txBox="1">
            <a:spLocks noChangeArrowheads="1"/>
          </p:cNvSpPr>
          <p:nvPr/>
        </p:nvSpPr>
        <p:spPr bwMode="auto">
          <a:xfrm>
            <a:off x="3962401" y="5362576"/>
            <a:ext cx="30909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a:t>  Optic nerve involvement</a:t>
            </a:r>
            <a:endParaRPr lang="en-US" altLang="en-US" sz="2000"/>
          </a:p>
        </p:txBody>
      </p:sp>
      <p:sp>
        <p:nvSpPr>
          <p:cNvPr id="7175" name="Text Box 7"/>
          <p:cNvSpPr txBox="1">
            <a:spLocks noChangeArrowheads="1"/>
          </p:cNvSpPr>
          <p:nvPr/>
        </p:nvSpPr>
        <p:spPr bwMode="auto">
          <a:xfrm>
            <a:off x="3962402" y="5762686"/>
            <a:ext cx="33570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dirty="0"/>
              <a:t>  Orbital and CNS extension</a:t>
            </a:r>
            <a:endParaRPr lang="en-US" altLang="en-US" sz="2000" dirty="0"/>
          </a:p>
        </p:txBody>
      </p:sp>
      <p:sp>
        <p:nvSpPr>
          <p:cNvPr id="7176" name="Text Box 8"/>
          <p:cNvSpPr txBox="1">
            <a:spLocks noChangeArrowheads="1"/>
          </p:cNvSpPr>
          <p:nvPr/>
        </p:nvSpPr>
        <p:spPr bwMode="auto">
          <a:xfrm>
            <a:off x="3962401" y="6156326"/>
            <a:ext cx="22092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a:t>  Pinealoblastoma</a:t>
            </a:r>
            <a:endParaRPr lang="en-US" altLang="en-US" sz="2000"/>
          </a:p>
        </p:txBody>
      </p:sp>
      <p:sp>
        <p:nvSpPr>
          <p:cNvPr id="7177" name="Line 9"/>
          <p:cNvSpPr>
            <a:spLocks noChangeShapeType="1"/>
          </p:cNvSpPr>
          <p:nvPr/>
        </p:nvSpPr>
        <p:spPr bwMode="auto">
          <a:xfrm>
            <a:off x="4775201" y="1524000"/>
            <a:ext cx="474133"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8" name="Rectangle 10"/>
          <p:cNvSpPr>
            <a:spLocks noChangeArrowheads="1"/>
          </p:cNvSpPr>
          <p:nvPr/>
        </p:nvSpPr>
        <p:spPr bwMode="auto">
          <a:xfrm>
            <a:off x="2590801" y="643871"/>
            <a:ext cx="6705600" cy="590933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9" name="Line 11"/>
          <p:cNvSpPr>
            <a:spLocks noChangeShapeType="1"/>
          </p:cNvSpPr>
          <p:nvPr/>
        </p:nvSpPr>
        <p:spPr bwMode="auto">
          <a:xfrm flipH="1">
            <a:off x="3826934" y="5410200"/>
            <a:ext cx="4199467"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Date Placeholder 1"/>
          <p:cNvSpPr>
            <a:spLocks noGrp="1"/>
          </p:cNvSpPr>
          <p:nvPr>
            <p:ph type="dt" sz="half" idx="10"/>
          </p:nvPr>
        </p:nvSpPr>
        <p:spPr/>
        <p:txBody>
          <a:bodyPr/>
          <a:lstStyle/>
          <a:p>
            <a:fld id="{AD9E640A-0EE0-428B-B53B-E47765FC7A54}" type="datetime1">
              <a:rPr lang="en-US" smtClean="0"/>
              <a:t>2/21/2022</a:t>
            </a:fld>
            <a:endParaRPr lang="en-US"/>
          </a:p>
        </p:txBody>
      </p:sp>
      <p:sp>
        <p:nvSpPr>
          <p:cNvPr id="3" name="Footer Placeholder 2"/>
          <p:cNvSpPr>
            <a:spLocks noGrp="1"/>
          </p:cNvSpPr>
          <p:nvPr>
            <p:ph type="ftr" sz="quarter" idx="11"/>
          </p:nvPr>
        </p:nvSpPr>
        <p:spPr>
          <a:xfrm rot="230467">
            <a:off x="4038600" y="6356352"/>
            <a:ext cx="4114800" cy="365125"/>
          </a:xfrm>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331</a:t>
            </a:fld>
            <a:endParaRPr lang="en-US"/>
          </a:p>
        </p:txBody>
      </p:sp>
    </p:spTree>
    <p:extLst>
      <p:ext uri="{BB962C8B-B14F-4D97-AF65-F5344CB8AC3E}">
        <p14:creationId xmlns:p14="http://schemas.microsoft.com/office/powerpoint/2010/main" val="169889521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6038"/>
          </a:xfrm>
        </p:spPr>
        <p:txBody>
          <a:bodyPr rtlCol="0">
            <a:normAutofit fontScale="90000"/>
          </a:bodyPr>
          <a:lstStyle/>
          <a:p>
            <a:pPr>
              <a:defRPr/>
            </a:pPr>
            <a:endParaRPr lang="en-US" dirty="0" smtClean="0"/>
          </a:p>
        </p:txBody>
      </p:sp>
      <p:sp>
        <p:nvSpPr>
          <p:cNvPr id="3" name="Content Placeholder 2"/>
          <p:cNvSpPr>
            <a:spLocks noGrp="1"/>
          </p:cNvSpPr>
          <p:nvPr>
            <p:ph idx="1"/>
          </p:nvPr>
        </p:nvSpPr>
        <p:spPr>
          <a:xfrm>
            <a:off x="846161" y="0"/>
            <a:ext cx="10768084" cy="5718412"/>
          </a:xfrm>
        </p:spPr>
        <p:txBody>
          <a:bodyPr rtlCol="0">
            <a:normAutofit/>
          </a:bodyPr>
          <a:lstStyle/>
          <a:p>
            <a:pPr marL="514350" indent="-514350">
              <a:buNone/>
              <a:defRPr/>
            </a:pPr>
            <a:r>
              <a:rPr lang="en-US" sz="3200" b="1" i="1" u="sng" dirty="0" smtClean="0"/>
              <a:t>Signs and symptoms</a:t>
            </a:r>
          </a:p>
          <a:p>
            <a:pPr marL="514350" lvl="1" indent="-514350">
              <a:spcBef>
                <a:spcPts val="600"/>
              </a:spcBef>
              <a:buSzPct val="80000"/>
              <a:buFont typeface="Wingdings" pitchFamily="2" charset="2"/>
              <a:buChar char="Ø"/>
              <a:defRPr/>
            </a:pPr>
            <a:r>
              <a:rPr lang="en-US" sz="2800" dirty="0" err="1" smtClean="0"/>
              <a:t>Leukorrhea</a:t>
            </a:r>
            <a:r>
              <a:rPr lang="en-US" sz="2800" dirty="0" smtClean="0"/>
              <a:t>(In retinoblastoma, white </a:t>
            </a:r>
            <a:r>
              <a:rPr lang="en-US" sz="2800" dirty="0" err="1" smtClean="0"/>
              <a:t>pupillary</a:t>
            </a:r>
            <a:r>
              <a:rPr lang="en-US" sz="2800" dirty="0" smtClean="0"/>
              <a:t> reflex (an abnormal white appearance of the pupil which reflects light).</a:t>
            </a:r>
            <a:endParaRPr lang="en-US" sz="2800" b="1" i="1" u="sng" dirty="0" smtClean="0"/>
          </a:p>
          <a:p>
            <a:pPr marL="630238" lvl="1" indent="-230188">
              <a:buFont typeface="Wingdings" pitchFamily="2" charset="2"/>
              <a:buChar char="Ø"/>
              <a:defRPr/>
            </a:pPr>
            <a:r>
              <a:rPr lang="en-US" sz="2800" dirty="0" smtClean="0"/>
              <a:t>Severe </a:t>
            </a:r>
            <a:r>
              <a:rPr lang="en-US" sz="2800" dirty="0" err="1" smtClean="0"/>
              <a:t>pain,redness,watery</a:t>
            </a:r>
            <a:r>
              <a:rPr lang="en-US" sz="2800" dirty="0" smtClean="0"/>
              <a:t> and hazy cornea</a:t>
            </a:r>
          </a:p>
          <a:p>
            <a:pPr lvl="1">
              <a:buFont typeface="Wingdings" pitchFamily="2" charset="2"/>
              <a:buChar char="Ø"/>
              <a:defRPr/>
            </a:pPr>
            <a:r>
              <a:rPr lang="en-US" sz="2800" dirty="0" smtClean="0"/>
              <a:t>Decreased vision</a:t>
            </a:r>
          </a:p>
          <a:p>
            <a:pPr lvl="1">
              <a:buFont typeface="Wingdings" pitchFamily="2" charset="2"/>
              <a:buChar char="Ø"/>
              <a:defRPr/>
            </a:pPr>
            <a:r>
              <a:rPr lang="en-US" sz="2800" dirty="0" smtClean="0"/>
              <a:t>Strabismus</a:t>
            </a:r>
          </a:p>
          <a:p>
            <a:pPr lvl="1">
              <a:buFont typeface="Wingdings" pitchFamily="2" charset="2"/>
              <a:buChar char="Ø"/>
              <a:defRPr/>
            </a:pPr>
            <a:r>
              <a:rPr lang="en-US" sz="2800" dirty="0" smtClean="0"/>
              <a:t>Retinal detachment</a:t>
            </a:r>
          </a:p>
          <a:p>
            <a:pPr lvl="1">
              <a:buFont typeface="Wingdings" pitchFamily="2" charset="2"/>
              <a:buChar char="Ø"/>
              <a:defRPr/>
            </a:pPr>
            <a:r>
              <a:rPr lang="en-US" sz="2800" dirty="0" smtClean="0"/>
              <a:t>Headache</a:t>
            </a:r>
          </a:p>
          <a:p>
            <a:pPr lvl="1">
              <a:buFont typeface="Wingdings" pitchFamily="2" charset="2"/>
              <a:buChar char="Ø"/>
              <a:defRPr/>
            </a:pPr>
            <a:r>
              <a:rPr lang="en-US" sz="2800" dirty="0" smtClean="0"/>
              <a:t>Visual disturbances</a:t>
            </a:r>
          </a:p>
          <a:p>
            <a:pPr marL="0" lvl="1" indent="0">
              <a:buFont typeface="Wingdings" pitchFamily="2" charset="2"/>
              <a:buChar char="Ø"/>
              <a:defRPr/>
            </a:pPr>
            <a:r>
              <a:rPr lang="en-US" sz="2800" b="1" i="1" dirty="0" smtClean="0"/>
              <a:t>Nursing care</a:t>
            </a:r>
          </a:p>
          <a:p>
            <a:pPr marL="0" lvl="1" indent="0">
              <a:buFont typeface="Arial" pitchFamily="34" charset="0"/>
              <a:buChar char="–"/>
              <a:defRPr/>
            </a:pPr>
            <a:r>
              <a:rPr lang="en-US" sz="2800" dirty="0" smtClean="0"/>
              <a:t>Support client and family in coping with the diagnosis</a:t>
            </a:r>
          </a:p>
          <a:p>
            <a:pPr marL="0" lvl="1" indent="0">
              <a:buNone/>
              <a:defRPr/>
            </a:pPr>
            <a:endParaRPr lang="en-US" sz="2800" dirty="0" smtClean="0"/>
          </a:p>
        </p:txBody>
      </p:sp>
      <p:sp>
        <p:nvSpPr>
          <p:cNvPr id="4" name="Slide Number Placeholder 3"/>
          <p:cNvSpPr>
            <a:spLocks noGrp="1"/>
          </p:cNvSpPr>
          <p:nvPr>
            <p:ph type="sldNum" sz="quarter" idx="12"/>
          </p:nvPr>
        </p:nvSpPr>
        <p:spPr/>
        <p:txBody>
          <a:bodyPr/>
          <a:lstStyle/>
          <a:p>
            <a:fld id="{25734C50-AB8C-4CB3-8176-73C080511BDE}" type="slidenum">
              <a:rPr lang="en-US" smtClean="0"/>
              <a:pPr/>
              <a:t>332</a:t>
            </a:fld>
            <a:endParaRPr lang="en-US" dirty="0"/>
          </a:p>
        </p:txBody>
      </p:sp>
      <p:sp>
        <p:nvSpPr>
          <p:cNvPr id="5" name="Date Placeholder 4"/>
          <p:cNvSpPr>
            <a:spLocks noGrp="1"/>
          </p:cNvSpPr>
          <p:nvPr>
            <p:ph type="dt" sz="half" idx="10"/>
          </p:nvPr>
        </p:nvSpPr>
        <p:spPr/>
        <p:txBody>
          <a:bodyPr/>
          <a:lstStyle/>
          <a:p>
            <a:fld id="{A7890361-9816-474D-9F55-935C374E23B7}"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115649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6038"/>
          </a:xfrm>
        </p:spPr>
        <p:txBody>
          <a:bodyPr rtlCol="0">
            <a:normAutofit fontScale="90000"/>
          </a:bodyPr>
          <a:lstStyle/>
          <a:p>
            <a:pPr>
              <a:defRPr/>
            </a:pPr>
            <a:endParaRPr lang="en-US" dirty="0" smtClean="0"/>
          </a:p>
        </p:txBody>
      </p:sp>
      <p:sp>
        <p:nvSpPr>
          <p:cNvPr id="3" name="Content Placeholder 2"/>
          <p:cNvSpPr>
            <a:spLocks noGrp="1"/>
          </p:cNvSpPr>
          <p:nvPr>
            <p:ph idx="1"/>
          </p:nvPr>
        </p:nvSpPr>
        <p:spPr>
          <a:xfrm>
            <a:off x="805217" y="0"/>
            <a:ext cx="10672549" cy="5581934"/>
          </a:xfrm>
        </p:spPr>
        <p:txBody>
          <a:bodyPr rtlCol="0">
            <a:normAutofit/>
          </a:bodyPr>
          <a:lstStyle/>
          <a:p>
            <a:pPr lvl="1">
              <a:buFont typeface="Arial" pitchFamily="34" charset="0"/>
              <a:buChar char="–"/>
              <a:defRPr/>
            </a:pPr>
            <a:r>
              <a:rPr lang="en-US" sz="2800" dirty="0" smtClean="0"/>
              <a:t>Observe for side effects of therapy, report and attempt to alleviate them.</a:t>
            </a:r>
          </a:p>
          <a:p>
            <a:pPr marL="0" lvl="1" indent="0">
              <a:buNone/>
              <a:defRPr/>
            </a:pPr>
            <a:r>
              <a:rPr lang="en-US" sz="2800" b="1" i="1" u="sng" dirty="0" smtClean="0"/>
              <a:t>Post-operative care in Enucleation</a:t>
            </a:r>
          </a:p>
          <a:p>
            <a:pPr marL="0" lvl="1" indent="0">
              <a:buFont typeface="Arial" pitchFamily="34" charset="0"/>
              <a:buChar char="–"/>
              <a:defRPr/>
            </a:pPr>
            <a:r>
              <a:rPr lang="en-US" sz="2800" dirty="0" smtClean="0"/>
              <a:t>Maintain pressure dressings on the eye for 1-2 days to minimize hemorrhage.</a:t>
            </a:r>
          </a:p>
          <a:p>
            <a:pPr marL="0" lvl="1" indent="0">
              <a:buFont typeface="Arial" pitchFamily="34" charset="0"/>
              <a:buChar char="–"/>
              <a:defRPr/>
            </a:pPr>
            <a:r>
              <a:rPr lang="en-US" sz="2800" dirty="0" smtClean="0"/>
              <a:t>Administer prescribed analgesics for pain</a:t>
            </a:r>
          </a:p>
          <a:p>
            <a:pPr marL="0" lvl="1" indent="0">
              <a:buFont typeface="Arial" pitchFamily="34" charset="0"/>
              <a:buChar char="–"/>
              <a:defRPr/>
            </a:pPr>
            <a:r>
              <a:rPr lang="en-US" sz="2800" dirty="0" smtClean="0"/>
              <a:t>Monitor for signs of meningitis as a complication (headache, neck stiffness etc.)</a:t>
            </a:r>
          </a:p>
          <a:p>
            <a:pPr marL="0" lvl="1" indent="0">
              <a:buFont typeface="Arial" pitchFamily="34" charset="0"/>
              <a:buChar char="–"/>
              <a:defRPr/>
            </a:pPr>
            <a:r>
              <a:rPr lang="en-US" sz="2800" dirty="0" smtClean="0"/>
              <a:t>Single eye vision-explain that this results in loss of depth of perception (acuity) and activities needing this should be performed cautiously.</a:t>
            </a:r>
          </a:p>
          <a:p>
            <a:pPr marL="0" lvl="1" indent="0">
              <a:buFont typeface="Arial" pitchFamily="34" charset="0"/>
              <a:buChar char="–"/>
              <a:defRPr/>
            </a:pPr>
            <a:r>
              <a:rPr lang="en-US" sz="2800" dirty="0" smtClean="0"/>
              <a:t>Support adaptation to changes in body image in enucleation</a:t>
            </a:r>
          </a:p>
          <a:p>
            <a:pPr marL="0" lvl="1" indent="0">
              <a:buFont typeface="Arial" pitchFamily="34" charset="0"/>
              <a:buChar char="–"/>
              <a:defRPr/>
            </a:pPr>
            <a:r>
              <a:rPr lang="en-US" sz="2800" dirty="0" smtClean="0"/>
              <a:t>Explain that an artificial eye may be inserted when healing is complete (6- 8weeks)</a:t>
            </a:r>
          </a:p>
        </p:txBody>
      </p:sp>
      <p:sp>
        <p:nvSpPr>
          <p:cNvPr id="4" name="Slide Number Placeholder 3"/>
          <p:cNvSpPr>
            <a:spLocks noGrp="1"/>
          </p:cNvSpPr>
          <p:nvPr>
            <p:ph type="sldNum" sz="quarter" idx="12"/>
          </p:nvPr>
        </p:nvSpPr>
        <p:spPr/>
        <p:txBody>
          <a:bodyPr/>
          <a:lstStyle/>
          <a:p>
            <a:fld id="{25734C50-AB8C-4CB3-8176-73C080511BDE}" type="slidenum">
              <a:rPr lang="en-US" smtClean="0"/>
              <a:pPr/>
              <a:t>333</a:t>
            </a:fld>
            <a:endParaRPr lang="en-US" dirty="0"/>
          </a:p>
        </p:txBody>
      </p:sp>
      <p:sp>
        <p:nvSpPr>
          <p:cNvPr id="5" name="Date Placeholder 4"/>
          <p:cNvSpPr>
            <a:spLocks noGrp="1"/>
          </p:cNvSpPr>
          <p:nvPr>
            <p:ph type="dt" sz="half" idx="10"/>
          </p:nvPr>
        </p:nvSpPr>
        <p:spPr/>
        <p:txBody>
          <a:bodyPr/>
          <a:lstStyle/>
          <a:p>
            <a:fld id="{102E28E6-894C-496F-90EF-B262652E9794}"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367851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10933" y="0"/>
            <a:ext cx="72843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Bookman Old Style" panose="02050604050505020204" pitchFamily="18" charset="0"/>
              </a:rPr>
              <a:t>Treatment Options of Retinoblastoma</a:t>
            </a:r>
          </a:p>
        </p:txBody>
      </p:sp>
      <p:sp>
        <p:nvSpPr>
          <p:cNvPr id="8195" name="Text Box 3"/>
          <p:cNvSpPr txBox="1">
            <a:spLocks noChangeArrowheads="1"/>
          </p:cNvSpPr>
          <p:nvPr/>
        </p:nvSpPr>
        <p:spPr bwMode="auto">
          <a:xfrm>
            <a:off x="3465690" y="687388"/>
            <a:ext cx="2964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00"/>
                </a:solidFill>
              </a:rPr>
              <a:t>1.  Small </a:t>
            </a:r>
            <a:r>
              <a:rPr lang="en-US" altLang="en-US" sz="2800" b="1" dirty="0" err="1">
                <a:solidFill>
                  <a:srgbClr val="FF0000"/>
                </a:solidFill>
              </a:rPr>
              <a:t>tumours</a:t>
            </a:r>
            <a:r>
              <a:rPr lang="en-US" altLang="en-US" sz="2000" b="1" dirty="0"/>
              <a:t> </a:t>
            </a:r>
          </a:p>
        </p:txBody>
      </p:sp>
      <p:sp>
        <p:nvSpPr>
          <p:cNvPr id="8196" name="Text Box 4"/>
          <p:cNvSpPr txBox="1">
            <a:spLocks noChangeArrowheads="1"/>
          </p:cNvSpPr>
          <p:nvPr/>
        </p:nvSpPr>
        <p:spPr bwMode="auto">
          <a:xfrm>
            <a:off x="3872090" y="1068389"/>
            <a:ext cx="44779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dirty="0"/>
              <a:t>  </a:t>
            </a:r>
            <a:r>
              <a:rPr lang="en-US" altLang="en-US" sz="2400" b="1" dirty="0"/>
              <a:t>Laser photocoagulation</a:t>
            </a:r>
          </a:p>
          <a:p>
            <a:pPr>
              <a:buFontTx/>
              <a:buChar char="•"/>
            </a:pPr>
            <a:r>
              <a:rPr lang="en-US" altLang="en-US" sz="2400" b="1" dirty="0"/>
              <a:t>  </a:t>
            </a:r>
            <a:r>
              <a:rPr lang="en-US" altLang="en-US" sz="2400" b="1" dirty="0" err="1"/>
              <a:t>Transpupillary</a:t>
            </a:r>
            <a:r>
              <a:rPr lang="en-US" altLang="en-US" sz="2400" b="1" dirty="0"/>
              <a:t> thermotherapy</a:t>
            </a:r>
          </a:p>
          <a:p>
            <a:pPr>
              <a:buFontTx/>
              <a:buChar char="•"/>
            </a:pPr>
            <a:r>
              <a:rPr lang="en-US" altLang="en-US" sz="2400" b="1" dirty="0"/>
              <a:t>  Cryotherapy</a:t>
            </a:r>
            <a:endParaRPr lang="en-US" altLang="en-US" sz="2400" dirty="0"/>
          </a:p>
        </p:txBody>
      </p:sp>
      <p:sp>
        <p:nvSpPr>
          <p:cNvPr id="8198" name="Text Box 6"/>
          <p:cNvSpPr txBox="1">
            <a:spLocks noChangeArrowheads="1"/>
          </p:cNvSpPr>
          <p:nvPr/>
        </p:nvSpPr>
        <p:spPr bwMode="auto">
          <a:xfrm>
            <a:off x="3465690" y="2224088"/>
            <a:ext cx="33826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00"/>
                </a:solidFill>
              </a:rPr>
              <a:t>2.  Medium </a:t>
            </a:r>
            <a:r>
              <a:rPr lang="en-US" altLang="en-US" sz="2800" b="1" dirty="0" err="1">
                <a:solidFill>
                  <a:srgbClr val="FF0000"/>
                </a:solidFill>
              </a:rPr>
              <a:t>tumours</a:t>
            </a:r>
            <a:r>
              <a:rPr lang="en-US" altLang="en-US" sz="2000" b="1" dirty="0"/>
              <a:t> </a:t>
            </a:r>
          </a:p>
        </p:txBody>
      </p:sp>
      <p:sp>
        <p:nvSpPr>
          <p:cNvPr id="8199" name="Text Box 7"/>
          <p:cNvSpPr txBox="1">
            <a:spLocks noChangeArrowheads="1"/>
          </p:cNvSpPr>
          <p:nvPr/>
        </p:nvSpPr>
        <p:spPr bwMode="auto">
          <a:xfrm>
            <a:off x="3872090" y="2622551"/>
            <a:ext cx="50016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dirty="0"/>
              <a:t>  </a:t>
            </a:r>
            <a:r>
              <a:rPr lang="en-US" altLang="en-US" sz="2400" b="1" dirty="0">
                <a:latin typeface="Bookman Old Style" panose="02050604050505020204" pitchFamily="18" charset="0"/>
              </a:rPr>
              <a:t>Brachytherapy</a:t>
            </a:r>
          </a:p>
          <a:p>
            <a:pPr>
              <a:buFontTx/>
              <a:buChar char="•"/>
            </a:pPr>
            <a:r>
              <a:rPr lang="en-US" altLang="en-US" sz="2400" b="1" dirty="0">
                <a:latin typeface="Bookman Old Style" panose="02050604050505020204" pitchFamily="18" charset="0"/>
              </a:rPr>
              <a:t>  Chemotherapy</a:t>
            </a:r>
          </a:p>
          <a:p>
            <a:pPr>
              <a:buFontTx/>
              <a:buChar char="•"/>
            </a:pPr>
            <a:r>
              <a:rPr lang="en-US" altLang="en-US" sz="2400" b="1" dirty="0">
                <a:latin typeface="Bookman Old Style" panose="02050604050505020204" pitchFamily="18" charset="0"/>
              </a:rPr>
              <a:t>  External beam radiotherapy</a:t>
            </a:r>
            <a:endParaRPr lang="en-US" altLang="en-US" sz="2400" dirty="0">
              <a:latin typeface="Bookman Old Style" panose="02050604050505020204" pitchFamily="18" charset="0"/>
            </a:endParaRPr>
          </a:p>
        </p:txBody>
      </p:sp>
      <p:sp>
        <p:nvSpPr>
          <p:cNvPr id="8200" name="Text Box 8"/>
          <p:cNvSpPr txBox="1">
            <a:spLocks noChangeArrowheads="1"/>
          </p:cNvSpPr>
          <p:nvPr/>
        </p:nvSpPr>
        <p:spPr bwMode="auto">
          <a:xfrm>
            <a:off x="3465690" y="3748088"/>
            <a:ext cx="3001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0000"/>
                </a:solidFill>
              </a:rPr>
              <a:t>3.  Large tumours</a:t>
            </a:r>
            <a:r>
              <a:rPr lang="en-US" altLang="en-US" sz="2000" b="1"/>
              <a:t> </a:t>
            </a:r>
          </a:p>
        </p:txBody>
      </p:sp>
      <p:sp>
        <p:nvSpPr>
          <p:cNvPr id="8201" name="Text Box 9"/>
          <p:cNvSpPr txBox="1">
            <a:spLocks noChangeArrowheads="1"/>
          </p:cNvSpPr>
          <p:nvPr/>
        </p:nvSpPr>
        <p:spPr bwMode="auto">
          <a:xfrm>
            <a:off x="3872090" y="4176715"/>
            <a:ext cx="6063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b="1" dirty="0"/>
              <a:t>  Chemotherapy followed by local treatment</a:t>
            </a:r>
          </a:p>
          <a:p>
            <a:pPr>
              <a:buFontTx/>
              <a:buChar char="•"/>
            </a:pPr>
            <a:r>
              <a:rPr lang="en-US" altLang="en-US" sz="2400" b="1" dirty="0"/>
              <a:t>  Enucleation</a:t>
            </a:r>
            <a:endParaRPr lang="en-US" altLang="en-US" sz="2400" dirty="0"/>
          </a:p>
        </p:txBody>
      </p:sp>
      <p:sp>
        <p:nvSpPr>
          <p:cNvPr id="8202" name="Text Box 10"/>
          <p:cNvSpPr txBox="1">
            <a:spLocks noChangeArrowheads="1"/>
          </p:cNvSpPr>
          <p:nvPr/>
        </p:nvSpPr>
        <p:spPr bwMode="auto">
          <a:xfrm>
            <a:off x="3465690" y="4953001"/>
            <a:ext cx="4006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00"/>
                </a:solidFill>
              </a:rPr>
              <a:t>4.  Extraocular extension</a:t>
            </a:r>
            <a:endParaRPr lang="en-US" altLang="en-US" sz="2000" b="1" dirty="0"/>
          </a:p>
        </p:txBody>
      </p:sp>
      <p:sp>
        <p:nvSpPr>
          <p:cNvPr id="8203" name="Text Box 11"/>
          <p:cNvSpPr txBox="1">
            <a:spLocks noChangeArrowheads="1"/>
          </p:cNvSpPr>
          <p:nvPr/>
        </p:nvSpPr>
        <p:spPr bwMode="auto">
          <a:xfrm>
            <a:off x="3872090" y="5410200"/>
            <a:ext cx="3642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b="1" dirty="0"/>
              <a:t>  </a:t>
            </a:r>
            <a:r>
              <a:rPr lang="en-US" altLang="en-US" b="1" dirty="0"/>
              <a:t>External beam </a:t>
            </a:r>
            <a:r>
              <a:rPr lang="en-US" altLang="en-US" sz="2400" b="1" dirty="0"/>
              <a:t>radiotherapy</a:t>
            </a:r>
            <a:endParaRPr lang="en-US" altLang="en-US" dirty="0"/>
          </a:p>
        </p:txBody>
      </p:sp>
      <p:sp>
        <p:nvSpPr>
          <p:cNvPr id="8204" name="Text Box 12"/>
          <p:cNvSpPr txBox="1">
            <a:spLocks noChangeArrowheads="1"/>
          </p:cNvSpPr>
          <p:nvPr/>
        </p:nvSpPr>
        <p:spPr bwMode="auto">
          <a:xfrm>
            <a:off x="8053137" y="1672092"/>
            <a:ext cx="3413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00"/>
                </a:solidFill>
              </a:rPr>
              <a:t>5.  Metastatic disease</a:t>
            </a:r>
            <a:endParaRPr lang="en-US" altLang="en-US" sz="2000" b="1" dirty="0"/>
          </a:p>
        </p:txBody>
      </p:sp>
      <p:sp>
        <p:nvSpPr>
          <p:cNvPr id="8205" name="Text Box 13"/>
          <p:cNvSpPr txBox="1">
            <a:spLocks noChangeArrowheads="1"/>
          </p:cNvSpPr>
          <p:nvPr/>
        </p:nvSpPr>
        <p:spPr bwMode="auto">
          <a:xfrm>
            <a:off x="8997082" y="2137945"/>
            <a:ext cx="2456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800" b="1" dirty="0"/>
              <a:t>  </a:t>
            </a:r>
            <a:r>
              <a:rPr lang="en-US" altLang="en-US" sz="2400" b="1" dirty="0"/>
              <a:t>Chemotherapy</a:t>
            </a:r>
            <a:endParaRPr lang="en-US" altLang="en-US" sz="2400" dirty="0"/>
          </a:p>
        </p:txBody>
      </p:sp>
      <p:sp>
        <p:nvSpPr>
          <p:cNvPr id="2" name="Date Placeholder 1"/>
          <p:cNvSpPr>
            <a:spLocks noGrp="1"/>
          </p:cNvSpPr>
          <p:nvPr>
            <p:ph type="dt" sz="half" idx="10"/>
          </p:nvPr>
        </p:nvSpPr>
        <p:spPr/>
        <p:txBody>
          <a:bodyPr/>
          <a:lstStyle/>
          <a:p>
            <a:fld id="{53D4BA83-6FEA-41A1-997F-C1FD556B3F6F}"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334</a:t>
            </a:fld>
            <a:endParaRPr lang="en-US"/>
          </a:p>
        </p:txBody>
      </p:sp>
    </p:spTree>
    <p:extLst>
      <p:ext uri="{BB962C8B-B14F-4D97-AF65-F5344CB8AC3E}">
        <p14:creationId xmlns:p14="http://schemas.microsoft.com/office/powerpoint/2010/main" val="203972765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36801" y="196850"/>
            <a:ext cx="834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Bookman Old Style" panose="02050604050505020204" pitchFamily="18" charset="0"/>
              </a:rPr>
              <a:t>Poor Prognostic Factors in Retinoblastoma </a:t>
            </a:r>
          </a:p>
        </p:txBody>
      </p:sp>
      <p:sp>
        <p:nvSpPr>
          <p:cNvPr id="9222" name="Text Box 6"/>
          <p:cNvSpPr txBox="1">
            <a:spLocks noChangeArrowheads="1"/>
          </p:cNvSpPr>
          <p:nvPr/>
        </p:nvSpPr>
        <p:spPr bwMode="auto">
          <a:xfrm>
            <a:off x="3697112" y="1109665"/>
            <a:ext cx="50690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rgbClr val="FF0000"/>
                </a:solidFill>
              </a:rPr>
              <a:t>1.  Optic nerve involvement</a:t>
            </a:r>
            <a:r>
              <a:rPr lang="en-US" altLang="en-US" sz="2000" b="1"/>
              <a:t> </a:t>
            </a:r>
          </a:p>
        </p:txBody>
      </p:sp>
      <p:sp>
        <p:nvSpPr>
          <p:cNvPr id="9223" name="Text Box 7"/>
          <p:cNvSpPr txBox="1">
            <a:spLocks noChangeArrowheads="1"/>
          </p:cNvSpPr>
          <p:nvPr/>
        </p:nvSpPr>
        <p:spPr bwMode="auto">
          <a:xfrm>
            <a:off x="3719690" y="2087565"/>
            <a:ext cx="40933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rgbClr val="FF0000"/>
                </a:solidFill>
              </a:rPr>
              <a:t>2.  Choroidal invasion</a:t>
            </a:r>
            <a:r>
              <a:rPr lang="en-US" altLang="en-US" sz="2000" b="1" dirty="0"/>
              <a:t> </a:t>
            </a:r>
          </a:p>
        </p:txBody>
      </p:sp>
      <p:sp>
        <p:nvSpPr>
          <p:cNvPr id="9224" name="Text Box 8"/>
          <p:cNvSpPr txBox="1">
            <a:spLocks noChangeArrowheads="1"/>
          </p:cNvSpPr>
          <p:nvPr/>
        </p:nvSpPr>
        <p:spPr bwMode="auto">
          <a:xfrm>
            <a:off x="3742268" y="3001965"/>
            <a:ext cx="32351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rgbClr val="FF0000"/>
                </a:solidFill>
              </a:rPr>
              <a:t>3.  Large tumour</a:t>
            </a:r>
            <a:r>
              <a:rPr lang="en-US" altLang="en-US" sz="2000" b="1"/>
              <a:t> </a:t>
            </a:r>
          </a:p>
        </p:txBody>
      </p:sp>
      <p:sp>
        <p:nvSpPr>
          <p:cNvPr id="9225" name="Text Box 9"/>
          <p:cNvSpPr txBox="1">
            <a:spLocks noChangeArrowheads="1"/>
          </p:cNvSpPr>
          <p:nvPr/>
        </p:nvSpPr>
        <p:spPr bwMode="auto">
          <a:xfrm>
            <a:off x="3764846" y="3916365"/>
            <a:ext cx="3751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rgbClr val="FF0000"/>
                </a:solidFill>
              </a:rPr>
              <a:t>4.  Anterior location</a:t>
            </a:r>
            <a:r>
              <a:rPr lang="en-US" altLang="en-US" sz="2000" b="1" dirty="0"/>
              <a:t> </a:t>
            </a:r>
          </a:p>
        </p:txBody>
      </p:sp>
      <p:sp>
        <p:nvSpPr>
          <p:cNvPr id="9226" name="Text Box 10"/>
          <p:cNvSpPr txBox="1">
            <a:spLocks noChangeArrowheads="1"/>
          </p:cNvSpPr>
          <p:nvPr/>
        </p:nvSpPr>
        <p:spPr bwMode="auto">
          <a:xfrm>
            <a:off x="3787422" y="4754565"/>
            <a:ext cx="56382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rgbClr val="FF0000"/>
                </a:solidFill>
              </a:rPr>
              <a:t>5.  Poor cellular differentiation</a:t>
            </a:r>
            <a:r>
              <a:rPr lang="en-US" altLang="en-US" sz="2000" b="1"/>
              <a:t> </a:t>
            </a:r>
          </a:p>
        </p:txBody>
      </p:sp>
      <p:sp>
        <p:nvSpPr>
          <p:cNvPr id="9227" name="Text Box 11"/>
          <p:cNvSpPr txBox="1">
            <a:spLocks noChangeArrowheads="1"/>
          </p:cNvSpPr>
          <p:nvPr/>
        </p:nvSpPr>
        <p:spPr bwMode="auto">
          <a:xfrm>
            <a:off x="3810001" y="5668965"/>
            <a:ext cx="33341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rgbClr val="FF0000"/>
                </a:solidFill>
              </a:rPr>
              <a:t>6.  Older children</a:t>
            </a:r>
            <a:r>
              <a:rPr lang="en-US" altLang="en-US" sz="2000" b="1"/>
              <a:t> </a:t>
            </a:r>
          </a:p>
        </p:txBody>
      </p:sp>
      <p:sp>
        <p:nvSpPr>
          <p:cNvPr id="2" name="Date Placeholder 1"/>
          <p:cNvSpPr>
            <a:spLocks noGrp="1"/>
          </p:cNvSpPr>
          <p:nvPr>
            <p:ph type="dt" sz="half" idx="10"/>
          </p:nvPr>
        </p:nvSpPr>
        <p:spPr/>
        <p:txBody>
          <a:bodyPr/>
          <a:lstStyle/>
          <a:p>
            <a:fld id="{D72B3246-7853-4BAA-A18C-0BFC4E5E0EBB}"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
        <p:nvSpPr>
          <p:cNvPr id="4" name="Slide Number Placeholder 3"/>
          <p:cNvSpPr>
            <a:spLocks noGrp="1"/>
          </p:cNvSpPr>
          <p:nvPr>
            <p:ph type="sldNum" sz="quarter" idx="12"/>
          </p:nvPr>
        </p:nvSpPr>
        <p:spPr/>
        <p:txBody>
          <a:bodyPr/>
          <a:lstStyle/>
          <a:p>
            <a:fld id="{F8A5CEEE-EB08-44ED-B255-83FFCEBAB9D4}" type="slidenum">
              <a:rPr lang="en-US" smtClean="0"/>
              <a:pPr/>
              <a:t>335</a:t>
            </a:fld>
            <a:endParaRPr lang="en-US"/>
          </a:p>
        </p:txBody>
      </p:sp>
    </p:spTree>
    <p:extLst>
      <p:ext uri="{BB962C8B-B14F-4D97-AF65-F5344CB8AC3E}">
        <p14:creationId xmlns:p14="http://schemas.microsoft.com/office/powerpoint/2010/main" val="3559022856"/>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Title 1"/>
          <p:cNvSpPr>
            <a:spLocks noGrp="1"/>
          </p:cNvSpPr>
          <p:nvPr>
            <p:ph type="title"/>
          </p:nvPr>
        </p:nvSpPr>
        <p:spPr>
          <a:xfrm>
            <a:off x="1981200" y="0"/>
            <a:ext cx="8229600" cy="46038"/>
          </a:xfrm>
        </p:spPr>
        <p:txBody>
          <a:bodyPr>
            <a:normAutofit fontScale="90000"/>
          </a:bodyPr>
          <a:lstStyle/>
          <a:p>
            <a:endParaRPr lang="en-US" smtClean="0"/>
          </a:p>
        </p:txBody>
      </p:sp>
      <p:sp>
        <p:nvSpPr>
          <p:cNvPr id="169987" name="Content Placeholder 2"/>
          <p:cNvSpPr>
            <a:spLocks noGrp="1"/>
          </p:cNvSpPr>
          <p:nvPr>
            <p:ph idx="1"/>
          </p:nvPr>
        </p:nvSpPr>
        <p:spPr>
          <a:xfrm>
            <a:off x="928048" y="0"/>
            <a:ext cx="10631606" cy="5486400"/>
          </a:xfrm>
        </p:spPr>
        <p:txBody>
          <a:bodyPr>
            <a:noAutofit/>
          </a:bodyPr>
          <a:lstStyle/>
          <a:p>
            <a:pPr>
              <a:buFont typeface="Arial" charset="0"/>
              <a:buNone/>
            </a:pPr>
            <a:r>
              <a:rPr lang="en-US" sz="3600" b="1" dirty="0"/>
              <a:t>What is done if the child has tumor in both eyes?</a:t>
            </a:r>
            <a:r>
              <a:rPr lang="en-US" sz="3600" dirty="0"/>
              <a:t/>
            </a:r>
            <a:br>
              <a:rPr lang="en-US" sz="3600" dirty="0"/>
            </a:br>
            <a:r>
              <a:rPr lang="en-US" sz="3600" dirty="0"/>
              <a:t>In these cases, generally the worse eye is enucleated and the other eye is tried to salvage by using other methods of treatment. However, unfortunately in a few cases, both eyes may have to be removed. </a:t>
            </a:r>
          </a:p>
          <a:p>
            <a:pPr>
              <a:buFont typeface="Arial" charset="0"/>
              <a:buNone/>
            </a:pPr>
            <a:r>
              <a:rPr lang="en-US" sz="3600" b="1" dirty="0"/>
              <a:t>Why is early detection important?</a:t>
            </a:r>
            <a:r>
              <a:rPr lang="en-US" sz="3600" dirty="0"/>
              <a:t/>
            </a:r>
            <a:br>
              <a:rPr lang="en-US" sz="3600" dirty="0"/>
            </a:br>
            <a:r>
              <a:rPr lang="en-US" sz="3600" dirty="0"/>
              <a:t>The safer and less destructive procedures may be taken when the tumor is in its early stage. By detecting and treating the tumor early, we may save the life, sight and eye of the child. </a:t>
            </a:r>
            <a:br>
              <a:rPr lang="en-US" sz="3600" dirty="0"/>
            </a:br>
            <a:endParaRPr lang="en-US" sz="36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336</a:t>
            </a:fld>
            <a:endParaRPr lang="en-US" dirty="0"/>
          </a:p>
        </p:txBody>
      </p:sp>
      <p:sp>
        <p:nvSpPr>
          <p:cNvPr id="2" name="Date Placeholder 1"/>
          <p:cNvSpPr>
            <a:spLocks noGrp="1"/>
          </p:cNvSpPr>
          <p:nvPr>
            <p:ph type="dt" sz="half" idx="10"/>
          </p:nvPr>
        </p:nvSpPr>
        <p:spPr/>
        <p:txBody>
          <a:bodyPr/>
          <a:lstStyle/>
          <a:p>
            <a:fld id="{F20AD593-51FE-42A1-A441-AE40C1B96066}" type="datetime1">
              <a:rPr lang="en-US" smtClean="0"/>
              <a:t>2/21/2022</a:t>
            </a:fld>
            <a:endParaRPr lang="en-US"/>
          </a:p>
        </p:txBody>
      </p:sp>
      <p:sp>
        <p:nvSpPr>
          <p:cNvPr id="3" name="Footer Placeholder 2"/>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143244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0"/>
            <a:ext cx="7498080" cy="1000360"/>
          </a:xfrm>
        </p:spPr>
        <p:txBody>
          <a:bodyPr/>
          <a:lstStyle/>
          <a:p>
            <a:r>
              <a:rPr lang="en-US" dirty="0" smtClean="0"/>
              <a:t>Nursing Management</a:t>
            </a:r>
            <a:endParaRPr lang="en-US" dirty="0"/>
          </a:p>
        </p:txBody>
      </p:sp>
      <p:sp>
        <p:nvSpPr>
          <p:cNvPr id="4" name="Rectangle 3"/>
          <p:cNvSpPr>
            <a:spLocks noGrp="1" noChangeArrowheads="1"/>
          </p:cNvSpPr>
          <p:nvPr>
            <p:ph idx="1"/>
          </p:nvPr>
        </p:nvSpPr>
        <p:spPr>
          <a:xfrm>
            <a:off x="887104" y="924466"/>
            <a:ext cx="10617959" cy="4698412"/>
          </a:xfrm>
        </p:spPr>
        <p:txBody>
          <a:bodyPr>
            <a:normAutofit/>
          </a:bodyPr>
          <a:lstStyle/>
          <a:p>
            <a:pPr eaLnBrk="1" hangingPunct="1">
              <a:defRPr/>
            </a:pPr>
            <a:r>
              <a:rPr lang="en-US" sz="3200" dirty="0"/>
              <a:t>Educate on proper eye care</a:t>
            </a:r>
          </a:p>
          <a:p>
            <a:pPr lvl="1" eaLnBrk="1" hangingPunct="1">
              <a:defRPr/>
            </a:pPr>
            <a:r>
              <a:rPr lang="en-US" sz="2800" dirty="0"/>
              <a:t>Hand wash</a:t>
            </a:r>
          </a:p>
          <a:p>
            <a:pPr lvl="1" eaLnBrk="1" hangingPunct="1">
              <a:defRPr/>
            </a:pPr>
            <a:r>
              <a:rPr lang="en-US" sz="2800" dirty="0"/>
              <a:t>Avoid rubbing</a:t>
            </a:r>
          </a:p>
          <a:p>
            <a:pPr eaLnBrk="1" hangingPunct="1">
              <a:defRPr/>
            </a:pPr>
            <a:r>
              <a:rPr lang="en-US" sz="3200" dirty="0"/>
              <a:t>Rx as prescribed</a:t>
            </a:r>
          </a:p>
          <a:p>
            <a:pPr eaLnBrk="1" hangingPunct="1">
              <a:defRPr/>
            </a:pPr>
            <a:r>
              <a:rPr lang="en-US" sz="3200" dirty="0"/>
              <a:t>Post-op </a:t>
            </a:r>
          </a:p>
          <a:p>
            <a:pPr lvl="1" eaLnBrk="1" hangingPunct="1">
              <a:defRPr/>
            </a:pPr>
            <a:r>
              <a:rPr lang="en-US" sz="2800" dirty="0"/>
              <a:t>Avoid </a:t>
            </a:r>
            <a:r>
              <a:rPr lang="en-US" sz="2800" dirty="0" err="1"/>
              <a:t>valsalva</a:t>
            </a:r>
            <a:r>
              <a:rPr lang="en-US" sz="2800" dirty="0"/>
              <a:t> maneuver</a:t>
            </a:r>
          </a:p>
          <a:p>
            <a:pPr lvl="1" eaLnBrk="1" hangingPunct="1">
              <a:defRPr/>
            </a:pPr>
            <a:r>
              <a:rPr lang="en-US" sz="2800" dirty="0"/>
              <a:t>Educate!!</a:t>
            </a:r>
          </a:p>
          <a:p>
            <a:pPr eaLnBrk="1" hangingPunct="1">
              <a:defRPr/>
            </a:pPr>
            <a:r>
              <a:rPr lang="en-US" sz="3200" dirty="0" err="1"/>
              <a:t>Enucleation</a:t>
            </a:r>
            <a:r>
              <a:rPr lang="en-US" sz="3200" dirty="0"/>
              <a:t> – pressure dress, artificial eye</a:t>
            </a:r>
          </a:p>
          <a:p>
            <a:pPr eaLnBrk="1" hangingPunct="1">
              <a:defRPr/>
            </a:pPr>
            <a:r>
              <a:rPr lang="en-US" sz="3200" dirty="0"/>
              <a:t>Support + family therapy</a:t>
            </a:r>
          </a:p>
        </p:txBody>
      </p:sp>
      <p:sp>
        <p:nvSpPr>
          <p:cNvPr id="5" name="Slide Number Placeholder 4"/>
          <p:cNvSpPr>
            <a:spLocks noGrp="1"/>
          </p:cNvSpPr>
          <p:nvPr>
            <p:ph type="sldNum" sz="quarter" idx="12"/>
          </p:nvPr>
        </p:nvSpPr>
        <p:spPr/>
        <p:txBody>
          <a:bodyPr/>
          <a:lstStyle/>
          <a:p>
            <a:fld id="{25734C50-AB8C-4CB3-8176-73C080511BDE}" type="slidenum">
              <a:rPr lang="en-US" smtClean="0"/>
              <a:pPr/>
              <a:t>337</a:t>
            </a:fld>
            <a:endParaRPr lang="en-US" dirty="0"/>
          </a:p>
        </p:txBody>
      </p:sp>
      <p:sp>
        <p:nvSpPr>
          <p:cNvPr id="3" name="Date Placeholder 2"/>
          <p:cNvSpPr>
            <a:spLocks noGrp="1"/>
          </p:cNvSpPr>
          <p:nvPr>
            <p:ph type="dt" sz="half" idx="10"/>
          </p:nvPr>
        </p:nvSpPr>
        <p:spPr/>
        <p:txBody>
          <a:bodyPr/>
          <a:lstStyle/>
          <a:p>
            <a:fld id="{989FE6D9-74EA-4351-8446-DB9AD9FDFAE5}"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157073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00360"/>
          </a:xfrm>
          <a:solidFill>
            <a:schemeClr val="accent5">
              <a:lumMod val="25000"/>
            </a:schemeClr>
          </a:solidFill>
        </p:spPr>
        <p:txBody>
          <a:bodyPr/>
          <a:lstStyle/>
          <a:p>
            <a:r>
              <a:rPr lang="en-US" b="1" dirty="0" smtClean="0">
                <a:solidFill>
                  <a:srgbClr val="FFFF00"/>
                </a:solidFill>
              </a:rPr>
              <a:t>EYE SURGERY </a:t>
            </a:r>
            <a:endParaRPr lang="en-US" b="1" dirty="0">
              <a:solidFill>
                <a:srgbClr val="FFFF00"/>
              </a:solidFill>
            </a:endParaRPr>
          </a:p>
        </p:txBody>
      </p:sp>
      <p:sp>
        <p:nvSpPr>
          <p:cNvPr id="3" name="Content Placeholder 2"/>
          <p:cNvSpPr>
            <a:spLocks noGrp="1"/>
          </p:cNvSpPr>
          <p:nvPr>
            <p:ph idx="1"/>
          </p:nvPr>
        </p:nvSpPr>
        <p:spPr>
          <a:xfrm>
            <a:off x="736979" y="924467"/>
            <a:ext cx="9778621" cy="4793946"/>
          </a:xfrm>
        </p:spPr>
        <p:txBody>
          <a:bodyPr>
            <a:normAutofit/>
          </a:bodyPr>
          <a:lstStyle/>
          <a:p>
            <a:pPr lvl="1">
              <a:buNone/>
              <a:defRPr/>
            </a:pPr>
            <a:r>
              <a:rPr lang="en-US" sz="3200" i="1" dirty="0" smtClean="0">
                <a:solidFill>
                  <a:srgbClr val="FF0000"/>
                </a:solidFill>
              </a:rPr>
              <a:t>Indications</a:t>
            </a:r>
          </a:p>
          <a:p>
            <a:pPr lvl="1">
              <a:defRPr/>
            </a:pPr>
            <a:r>
              <a:rPr lang="en-US" sz="3200" dirty="0" smtClean="0"/>
              <a:t>Intra-ocular foreign bodies</a:t>
            </a:r>
          </a:p>
          <a:p>
            <a:pPr lvl="1">
              <a:defRPr/>
            </a:pPr>
            <a:r>
              <a:rPr lang="en-US" sz="3200" dirty="0" smtClean="0"/>
              <a:t>Penetrating eye injuries</a:t>
            </a:r>
          </a:p>
          <a:p>
            <a:pPr lvl="1">
              <a:defRPr/>
            </a:pPr>
            <a:r>
              <a:rPr lang="en-US" sz="3200" dirty="0" smtClean="0"/>
              <a:t>Choroidal tears</a:t>
            </a:r>
          </a:p>
          <a:p>
            <a:pPr lvl="1">
              <a:defRPr/>
            </a:pPr>
            <a:r>
              <a:rPr lang="en-US" sz="3200" dirty="0" smtClean="0"/>
              <a:t>Hemorrhage</a:t>
            </a:r>
          </a:p>
          <a:p>
            <a:pPr lvl="1">
              <a:defRPr/>
            </a:pPr>
            <a:r>
              <a:rPr lang="en-US" sz="3200" dirty="0" smtClean="0"/>
              <a:t>Cataract</a:t>
            </a:r>
          </a:p>
          <a:p>
            <a:pPr lvl="1">
              <a:defRPr/>
            </a:pPr>
            <a:r>
              <a:rPr lang="en-US" sz="3200" dirty="0" smtClean="0"/>
              <a:t>Glaucoma</a:t>
            </a:r>
          </a:p>
          <a:p>
            <a:pPr lvl="1">
              <a:defRPr/>
            </a:pPr>
            <a:r>
              <a:rPr lang="en-US" sz="3200" dirty="0" smtClean="0"/>
              <a:t>Retinal detachment</a:t>
            </a:r>
          </a:p>
          <a:p>
            <a:pPr lvl="1">
              <a:defRPr/>
            </a:pPr>
            <a:r>
              <a:rPr lang="en-US" sz="3200" dirty="0" smtClean="0"/>
              <a:t>Tumors </a:t>
            </a:r>
          </a:p>
          <a:p>
            <a:endParaRPr lang="en-US" sz="36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338</a:t>
            </a:fld>
            <a:endParaRPr lang="en-US" dirty="0"/>
          </a:p>
        </p:txBody>
      </p:sp>
      <p:sp>
        <p:nvSpPr>
          <p:cNvPr id="5" name="Date Placeholder 4"/>
          <p:cNvSpPr>
            <a:spLocks noGrp="1"/>
          </p:cNvSpPr>
          <p:nvPr>
            <p:ph type="dt" sz="half" idx="10"/>
          </p:nvPr>
        </p:nvSpPr>
        <p:spPr/>
        <p:txBody>
          <a:bodyPr/>
          <a:lstStyle/>
          <a:p>
            <a:fld id="{17244590-BED5-47A3-832D-1F789DB4F961}"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176605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
            <a:ext cx="7543800" cy="924465"/>
          </a:xfrm>
        </p:spPr>
        <p:txBody>
          <a:bodyPr/>
          <a:lstStyle/>
          <a:p>
            <a:r>
              <a:rPr lang="en-US" dirty="0" smtClean="0"/>
              <a:t>Pre-operative care </a:t>
            </a:r>
            <a:endParaRPr lang="en-US" dirty="0"/>
          </a:p>
        </p:txBody>
      </p:sp>
      <p:sp>
        <p:nvSpPr>
          <p:cNvPr id="3" name="Content Placeholder 2"/>
          <p:cNvSpPr>
            <a:spLocks noGrp="1"/>
          </p:cNvSpPr>
          <p:nvPr>
            <p:ph idx="1"/>
          </p:nvPr>
        </p:nvSpPr>
        <p:spPr>
          <a:xfrm>
            <a:off x="818865" y="696782"/>
            <a:ext cx="11000095" cy="5076222"/>
          </a:xfrm>
        </p:spPr>
        <p:txBody>
          <a:bodyPr>
            <a:noAutofit/>
          </a:bodyPr>
          <a:lstStyle/>
          <a:p>
            <a:pPr lvl="1" indent="-622300">
              <a:buNone/>
              <a:defRPr/>
            </a:pPr>
            <a:r>
              <a:rPr lang="en-US" dirty="0" smtClean="0"/>
              <a:t>Orientation of the patient to his environment  after admission as his  eyes may be bandaged after operation.</a:t>
            </a:r>
          </a:p>
          <a:p>
            <a:r>
              <a:rPr lang="en-US" dirty="0" smtClean="0"/>
              <a:t>Pre-op. medications ordered e.g.. ophthalmic ointments/drops to be given on time</a:t>
            </a:r>
          </a:p>
          <a:p>
            <a:r>
              <a:rPr lang="en-US" dirty="0" smtClean="0"/>
              <a:t>Suppository (enema) if prescribed, to evacuate the lower bowel to prevent straining immediately post-op.</a:t>
            </a:r>
          </a:p>
          <a:p>
            <a:r>
              <a:rPr lang="en-US" dirty="0" smtClean="0"/>
              <a:t>Clipping of eyes (if ordered)- petroleum jelly is applied to the blades of blunt-pointed scissors so that the eyelashes will adhere to the blade and not fall into the eye.</a:t>
            </a:r>
          </a:p>
          <a:p>
            <a:r>
              <a:rPr lang="en-US" dirty="0" smtClean="0"/>
              <a:t>Explanation for bandaging of both eyes post-op i.e.., the unaffected eye is covered to keep the patient from moving his eyes (i.e.. rest) during the immediate post-op. period.</a:t>
            </a:r>
          </a:p>
          <a:p>
            <a:pPr>
              <a:buNone/>
            </a:pPr>
            <a:endParaRPr lang="en-US" sz="2400" dirty="0"/>
          </a:p>
          <a:p>
            <a:pPr lvl="1" indent="-622300">
              <a:buFont typeface="Wingdings" pitchFamily="2" charset="2"/>
              <a:buChar char="Ø"/>
              <a:defRPr/>
            </a:pPr>
            <a:endParaRPr lang="en-US" dirty="0" smtClean="0"/>
          </a:p>
          <a:p>
            <a:pPr lvl="1" indent="-622300">
              <a:buFont typeface="Wingdings" pitchFamily="2" charset="2"/>
              <a:buChar char="Ø"/>
              <a:defRPr/>
            </a:pPr>
            <a:endParaRPr lang="en-US" dirty="0" smtClean="0"/>
          </a:p>
          <a:p>
            <a:pPr lvl="2" indent="-622300">
              <a:buNone/>
              <a:defRPr/>
            </a:pPr>
            <a:endParaRPr lang="en-US" dirty="0" smtClean="0"/>
          </a:p>
          <a:p>
            <a:endParaRPr lang="en-US"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339</a:t>
            </a:fld>
            <a:endParaRPr lang="en-US" dirty="0"/>
          </a:p>
        </p:txBody>
      </p:sp>
      <p:sp>
        <p:nvSpPr>
          <p:cNvPr id="5" name="Date Placeholder 4"/>
          <p:cNvSpPr>
            <a:spLocks noGrp="1"/>
          </p:cNvSpPr>
          <p:nvPr>
            <p:ph type="dt" sz="half" idx="10"/>
          </p:nvPr>
        </p:nvSpPr>
        <p:spPr/>
        <p:txBody>
          <a:bodyPr/>
          <a:lstStyle/>
          <a:p>
            <a:fld id="{148D3271-B29D-4759-913B-73A714E36D56}"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15581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62000"/>
            <a:ext cx="7498080" cy="228600"/>
          </a:xfrm>
        </p:spPr>
        <p:txBody>
          <a:bodyPr>
            <a:normAutofit fontScale="90000"/>
          </a:bodyPr>
          <a:lstStyle/>
          <a:p>
            <a:endParaRPr lang="en-US" dirty="0"/>
          </a:p>
        </p:txBody>
      </p:sp>
      <p:pic>
        <p:nvPicPr>
          <p:cNvPr id="2050" name="Picture 2" descr="C:\Users\HP\Downloads\15-09_Pupil-KLS-edited1.jpg"/>
          <p:cNvPicPr>
            <a:picLocks noGrp="1" noChangeAspect="1" noChangeArrowheads="1"/>
          </p:cNvPicPr>
          <p:nvPr>
            <p:ph idx="1"/>
          </p:nvPr>
        </p:nvPicPr>
        <p:blipFill>
          <a:blip r:embed="rId2"/>
          <a:srcRect/>
          <a:stretch>
            <a:fillRect/>
          </a:stretch>
        </p:blipFill>
        <p:spPr bwMode="auto">
          <a:xfrm>
            <a:off x="1694688" y="214314"/>
            <a:ext cx="8763000" cy="6324600"/>
          </a:xfrm>
          <a:prstGeom prst="rect">
            <a:avLst/>
          </a:prstGeom>
          <a:noFill/>
        </p:spPr>
      </p:pic>
      <p:sp>
        <p:nvSpPr>
          <p:cNvPr id="4" name="Date Placeholder 3"/>
          <p:cNvSpPr>
            <a:spLocks noGrp="1"/>
          </p:cNvSpPr>
          <p:nvPr>
            <p:ph type="dt" sz="half" idx="10"/>
          </p:nvPr>
        </p:nvSpPr>
        <p:spPr>
          <a:xfrm flipV="1">
            <a:off x="5105400" y="7467600"/>
            <a:ext cx="2133600" cy="152400"/>
          </a:xfrm>
        </p:spPr>
        <p:txBody>
          <a:bodyPr/>
          <a:lstStyle/>
          <a:p>
            <a:fld id="{72B3DA35-85D7-43C0-A4B6-18386DB735E1}"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34</a:t>
            </a:fld>
            <a:endParaRPr lang="en-US"/>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33688" cy="696780"/>
          </a:xfrm>
        </p:spPr>
        <p:txBody>
          <a:bodyPr>
            <a:normAutofit/>
          </a:bodyPr>
          <a:lstStyle/>
          <a:p>
            <a:r>
              <a:rPr lang="en-US" dirty="0" smtClean="0"/>
              <a:t>Continuation </a:t>
            </a:r>
            <a:endParaRPr lang="en-US" dirty="0"/>
          </a:p>
        </p:txBody>
      </p:sp>
      <p:sp>
        <p:nvSpPr>
          <p:cNvPr id="3" name="Content Placeholder 2"/>
          <p:cNvSpPr>
            <a:spLocks noGrp="1"/>
          </p:cNvSpPr>
          <p:nvPr>
            <p:ph idx="1"/>
          </p:nvPr>
        </p:nvSpPr>
        <p:spPr>
          <a:xfrm>
            <a:off x="805218" y="620886"/>
            <a:ext cx="10972800" cy="5124821"/>
          </a:xfrm>
        </p:spPr>
        <p:txBody>
          <a:bodyPr>
            <a:normAutofit/>
          </a:bodyPr>
          <a:lstStyle/>
          <a:p>
            <a:r>
              <a:rPr lang="en-US" sz="3600" dirty="0" smtClean="0"/>
              <a:t>Washing of eyes the evening before surgery and a sterile pad applied over the eye.</a:t>
            </a:r>
          </a:p>
          <a:p>
            <a:r>
              <a:rPr lang="en-US" sz="3600" dirty="0" smtClean="0"/>
              <a:t>Respiratory infections or allergy that may cause coughing, sneezing should be notified to the surgeon. Surgery may have to be post-</a:t>
            </a:r>
            <a:r>
              <a:rPr lang="en-US" sz="3600" dirty="0" err="1" smtClean="0"/>
              <a:t>poned</a:t>
            </a:r>
            <a:r>
              <a:rPr lang="en-US" sz="3600" dirty="0" smtClean="0"/>
              <a:t> as such violent motions can cause hemorrhage/ rupture of the surgical incision</a:t>
            </a:r>
          </a:p>
          <a:p>
            <a:r>
              <a:rPr lang="en-US" sz="3600" dirty="0" smtClean="0"/>
              <a:t>Other general pre-op. care and as ordered</a:t>
            </a:r>
          </a:p>
          <a:p>
            <a:endParaRPr lang="en-US" sz="36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340</a:t>
            </a:fld>
            <a:endParaRPr lang="en-US" dirty="0"/>
          </a:p>
        </p:txBody>
      </p:sp>
      <p:sp>
        <p:nvSpPr>
          <p:cNvPr id="5" name="Date Placeholder 4"/>
          <p:cNvSpPr>
            <a:spLocks noGrp="1"/>
          </p:cNvSpPr>
          <p:nvPr>
            <p:ph type="dt" sz="half" idx="10"/>
          </p:nvPr>
        </p:nvSpPr>
        <p:spPr/>
        <p:txBody>
          <a:bodyPr/>
          <a:lstStyle/>
          <a:p>
            <a:fld id="{C5BD18E3-7B0A-4063-9142-7732CD8EFB5E}"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373110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7543800" cy="1000360"/>
          </a:xfrm>
        </p:spPr>
        <p:txBody>
          <a:bodyPr/>
          <a:lstStyle/>
          <a:p>
            <a:r>
              <a:rPr lang="en-US" dirty="0" smtClean="0"/>
              <a:t>Post-operative care</a:t>
            </a:r>
            <a:endParaRPr lang="en-US" dirty="0"/>
          </a:p>
        </p:txBody>
      </p:sp>
      <p:sp>
        <p:nvSpPr>
          <p:cNvPr id="3" name="Content Placeholder 2"/>
          <p:cNvSpPr>
            <a:spLocks noGrp="1"/>
          </p:cNvSpPr>
          <p:nvPr>
            <p:ph idx="1"/>
          </p:nvPr>
        </p:nvSpPr>
        <p:spPr>
          <a:xfrm>
            <a:off x="832513" y="848571"/>
            <a:ext cx="10972800" cy="4828898"/>
          </a:xfrm>
        </p:spPr>
        <p:txBody>
          <a:bodyPr>
            <a:noAutofit/>
          </a:bodyPr>
          <a:lstStyle/>
          <a:p>
            <a:pPr>
              <a:buNone/>
            </a:pPr>
            <a:r>
              <a:rPr lang="en-US" sz="3200" b="1" i="1" u="sng" dirty="0" smtClean="0"/>
              <a:t>Post-operative care</a:t>
            </a:r>
          </a:p>
          <a:p>
            <a:r>
              <a:rPr lang="en-US" sz="3200" dirty="0" smtClean="0"/>
              <a:t>Gentleness is the key in all types of eye surgery. All movements should be slow and gentle</a:t>
            </a:r>
          </a:p>
          <a:p>
            <a:pPr lvl="1"/>
            <a:r>
              <a:rPr lang="en-US" sz="2800" dirty="0" smtClean="0"/>
              <a:t>The patient’s head must be firmly supported when he is transferred form the operating table or stretcher to his bed.</a:t>
            </a:r>
          </a:p>
          <a:p>
            <a:pPr lvl="1"/>
            <a:r>
              <a:rPr lang="en-US" sz="2800" dirty="0" smtClean="0"/>
              <a:t>Small pillows may be used on either side of his head to support it in the supine position.</a:t>
            </a:r>
          </a:p>
          <a:p>
            <a:pPr lvl="1"/>
            <a:r>
              <a:rPr lang="en-US" sz="2800" dirty="0" smtClean="0"/>
              <a:t>Speech should always be soft before touching the patient. Alert them when entering the room because if he is sleeping. May be frightened and move suddenly and violently when some-one touches him.</a:t>
            </a:r>
          </a:p>
          <a:p>
            <a:endParaRPr lang="en-US" sz="32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341</a:t>
            </a:fld>
            <a:endParaRPr lang="en-US" dirty="0"/>
          </a:p>
        </p:txBody>
      </p:sp>
      <p:sp>
        <p:nvSpPr>
          <p:cNvPr id="5" name="Date Placeholder 4"/>
          <p:cNvSpPr>
            <a:spLocks noGrp="1"/>
          </p:cNvSpPr>
          <p:nvPr>
            <p:ph type="dt" sz="half" idx="10"/>
          </p:nvPr>
        </p:nvSpPr>
        <p:spPr/>
        <p:txBody>
          <a:bodyPr/>
          <a:lstStyle/>
          <a:p>
            <a:fld id="{6A44122D-3A19-47A7-A65F-6F826CCBD8C2}" type="datetime1">
              <a:rPr lang="en-US" smtClean="0"/>
              <a:t>2/21/2022</a:t>
            </a:fld>
            <a:endParaRPr lang="en-US"/>
          </a:p>
        </p:txBody>
      </p:sp>
      <p:sp>
        <p:nvSpPr>
          <p:cNvPr id="6" name="Footer Placeholder 5"/>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7572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695" y="218364"/>
            <a:ext cx="10699845" cy="5336275"/>
          </a:xfrm>
        </p:spPr>
        <p:txBody>
          <a:bodyPr>
            <a:noAutofit/>
          </a:bodyPr>
          <a:lstStyle/>
          <a:p>
            <a:pPr lvl="1"/>
            <a:r>
              <a:rPr lang="en-US" sz="2800" dirty="0" smtClean="0"/>
              <a:t>Uncooperative patients and children will need someone in constant attendance to prevent them pulling off the bandages.</a:t>
            </a:r>
          </a:p>
          <a:p>
            <a:pPr lvl="1"/>
            <a:r>
              <a:rPr lang="en-US" sz="2800" dirty="0" smtClean="0"/>
              <a:t>Nausea and subsequent vomiting may cause severe damage  to delicate suture lines. All food and liquids should be withheld, surgeon notified and an emetic drug ordered/given.</a:t>
            </a:r>
          </a:p>
          <a:p>
            <a:pPr lvl="1"/>
            <a:r>
              <a:rPr lang="en-US" sz="2800" dirty="0" smtClean="0"/>
              <a:t>Sudden pain in the eye may indicate hemorrhage. Inform the surgeon immediately.( glaucoma as a post-op. complication )</a:t>
            </a:r>
          </a:p>
          <a:p>
            <a:pPr lvl="1"/>
            <a:r>
              <a:rPr lang="en-US" sz="2800" dirty="0" smtClean="0"/>
              <a:t>External irrigation of the eye (there should be no contact with the eyeball) or wet compresses may be ordered to remove the exudates and reduce swelling. Eyelids are cleaned with care.</a:t>
            </a:r>
          </a:p>
          <a:p>
            <a:endParaRPr lang="en-US" sz="32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342</a:t>
            </a:fld>
            <a:endParaRPr lang="en-US" dirty="0"/>
          </a:p>
        </p:txBody>
      </p:sp>
      <p:sp>
        <p:nvSpPr>
          <p:cNvPr id="2" name="Date Placeholder 1"/>
          <p:cNvSpPr>
            <a:spLocks noGrp="1"/>
          </p:cNvSpPr>
          <p:nvPr>
            <p:ph type="dt" sz="half" idx="10"/>
          </p:nvPr>
        </p:nvSpPr>
        <p:spPr/>
        <p:txBody>
          <a:bodyPr/>
          <a:lstStyle/>
          <a:p>
            <a:fld id="{BA85D2FA-E6FF-42CD-ADE7-CDCDE042025A}"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281143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457" y="0"/>
            <a:ext cx="10822674" cy="5363570"/>
          </a:xfrm>
        </p:spPr>
        <p:txBody>
          <a:bodyPr>
            <a:normAutofit/>
          </a:bodyPr>
          <a:lstStyle/>
          <a:p>
            <a:pPr>
              <a:defRPr/>
            </a:pPr>
            <a:r>
              <a:rPr lang="en-US" sz="3200" dirty="0" smtClean="0"/>
              <a:t>Consult</a:t>
            </a:r>
          </a:p>
          <a:p>
            <a:pPr lvl="1">
              <a:defRPr/>
            </a:pPr>
            <a:r>
              <a:rPr lang="en-US" sz="2800" dirty="0" smtClean="0"/>
              <a:t>If the patient can be turned to one or both sides</a:t>
            </a:r>
          </a:p>
          <a:p>
            <a:pPr lvl="1">
              <a:defRPr/>
            </a:pPr>
            <a:r>
              <a:rPr lang="en-US" sz="2800" dirty="0" smtClean="0"/>
              <a:t>Whether he will remain flat supine or pillow allowed, how high the head of the bed should be elevated and </a:t>
            </a:r>
          </a:p>
          <a:p>
            <a:pPr lvl="1">
              <a:defRPr/>
            </a:pPr>
            <a:r>
              <a:rPr lang="en-US" sz="2800" dirty="0" smtClean="0"/>
              <a:t>Whether he can feed himself, or any restrictions on fluid/food intake.</a:t>
            </a:r>
          </a:p>
          <a:p>
            <a:pPr marL="404813" lvl="1" indent="-284163">
              <a:defRPr/>
            </a:pPr>
            <a:r>
              <a:rPr lang="en-US" sz="2800" dirty="0" smtClean="0"/>
              <a:t>If allowed out of bed, he must take care not to bang his head or move too suddenly.</a:t>
            </a:r>
          </a:p>
          <a:p>
            <a:pPr marL="404813" lvl="1" indent="-284163">
              <a:defRPr/>
            </a:pPr>
            <a:r>
              <a:rPr lang="en-US" sz="2800" dirty="0" smtClean="0"/>
              <a:t>All straining and lifting must be avoided</a:t>
            </a:r>
          </a:p>
          <a:p>
            <a:pPr marL="404813" lvl="1" indent="-284163">
              <a:buNone/>
              <a:defRPr/>
            </a:pPr>
            <a:r>
              <a:rPr lang="en-US" sz="2800" b="1" i="1" dirty="0" smtClean="0"/>
              <a:t>On discharge</a:t>
            </a:r>
          </a:p>
          <a:p>
            <a:pPr marL="404813" lvl="1" indent="-284163">
              <a:buNone/>
              <a:defRPr/>
            </a:pPr>
            <a:r>
              <a:rPr lang="en-US" sz="2800" dirty="0" smtClean="0"/>
              <a:t>Relatives and the patient should be encouraged to follow these instructions at home during convalescence so as not to endanger the success of the surgery.</a:t>
            </a:r>
          </a:p>
          <a:p>
            <a:endParaRPr lang="en-US" sz="3200" dirty="0"/>
          </a:p>
        </p:txBody>
      </p:sp>
      <p:sp>
        <p:nvSpPr>
          <p:cNvPr id="4" name="Slide Number Placeholder 3"/>
          <p:cNvSpPr>
            <a:spLocks noGrp="1"/>
          </p:cNvSpPr>
          <p:nvPr>
            <p:ph type="sldNum" sz="quarter" idx="12"/>
          </p:nvPr>
        </p:nvSpPr>
        <p:spPr/>
        <p:txBody>
          <a:bodyPr/>
          <a:lstStyle/>
          <a:p>
            <a:fld id="{25734C50-AB8C-4CB3-8176-73C080511BDE}" type="slidenum">
              <a:rPr lang="en-US" smtClean="0"/>
              <a:pPr/>
              <a:t>343</a:t>
            </a:fld>
            <a:endParaRPr lang="en-US" dirty="0"/>
          </a:p>
        </p:txBody>
      </p:sp>
      <p:sp>
        <p:nvSpPr>
          <p:cNvPr id="2" name="Date Placeholder 1"/>
          <p:cNvSpPr>
            <a:spLocks noGrp="1"/>
          </p:cNvSpPr>
          <p:nvPr>
            <p:ph type="dt" sz="half" idx="10"/>
          </p:nvPr>
        </p:nvSpPr>
        <p:spPr/>
        <p:txBody>
          <a:bodyPr/>
          <a:lstStyle/>
          <a:p>
            <a:fld id="{AEDD8B15-5EF4-4537-945E-0AC029B261F4}"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Tree>
    <p:extLst>
      <p:ext uri="{BB962C8B-B14F-4D97-AF65-F5344CB8AC3E}">
        <p14:creationId xmlns:p14="http://schemas.microsoft.com/office/powerpoint/2010/main" val="399564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B6C7C-B5CE-4889-BF03-3AD64D1FF20C}"/>
              </a:ext>
            </a:extLst>
          </p:cNvPr>
          <p:cNvSpPr>
            <a:spLocks noGrp="1"/>
          </p:cNvSpPr>
          <p:nvPr>
            <p:ph type="title"/>
          </p:nvPr>
        </p:nvSpPr>
        <p:spPr/>
        <p:txBody>
          <a:bodyPr/>
          <a:lstStyle/>
          <a:p>
            <a:r>
              <a:rPr lang="en-US" dirty="0"/>
              <a:t>Read and make notes on </a:t>
            </a:r>
          </a:p>
        </p:txBody>
      </p:sp>
      <p:sp>
        <p:nvSpPr>
          <p:cNvPr id="3" name="Content Placeholder 2">
            <a:extLst>
              <a:ext uri="{FF2B5EF4-FFF2-40B4-BE49-F238E27FC236}">
                <a16:creationId xmlns="" xmlns:a16="http://schemas.microsoft.com/office/drawing/2014/main" id="{8E568264-DAE2-4D63-AB8E-968F3EB7D0B3}"/>
              </a:ext>
            </a:extLst>
          </p:cNvPr>
          <p:cNvSpPr>
            <a:spLocks noGrp="1"/>
          </p:cNvSpPr>
          <p:nvPr>
            <p:ph idx="1"/>
          </p:nvPr>
        </p:nvSpPr>
        <p:spPr>
          <a:xfrm>
            <a:off x="534572" y="1533378"/>
            <a:ext cx="11282290" cy="5092505"/>
          </a:xfrm>
        </p:spPr>
        <p:txBody>
          <a:bodyPr>
            <a:normAutofit/>
          </a:bodyPr>
          <a:lstStyle/>
          <a:p>
            <a:pPr lvl="0"/>
            <a:r>
              <a:rPr lang="en-US" dirty="0"/>
              <a:t>Choroiditis</a:t>
            </a:r>
          </a:p>
          <a:p>
            <a:pPr lvl="0"/>
            <a:r>
              <a:rPr lang="en-US" dirty="0"/>
              <a:t>Congenital abnormalities</a:t>
            </a:r>
          </a:p>
          <a:p>
            <a:pPr lvl="0"/>
            <a:r>
              <a:rPr lang="en-US" dirty="0"/>
              <a:t>Primary eye care and basic eye care </a:t>
            </a:r>
          </a:p>
          <a:p>
            <a:endParaRPr lang="en-US" dirty="0"/>
          </a:p>
        </p:txBody>
      </p:sp>
      <p:sp>
        <p:nvSpPr>
          <p:cNvPr id="4" name="Date Placeholder 3"/>
          <p:cNvSpPr>
            <a:spLocks noGrp="1"/>
          </p:cNvSpPr>
          <p:nvPr>
            <p:ph type="dt" sz="half" idx="10"/>
          </p:nvPr>
        </p:nvSpPr>
        <p:spPr/>
        <p:txBody>
          <a:bodyPr/>
          <a:lstStyle/>
          <a:p>
            <a:fld id="{E78B5453-1DD6-48D2-A793-DC29EF13CBA5}"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AF434D14-001B-401F-82A3-E6826D97FAC1}" type="slidenum">
              <a:rPr lang="en-US" smtClean="0"/>
              <a:t>344</a:t>
            </a:fld>
            <a:endParaRPr lang="en-US"/>
          </a:p>
        </p:txBody>
      </p:sp>
    </p:spTree>
    <p:extLst>
      <p:ext uri="{BB962C8B-B14F-4D97-AF65-F5344CB8AC3E}">
        <p14:creationId xmlns:p14="http://schemas.microsoft.com/office/powerpoint/2010/main" val="4283215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155"/>
            <a:ext cx="11125200" cy="5654474"/>
          </a:xfrm>
        </p:spPr>
        <p:txBody>
          <a:bodyPr>
            <a:normAutofit/>
          </a:bodyPr>
          <a:lstStyle/>
          <a:p>
            <a:pPr algn="just"/>
            <a:r>
              <a:rPr lang="en-US" sz="4000" dirty="0" smtClean="0">
                <a:latin typeface="Bookman Old Style" pitchFamily="18" charset="0"/>
              </a:rPr>
              <a:t>Color of the iris is determined genetically and is dependant on the number of pigmented cells present</a:t>
            </a:r>
          </a:p>
          <a:p>
            <a:pPr algn="just"/>
            <a:r>
              <a:rPr lang="en-US" sz="4000" dirty="0" smtClean="0">
                <a:latin typeface="Bookman Old Style" pitchFamily="18" charset="0"/>
              </a:rPr>
              <a:t>Albinos have no pigment cells  and people with blue eyes have fewer than those with brown eyes </a:t>
            </a:r>
            <a:endParaRPr lang="en-US" sz="4000" dirty="0">
              <a:latin typeface="Bookman Old Style" pitchFamily="18" charset="0"/>
            </a:endParaRPr>
          </a:p>
        </p:txBody>
      </p:sp>
      <p:sp>
        <p:nvSpPr>
          <p:cNvPr id="4" name="Date Placeholder 3"/>
          <p:cNvSpPr>
            <a:spLocks noGrp="1"/>
          </p:cNvSpPr>
          <p:nvPr>
            <p:ph type="dt" sz="half" idx="10"/>
          </p:nvPr>
        </p:nvSpPr>
        <p:spPr>
          <a:xfrm>
            <a:off x="5105400" y="7391400"/>
            <a:ext cx="2133600" cy="457200"/>
          </a:xfrm>
        </p:spPr>
        <p:txBody>
          <a:bodyPr/>
          <a:lstStyle/>
          <a:p>
            <a:fld id="{ECD828F4-2AFB-470B-99D7-D7632B1E5B61}"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866888" cy="457200"/>
          </a:xfrm>
        </p:spPr>
        <p:txBody>
          <a:bodyPr>
            <a:noAutofit/>
          </a:bodyPr>
          <a:lstStyle/>
          <a:p>
            <a:r>
              <a:rPr lang="en-US" sz="3200" b="1" dirty="0">
                <a:latin typeface="Bookman Old Style" pitchFamily="18" charset="0"/>
              </a:rPr>
              <a:t>Lens</a:t>
            </a:r>
          </a:p>
        </p:txBody>
      </p:sp>
      <p:sp>
        <p:nvSpPr>
          <p:cNvPr id="3" name="Content Placeholder 2"/>
          <p:cNvSpPr>
            <a:spLocks noGrp="1"/>
          </p:cNvSpPr>
          <p:nvPr>
            <p:ph idx="1"/>
          </p:nvPr>
        </p:nvSpPr>
        <p:spPr>
          <a:xfrm>
            <a:off x="914400" y="838200"/>
            <a:ext cx="10820400" cy="4800600"/>
          </a:xfrm>
        </p:spPr>
        <p:txBody>
          <a:bodyPr>
            <a:normAutofit/>
          </a:bodyPr>
          <a:lstStyle/>
          <a:p>
            <a:r>
              <a:rPr lang="en-US" sz="3600" dirty="0" smtClean="0">
                <a:latin typeface="Bookman Old Style" pitchFamily="18" charset="0"/>
              </a:rPr>
              <a:t>It is a </a:t>
            </a:r>
            <a:r>
              <a:rPr lang="en-US" sz="3600" b="1" i="1" dirty="0" smtClean="0">
                <a:latin typeface="Bookman Old Style" pitchFamily="18" charset="0"/>
              </a:rPr>
              <a:t>highly elastic </a:t>
            </a:r>
            <a:r>
              <a:rPr lang="en-US" sz="3600" dirty="0" smtClean="0">
                <a:latin typeface="Bookman Old Style" pitchFamily="18" charset="0"/>
              </a:rPr>
              <a:t>circular biconvex transparent body, that lays immediately behind the pupil</a:t>
            </a:r>
          </a:p>
          <a:p>
            <a:r>
              <a:rPr lang="en-US" sz="3600" dirty="0" smtClean="0">
                <a:latin typeface="Bookman Old Style" pitchFamily="18" charset="0"/>
              </a:rPr>
              <a:t> It is suspended from </a:t>
            </a:r>
            <a:r>
              <a:rPr lang="en-US" sz="3600" dirty="0" err="1" smtClean="0">
                <a:latin typeface="Bookman Old Style" pitchFamily="18" charset="0"/>
              </a:rPr>
              <a:t>ciliary</a:t>
            </a:r>
            <a:r>
              <a:rPr lang="en-US" sz="3600" dirty="0" smtClean="0">
                <a:latin typeface="Bookman Old Style" pitchFamily="18" charset="0"/>
              </a:rPr>
              <a:t> body by the </a:t>
            </a:r>
            <a:r>
              <a:rPr lang="en-US" sz="3600" i="1" dirty="0" err="1" smtClean="0">
                <a:latin typeface="Bookman Old Style" pitchFamily="18" charset="0"/>
              </a:rPr>
              <a:t>suspensory</a:t>
            </a:r>
            <a:r>
              <a:rPr lang="en-US" sz="3600" i="1" dirty="0" smtClean="0">
                <a:latin typeface="Bookman Old Style" pitchFamily="18" charset="0"/>
              </a:rPr>
              <a:t> ligament </a:t>
            </a:r>
          </a:p>
          <a:p>
            <a:r>
              <a:rPr lang="en-US" sz="3600" dirty="0" smtClean="0">
                <a:latin typeface="Bookman Old Style" pitchFamily="18" charset="0"/>
              </a:rPr>
              <a:t>It is enclosed with a transparent capsule</a:t>
            </a:r>
          </a:p>
          <a:p>
            <a:r>
              <a:rPr lang="en-US" sz="3600" dirty="0" smtClean="0">
                <a:latin typeface="Bookman Old Style" pitchFamily="18" charset="0"/>
              </a:rPr>
              <a:t>Its thickness is controlled by the </a:t>
            </a:r>
            <a:r>
              <a:rPr lang="en-US" sz="3600" dirty="0" err="1" smtClean="0">
                <a:latin typeface="Bookman Old Style" pitchFamily="18" charset="0"/>
              </a:rPr>
              <a:t>ciliary</a:t>
            </a:r>
            <a:r>
              <a:rPr lang="en-US" sz="3600" dirty="0" smtClean="0">
                <a:latin typeface="Bookman Old Style" pitchFamily="18" charset="0"/>
              </a:rPr>
              <a:t> muscle through the </a:t>
            </a:r>
            <a:r>
              <a:rPr lang="en-US" sz="3600" dirty="0" err="1" smtClean="0">
                <a:latin typeface="Bookman Old Style" pitchFamily="18" charset="0"/>
              </a:rPr>
              <a:t>suspensory</a:t>
            </a:r>
            <a:r>
              <a:rPr lang="en-US" sz="3600" dirty="0" smtClean="0">
                <a:latin typeface="Bookman Old Style" pitchFamily="18" charset="0"/>
              </a:rPr>
              <a:t> ligament </a:t>
            </a:r>
            <a:endParaRPr lang="en-US" sz="3600" dirty="0">
              <a:latin typeface="Bookman Old Style" pitchFamily="18" charset="0"/>
            </a:endParaRPr>
          </a:p>
        </p:txBody>
      </p:sp>
      <p:sp>
        <p:nvSpPr>
          <p:cNvPr id="4" name="Date Placeholder 3"/>
          <p:cNvSpPr>
            <a:spLocks noGrp="1"/>
          </p:cNvSpPr>
          <p:nvPr>
            <p:ph type="dt" sz="half" idx="10"/>
          </p:nvPr>
        </p:nvSpPr>
        <p:spPr>
          <a:xfrm flipV="1">
            <a:off x="5105400" y="7315200"/>
            <a:ext cx="2133600" cy="228600"/>
          </a:xfrm>
        </p:spPr>
        <p:txBody>
          <a:bodyPr/>
          <a:lstStyle/>
          <a:p>
            <a:fld id="{39317997-9169-4290-A0E6-7C0907D01CC5}" type="datetime1">
              <a:rPr lang="en-US" smtClean="0"/>
              <a:t>2/21/2022</a:t>
            </a:fld>
            <a:endParaRPr lang="en-US" dirty="0"/>
          </a:p>
        </p:txBody>
      </p:sp>
      <p:sp>
        <p:nvSpPr>
          <p:cNvPr id="5" name="Footer Placeholder 4"/>
          <p:cNvSpPr>
            <a:spLocks noGrp="1"/>
          </p:cNvSpPr>
          <p:nvPr>
            <p:ph type="ftr" sz="quarter" idx="11"/>
          </p:nvPr>
        </p:nvSpPr>
        <p:spPr>
          <a:xfrm flipV="1">
            <a:off x="7239000" y="7162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11201400" cy="5334000"/>
          </a:xfrm>
        </p:spPr>
        <p:txBody>
          <a:bodyPr>
            <a:normAutofit/>
          </a:bodyPr>
          <a:lstStyle/>
          <a:p>
            <a:r>
              <a:rPr lang="en-US" sz="4000" dirty="0" smtClean="0">
                <a:latin typeface="Bookman Old Style" pitchFamily="18" charset="0"/>
              </a:rPr>
              <a:t>The lens bends light rays that are reflected by the object in front of the eye </a:t>
            </a:r>
          </a:p>
          <a:p>
            <a:r>
              <a:rPr lang="en-US" sz="4000" dirty="0" smtClean="0">
                <a:latin typeface="Bookman Old Style" pitchFamily="18" charset="0"/>
              </a:rPr>
              <a:t>Its is the only structure which can vary its refractory power through change in thickness </a:t>
            </a:r>
          </a:p>
          <a:p>
            <a:r>
              <a:rPr lang="en-US" sz="4000" dirty="0" smtClean="0">
                <a:latin typeface="Bookman Old Style" pitchFamily="18" charset="0"/>
              </a:rPr>
              <a:t>When the </a:t>
            </a:r>
            <a:r>
              <a:rPr lang="en-US" sz="4000" dirty="0" err="1" smtClean="0">
                <a:latin typeface="Bookman Old Style" pitchFamily="18" charset="0"/>
              </a:rPr>
              <a:t>ciliary</a:t>
            </a:r>
            <a:r>
              <a:rPr lang="en-US" sz="4000" dirty="0" smtClean="0">
                <a:latin typeface="Bookman Old Style" pitchFamily="18" charset="0"/>
              </a:rPr>
              <a:t> muscles contract, it </a:t>
            </a:r>
            <a:r>
              <a:rPr lang="en-US" sz="4000" i="1" dirty="0" smtClean="0">
                <a:latin typeface="Bookman Old Style" pitchFamily="18" charset="0"/>
              </a:rPr>
              <a:t>moves forward</a:t>
            </a:r>
            <a:r>
              <a:rPr lang="en-US" sz="4000" dirty="0" smtClean="0">
                <a:latin typeface="Bookman Old Style" pitchFamily="18" charset="0"/>
              </a:rPr>
              <a:t>, releasing its pull on the lens, increasing its thickness</a:t>
            </a:r>
          </a:p>
          <a:p>
            <a:r>
              <a:rPr lang="en-US" sz="4000" dirty="0" smtClean="0">
                <a:latin typeface="Bookman Old Style" pitchFamily="18" charset="0"/>
              </a:rPr>
              <a:t>The nearer the object the thicker the lens </a:t>
            </a:r>
            <a:endParaRPr lang="en-US" sz="4000" dirty="0">
              <a:latin typeface="Bookman Old Style" pitchFamily="18" charset="0"/>
            </a:endParaRPr>
          </a:p>
        </p:txBody>
      </p:sp>
      <p:sp>
        <p:nvSpPr>
          <p:cNvPr id="4" name="Date Placeholder 3"/>
          <p:cNvSpPr>
            <a:spLocks noGrp="1"/>
          </p:cNvSpPr>
          <p:nvPr>
            <p:ph type="dt" sz="half" idx="10"/>
          </p:nvPr>
        </p:nvSpPr>
        <p:spPr>
          <a:xfrm flipV="1">
            <a:off x="5105400" y="7574280"/>
            <a:ext cx="2133600" cy="45719"/>
          </a:xfrm>
        </p:spPr>
        <p:txBody>
          <a:bodyPr/>
          <a:lstStyle/>
          <a:p>
            <a:fld id="{3A02347D-4A56-4FFD-A7C4-B5BE0FB222EF}" type="datetime1">
              <a:rPr lang="en-US" smtClean="0"/>
              <a:t>2/21/2022</a:t>
            </a:fld>
            <a:endParaRPr lang="en-US" dirty="0"/>
          </a:p>
        </p:txBody>
      </p:sp>
      <p:sp>
        <p:nvSpPr>
          <p:cNvPr id="5" name="Footer Placeholder 4"/>
          <p:cNvSpPr>
            <a:spLocks noGrp="1"/>
          </p:cNvSpPr>
          <p:nvPr>
            <p:ph type="ftr" sz="quarter" idx="11"/>
          </p:nvPr>
        </p:nvSpPr>
        <p:spPr>
          <a:xfrm flipV="1">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8019288" cy="1143000"/>
          </a:xfrm>
        </p:spPr>
        <p:txBody>
          <a:bodyPr>
            <a:normAutofit fontScale="90000"/>
          </a:bodyPr>
          <a:lstStyle/>
          <a:p>
            <a:pPr lvl="1" algn="l" rtl="0">
              <a:spcBef>
                <a:spcPct val="0"/>
              </a:spcBef>
            </a:pPr>
            <a:r>
              <a:rPr lang="en-US" sz="3200" b="1" dirty="0">
                <a:latin typeface="Bookman Old Style" pitchFamily="18" charset="0"/>
              </a:rPr>
              <a:t>C) </a:t>
            </a:r>
            <a:r>
              <a:rPr lang="en-US" sz="3600" b="1" dirty="0">
                <a:latin typeface="Bookman Old Style" pitchFamily="18" charset="0"/>
              </a:rPr>
              <a:t>The inner nervous tissue 	layer(tunic): 	retina </a:t>
            </a:r>
            <a:br>
              <a:rPr lang="en-US" sz="3600" b="1" dirty="0">
                <a:latin typeface="Bookman Old Style" pitchFamily="18" charset="0"/>
              </a:rPr>
            </a:br>
            <a:endParaRPr lang="en-US" sz="3600" b="1" dirty="0"/>
          </a:p>
        </p:txBody>
      </p:sp>
      <p:sp>
        <p:nvSpPr>
          <p:cNvPr id="3" name="Content Placeholder 2"/>
          <p:cNvSpPr>
            <a:spLocks noGrp="1"/>
          </p:cNvSpPr>
          <p:nvPr>
            <p:ph idx="1"/>
          </p:nvPr>
        </p:nvSpPr>
        <p:spPr>
          <a:xfrm>
            <a:off x="838200" y="1219200"/>
            <a:ext cx="11049000" cy="4391029"/>
          </a:xfrm>
        </p:spPr>
        <p:txBody>
          <a:bodyPr>
            <a:noAutofit/>
          </a:bodyPr>
          <a:lstStyle/>
          <a:p>
            <a:r>
              <a:rPr lang="en-US" sz="3600" dirty="0" smtClean="0">
                <a:latin typeface="Bookman Old Style" pitchFamily="18" charset="0"/>
              </a:rPr>
              <a:t>It is the innermost layer of the wall of the eye</a:t>
            </a:r>
          </a:p>
          <a:p>
            <a:r>
              <a:rPr lang="en-US" sz="3600" dirty="0" smtClean="0">
                <a:latin typeface="Bookman Old Style" pitchFamily="18" charset="0"/>
              </a:rPr>
              <a:t>It is a delicate layer</a:t>
            </a:r>
          </a:p>
          <a:p>
            <a:r>
              <a:rPr lang="en-US" sz="3600" dirty="0" smtClean="0">
                <a:latin typeface="Bookman Old Style" pitchFamily="18" charset="0"/>
              </a:rPr>
              <a:t>It is adapted to be stimulated by the light rays</a:t>
            </a:r>
          </a:p>
          <a:p>
            <a:r>
              <a:rPr lang="en-US" sz="3600" dirty="0" smtClean="0">
                <a:latin typeface="Bookman Old Style" pitchFamily="18" charset="0"/>
              </a:rPr>
              <a:t>Composed of several layers of nerve cell bodies and their </a:t>
            </a:r>
            <a:r>
              <a:rPr lang="en-US" sz="3600" dirty="0" err="1" smtClean="0">
                <a:latin typeface="Bookman Old Style" pitchFamily="18" charset="0"/>
              </a:rPr>
              <a:t>fibres</a:t>
            </a:r>
            <a:r>
              <a:rPr lang="en-US" sz="3600" dirty="0" smtClean="0">
                <a:latin typeface="Bookman Old Style" pitchFamily="18" charset="0"/>
              </a:rPr>
              <a:t> lying on a pigmented layer of epithelial cells that attach to the choroid</a:t>
            </a:r>
          </a:p>
          <a:p>
            <a:r>
              <a:rPr lang="en-US" sz="3600" dirty="0" smtClean="0">
                <a:latin typeface="Bookman Old Style" pitchFamily="18" charset="0"/>
              </a:rPr>
              <a:t>The layer sensitive to light is the layer of </a:t>
            </a:r>
            <a:r>
              <a:rPr lang="en-US" sz="3600" b="1" i="1" dirty="0" err="1" smtClean="0">
                <a:latin typeface="Bookman Old Style" pitchFamily="18" charset="0"/>
              </a:rPr>
              <a:t>rodes</a:t>
            </a:r>
            <a:r>
              <a:rPr lang="en-US" sz="3600" b="1" i="1" dirty="0" smtClean="0">
                <a:latin typeface="Bookman Old Style" pitchFamily="18" charset="0"/>
              </a:rPr>
              <a:t> and cones </a:t>
            </a:r>
          </a:p>
          <a:p>
            <a:endParaRPr lang="en-US" sz="3600" dirty="0">
              <a:latin typeface="Bookman Old Style" pitchFamily="18" charset="0"/>
            </a:endParaRPr>
          </a:p>
        </p:txBody>
      </p:sp>
      <p:sp>
        <p:nvSpPr>
          <p:cNvPr id="4" name="Date Placeholder 3"/>
          <p:cNvSpPr>
            <a:spLocks noGrp="1"/>
          </p:cNvSpPr>
          <p:nvPr>
            <p:ph type="dt" sz="half" idx="10"/>
          </p:nvPr>
        </p:nvSpPr>
        <p:spPr>
          <a:xfrm flipV="1">
            <a:off x="5105400" y="7467600"/>
            <a:ext cx="2133600" cy="152400"/>
          </a:xfrm>
        </p:spPr>
        <p:txBody>
          <a:bodyPr/>
          <a:lstStyle/>
          <a:p>
            <a:fld id="{6C85C8E1-6FB4-41FC-BCE5-128B46DAC096}"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152400"/>
            <a:ext cx="11219688" cy="5486400"/>
          </a:xfrm>
        </p:spPr>
        <p:txBody>
          <a:bodyPr>
            <a:noAutofit/>
          </a:bodyPr>
          <a:lstStyle/>
          <a:p>
            <a:r>
              <a:rPr lang="en-US" sz="4000" dirty="0" smtClean="0">
                <a:latin typeface="Bookman Old Style" pitchFamily="18" charset="0"/>
              </a:rPr>
              <a:t>The lines about three quarters of the eyeball and its thickest at the back and thins out </a:t>
            </a:r>
            <a:r>
              <a:rPr lang="en-US" sz="4000" dirty="0" err="1" smtClean="0">
                <a:latin typeface="Bookman Old Style" pitchFamily="18" charset="0"/>
              </a:rPr>
              <a:t>anteriorly</a:t>
            </a:r>
            <a:r>
              <a:rPr lang="en-US" sz="4000" dirty="0" smtClean="0">
                <a:latin typeface="Bookman Old Style" pitchFamily="18" charset="0"/>
              </a:rPr>
              <a:t>  to end just behind the </a:t>
            </a:r>
            <a:r>
              <a:rPr lang="en-US" sz="4000" dirty="0" err="1" smtClean="0">
                <a:latin typeface="Bookman Old Style" pitchFamily="18" charset="0"/>
              </a:rPr>
              <a:t>ciliary</a:t>
            </a:r>
            <a:r>
              <a:rPr lang="en-US" sz="4000" dirty="0" smtClean="0">
                <a:latin typeface="Bookman Old Style" pitchFamily="18" charset="0"/>
              </a:rPr>
              <a:t> body </a:t>
            </a:r>
          </a:p>
          <a:p>
            <a:r>
              <a:rPr lang="en-US" sz="4000" dirty="0" smtClean="0">
                <a:latin typeface="Bookman Old Style" pitchFamily="18" charset="0"/>
              </a:rPr>
              <a:t>Near the center of the posterior part there is an area that appear yellow in </a:t>
            </a:r>
            <a:r>
              <a:rPr lang="en-US" sz="4000" dirty="0" err="1" smtClean="0">
                <a:latin typeface="Bookman Old Style" pitchFamily="18" charset="0"/>
              </a:rPr>
              <a:t>colour</a:t>
            </a:r>
            <a:r>
              <a:rPr lang="en-US" sz="4000" dirty="0" smtClean="0">
                <a:latin typeface="Bookman Old Style" pitchFamily="18" charset="0"/>
              </a:rPr>
              <a:t>  hence </a:t>
            </a:r>
            <a:r>
              <a:rPr lang="en-US" sz="4000" b="1" i="1" dirty="0" smtClean="0">
                <a:latin typeface="Bookman Old Style" pitchFamily="18" charset="0"/>
              </a:rPr>
              <a:t>Macula </a:t>
            </a:r>
            <a:r>
              <a:rPr lang="en-US" sz="4000" b="1" i="1" dirty="0" err="1" smtClean="0">
                <a:latin typeface="Bookman Old Style" pitchFamily="18" charset="0"/>
              </a:rPr>
              <a:t>lutea</a:t>
            </a:r>
            <a:r>
              <a:rPr lang="en-US" sz="4000" b="1" i="1" dirty="0" smtClean="0">
                <a:latin typeface="Bookman Old Style" pitchFamily="18" charset="0"/>
              </a:rPr>
              <a:t> </a:t>
            </a:r>
          </a:p>
          <a:p>
            <a:r>
              <a:rPr lang="en-US" sz="4000" dirty="0" smtClean="0">
                <a:latin typeface="Bookman Old Style" pitchFamily="18" charset="0"/>
              </a:rPr>
              <a:t>In the center of the area there is a depression called the </a:t>
            </a:r>
            <a:r>
              <a:rPr lang="en-US" sz="4000" b="1" dirty="0" smtClean="0">
                <a:latin typeface="Bookman Old Style" pitchFamily="18" charset="0"/>
              </a:rPr>
              <a:t>fovea </a:t>
            </a:r>
            <a:r>
              <a:rPr lang="en-US" sz="4000" b="1" dirty="0" err="1" smtClean="0">
                <a:latin typeface="Bookman Old Style" pitchFamily="18" charset="0"/>
              </a:rPr>
              <a:t>centralis</a:t>
            </a:r>
            <a:r>
              <a:rPr lang="en-US" sz="4000" b="1" dirty="0" smtClean="0">
                <a:latin typeface="Bookman Old Style" pitchFamily="18" charset="0"/>
              </a:rPr>
              <a:t>, </a:t>
            </a:r>
            <a:r>
              <a:rPr lang="en-US" sz="4000" dirty="0" smtClean="0">
                <a:latin typeface="Bookman Old Style" pitchFamily="18" charset="0"/>
              </a:rPr>
              <a:t>that consists of the </a:t>
            </a:r>
            <a:r>
              <a:rPr lang="en-US" sz="4000" b="1" dirty="0" smtClean="0">
                <a:latin typeface="Bookman Old Style" pitchFamily="18" charset="0"/>
              </a:rPr>
              <a:t>cone shaped cells</a:t>
            </a:r>
            <a:r>
              <a:rPr lang="en-US" sz="4000" dirty="0" smtClean="0">
                <a:latin typeface="Bookman Old Style" pitchFamily="18" charset="0"/>
              </a:rPr>
              <a:t> only </a:t>
            </a:r>
            <a:endParaRPr lang="en-US" sz="4000" b="1" dirty="0" smtClean="0">
              <a:latin typeface="Bookman Old Style" pitchFamily="18" charset="0"/>
            </a:endParaRPr>
          </a:p>
          <a:p>
            <a:endParaRPr lang="en-US" sz="4000" dirty="0">
              <a:latin typeface="Bookman Old Style" pitchFamily="18" charset="0"/>
            </a:endParaRPr>
          </a:p>
        </p:txBody>
      </p:sp>
      <p:sp>
        <p:nvSpPr>
          <p:cNvPr id="4" name="Date Placeholder 3"/>
          <p:cNvSpPr>
            <a:spLocks noGrp="1"/>
          </p:cNvSpPr>
          <p:nvPr>
            <p:ph type="dt" sz="half" idx="10"/>
          </p:nvPr>
        </p:nvSpPr>
        <p:spPr>
          <a:xfrm flipV="1">
            <a:off x="5105400" y="7315200"/>
            <a:ext cx="2133600" cy="457200"/>
          </a:xfrm>
        </p:spPr>
        <p:txBody>
          <a:bodyPr/>
          <a:lstStyle/>
          <a:p>
            <a:fld id="{1E754F77-F0D8-4DC5-ADFA-CAEC4EA926C7}"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panose="02050604050505020204" pitchFamily="18" charset="0"/>
              </a:rPr>
              <a:t>Module units </a:t>
            </a:r>
            <a:endParaRPr lang="en-US" b="1"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539496" indent="-457200">
              <a:buAutoNum type="arabicPeriod"/>
            </a:pPr>
            <a:r>
              <a:rPr lang="en-US" sz="4000" b="1" dirty="0" smtClean="0">
                <a:latin typeface="Bookman Old Style" panose="02050604050505020204" pitchFamily="18" charset="0"/>
              </a:rPr>
              <a:t>ophthalmic </a:t>
            </a:r>
            <a:r>
              <a:rPr lang="en-US" sz="4000" b="1" dirty="0">
                <a:latin typeface="Bookman Old Style" panose="02050604050505020204" pitchFamily="18" charset="0"/>
              </a:rPr>
              <a:t>procedure </a:t>
            </a:r>
            <a:r>
              <a:rPr lang="en-US" sz="4000" b="1" dirty="0" smtClean="0">
                <a:latin typeface="Bookman Old Style" panose="02050604050505020204" pitchFamily="18" charset="0"/>
              </a:rPr>
              <a:t>4</a:t>
            </a:r>
            <a:endParaRPr lang="en-US" sz="4000" b="1" dirty="0">
              <a:latin typeface="Bookman Old Style" panose="02050604050505020204" pitchFamily="18" charset="0"/>
            </a:endParaRPr>
          </a:p>
          <a:p>
            <a:pPr marL="539496" indent="-457200">
              <a:buAutoNum type="arabicPeriod"/>
            </a:pPr>
            <a:r>
              <a:rPr lang="en-US" sz="4000" b="1" dirty="0" smtClean="0">
                <a:latin typeface="Bookman Old Style" panose="02050604050505020204" pitchFamily="18" charset="0"/>
              </a:rPr>
              <a:t>ophthalmic </a:t>
            </a:r>
            <a:r>
              <a:rPr lang="en-US" sz="4000" b="1" dirty="0">
                <a:latin typeface="Bookman Old Style" panose="02050604050505020204" pitchFamily="18" charset="0"/>
              </a:rPr>
              <a:t>disorders </a:t>
            </a:r>
            <a:r>
              <a:rPr lang="en-US" sz="4000" b="1" dirty="0" smtClean="0">
                <a:latin typeface="Bookman Old Style" panose="02050604050505020204" pitchFamily="18" charset="0"/>
              </a:rPr>
              <a:t>and management 6</a:t>
            </a:r>
            <a:endParaRPr lang="en-US" sz="4000" b="1" dirty="0">
              <a:latin typeface="Bookman Old Style" panose="02050604050505020204" pitchFamily="18" charset="0"/>
            </a:endParaRPr>
          </a:p>
          <a:p>
            <a:pPr marL="0" indent="0">
              <a:buNone/>
            </a:pPr>
            <a:endParaRPr lang="en-US" sz="3600" b="1" dirty="0">
              <a:latin typeface="Bookman Old Style" panose="02050604050505020204" pitchFamily="18" charset="0"/>
            </a:endParaRPr>
          </a:p>
        </p:txBody>
      </p:sp>
      <p:sp>
        <p:nvSpPr>
          <p:cNvPr id="4" name="Date Placeholder 3"/>
          <p:cNvSpPr>
            <a:spLocks noGrp="1"/>
          </p:cNvSpPr>
          <p:nvPr>
            <p:ph type="dt" sz="half" idx="10"/>
          </p:nvPr>
        </p:nvSpPr>
        <p:spPr/>
        <p:txBody>
          <a:bodyPr/>
          <a:lstStyle/>
          <a:p>
            <a:fld id="{C35EE8F8-D40F-4F52-AB55-36820DE6B642}"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4</a:t>
            </a:fld>
            <a:endParaRPr lang="en-US"/>
          </a:p>
        </p:txBody>
      </p:sp>
    </p:spTree>
    <p:extLst>
      <p:ext uri="{BB962C8B-B14F-4D97-AF65-F5344CB8AC3E}">
        <p14:creationId xmlns:p14="http://schemas.microsoft.com/office/powerpoint/2010/main" val="4083032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964" y="152400"/>
            <a:ext cx="11234436" cy="5562600"/>
          </a:xfrm>
        </p:spPr>
        <p:txBody>
          <a:bodyPr>
            <a:noAutofit/>
          </a:bodyPr>
          <a:lstStyle/>
          <a:p>
            <a:r>
              <a:rPr lang="en-US" sz="3600" dirty="0" smtClean="0">
                <a:latin typeface="Bookman Old Style" pitchFamily="18" charset="0"/>
              </a:rPr>
              <a:t>Towards the anterior part of the retina there are fewer cone shaped cells than rod-shaped cells</a:t>
            </a:r>
          </a:p>
          <a:p>
            <a:r>
              <a:rPr lang="en-US" sz="3600" dirty="0" smtClean="0">
                <a:latin typeface="Bookman Old Style" pitchFamily="18" charset="0"/>
              </a:rPr>
              <a:t>The </a:t>
            </a:r>
            <a:r>
              <a:rPr lang="en-US" sz="3600" dirty="0" err="1" smtClean="0">
                <a:latin typeface="Bookman Old Style" pitchFamily="18" charset="0"/>
              </a:rPr>
              <a:t>rodes</a:t>
            </a:r>
            <a:r>
              <a:rPr lang="en-US" sz="3600" dirty="0" smtClean="0">
                <a:latin typeface="Bookman Old Style" pitchFamily="18" charset="0"/>
              </a:rPr>
              <a:t> and cones contains photosensitive pigments used in the conversion of light rays into nerve impulses </a:t>
            </a:r>
          </a:p>
          <a:p>
            <a:r>
              <a:rPr lang="en-US" sz="3600" b="1" i="1" dirty="0" err="1" smtClean="0">
                <a:latin typeface="Bookman Old Style" pitchFamily="18" charset="0"/>
              </a:rPr>
              <a:t>Rhodopsin</a:t>
            </a:r>
            <a:r>
              <a:rPr lang="en-US" sz="3600" b="1" i="1" dirty="0" smtClean="0">
                <a:latin typeface="Bookman Old Style" pitchFamily="18" charset="0"/>
              </a:rPr>
              <a:t> (</a:t>
            </a:r>
            <a:r>
              <a:rPr lang="en-US" sz="3600" dirty="0" smtClean="0">
                <a:latin typeface="Bookman Old Style" pitchFamily="18" charset="0"/>
              </a:rPr>
              <a:t>Visual purple) is a pigment that is found in rods </a:t>
            </a:r>
          </a:p>
          <a:p>
            <a:r>
              <a:rPr lang="en-US" sz="3600" dirty="0" smtClean="0">
                <a:latin typeface="Bookman Old Style" pitchFamily="18" charset="0"/>
              </a:rPr>
              <a:t>It is bleached when exposed to light and its regeneration requires the presence of vitamin A</a:t>
            </a:r>
          </a:p>
        </p:txBody>
      </p:sp>
      <p:sp>
        <p:nvSpPr>
          <p:cNvPr id="4" name="Date Placeholder 3"/>
          <p:cNvSpPr>
            <a:spLocks noGrp="1"/>
          </p:cNvSpPr>
          <p:nvPr>
            <p:ph type="dt" sz="half" idx="10"/>
          </p:nvPr>
        </p:nvSpPr>
        <p:spPr>
          <a:xfrm>
            <a:off x="5105400" y="7543800"/>
            <a:ext cx="2133600" cy="304800"/>
          </a:xfrm>
        </p:spPr>
        <p:txBody>
          <a:bodyPr/>
          <a:lstStyle/>
          <a:p>
            <a:fld id="{09646D94-3C92-4490-BF72-6067D5A81CCC}" type="datetime1">
              <a:rPr lang="en-US" smtClean="0"/>
              <a:t>2/21/2022</a:t>
            </a:fld>
            <a:endParaRPr lang="en-US" dirty="0"/>
          </a:p>
        </p:txBody>
      </p:sp>
      <p:sp>
        <p:nvSpPr>
          <p:cNvPr id="5" name="Footer Placeholder 4"/>
          <p:cNvSpPr>
            <a:spLocks noGrp="1"/>
          </p:cNvSpPr>
          <p:nvPr>
            <p:ph type="ftr" sz="quarter" idx="11"/>
          </p:nvPr>
        </p:nvSpPr>
        <p:spPr>
          <a:xfrm flipV="1">
            <a:off x="7239000" y="77266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152400"/>
            <a:ext cx="11143488" cy="5410200"/>
          </a:xfrm>
        </p:spPr>
        <p:txBody>
          <a:bodyPr>
            <a:normAutofit/>
          </a:bodyPr>
          <a:lstStyle/>
          <a:p>
            <a:r>
              <a:rPr lang="en-US" sz="3600" dirty="0" smtClean="0">
                <a:latin typeface="Bookman Old Style" pitchFamily="18" charset="0"/>
              </a:rPr>
              <a:t>The time taken for </a:t>
            </a:r>
            <a:r>
              <a:rPr lang="en-US" sz="3600" dirty="0" err="1" smtClean="0">
                <a:latin typeface="Bookman Old Style" pitchFamily="18" charset="0"/>
              </a:rPr>
              <a:t>rhodopsin</a:t>
            </a:r>
            <a:r>
              <a:rPr lang="en-US" sz="3600" dirty="0" smtClean="0">
                <a:latin typeface="Bookman Old Style" pitchFamily="18" charset="0"/>
              </a:rPr>
              <a:t> regeneration called </a:t>
            </a:r>
            <a:r>
              <a:rPr lang="en-US" sz="3600" b="1" i="1" dirty="0" smtClean="0">
                <a:latin typeface="Bookman Old Style" pitchFamily="18" charset="0"/>
              </a:rPr>
              <a:t>dark adaptation, </a:t>
            </a:r>
            <a:r>
              <a:rPr lang="en-US" sz="3600" dirty="0" smtClean="0">
                <a:latin typeface="Bookman Old Style" pitchFamily="18" charset="0"/>
              </a:rPr>
              <a:t>is experienced when an individual moves from and area of bright light to one of darkness.</a:t>
            </a:r>
          </a:p>
          <a:p>
            <a:r>
              <a:rPr lang="en-US" sz="3600" dirty="0" smtClean="0">
                <a:latin typeface="Bookman Old Style" pitchFamily="18" charset="0"/>
              </a:rPr>
              <a:t>Other pigments present if cones responds to different wavelength  of visible light and are responsible for </a:t>
            </a:r>
            <a:r>
              <a:rPr lang="en-US" sz="3600" b="1" i="1" dirty="0" smtClean="0">
                <a:latin typeface="Bookman Old Style" pitchFamily="18" charset="0"/>
              </a:rPr>
              <a:t>color </a:t>
            </a:r>
            <a:r>
              <a:rPr lang="en-US" sz="3600" dirty="0" smtClean="0">
                <a:latin typeface="Bookman Old Style" pitchFamily="18" charset="0"/>
              </a:rPr>
              <a:t>vision </a:t>
            </a:r>
          </a:p>
          <a:p>
            <a:r>
              <a:rPr lang="en-US" sz="3600" dirty="0" err="1" smtClean="0">
                <a:latin typeface="Bookman Old Style" pitchFamily="18" charset="0"/>
              </a:rPr>
              <a:t>Rhodopsin</a:t>
            </a:r>
            <a:r>
              <a:rPr lang="en-US" sz="3600" dirty="0" smtClean="0">
                <a:latin typeface="Bookman Old Style" pitchFamily="18" charset="0"/>
              </a:rPr>
              <a:t> is bleached by lower  light intensity (dim light)  than pigments in cones </a:t>
            </a:r>
          </a:p>
          <a:p>
            <a:endParaRPr lang="en-US" sz="3600" b="1" i="1" dirty="0">
              <a:latin typeface="Bookman Old Style" pitchFamily="18" charset="0"/>
            </a:endParaRPr>
          </a:p>
        </p:txBody>
      </p:sp>
      <p:sp>
        <p:nvSpPr>
          <p:cNvPr id="4" name="Date Placeholder 3"/>
          <p:cNvSpPr>
            <a:spLocks noGrp="1"/>
          </p:cNvSpPr>
          <p:nvPr>
            <p:ph type="dt" sz="half" idx="10"/>
          </p:nvPr>
        </p:nvSpPr>
        <p:spPr>
          <a:xfrm flipV="1">
            <a:off x="5105400" y="7696200"/>
            <a:ext cx="2133600" cy="228600"/>
          </a:xfrm>
        </p:spPr>
        <p:txBody>
          <a:bodyPr/>
          <a:lstStyle/>
          <a:p>
            <a:fld id="{28B992AE-4B98-4FBF-8F24-491AD3F6287D}" type="datetime1">
              <a:rPr lang="en-US" smtClean="0"/>
              <a:t>2/21/2022</a:t>
            </a:fld>
            <a:endParaRPr lang="en-US" dirty="0"/>
          </a:p>
        </p:txBody>
      </p:sp>
      <p:sp>
        <p:nvSpPr>
          <p:cNvPr id="5" name="Footer Placeholder 4"/>
          <p:cNvSpPr>
            <a:spLocks noGrp="1"/>
          </p:cNvSpPr>
          <p:nvPr>
            <p:ph type="ftr" sz="quarter" idx="11"/>
          </p:nvPr>
        </p:nvSpPr>
        <p:spPr>
          <a:xfrm flipV="1">
            <a:off x="7239000" y="76200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125200" cy="5410200"/>
          </a:xfrm>
        </p:spPr>
        <p:txBody>
          <a:bodyPr>
            <a:normAutofit/>
          </a:bodyPr>
          <a:lstStyle/>
          <a:p>
            <a:r>
              <a:rPr lang="en-US" sz="3600" dirty="0" smtClean="0">
                <a:latin typeface="Bookman Old Style" pitchFamily="18" charset="0"/>
              </a:rPr>
              <a:t>About 0.5 cm to the </a:t>
            </a:r>
            <a:r>
              <a:rPr lang="en-US" sz="3600" dirty="0" err="1" smtClean="0">
                <a:latin typeface="Bookman Old Style" pitchFamily="18" charset="0"/>
              </a:rPr>
              <a:t>nosal</a:t>
            </a:r>
            <a:r>
              <a:rPr lang="en-US" sz="3600" dirty="0" smtClean="0">
                <a:latin typeface="Bookman Old Style" pitchFamily="18" charset="0"/>
              </a:rPr>
              <a:t> side of the macula </a:t>
            </a:r>
            <a:r>
              <a:rPr lang="en-US" sz="3600" dirty="0" err="1" smtClean="0">
                <a:latin typeface="Bookman Old Style" pitchFamily="18" charset="0"/>
              </a:rPr>
              <a:t>lutea</a:t>
            </a:r>
            <a:r>
              <a:rPr lang="en-US" sz="3600" dirty="0" smtClean="0">
                <a:latin typeface="Bookman Old Style" pitchFamily="18" charset="0"/>
              </a:rPr>
              <a:t> all the nerve fibers of the retina converge to form the </a:t>
            </a:r>
            <a:r>
              <a:rPr lang="en-US" sz="3600" b="1" dirty="0" smtClean="0">
                <a:latin typeface="Bookman Old Style" pitchFamily="18" charset="0"/>
              </a:rPr>
              <a:t>optic nerve </a:t>
            </a:r>
          </a:p>
          <a:p>
            <a:r>
              <a:rPr lang="en-US" sz="3600" dirty="0" smtClean="0">
                <a:latin typeface="Bookman Old Style" pitchFamily="18" charset="0"/>
              </a:rPr>
              <a:t>The optic nerve passes through the sphenoid bone, </a:t>
            </a:r>
            <a:r>
              <a:rPr lang="en-US" sz="3600" dirty="0" err="1" smtClean="0">
                <a:latin typeface="Bookman Old Style" pitchFamily="18" charset="0"/>
              </a:rPr>
              <a:t>eventally</a:t>
            </a:r>
            <a:r>
              <a:rPr lang="en-US" sz="3600" dirty="0" smtClean="0">
                <a:latin typeface="Bookman Old Style" pitchFamily="18" charset="0"/>
              </a:rPr>
              <a:t> to reach the cerebral cortex in occipital lobe of the cerebrum</a:t>
            </a:r>
          </a:p>
          <a:p>
            <a:r>
              <a:rPr lang="en-US" sz="3600" dirty="0" smtClean="0">
                <a:latin typeface="Bookman Old Style" pitchFamily="18" charset="0"/>
              </a:rPr>
              <a:t>The small area of the retina where the optic nerve leaves the eye is the optic disc or blind spot </a:t>
            </a:r>
          </a:p>
          <a:p>
            <a:r>
              <a:rPr lang="en-US" sz="3600" dirty="0" smtClean="0">
                <a:latin typeface="Bookman Old Style" pitchFamily="18" charset="0"/>
              </a:rPr>
              <a:t>It has no light sensitive cells </a:t>
            </a:r>
            <a:endParaRPr lang="en-US" sz="3600" dirty="0">
              <a:latin typeface="Bookman Old Style" pitchFamily="18" charset="0"/>
            </a:endParaRPr>
          </a:p>
        </p:txBody>
      </p:sp>
      <p:sp>
        <p:nvSpPr>
          <p:cNvPr id="4" name="Date Placeholder 3"/>
          <p:cNvSpPr>
            <a:spLocks noGrp="1"/>
          </p:cNvSpPr>
          <p:nvPr>
            <p:ph type="dt" sz="half" idx="10"/>
          </p:nvPr>
        </p:nvSpPr>
        <p:spPr>
          <a:xfrm>
            <a:off x="5105400" y="7315200"/>
            <a:ext cx="2133600" cy="152400"/>
          </a:xfrm>
        </p:spPr>
        <p:txBody>
          <a:bodyPr/>
          <a:lstStyle/>
          <a:p>
            <a:fld id="{FE5D9C07-4D38-4BB3-B7BB-A35D20DF01B4}" type="datetime1">
              <a:rPr lang="en-US" smtClean="0"/>
              <a:t>2/21/2022</a:t>
            </a:fld>
            <a:endParaRPr lang="en-US" dirty="0"/>
          </a:p>
        </p:txBody>
      </p:sp>
      <p:sp>
        <p:nvSpPr>
          <p:cNvPr id="5" name="Footer Placeholder 4"/>
          <p:cNvSpPr>
            <a:spLocks noGrp="1"/>
          </p:cNvSpPr>
          <p:nvPr>
            <p:ph type="ftr" sz="quarter" idx="11"/>
          </p:nvPr>
        </p:nvSpPr>
        <p:spPr>
          <a:xfrm flipV="1">
            <a:off x="7239000" y="7315200"/>
            <a:ext cx="2895600" cy="762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304800"/>
          </a:xfrm>
        </p:spPr>
        <p:txBody>
          <a:bodyPr>
            <a:normAutofit fontScale="90000"/>
          </a:bodyPr>
          <a:lstStyle/>
          <a:p>
            <a:endParaRPr lang="en-US" dirty="0"/>
          </a:p>
        </p:txBody>
      </p:sp>
      <p:pic>
        <p:nvPicPr>
          <p:cNvPr id="12290" name="Picture 2" descr="C:\Users\HP\Downloads\huretina.jpeg"/>
          <p:cNvPicPr>
            <a:picLocks noGrp="1" noChangeAspect="1" noChangeArrowheads="1"/>
          </p:cNvPicPr>
          <p:nvPr>
            <p:ph idx="1"/>
          </p:nvPr>
        </p:nvPicPr>
        <p:blipFill>
          <a:blip r:embed="rId2"/>
          <a:srcRect/>
          <a:stretch>
            <a:fillRect/>
          </a:stretch>
        </p:blipFill>
        <p:spPr bwMode="auto">
          <a:xfrm>
            <a:off x="2514601" y="0"/>
            <a:ext cx="7619999" cy="5991229"/>
          </a:xfrm>
          <a:prstGeom prst="rect">
            <a:avLst/>
          </a:prstGeom>
          <a:noFill/>
        </p:spPr>
      </p:pic>
      <p:sp>
        <p:nvSpPr>
          <p:cNvPr id="4" name="Date Placeholder 3"/>
          <p:cNvSpPr>
            <a:spLocks noGrp="1"/>
          </p:cNvSpPr>
          <p:nvPr>
            <p:ph type="dt" sz="half" idx="10"/>
          </p:nvPr>
        </p:nvSpPr>
        <p:spPr>
          <a:xfrm flipV="1">
            <a:off x="5105400" y="7620000"/>
            <a:ext cx="2133600" cy="76200"/>
          </a:xfrm>
        </p:spPr>
        <p:txBody>
          <a:bodyPr/>
          <a:lstStyle/>
          <a:p>
            <a:fld id="{57789B49-D179-4993-9E1B-839C02FF2C8B}" type="datetime1">
              <a:rPr lang="en-US" smtClean="0"/>
              <a:t>2/21/2022</a:t>
            </a:fld>
            <a:endParaRPr lang="en-US" dirty="0"/>
          </a:p>
        </p:txBody>
      </p:sp>
      <p:sp>
        <p:nvSpPr>
          <p:cNvPr id="5" name="Footer Placeholder 4"/>
          <p:cNvSpPr>
            <a:spLocks noGrp="1"/>
          </p:cNvSpPr>
          <p:nvPr>
            <p:ph type="ftr" sz="quarter" idx="11"/>
          </p:nvPr>
        </p:nvSpPr>
        <p:spPr>
          <a:xfrm>
            <a:off x="7239000" y="7086600"/>
            <a:ext cx="2895600" cy="762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76200"/>
          </a:xfrm>
        </p:spPr>
        <p:txBody>
          <a:bodyPr>
            <a:normAutofit fontScale="90000"/>
          </a:bodyPr>
          <a:lstStyle/>
          <a:p>
            <a:endParaRPr lang="en-US" dirty="0"/>
          </a:p>
        </p:txBody>
      </p:sp>
      <p:pic>
        <p:nvPicPr>
          <p:cNvPr id="13314" name="Picture 2" descr="C:\Users\HP\Downloads\macula-1[1].jpg"/>
          <p:cNvPicPr>
            <a:picLocks noGrp="1" noChangeAspect="1" noChangeArrowheads="1"/>
          </p:cNvPicPr>
          <p:nvPr>
            <p:ph idx="1"/>
          </p:nvPr>
        </p:nvPicPr>
        <p:blipFill>
          <a:blip r:embed="rId2"/>
          <a:srcRect/>
          <a:stretch>
            <a:fillRect/>
          </a:stretch>
        </p:blipFill>
        <p:spPr bwMode="auto">
          <a:xfrm>
            <a:off x="2514600" y="136523"/>
            <a:ext cx="8001000" cy="5426077"/>
          </a:xfrm>
          <a:prstGeom prst="rect">
            <a:avLst/>
          </a:prstGeom>
          <a:noFill/>
        </p:spPr>
      </p:pic>
      <p:sp>
        <p:nvSpPr>
          <p:cNvPr id="4" name="Date Placeholder 3"/>
          <p:cNvSpPr>
            <a:spLocks noGrp="1"/>
          </p:cNvSpPr>
          <p:nvPr>
            <p:ph type="dt" sz="half" idx="10"/>
          </p:nvPr>
        </p:nvSpPr>
        <p:spPr>
          <a:xfrm flipV="1">
            <a:off x="5105400" y="7620000"/>
            <a:ext cx="2133600" cy="152400"/>
          </a:xfrm>
        </p:spPr>
        <p:txBody>
          <a:bodyPr/>
          <a:lstStyle/>
          <a:p>
            <a:fld id="{2F69E573-52E6-4C64-B565-8F829623AFE1}" type="datetime1">
              <a:rPr lang="en-US" smtClean="0"/>
              <a:t>2/21/2022</a:t>
            </a:fld>
            <a:endParaRPr lang="en-US"/>
          </a:p>
        </p:txBody>
      </p:sp>
      <p:sp>
        <p:nvSpPr>
          <p:cNvPr id="5" name="Footer Placeholder 4"/>
          <p:cNvSpPr>
            <a:spLocks noGrp="1"/>
          </p:cNvSpPr>
          <p:nvPr>
            <p:ph type="ftr" sz="quarter" idx="11"/>
          </p:nvPr>
        </p:nvSpPr>
        <p:spPr>
          <a:xfrm>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3074" name="Picture 2" descr="C:\Users\HP\Downloads\main-qimg-478001e0486f00547cc296e1781cc99b-c.jpg"/>
          <p:cNvPicPr>
            <a:picLocks noGrp="1" noChangeAspect="1" noChangeArrowheads="1"/>
          </p:cNvPicPr>
          <p:nvPr>
            <p:ph idx="1"/>
          </p:nvPr>
        </p:nvPicPr>
        <p:blipFill>
          <a:blip r:embed="rId2"/>
          <a:srcRect/>
          <a:stretch>
            <a:fillRect/>
          </a:stretch>
        </p:blipFill>
        <p:spPr bwMode="auto">
          <a:xfrm>
            <a:off x="2590800" y="365127"/>
            <a:ext cx="7543800" cy="4876800"/>
          </a:xfrm>
          <a:prstGeom prst="rect">
            <a:avLst/>
          </a:prstGeom>
          <a:noFill/>
        </p:spPr>
      </p:pic>
      <p:sp>
        <p:nvSpPr>
          <p:cNvPr id="4" name="Date Placeholder 3"/>
          <p:cNvSpPr>
            <a:spLocks noGrp="1"/>
          </p:cNvSpPr>
          <p:nvPr>
            <p:ph type="dt" sz="half" idx="10"/>
          </p:nvPr>
        </p:nvSpPr>
        <p:spPr>
          <a:xfrm flipV="1">
            <a:off x="5105400" y="7924800"/>
            <a:ext cx="2133600" cy="838200"/>
          </a:xfrm>
        </p:spPr>
        <p:txBody>
          <a:bodyPr/>
          <a:lstStyle/>
          <a:p>
            <a:fld id="{741E4A88-1EF3-4046-8FAA-00C4DA0F8E32}"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830" y="274639"/>
            <a:ext cx="7498080" cy="801617"/>
          </a:xfrm>
        </p:spPr>
        <p:txBody>
          <a:bodyPr/>
          <a:lstStyle/>
          <a:p>
            <a:r>
              <a:rPr lang="en-US" dirty="0" smtClean="0"/>
              <a:t> The  anatomy of the Eye </a:t>
            </a:r>
            <a:endParaRPr lang="en-US" dirty="0"/>
          </a:p>
        </p:txBody>
      </p:sp>
      <p:pic>
        <p:nvPicPr>
          <p:cNvPr id="3074" name="Picture 2" descr="C:\Users\kimso\Desktop\eye anatomy.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0865" y="0"/>
            <a:ext cx="8153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FB1335F-67A7-4317-A339-E1B9D3FBB751}" type="datetime1">
              <a:rPr lang="en-US" smtClean="0"/>
              <a:t>2/21/2022</a:t>
            </a:fld>
            <a:endParaRPr lang="en-US"/>
          </a:p>
        </p:txBody>
      </p:sp>
      <p:sp>
        <p:nvSpPr>
          <p:cNvPr id="4" name="Footer Placeholder 3"/>
          <p:cNvSpPr>
            <a:spLocks noGrp="1"/>
          </p:cNvSpPr>
          <p:nvPr>
            <p:ph type="ftr" sz="quarter" idx="11"/>
          </p:nvPr>
        </p:nvSpPr>
        <p:spPr>
          <a:xfrm>
            <a:off x="7239000" y="7162800"/>
            <a:ext cx="2895600" cy="228600"/>
          </a:xfrm>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46</a:t>
            </a:fld>
            <a:endParaRPr lang="en-US"/>
          </a:p>
        </p:txBody>
      </p:sp>
    </p:spTree>
    <p:extLst>
      <p:ext uri="{BB962C8B-B14F-4D97-AF65-F5344CB8AC3E}">
        <p14:creationId xmlns:p14="http://schemas.microsoft.com/office/powerpoint/2010/main" val="1905378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tretch>
            <a:fillRect/>
          </a:stretch>
        </p:blipFill>
        <p:spPr>
          <a:xfrm>
            <a:off x="2590801" y="165516"/>
            <a:ext cx="7527634" cy="5721198"/>
          </a:xfrm>
        </p:spPr>
      </p:pic>
      <p:sp>
        <p:nvSpPr>
          <p:cNvPr id="2" name="Date Placeholder 1"/>
          <p:cNvSpPr>
            <a:spLocks noGrp="1"/>
          </p:cNvSpPr>
          <p:nvPr>
            <p:ph type="dt" sz="half" idx="10"/>
          </p:nvPr>
        </p:nvSpPr>
        <p:spPr>
          <a:xfrm>
            <a:off x="5105400" y="7391400"/>
            <a:ext cx="2133600" cy="381000"/>
          </a:xfrm>
        </p:spPr>
        <p:txBody>
          <a:bodyPr/>
          <a:lstStyle/>
          <a:p>
            <a:fld id="{81D54D56-EE22-42C4-AB5E-EFD1D594FB44}" type="datetime1">
              <a:rPr lang="en-US" smtClean="0"/>
              <a:t>2/21/2022</a:t>
            </a:fld>
            <a:endParaRPr lang="en-US" dirty="0"/>
          </a:p>
        </p:txBody>
      </p:sp>
      <p:sp>
        <p:nvSpPr>
          <p:cNvPr id="3" name="Footer Placeholder 2"/>
          <p:cNvSpPr>
            <a:spLocks noGrp="1"/>
          </p:cNvSpPr>
          <p:nvPr>
            <p:ph type="ftr" sz="quarter" idx="11"/>
          </p:nvPr>
        </p:nvSpPr>
        <p:spPr>
          <a:xfrm>
            <a:off x="7239000" y="7239000"/>
            <a:ext cx="2895600" cy="381000"/>
          </a:xfrm>
        </p:spPr>
        <p:txBody>
          <a:bodyPr/>
          <a:lstStyle/>
          <a:p>
            <a:r>
              <a:rPr lang="en-US" smtClean="0"/>
              <a:t>Mrs. Cate Mungania Kimathi-Bsc. N</a:t>
            </a:r>
            <a:endParaRPr lang="en-US" dirty="0"/>
          </a:p>
        </p:txBody>
      </p:sp>
      <p:sp>
        <p:nvSpPr>
          <p:cNvPr id="5" name="Slide Number Placeholder 4"/>
          <p:cNvSpPr>
            <a:spLocks noGrp="1"/>
          </p:cNvSpPr>
          <p:nvPr>
            <p:ph type="sldNum" sz="quarter" idx="12"/>
          </p:nvPr>
        </p:nvSpPr>
        <p:spPr/>
        <p:txBody>
          <a:bodyPr/>
          <a:lstStyle/>
          <a:p>
            <a:fld id="{F8A5CEEE-EB08-44ED-B255-83FFCEBAB9D4}" type="slidenum">
              <a:rPr lang="en-US" smtClean="0"/>
              <a:pPr/>
              <a:t>47</a:t>
            </a:fld>
            <a:endParaRPr lang="en-US"/>
          </a:p>
        </p:txBody>
      </p:sp>
    </p:spTree>
    <p:extLst>
      <p:ext uri="{BB962C8B-B14F-4D97-AF65-F5344CB8AC3E}">
        <p14:creationId xmlns:p14="http://schemas.microsoft.com/office/powerpoint/2010/main" val="2223922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7790688" cy="1143000"/>
          </a:xfrm>
        </p:spPr>
        <p:txBody>
          <a:bodyPr>
            <a:normAutofit/>
          </a:bodyPr>
          <a:lstStyle/>
          <a:p>
            <a:r>
              <a:rPr lang="en-US" sz="3200" b="1" dirty="0">
                <a:latin typeface="Bookman Old Style" pitchFamily="18" charset="0"/>
              </a:rPr>
              <a:t>Blood Supply To The Eye </a:t>
            </a:r>
          </a:p>
        </p:txBody>
      </p:sp>
      <p:sp>
        <p:nvSpPr>
          <p:cNvPr id="3" name="Content Placeholder 2"/>
          <p:cNvSpPr>
            <a:spLocks noGrp="1"/>
          </p:cNvSpPr>
          <p:nvPr>
            <p:ph idx="1"/>
          </p:nvPr>
        </p:nvSpPr>
        <p:spPr>
          <a:xfrm>
            <a:off x="1133856" y="1143000"/>
            <a:ext cx="10524744" cy="4543429"/>
          </a:xfrm>
        </p:spPr>
        <p:txBody>
          <a:bodyPr>
            <a:normAutofit/>
          </a:bodyPr>
          <a:lstStyle/>
          <a:p>
            <a:r>
              <a:rPr lang="en-US" sz="3600" dirty="0" smtClean="0">
                <a:latin typeface="Bookman Old Style" pitchFamily="18" charset="0"/>
              </a:rPr>
              <a:t>Blood is supplied by the </a:t>
            </a:r>
            <a:r>
              <a:rPr lang="en-US" sz="3600" b="1" i="1" dirty="0" err="1" smtClean="0">
                <a:latin typeface="Bookman Old Style" pitchFamily="18" charset="0"/>
              </a:rPr>
              <a:t>ciliary</a:t>
            </a:r>
            <a:r>
              <a:rPr lang="en-US" sz="3600" b="1" i="1" dirty="0" smtClean="0">
                <a:latin typeface="Bookman Old Style" pitchFamily="18" charset="0"/>
              </a:rPr>
              <a:t> arteries </a:t>
            </a:r>
            <a:r>
              <a:rPr lang="en-US" sz="3600" dirty="0" smtClean="0">
                <a:latin typeface="Bookman Old Style" pitchFamily="18" charset="0"/>
              </a:rPr>
              <a:t>and the </a:t>
            </a:r>
            <a:r>
              <a:rPr lang="en-US" sz="3600" b="1" i="1" dirty="0" smtClean="0">
                <a:latin typeface="Bookman Old Style" pitchFamily="18" charset="0"/>
              </a:rPr>
              <a:t>central retinal artery </a:t>
            </a:r>
          </a:p>
          <a:p>
            <a:r>
              <a:rPr lang="en-US" sz="3600" dirty="0" smtClean="0">
                <a:latin typeface="Bookman Old Style" pitchFamily="18" charset="0"/>
              </a:rPr>
              <a:t>They are branches of </a:t>
            </a:r>
            <a:r>
              <a:rPr lang="en-US" sz="3600" dirty="0" err="1" smtClean="0">
                <a:latin typeface="Bookman Old Style" pitchFamily="18" charset="0"/>
              </a:rPr>
              <a:t>opthalmic</a:t>
            </a:r>
            <a:r>
              <a:rPr lang="en-US" sz="3600" dirty="0" smtClean="0">
                <a:latin typeface="Bookman Old Style" pitchFamily="18" charset="0"/>
              </a:rPr>
              <a:t> arteries</a:t>
            </a:r>
          </a:p>
          <a:p>
            <a:r>
              <a:rPr lang="en-US" sz="3600" dirty="0" smtClean="0">
                <a:latin typeface="Bookman Old Style" pitchFamily="18" charset="0"/>
              </a:rPr>
              <a:t>Venous drainage </a:t>
            </a:r>
            <a:r>
              <a:rPr lang="en-US" sz="3600" b="1" i="1" dirty="0" smtClean="0">
                <a:latin typeface="Bookman Old Style" pitchFamily="18" charset="0"/>
              </a:rPr>
              <a:t>central retinal veins </a:t>
            </a:r>
          </a:p>
          <a:p>
            <a:endParaRPr lang="en-US" sz="3600" b="1" i="1" dirty="0">
              <a:latin typeface="Bookman Old Style" pitchFamily="18" charset="0"/>
            </a:endParaRPr>
          </a:p>
        </p:txBody>
      </p:sp>
      <p:sp>
        <p:nvSpPr>
          <p:cNvPr id="4" name="Date Placeholder 3"/>
          <p:cNvSpPr>
            <a:spLocks noGrp="1"/>
          </p:cNvSpPr>
          <p:nvPr>
            <p:ph type="dt" sz="half" idx="10"/>
          </p:nvPr>
        </p:nvSpPr>
        <p:spPr>
          <a:xfrm flipV="1">
            <a:off x="5105400" y="7117080"/>
            <a:ext cx="2133600" cy="45719"/>
          </a:xfrm>
        </p:spPr>
        <p:txBody>
          <a:bodyPr/>
          <a:lstStyle/>
          <a:p>
            <a:fld id="{49CFAD45-C666-4232-BC4A-FEFDE8A9101D}"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7866888" cy="685800"/>
          </a:xfrm>
        </p:spPr>
        <p:txBody>
          <a:bodyPr>
            <a:normAutofit/>
          </a:bodyPr>
          <a:lstStyle/>
          <a:p>
            <a:r>
              <a:rPr lang="en-US" sz="3200" b="1" dirty="0">
                <a:latin typeface="Bookman Old Style" pitchFamily="18" charset="0"/>
              </a:rPr>
              <a:t>Interior of the Eyeball </a:t>
            </a:r>
          </a:p>
        </p:txBody>
      </p:sp>
      <p:sp>
        <p:nvSpPr>
          <p:cNvPr id="3" name="Content Placeholder 2"/>
          <p:cNvSpPr>
            <a:spLocks noGrp="1"/>
          </p:cNvSpPr>
          <p:nvPr>
            <p:ph idx="1"/>
          </p:nvPr>
        </p:nvSpPr>
        <p:spPr>
          <a:xfrm>
            <a:off x="762000" y="533399"/>
            <a:ext cx="10896600" cy="5153029"/>
          </a:xfrm>
        </p:spPr>
        <p:txBody>
          <a:bodyPr>
            <a:normAutofit/>
          </a:bodyPr>
          <a:lstStyle/>
          <a:p>
            <a:r>
              <a:rPr lang="en-US" sz="3600" dirty="0" smtClean="0">
                <a:latin typeface="Bookman Old Style" pitchFamily="18" charset="0"/>
              </a:rPr>
              <a:t>The anterior segments of the eye, i.e. the space between the cornea and the lens is incompletely  divided into </a:t>
            </a:r>
            <a:r>
              <a:rPr lang="en-US" sz="3600" b="1" dirty="0">
                <a:latin typeface="Bookman Old Style" pitchFamily="18" charset="0"/>
              </a:rPr>
              <a:t>Anterior chamber  and Posterior chamber </a:t>
            </a:r>
            <a:r>
              <a:rPr lang="en-US" sz="3600" dirty="0">
                <a:latin typeface="Bookman Old Style" pitchFamily="18" charset="0"/>
              </a:rPr>
              <a:t>by the Iris</a:t>
            </a:r>
            <a:endParaRPr lang="en-US" sz="3600" b="1" dirty="0">
              <a:latin typeface="Bookman Old Style" pitchFamily="18" charset="0"/>
            </a:endParaRPr>
          </a:p>
          <a:p>
            <a:pPr marL="870966" lvl="1" indent="-514350"/>
            <a:r>
              <a:rPr lang="en-US" sz="3600" dirty="0">
                <a:latin typeface="Bookman Old Style" pitchFamily="18" charset="0"/>
              </a:rPr>
              <a:t>Both chambers  contain a clear aqueous fluid (humor) secreted in the  posterior chamber by </a:t>
            </a:r>
            <a:r>
              <a:rPr lang="en-US" sz="3600" dirty="0" err="1">
                <a:latin typeface="Bookman Old Style" pitchFamily="18" charset="0"/>
              </a:rPr>
              <a:t>ciliary</a:t>
            </a:r>
            <a:r>
              <a:rPr lang="en-US" sz="3600" dirty="0">
                <a:latin typeface="Bookman Old Style" pitchFamily="18" charset="0"/>
              </a:rPr>
              <a:t> glands </a:t>
            </a:r>
          </a:p>
          <a:p>
            <a:pPr marL="870966" lvl="1" indent="-514350"/>
            <a:r>
              <a:rPr lang="en-US" sz="3600" dirty="0">
                <a:latin typeface="Bookman Old Style" pitchFamily="18" charset="0"/>
              </a:rPr>
              <a:t>It passes in front of the lens through the pupil to the anterior chamber  </a:t>
            </a:r>
          </a:p>
          <a:p>
            <a:pPr marL="870966" lvl="1" indent="-514350"/>
            <a:endParaRPr lang="en-US" sz="3600" dirty="0">
              <a:latin typeface="Bookman Old Style" pitchFamily="18" charset="0"/>
            </a:endParaRPr>
          </a:p>
        </p:txBody>
      </p:sp>
      <p:sp>
        <p:nvSpPr>
          <p:cNvPr id="4" name="Date Placeholder 3"/>
          <p:cNvSpPr>
            <a:spLocks noGrp="1"/>
          </p:cNvSpPr>
          <p:nvPr>
            <p:ph type="dt" sz="half" idx="10"/>
          </p:nvPr>
        </p:nvSpPr>
        <p:spPr>
          <a:xfrm flipV="1">
            <a:off x="5105400" y="7391400"/>
            <a:ext cx="2133600" cy="76200"/>
          </a:xfrm>
        </p:spPr>
        <p:txBody>
          <a:bodyPr/>
          <a:lstStyle/>
          <a:p>
            <a:fld id="{7E6E2ED1-B970-4CA6-98F5-B971CF59994B}"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82673"/>
          </a:xfrm>
        </p:spPr>
        <p:txBody>
          <a:bodyPr/>
          <a:lstStyle/>
          <a:p>
            <a:r>
              <a:rPr lang="en-US" b="1" dirty="0" smtClean="0">
                <a:latin typeface="Bookman Old Style" panose="02050604050505020204" pitchFamily="18" charset="0"/>
              </a:rPr>
              <a:t>Content -</a:t>
            </a:r>
            <a:r>
              <a:rPr lang="en-US" sz="3600" b="1" dirty="0">
                <a:latin typeface="Bookman Old Style" panose="02050604050505020204" pitchFamily="18" charset="0"/>
              </a:rPr>
              <a:t> ophthalmic procedure </a:t>
            </a:r>
            <a:endParaRPr lang="en-US" b="1" dirty="0">
              <a:latin typeface="Bookman Old Style" panose="02050604050505020204" pitchFamily="18" charset="0"/>
            </a:endParaRPr>
          </a:p>
        </p:txBody>
      </p:sp>
      <p:sp>
        <p:nvSpPr>
          <p:cNvPr id="3" name="Content Placeholder 2"/>
          <p:cNvSpPr>
            <a:spLocks noGrp="1"/>
          </p:cNvSpPr>
          <p:nvPr>
            <p:ph idx="1"/>
          </p:nvPr>
        </p:nvSpPr>
        <p:spPr>
          <a:xfrm>
            <a:off x="838200" y="1219200"/>
            <a:ext cx="10515600" cy="4351338"/>
          </a:xfrm>
        </p:spPr>
        <p:txBody>
          <a:bodyPr>
            <a:noAutofit/>
          </a:bodyPr>
          <a:lstStyle/>
          <a:p>
            <a:r>
              <a:rPr lang="en-US" sz="2800" b="1" dirty="0">
                <a:latin typeface="Bookman Old Style" pitchFamily="18" charset="0"/>
              </a:rPr>
              <a:t>Review  the Anatomy and </a:t>
            </a:r>
            <a:r>
              <a:rPr lang="en-US" sz="2800" b="1" dirty="0" smtClean="0">
                <a:latin typeface="Bookman Old Style" pitchFamily="18" charset="0"/>
              </a:rPr>
              <a:t>Physiology</a:t>
            </a:r>
          </a:p>
          <a:p>
            <a:r>
              <a:rPr lang="en-US" sz="2800" dirty="0" smtClean="0">
                <a:latin typeface="Bookman Old Style" pitchFamily="18" charset="0"/>
              </a:rPr>
              <a:t>Inspection of the eye</a:t>
            </a:r>
          </a:p>
          <a:p>
            <a:r>
              <a:rPr lang="en-US" sz="2800" b="1" dirty="0" smtClean="0">
                <a:latin typeface="Bookman Old Style" pitchFamily="18" charset="0"/>
              </a:rPr>
              <a:t>Eye irrigation </a:t>
            </a:r>
          </a:p>
          <a:p>
            <a:r>
              <a:rPr lang="en-US" sz="2800" b="1" dirty="0" smtClean="0">
                <a:latin typeface="Bookman Old Style" pitchFamily="18" charset="0"/>
              </a:rPr>
              <a:t>Concepts of </a:t>
            </a:r>
            <a:r>
              <a:rPr lang="en-US" sz="2800" b="1" dirty="0" err="1" smtClean="0">
                <a:latin typeface="Bookman Old Style" pitchFamily="18" charset="0"/>
              </a:rPr>
              <a:t>opthamic</a:t>
            </a:r>
            <a:r>
              <a:rPr lang="en-US" sz="2800" b="1" dirty="0" smtClean="0">
                <a:latin typeface="Bookman Old Style" pitchFamily="18" charset="0"/>
              </a:rPr>
              <a:t> nursing in instilling drops and ointment </a:t>
            </a:r>
          </a:p>
          <a:p>
            <a:r>
              <a:rPr lang="en-US" sz="2800" b="1" dirty="0" smtClean="0">
                <a:latin typeface="Bookman Old Style" pitchFamily="18" charset="0"/>
              </a:rPr>
              <a:t>Application of eye pad and bandages</a:t>
            </a:r>
          </a:p>
          <a:p>
            <a:r>
              <a:rPr lang="en-US" sz="2800" dirty="0" smtClean="0">
                <a:latin typeface="Bookman Old Style" pitchFamily="18" charset="0"/>
              </a:rPr>
              <a:t>Taking a </a:t>
            </a:r>
            <a:r>
              <a:rPr lang="en-US" sz="2800" dirty="0" err="1" smtClean="0">
                <a:latin typeface="Bookman Old Style" pitchFamily="18" charset="0"/>
              </a:rPr>
              <a:t>conjactival</a:t>
            </a:r>
            <a:r>
              <a:rPr lang="en-US" sz="2800" dirty="0" smtClean="0">
                <a:latin typeface="Bookman Old Style" pitchFamily="18" charset="0"/>
              </a:rPr>
              <a:t> swab</a:t>
            </a:r>
          </a:p>
          <a:p>
            <a:r>
              <a:rPr lang="en-US" sz="2800" b="1" dirty="0" smtClean="0">
                <a:latin typeface="Bookman Old Style" pitchFamily="18" charset="0"/>
              </a:rPr>
              <a:t>Removal of foreign body from </a:t>
            </a:r>
            <a:r>
              <a:rPr lang="en-US" sz="2800" b="1" dirty="0" err="1" smtClean="0">
                <a:latin typeface="Bookman Old Style" pitchFamily="18" charset="0"/>
              </a:rPr>
              <a:t>conjactiva</a:t>
            </a:r>
            <a:endParaRPr lang="en-US" sz="2800" b="1" dirty="0" smtClean="0">
              <a:latin typeface="Bookman Old Style" pitchFamily="18" charset="0"/>
            </a:endParaRPr>
          </a:p>
          <a:p>
            <a:r>
              <a:rPr lang="en-US" sz="2800" dirty="0" smtClean="0">
                <a:latin typeface="Bookman Old Style" pitchFamily="18" charset="0"/>
              </a:rPr>
              <a:t>Basic eye care </a:t>
            </a:r>
          </a:p>
          <a:p>
            <a:r>
              <a:rPr lang="en-US" sz="2800" dirty="0" smtClean="0">
                <a:latin typeface="Bookman Old Style" pitchFamily="18" charset="0"/>
              </a:rPr>
              <a:t>Measuring visual acuity (</a:t>
            </a:r>
            <a:r>
              <a:rPr lang="en-US" sz="2800" dirty="0" err="1" smtClean="0">
                <a:latin typeface="Bookman Old Style" pitchFamily="18" charset="0"/>
              </a:rPr>
              <a:t>snellen’s</a:t>
            </a:r>
            <a:r>
              <a:rPr lang="en-US" sz="2800" dirty="0" smtClean="0">
                <a:latin typeface="Bookman Old Style" pitchFamily="18" charset="0"/>
              </a:rPr>
              <a:t>)</a:t>
            </a:r>
            <a:endParaRPr lang="en-US" sz="2800" dirty="0"/>
          </a:p>
        </p:txBody>
      </p:sp>
      <p:sp>
        <p:nvSpPr>
          <p:cNvPr id="4" name="Date Placeholder 3"/>
          <p:cNvSpPr>
            <a:spLocks noGrp="1"/>
          </p:cNvSpPr>
          <p:nvPr>
            <p:ph type="dt" sz="half" idx="10"/>
          </p:nvPr>
        </p:nvSpPr>
        <p:spPr/>
        <p:txBody>
          <a:bodyPr/>
          <a:lstStyle/>
          <a:p>
            <a:fld id="{C648801C-B1FC-4880-820C-265715421537}"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5</a:t>
            </a:fld>
            <a:endParaRPr lang="en-US"/>
          </a:p>
        </p:txBody>
      </p:sp>
    </p:spTree>
    <p:extLst>
      <p:ext uri="{BB962C8B-B14F-4D97-AF65-F5344CB8AC3E}">
        <p14:creationId xmlns:p14="http://schemas.microsoft.com/office/powerpoint/2010/main" val="3956665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1804"/>
            <a:ext cx="10744200" cy="5288425"/>
          </a:xfrm>
        </p:spPr>
        <p:txBody>
          <a:bodyPr>
            <a:noAutofit/>
          </a:bodyPr>
          <a:lstStyle/>
          <a:p>
            <a:r>
              <a:rPr lang="en-US" sz="4000" dirty="0" smtClean="0">
                <a:latin typeface="Bookman Old Style" pitchFamily="18" charset="0"/>
              </a:rPr>
              <a:t>An returns to the venous circulation  through the </a:t>
            </a:r>
            <a:r>
              <a:rPr lang="en-US" sz="4000" b="1" i="1" dirty="0" smtClean="0">
                <a:latin typeface="Bookman Old Style" pitchFamily="18" charset="0"/>
              </a:rPr>
              <a:t>canal of </a:t>
            </a:r>
            <a:r>
              <a:rPr lang="en-US" sz="4000" b="1" i="1" dirty="0" err="1" smtClean="0">
                <a:latin typeface="Bookman Old Style" pitchFamily="18" charset="0"/>
              </a:rPr>
              <a:t>schlemm</a:t>
            </a:r>
            <a:r>
              <a:rPr lang="en-US" sz="4000" b="1" i="1" dirty="0" smtClean="0">
                <a:latin typeface="Bookman Old Style" pitchFamily="18" charset="0"/>
              </a:rPr>
              <a:t> in </a:t>
            </a:r>
            <a:r>
              <a:rPr lang="en-US" sz="4000" dirty="0" smtClean="0">
                <a:latin typeface="Bookman Old Style" pitchFamily="18" charset="0"/>
              </a:rPr>
              <a:t>the angle between the iris and cornea</a:t>
            </a:r>
          </a:p>
          <a:p>
            <a:r>
              <a:rPr lang="en-US" sz="4000" dirty="0" smtClean="0">
                <a:latin typeface="Bookman Old Style" pitchFamily="18" charset="0"/>
              </a:rPr>
              <a:t>There is continuous drainage and production of humor but the intraocular pressure remains fairly constant between 1.3 and 2.6 </a:t>
            </a:r>
            <a:r>
              <a:rPr lang="en-US" sz="4000" dirty="0" err="1" smtClean="0">
                <a:latin typeface="Bookman Old Style" pitchFamily="18" charset="0"/>
              </a:rPr>
              <a:t>kpa</a:t>
            </a:r>
            <a:r>
              <a:rPr lang="en-US" sz="4000" dirty="0" smtClean="0">
                <a:latin typeface="Bookman Old Style" pitchFamily="18" charset="0"/>
              </a:rPr>
              <a:t> ( 10 to 20mmHg) </a:t>
            </a:r>
          </a:p>
          <a:p>
            <a:r>
              <a:rPr lang="en-US" sz="4000" dirty="0" smtClean="0">
                <a:latin typeface="Bookman Old Style" pitchFamily="18" charset="0"/>
              </a:rPr>
              <a:t>An increase in the pressure cause glaucoma</a:t>
            </a:r>
          </a:p>
          <a:p>
            <a:pPr>
              <a:buNone/>
            </a:pPr>
            <a:r>
              <a:rPr lang="en-US" sz="4000" dirty="0" smtClean="0">
                <a:latin typeface="Bookman Old Style" pitchFamily="18" charset="0"/>
              </a:rPr>
              <a:t> </a:t>
            </a:r>
            <a:endParaRPr lang="en-US" sz="4000" dirty="0">
              <a:latin typeface="Bookman Old Style" pitchFamily="18" charset="0"/>
            </a:endParaRPr>
          </a:p>
        </p:txBody>
      </p:sp>
      <p:sp>
        <p:nvSpPr>
          <p:cNvPr id="4" name="Date Placeholder 3"/>
          <p:cNvSpPr>
            <a:spLocks noGrp="1"/>
          </p:cNvSpPr>
          <p:nvPr>
            <p:ph type="dt" sz="half" idx="10"/>
          </p:nvPr>
        </p:nvSpPr>
        <p:spPr>
          <a:xfrm>
            <a:off x="5105400" y="7391400"/>
            <a:ext cx="2133600" cy="228600"/>
          </a:xfrm>
        </p:spPr>
        <p:txBody>
          <a:bodyPr/>
          <a:lstStyle/>
          <a:p>
            <a:fld id="{6FE9E70E-2B2C-4443-B562-E65F5C1C2D29}" type="datetime1">
              <a:rPr lang="en-US" smtClean="0"/>
              <a:t>2/21/2022</a:t>
            </a:fld>
            <a:endParaRPr lang="en-US" dirty="0"/>
          </a:p>
        </p:txBody>
      </p:sp>
      <p:sp>
        <p:nvSpPr>
          <p:cNvPr id="5" name="Footer Placeholder 4"/>
          <p:cNvSpPr>
            <a:spLocks noGrp="1"/>
          </p:cNvSpPr>
          <p:nvPr>
            <p:ph type="ftr" sz="quarter" idx="11"/>
          </p:nvPr>
        </p:nvSpPr>
        <p:spPr>
          <a:xfrm flipV="1">
            <a:off x="7239000" y="7467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10668000" cy="5410200"/>
          </a:xfrm>
        </p:spPr>
        <p:txBody>
          <a:bodyPr>
            <a:noAutofit/>
          </a:bodyPr>
          <a:lstStyle/>
          <a:p>
            <a:r>
              <a:rPr lang="en-US" sz="4000" dirty="0" smtClean="0">
                <a:latin typeface="Bookman Old Style" pitchFamily="18" charset="0"/>
              </a:rPr>
              <a:t>Aqueous  fluid supplies nutrients and remove waste from the transparent structures in front of the eye that have no blood supply </a:t>
            </a:r>
            <a:r>
              <a:rPr lang="en-US" sz="4000" dirty="0" err="1" smtClean="0">
                <a:latin typeface="Bookman Old Style" pitchFamily="18" charset="0"/>
              </a:rPr>
              <a:t>i.e</a:t>
            </a:r>
            <a:r>
              <a:rPr lang="en-US" sz="4000" dirty="0" smtClean="0">
                <a:latin typeface="Bookman Old Style" pitchFamily="18" charset="0"/>
              </a:rPr>
              <a:t> the cornea, lens and lens capsule</a:t>
            </a:r>
          </a:p>
          <a:p>
            <a:r>
              <a:rPr lang="en-US" sz="4000" dirty="0" smtClean="0">
                <a:latin typeface="Bookman Old Style" pitchFamily="18" charset="0"/>
              </a:rPr>
              <a:t>Behind the lens and filling the cavity of the eyeball is the vitreous body (humor)</a:t>
            </a:r>
          </a:p>
          <a:p>
            <a:r>
              <a:rPr lang="en-US" sz="4000" dirty="0" smtClean="0">
                <a:latin typeface="Bookman Old Style" pitchFamily="18" charset="0"/>
              </a:rPr>
              <a:t>It is a soft, colorless, transparent, jelly-like substance  composed of 99% water, salt and </a:t>
            </a:r>
            <a:r>
              <a:rPr lang="en-US" sz="4000" dirty="0" err="1" smtClean="0">
                <a:latin typeface="Bookman Old Style" pitchFamily="18" charset="0"/>
              </a:rPr>
              <a:t>mucoproteins</a:t>
            </a:r>
            <a:endParaRPr lang="en-US" sz="4000" dirty="0">
              <a:latin typeface="Bookman Old Style" pitchFamily="18" charset="0"/>
            </a:endParaRPr>
          </a:p>
        </p:txBody>
      </p:sp>
      <p:sp>
        <p:nvSpPr>
          <p:cNvPr id="4" name="Date Placeholder 3"/>
          <p:cNvSpPr>
            <a:spLocks noGrp="1"/>
          </p:cNvSpPr>
          <p:nvPr>
            <p:ph type="dt" sz="half" idx="10"/>
          </p:nvPr>
        </p:nvSpPr>
        <p:spPr>
          <a:xfrm>
            <a:off x="5791200" y="7620000"/>
            <a:ext cx="2133600" cy="476250"/>
          </a:xfrm>
        </p:spPr>
        <p:txBody>
          <a:bodyPr/>
          <a:lstStyle/>
          <a:p>
            <a:fld id="{70B7B122-C3E1-4648-AFD9-7D062A982B0E}" type="datetime1">
              <a:rPr lang="en-US" smtClean="0"/>
              <a:t>2/21/2022</a:t>
            </a:fld>
            <a:endParaRPr lang="en-US" dirty="0"/>
          </a:p>
        </p:txBody>
      </p:sp>
      <p:sp>
        <p:nvSpPr>
          <p:cNvPr id="5" name="Footer Placeholder 4"/>
          <p:cNvSpPr>
            <a:spLocks noGrp="1"/>
          </p:cNvSpPr>
          <p:nvPr>
            <p:ph type="ftr" sz="quarter" idx="11"/>
          </p:nvPr>
        </p:nvSpPr>
        <p:spPr>
          <a:xfrm>
            <a:off x="7239000" y="7924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666" y="228600"/>
            <a:ext cx="11035333" cy="5457829"/>
          </a:xfrm>
        </p:spPr>
        <p:txBody>
          <a:bodyPr>
            <a:normAutofit/>
          </a:bodyPr>
          <a:lstStyle/>
          <a:p>
            <a:pPr algn="just"/>
            <a:r>
              <a:rPr lang="en-US" sz="4000" dirty="0" smtClean="0">
                <a:latin typeface="Bookman Old Style" pitchFamily="18" charset="0"/>
              </a:rPr>
              <a:t>It maintains sufficient intraocular pressure to support the retina against the choroid and prevent the collapse of the walls of the eye ball </a:t>
            </a:r>
          </a:p>
          <a:p>
            <a:pPr algn="just"/>
            <a:r>
              <a:rPr lang="en-US" sz="4000" dirty="0" smtClean="0">
                <a:latin typeface="Bookman Old Style" pitchFamily="18" charset="0"/>
              </a:rPr>
              <a:t>The eye keeps in shape because of the intraocular pressure exerted by the vitreous body and the aqueous fluid </a:t>
            </a:r>
          </a:p>
          <a:p>
            <a:pPr algn="just"/>
            <a:r>
              <a:rPr lang="en-US" sz="4000" dirty="0" smtClean="0">
                <a:latin typeface="Bookman Old Style" pitchFamily="18" charset="0"/>
              </a:rPr>
              <a:t>It remains constant throughout life </a:t>
            </a:r>
            <a:endParaRPr lang="en-US" sz="4000" dirty="0">
              <a:latin typeface="Bookman Old Style" pitchFamily="18" charset="0"/>
            </a:endParaRPr>
          </a:p>
        </p:txBody>
      </p:sp>
      <p:sp>
        <p:nvSpPr>
          <p:cNvPr id="4" name="Date Placeholder 3"/>
          <p:cNvSpPr>
            <a:spLocks noGrp="1"/>
          </p:cNvSpPr>
          <p:nvPr>
            <p:ph type="dt" sz="half" idx="10"/>
          </p:nvPr>
        </p:nvSpPr>
        <p:spPr>
          <a:xfrm>
            <a:off x="5105400" y="7391400"/>
            <a:ext cx="2133600" cy="152400"/>
          </a:xfrm>
        </p:spPr>
        <p:txBody>
          <a:bodyPr/>
          <a:lstStyle/>
          <a:p>
            <a:fld id="{721FB433-C177-4DD2-9590-28A8F8D73A56}"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14400"/>
            <a:ext cx="7498080" cy="609600"/>
          </a:xfrm>
        </p:spPr>
        <p:txBody>
          <a:bodyPr>
            <a:normAutofit/>
          </a:bodyPr>
          <a:lstStyle/>
          <a:p>
            <a:endParaRPr lang="en-US" dirty="0"/>
          </a:p>
        </p:txBody>
      </p:sp>
      <p:pic>
        <p:nvPicPr>
          <p:cNvPr id="1026" name="Picture 2" descr="C:\Users\HP\Downloads\an-vitreouschamber.jpg"/>
          <p:cNvPicPr>
            <a:picLocks noGrp="1" noChangeAspect="1" noChangeArrowheads="1"/>
          </p:cNvPicPr>
          <p:nvPr>
            <p:ph idx="1"/>
          </p:nvPr>
        </p:nvPicPr>
        <p:blipFill>
          <a:blip r:embed="rId2"/>
          <a:srcRect/>
          <a:stretch>
            <a:fillRect/>
          </a:stretch>
        </p:blipFill>
        <p:spPr bwMode="auto">
          <a:xfrm>
            <a:off x="2431026" y="-18537"/>
            <a:ext cx="7696200" cy="6019800"/>
          </a:xfrm>
          <a:prstGeom prst="rect">
            <a:avLst/>
          </a:prstGeom>
          <a:noFill/>
        </p:spPr>
      </p:pic>
      <p:sp>
        <p:nvSpPr>
          <p:cNvPr id="4" name="Date Placeholder 3"/>
          <p:cNvSpPr>
            <a:spLocks noGrp="1"/>
          </p:cNvSpPr>
          <p:nvPr>
            <p:ph type="dt" sz="half" idx="10"/>
          </p:nvPr>
        </p:nvSpPr>
        <p:spPr>
          <a:xfrm flipV="1">
            <a:off x="5105400" y="7543800"/>
            <a:ext cx="2133600" cy="609600"/>
          </a:xfrm>
        </p:spPr>
        <p:txBody>
          <a:bodyPr/>
          <a:lstStyle/>
          <a:p>
            <a:fld id="{6F5981AD-5456-42F2-8E3E-CBCD8BB94C7D}"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609600"/>
          </a:xfrm>
        </p:spPr>
        <p:txBody>
          <a:bodyPr>
            <a:normAutofit/>
          </a:bodyPr>
          <a:lstStyle/>
          <a:p>
            <a:r>
              <a:rPr lang="en-US" sz="3200" b="1" dirty="0">
                <a:latin typeface="Bookman Old Style" pitchFamily="18" charset="0"/>
              </a:rPr>
              <a:t>Optic  Nerves </a:t>
            </a:r>
          </a:p>
        </p:txBody>
      </p:sp>
      <p:sp>
        <p:nvSpPr>
          <p:cNvPr id="3" name="Content Placeholder 2"/>
          <p:cNvSpPr>
            <a:spLocks noGrp="1"/>
          </p:cNvSpPr>
          <p:nvPr>
            <p:ph idx="1"/>
          </p:nvPr>
        </p:nvSpPr>
        <p:spPr>
          <a:xfrm>
            <a:off x="838200" y="737418"/>
            <a:ext cx="10972800" cy="4901381"/>
          </a:xfrm>
        </p:spPr>
        <p:txBody>
          <a:bodyPr>
            <a:noAutofit/>
          </a:bodyPr>
          <a:lstStyle/>
          <a:p>
            <a:r>
              <a:rPr lang="en-US" sz="3600" dirty="0" smtClean="0">
                <a:latin typeface="Bookman Old Style" pitchFamily="18" charset="0"/>
              </a:rPr>
              <a:t>The  fibers of the optic nerve originate in the retina of the eye</a:t>
            </a:r>
          </a:p>
          <a:p>
            <a:r>
              <a:rPr lang="en-US" sz="3600" dirty="0" smtClean="0">
                <a:latin typeface="Bookman Old Style" pitchFamily="18" charset="0"/>
              </a:rPr>
              <a:t>All the fibers converge to form the optic nerve about 0.5 cm to the </a:t>
            </a:r>
            <a:r>
              <a:rPr lang="en-US" sz="3600" dirty="0" err="1" smtClean="0">
                <a:latin typeface="Bookman Old Style" pitchFamily="18" charset="0"/>
              </a:rPr>
              <a:t>nosal</a:t>
            </a:r>
            <a:r>
              <a:rPr lang="en-US" sz="3600" dirty="0" smtClean="0">
                <a:latin typeface="Bookman Old Style" pitchFamily="18" charset="0"/>
              </a:rPr>
              <a:t> side of the macula </a:t>
            </a:r>
            <a:r>
              <a:rPr lang="en-US" sz="3600" dirty="0" err="1" smtClean="0">
                <a:latin typeface="Bookman Old Style" pitchFamily="18" charset="0"/>
              </a:rPr>
              <a:t>lutea</a:t>
            </a:r>
            <a:endParaRPr lang="en-US" sz="3600" dirty="0" smtClean="0">
              <a:latin typeface="Bookman Old Style" pitchFamily="18" charset="0"/>
            </a:endParaRPr>
          </a:p>
          <a:p>
            <a:r>
              <a:rPr lang="en-US" sz="3600" dirty="0" smtClean="0">
                <a:latin typeface="Bookman Old Style" pitchFamily="18" charset="0"/>
              </a:rPr>
              <a:t>Pierces the choroid and sclera  an passes medially through the orbital cavity , through the optic foramen to the sphenoid bone to meet the nerve  from the other eye at the </a:t>
            </a:r>
            <a:r>
              <a:rPr lang="en-US" sz="3600" b="1" dirty="0" smtClean="0">
                <a:latin typeface="Bookman Old Style" pitchFamily="18" charset="0"/>
              </a:rPr>
              <a:t>optic </a:t>
            </a:r>
            <a:r>
              <a:rPr lang="en-US" sz="3600" b="1" dirty="0" err="1" smtClean="0">
                <a:latin typeface="Bookman Old Style" pitchFamily="18" charset="0"/>
              </a:rPr>
              <a:t>Chiasma</a:t>
            </a:r>
            <a:r>
              <a:rPr lang="en-US" sz="3600" b="1" dirty="0" smtClean="0">
                <a:latin typeface="Bookman Old Style" pitchFamily="18" charset="0"/>
              </a:rPr>
              <a:t> </a:t>
            </a:r>
            <a:endParaRPr lang="en-US" sz="3600" b="1" dirty="0">
              <a:latin typeface="Bookman Old Style" pitchFamily="18" charset="0"/>
            </a:endParaRPr>
          </a:p>
        </p:txBody>
      </p:sp>
      <p:sp>
        <p:nvSpPr>
          <p:cNvPr id="4" name="Date Placeholder 3"/>
          <p:cNvSpPr>
            <a:spLocks noGrp="1"/>
          </p:cNvSpPr>
          <p:nvPr>
            <p:ph type="dt" sz="half" idx="10"/>
          </p:nvPr>
        </p:nvSpPr>
        <p:spPr>
          <a:xfrm>
            <a:off x="5105400" y="7239000"/>
            <a:ext cx="2133600" cy="381000"/>
          </a:xfrm>
        </p:spPr>
        <p:txBody>
          <a:bodyPr/>
          <a:lstStyle/>
          <a:p>
            <a:fld id="{0602F0A3-00C8-4772-A70D-CAC94EF2109F}"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90688" cy="762000"/>
          </a:xfrm>
        </p:spPr>
        <p:txBody>
          <a:bodyPr>
            <a:normAutofit/>
          </a:bodyPr>
          <a:lstStyle/>
          <a:p>
            <a:r>
              <a:rPr lang="en-US" sz="3200" b="1" dirty="0">
                <a:latin typeface="Bookman Old Style" pitchFamily="18" charset="0"/>
              </a:rPr>
              <a:t>Optic </a:t>
            </a:r>
            <a:r>
              <a:rPr lang="en-US" sz="3200" b="1" dirty="0" err="1">
                <a:latin typeface="Bookman Old Style" pitchFamily="18" charset="0"/>
              </a:rPr>
              <a:t>Chiasma</a:t>
            </a:r>
            <a:endParaRPr lang="en-US" sz="3200" dirty="0"/>
          </a:p>
        </p:txBody>
      </p:sp>
      <p:sp>
        <p:nvSpPr>
          <p:cNvPr id="3" name="Content Placeholder 2"/>
          <p:cNvSpPr>
            <a:spLocks noGrp="1"/>
          </p:cNvSpPr>
          <p:nvPr>
            <p:ph idx="1"/>
          </p:nvPr>
        </p:nvSpPr>
        <p:spPr>
          <a:xfrm>
            <a:off x="914400" y="914399"/>
            <a:ext cx="10896600" cy="4772029"/>
          </a:xfrm>
        </p:spPr>
        <p:txBody>
          <a:bodyPr>
            <a:noAutofit/>
          </a:bodyPr>
          <a:lstStyle/>
          <a:p>
            <a:r>
              <a:rPr lang="en-US" sz="3600" dirty="0" smtClean="0">
                <a:latin typeface="Bookman Old Style" pitchFamily="18" charset="0"/>
              </a:rPr>
              <a:t>It is situated in front of the pituitary gland </a:t>
            </a:r>
          </a:p>
          <a:p>
            <a:r>
              <a:rPr lang="en-US" sz="3600" dirty="0" smtClean="0">
                <a:latin typeface="Bookman Old Style" pitchFamily="18" charset="0"/>
              </a:rPr>
              <a:t>At the </a:t>
            </a:r>
            <a:r>
              <a:rPr lang="en-US" sz="3600" dirty="0" err="1" smtClean="0">
                <a:latin typeface="Bookman Old Style" pitchFamily="18" charset="0"/>
              </a:rPr>
              <a:t>Chiasma</a:t>
            </a:r>
            <a:r>
              <a:rPr lang="en-US" sz="3600" dirty="0" smtClean="0">
                <a:latin typeface="Bookman Old Style" pitchFamily="18" charset="0"/>
              </a:rPr>
              <a:t>, the nerve fibers of the optic nerve from the nasal side of the retina cross over to the opposite side</a:t>
            </a:r>
          </a:p>
          <a:p>
            <a:r>
              <a:rPr lang="en-US" sz="3600" dirty="0" smtClean="0">
                <a:latin typeface="Bookman Old Style" pitchFamily="18" charset="0"/>
              </a:rPr>
              <a:t>The fibers from the temporal side do not cross  but continue backwards on the same side.</a:t>
            </a:r>
          </a:p>
          <a:p>
            <a:r>
              <a:rPr lang="en-US" sz="3600" dirty="0" smtClean="0">
                <a:latin typeface="Bookman Old Style" pitchFamily="18" charset="0"/>
              </a:rPr>
              <a:t>This crossing provides both cerebral hemispheres  with sensory input from each eye</a:t>
            </a:r>
            <a:endParaRPr lang="en-US" sz="3600" dirty="0">
              <a:latin typeface="Bookman Old Style" pitchFamily="18" charset="0"/>
            </a:endParaRPr>
          </a:p>
        </p:txBody>
      </p:sp>
      <p:sp>
        <p:nvSpPr>
          <p:cNvPr id="4" name="Date Placeholder 3"/>
          <p:cNvSpPr>
            <a:spLocks noGrp="1"/>
          </p:cNvSpPr>
          <p:nvPr>
            <p:ph type="dt" sz="half" idx="10"/>
          </p:nvPr>
        </p:nvSpPr>
        <p:spPr>
          <a:xfrm flipV="1">
            <a:off x="5334000" y="7315200"/>
            <a:ext cx="2133600" cy="762000"/>
          </a:xfrm>
        </p:spPr>
        <p:txBody>
          <a:bodyPr/>
          <a:lstStyle/>
          <a:p>
            <a:fld id="{D4C9CB3A-21F8-43BB-93BD-C7CB614D6DE4}"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371600"/>
            <a:ext cx="7498080" cy="533400"/>
          </a:xfrm>
        </p:spPr>
        <p:txBody>
          <a:bodyPr>
            <a:normAutofit fontScale="90000"/>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9900" y="12290"/>
            <a:ext cx="6324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a:xfrm>
            <a:off x="5105400" y="7315200"/>
            <a:ext cx="2133600" cy="152400"/>
          </a:xfrm>
        </p:spPr>
        <p:txBody>
          <a:bodyPr/>
          <a:lstStyle/>
          <a:p>
            <a:fld id="{D8094B0E-670C-4B23-80DE-AA172AFAC42A}" type="datetime1">
              <a:rPr lang="en-US" smtClean="0"/>
              <a:t>2/21/2022</a:t>
            </a:fld>
            <a:endParaRPr lang="en-US"/>
          </a:p>
        </p:txBody>
      </p:sp>
      <p:sp>
        <p:nvSpPr>
          <p:cNvPr id="5" name="Footer Placeholder 4"/>
          <p:cNvSpPr>
            <a:spLocks noGrp="1"/>
          </p:cNvSpPr>
          <p:nvPr>
            <p:ph type="ftr" sz="quarter" idx="11"/>
          </p:nvPr>
        </p:nvSpPr>
        <p:spPr>
          <a:xfrm flipV="1">
            <a:off x="7239000" y="74676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56</a:t>
            </a:fld>
            <a:endParaRPr lang="en-US"/>
          </a:p>
        </p:txBody>
      </p:sp>
    </p:spTree>
    <p:extLst>
      <p:ext uri="{BB962C8B-B14F-4D97-AF65-F5344CB8AC3E}">
        <p14:creationId xmlns:p14="http://schemas.microsoft.com/office/powerpoint/2010/main" val="2596368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685800"/>
          </a:xfrm>
        </p:spPr>
        <p:txBody>
          <a:bodyPr>
            <a:normAutofit/>
          </a:bodyPr>
          <a:lstStyle/>
          <a:p>
            <a:r>
              <a:rPr lang="en-US" sz="3200" b="1" dirty="0">
                <a:latin typeface="Bookman Old Style" pitchFamily="18" charset="0"/>
              </a:rPr>
              <a:t>Optic Tracts </a:t>
            </a:r>
          </a:p>
        </p:txBody>
      </p:sp>
      <p:sp>
        <p:nvSpPr>
          <p:cNvPr id="3" name="Content Placeholder 2"/>
          <p:cNvSpPr>
            <a:spLocks noGrp="1"/>
          </p:cNvSpPr>
          <p:nvPr>
            <p:ph idx="1"/>
          </p:nvPr>
        </p:nvSpPr>
        <p:spPr>
          <a:xfrm>
            <a:off x="762000" y="838201"/>
            <a:ext cx="11049000" cy="4924428"/>
          </a:xfrm>
        </p:spPr>
        <p:txBody>
          <a:bodyPr>
            <a:normAutofit/>
          </a:bodyPr>
          <a:lstStyle/>
          <a:p>
            <a:r>
              <a:rPr lang="en-US" sz="3600" dirty="0" smtClean="0">
                <a:latin typeface="Bookman Old Style" pitchFamily="18" charset="0"/>
              </a:rPr>
              <a:t>They are optic nerves pathways</a:t>
            </a:r>
          </a:p>
          <a:p>
            <a:r>
              <a:rPr lang="en-US" sz="3600" dirty="0" smtClean="0">
                <a:latin typeface="Bookman Old Style" pitchFamily="18" charset="0"/>
              </a:rPr>
              <a:t>They are located posterior to the optic </a:t>
            </a:r>
            <a:r>
              <a:rPr lang="en-US" sz="3600" dirty="0" err="1" smtClean="0">
                <a:latin typeface="Bookman Old Style" pitchFamily="18" charset="0"/>
              </a:rPr>
              <a:t>chiasma</a:t>
            </a:r>
            <a:endParaRPr lang="en-US" sz="3600" dirty="0" smtClean="0">
              <a:latin typeface="Bookman Old Style" pitchFamily="18" charset="0"/>
            </a:endParaRPr>
          </a:p>
          <a:p>
            <a:r>
              <a:rPr lang="en-US" sz="3600" dirty="0" smtClean="0">
                <a:latin typeface="Bookman Old Style" pitchFamily="18" charset="0"/>
              </a:rPr>
              <a:t>Each tract consists of </a:t>
            </a:r>
            <a:r>
              <a:rPr lang="en-US" sz="3600" dirty="0" err="1" smtClean="0">
                <a:latin typeface="Bookman Old Style" pitchFamily="18" charset="0"/>
              </a:rPr>
              <a:t>nosal</a:t>
            </a:r>
            <a:r>
              <a:rPr lang="en-US" sz="3600" dirty="0" smtClean="0">
                <a:latin typeface="Bookman Old Style" pitchFamily="18" charset="0"/>
              </a:rPr>
              <a:t> retina nerve fibers of one eye and temporal retina nerve </a:t>
            </a:r>
            <a:r>
              <a:rPr lang="en-US" sz="3600" dirty="0" err="1" smtClean="0">
                <a:latin typeface="Bookman Old Style" pitchFamily="18" charset="0"/>
              </a:rPr>
              <a:t>fibres</a:t>
            </a:r>
            <a:r>
              <a:rPr lang="en-US" sz="3600" dirty="0" smtClean="0">
                <a:latin typeface="Bookman Old Style" pitchFamily="18" charset="0"/>
              </a:rPr>
              <a:t> of the other eye\</a:t>
            </a:r>
          </a:p>
          <a:p>
            <a:r>
              <a:rPr lang="en-US" sz="3600" dirty="0" smtClean="0">
                <a:latin typeface="Bookman Old Style" pitchFamily="18" charset="0"/>
              </a:rPr>
              <a:t>The optic tract pass backwards to synapse with nerve cells of </a:t>
            </a:r>
            <a:r>
              <a:rPr lang="en-US" sz="3600" b="1" i="1" dirty="0" smtClean="0">
                <a:latin typeface="Bookman Old Style" pitchFamily="18" charset="0"/>
              </a:rPr>
              <a:t>lateral </a:t>
            </a:r>
            <a:r>
              <a:rPr lang="en-US" sz="3600" b="1" i="1" dirty="0" err="1" smtClean="0">
                <a:latin typeface="Bookman Old Style" pitchFamily="18" charset="0"/>
              </a:rPr>
              <a:t>geniculate</a:t>
            </a:r>
            <a:r>
              <a:rPr lang="en-US" sz="3600" dirty="0" smtClean="0">
                <a:latin typeface="Bookman Old Style" pitchFamily="18" charset="0"/>
              </a:rPr>
              <a:t> bodies of the thalamus</a:t>
            </a:r>
          </a:p>
        </p:txBody>
      </p:sp>
      <p:sp>
        <p:nvSpPr>
          <p:cNvPr id="4" name="Date Placeholder 3"/>
          <p:cNvSpPr>
            <a:spLocks noGrp="1"/>
          </p:cNvSpPr>
          <p:nvPr>
            <p:ph type="dt" sz="half" idx="10"/>
          </p:nvPr>
        </p:nvSpPr>
        <p:spPr>
          <a:xfrm flipV="1">
            <a:off x="5105400" y="7239000"/>
            <a:ext cx="2133600" cy="228600"/>
          </a:xfrm>
        </p:spPr>
        <p:txBody>
          <a:bodyPr/>
          <a:lstStyle/>
          <a:p>
            <a:fld id="{18BE252F-FF8D-4C94-8B9D-F30B7C3A23CE}"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7943088" cy="685800"/>
          </a:xfrm>
        </p:spPr>
        <p:txBody>
          <a:bodyPr>
            <a:normAutofit/>
          </a:bodyPr>
          <a:lstStyle/>
          <a:p>
            <a:r>
              <a:rPr lang="en-US" sz="3200" b="1" dirty="0">
                <a:latin typeface="Bookman Old Style" pitchFamily="18" charset="0"/>
              </a:rPr>
              <a:t>Cont’</a:t>
            </a:r>
          </a:p>
        </p:txBody>
      </p:sp>
      <p:sp>
        <p:nvSpPr>
          <p:cNvPr id="3" name="Content Placeholder 2"/>
          <p:cNvSpPr>
            <a:spLocks noGrp="1"/>
          </p:cNvSpPr>
          <p:nvPr>
            <p:ph idx="1"/>
          </p:nvPr>
        </p:nvSpPr>
        <p:spPr>
          <a:xfrm>
            <a:off x="838200" y="685799"/>
            <a:ext cx="10972800" cy="5000629"/>
          </a:xfrm>
        </p:spPr>
        <p:txBody>
          <a:bodyPr>
            <a:normAutofit/>
          </a:bodyPr>
          <a:lstStyle/>
          <a:p>
            <a:r>
              <a:rPr lang="en-US" sz="3200" dirty="0" smtClean="0">
                <a:latin typeface="Bookman Old Style" pitchFamily="18" charset="0"/>
              </a:rPr>
              <a:t>From there the nerve fibers proceed backwards and medially as </a:t>
            </a:r>
            <a:r>
              <a:rPr lang="en-US" sz="3200" b="1" i="1" dirty="0" smtClean="0">
                <a:latin typeface="Bookman Old Style" pitchFamily="18" charset="0"/>
              </a:rPr>
              <a:t>optic radiation </a:t>
            </a:r>
            <a:r>
              <a:rPr lang="en-US" sz="3200" dirty="0" smtClean="0">
                <a:latin typeface="Bookman Old Style" pitchFamily="18" charset="0"/>
              </a:rPr>
              <a:t>to terminate in the </a:t>
            </a:r>
            <a:r>
              <a:rPr lang="en-US" sz="3200" b="1" i="1" dirty="0" smtClean="0">
                <a:latin typeface="Bookman Old Style" pitchFamily="18" charset="0"/>
              </a:rPr>
              <a:t>visual area</a:t>
            </a:r>
            <a:r>
              <a:rPr lang="en-US" sz="3200" dirty="0" smtClean="0">
                <a:latin typeface="Bookman Old Style" pitchFamily="18" charset="0"/>
              </a:rPr>
              <a:t> of the cerebral cortex in the occipital lobes of the cerebrum </a:t>
            </a:r>
          </a:p>
          <a:p>
            <a:r>
              <a:rPr lang="en-US" sz="3200" dirty="0" err="1" smtClean="0">
                <a:latin typeface="Bookman Old Style" pitchFamily="18" charset="0"/>
              </a:rPr>
              <a:t>Neurones</a:t>
            </a:r>
            <a:r>
              <a:rPr lang="en-US" sz="3200" dirty="0" smtClean="0">
                <a:latin typeface="Bookman Old Style" pitchFamily="18" charset="0"/>
              </a:rPr>
              <a:t> originating in the </a:t>
            </a:r>
            <a:r>
              <a:rPr lang="en-US" sz="3200" b="1" i="1" dirty="0" smtClean="0">
                <a:latin typeface="Bookman Old Style" pitchFamily="18" charset="0"/>
              </a:rPr>
              <a:t>lateral </a:t>
            </a:r>
            <a:r>
              <a:rPr lang="en-US" sz="3200" b="1" i="1" dirty="0" err="1" smtClean="0">
                <a:latin typeface="Bookman Old Style" pitchFamily="18" charset="0"/>
              </a:rPr>
              <a:t>geniculate</a:t>
            </a:r>
            <a:r>
              <a:rPr lang="en-US" sz="3200" b="1" i="1" dirty="0" smtClean="0">
                <a:latin typeface="Bookman Old Style" pitchFamily="18" charset="0"/>
              </a:rPr>
              <a:t> bodies</a:t>
            </a:r>
            <a:r>
              <a:rPr lang="en-US" sz="3200" dirty="0" smtClean="0">
                <a:latin typeface="Bookman Old Style" pitchFamily="18" charset="0"/>
              </a:rPr>
              <a:t> transmits impulses from the eyes to the cerebellum</a:t>
            </a:r>
          </a:p>
          <a:p>
            <a:r>
              <a:rPr lang="en-US" sz="3200" dirty="0" smtClean="0">
                <a:latin typeface="Bookman Old Style" pitchFamily="18" charset="0"/>
              </a:rPr>
              <a:t>Together with impulses from semicircular canals of the ears and skeletal muscle joints they maintain posture and balance </a:t>
            </a:r>
            <a:endParaRPr lang="en-US" sz="3200" dirty="0">
              <a:latin typeface="Bookman Old Style" pitchFamily="18" charset="0"/>
            </a:endParaRPr>
          </a:p>
        </p:txBody>
      </p:sp>
      <p:sp>
        <p:nvSpPr>
          <p:cNvPr id="4" name="Date Placeholder 3"/>
          <p:cNvSpPr>
            <a:spLocks noGrp="1"/>
          </p:cNvSpPr>
          <p:nvPr>
            <p:ph type="dt" sz="half" idx="10"/>
          </p:nvPr>
        </p:nvSpPr>
        <p:spPr>
          <a:xfrm>
            <a:off x="5105400" y="7467600"/>
            <a:ext cx="2133600" cy="381000"/>
          </a:xfrm>
        </p:spPr>
        <p:txBody>
          <a:bodyPr/>
          <a:lstStyle/>
          <a:p>
            <a:fld id="{7680A4FE-A1C6-49EB-8383-E9AB8679BD95}"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743200" y="-2286000"/>
            <a:ext cx="7498080" cy="960438"/>
          </a:xfrm>
        </p:spPr>
        <p:txBody>
          <a:bodyPr/>
          <a:lstStyle/>
          <a:p>
            <a:endParaRPr lang="en-GB" dirty="0"/>
          </a:p>
        </p:txBody>
      </p:sp>
      <p:sp>
        <p:nvSpPr>
          <p:cNvPr id="3" name="Content Placeholder 2"/>
          <p:cNvSpPr>
            <a:spLocks noGrp="1"/>
          </p:cNvSpPr>
          <p:nvPr>
            <p:ph idx="1"/>
          </p:nvPr>
        </p:nvSpPr>
        <p:spPr>
          <a:xfrm flipV="1">
            <a:off x="2667000" y="-1905000"/>
            <a:ext cx="7498080" cy="914400"/>
          </a:xfrm>
        </p:spPr>
        <p:txBody>
          <a:bodyPr/>
          <a:lstStyle/>
          <a:p>
            <a:endParaRPr lang="en-GB" dirty="0"/>
          </a:p>
        </p:txBody>
      </p:sp>
      <p:sp>
        <p:nvSpPr>
          <p:cNvPr id="4" name="Date Placeholder 3"/>
          <p:cNvSpPr>
            <a:spLocks noGrp="1"/>
          </p:cNvSpPr>
          <p:nvPr>
            <p:ph type="dt" sz="half" idx="10"/>
          </p:nvPr>
        </p:nvSpPr>
        <p:spPr>
          <a:xfrm flipV="1">
            <a:off x="5181600" y="7010400"/>
            <a:ext cx="2133600" cy="990600"/>
          </a:xfrm>
        </p:spPr>
        <p:txBody>
          <a:bodyPr/>
          <a:lstStyle/>
          <a:p>
            <a:fld id="{14854BDA-9110-4516-8D40-A413580E84BE}" type="datetime1">
              <a:rPr lang="en-US" smtClean="0"/>
              <a:t>2/21/2022</a:t>
            </a:fld>
            <a:endParaRPr lang="en-US" dirty="0"/>
          </a:p>
        </p:txBody>
      </p:sp>
      <p:sp>
        <p:nvSpPr>
          <p:cNvPr id="5" name="Footer Placeholder 4"/>
          <p:cNvSpPr>
            <a:spLocks noGrp="1"/>
          </p:cNvSpPr>
          <p:nvPr>
            <p:ph type="ftr" sz="quarter" idx="11"/>
          </p:nvPr>
        </p:nvSpPr>
        <p:spPr>
          <a:xfrm>
            <a:off x="7239000" y="7924800"/>
            <a:ext cx="2895600" cy="3810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59</a:t>
            </a:fld>
            <a:endParaRPr lang="en-US"/>
          </a:p>
        </p:txBody>
      </p:sp>
      <p:pic>
        <p:nvPicPr>
          <p:cNvPr id="2050" name="Picture 2" descr="C:\Users\NURSING\Documents\Human_visual_pathwa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9290" y="27039"/>
            <a:ext cx="7772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90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 –eye disorders and their management </a:t>
            </a:r>
            <a:endParaRPr lang="en-US" b="1" dirty="0"/>
          </a:p>
        </p:txBody>
      </p:sp>
      <p:sp>
        <p:nvSpPr>
          <p:cNvPr id="3" name="Content Placeholder 2"/>
          <p:cNvSpPr>
            <a:spLocks noGrp="1"/>
          </p:cNvSpPr>
          <p:nvPr>
            <p:ph idx="1"/>
          </p:nvPr>
        </p:nvSpPr>
        <p:spPr>
          <a:xfrm>
            <a:off x="1295400" y="1524000"/>
            <a:ext cx="10515600" cy="4343400"/>
          </a:xfrm>
        </p:spPr>
        <p:txBody>
          <a:bodyPr numCol="2">
            <a:noAutofit/>
          </a:bodyPr>
          <a:lstStyle/>
          <a:p>
            <a:pPr lvl="0"/>
            <a:r>
              <a:rPr lang="en-US" sz="2800" b="1" dirty="0"/>
              <a:t>Blepharitis</a:t>
            </a:r>
          </a:p>
          <a:p>
            <a:pPr lvl="0"/>
            <a:r>
              <a:rPr lang="en-US" sz="2800" b="1" dirty="0" err="1"/>
              <a:t>Stye</a:t>
            </a:r>
            <a:endParaRPr lang="en-US" sz="2800" b="1" dirty="0"/>
          </a:p>
          <a:p>
            <a:pPr lvl="0"/>
            <a:r>
              <a:rPr lang="en-US" sz="2800" b="1" dirty="0" smtClean="0"/>
              <a:t>Conjunctivitis</a:t>
            </a:r>
            <a:endParaRPr lang="en-US" sz="2800" b="1" dirty="0"/>
          </a:p>
          <a:p>
            <a:pPr lvl="0"/>
            <a:r>
              <a:rPr lang="en-US" sz="2800" b="1" dirty="0"/>
              <a:t>Uveitis</a:t>
            </a:r>
          </a:p>
          <a:p>
            <a:pPr lvl="0"/>
            <a:r>
              <a:rPr lang="en-US" sz="2800" b="1" dirty="0"/>
              <a:t>Retinitis</a:t>
            </a:r>
          </a:p>
          <a:p>
            <a:pPr lvl="0"/>
            <a:r>
              <a:rPr lang="en-US" sz="2800" b="1" dirty="0"/>
              <a:t>Choroiditis</a:t>
            </a:r>
          </a:p>
          <a:p>
            <a:pPr lvl="0"/>
            <a:r>
              <a:rPr lang="en-US" sz="2800" b="1" dirty="0"/>
              <a:t>Keratitis</a:t>
            </a:r>
          </a:p>
          <a:p>
            <a:pPr lvl="0"/>
            <a:r>
              <a:rPr lang="en-US" sz="2800" b="1" dirty="0"/>
              <a:t>Glaucoma</a:t>
            </a:r>
          </a:p>
          <a:p>
            <a:pPr lvl="0"/>
            <a:r>
              <a:rPr lang="en-US" sz="2800" b="1" dirty="0"/>
              <a:t>Trachoma</a:t>
            </a:r>
          </a:p>
          <a:p>
            <a:pPr lvl="0"/>
            <a:r>
              <a:rPr lang="en-US" sz="2800" b="1" dirty="0"/>
              <a:t>Cataract</a:t>
            </a:r>
          </a:p>
          <a:p>
            <a:pPr lvl="0"/>
            <a:r>
              <a:rPr lang="en-US" sz="2800" b="1" dirty="0"/>
              <a:t>Eye tumors</a:t>
            </a:r>
          </a:p>
          <a:p>
            <a:pPr lvl="0"/>
            <a:r>
              <a:rPr lang="en-US" sz="2800" b="1" dirty="0" smtClean="0"/>
              <a:t>Retinal </a:t>
            </a:r>
            <a:r>
              <a:rPr lang="en-US" sz="2800" b="1" dirty="0"/>
              <a:t>detachment</a:t>
            </a:r>
          </a:p>
          <a:p>
            <a:pPr lvl="0"/>
            <a:r>
              <a:rPr lang="en-US" sz="2800" b="1" dirty="0"/>
              <a:t>Eye injury </a:t>
            </a:r>
            <a:endParaRPr lang="en-US" sz="2800" b="1" dirty="0" smtClean="0"/>
          </a:p>
          <a:p>
            <a:pPr lvl="0"/>
            <a:r>
              <a:rPr lang="en-US" sz="2800" b="1" dirty="0" smtClean="0"/>
              <a:t>Cyst of the eye </a:t>
            </a:r>
            <a:endParaRPr lang="en-US" sz="2800" b="1" dirty="0"/>
          </a:p>
          <a:p>
            <a:endParaRPr lang="en-US" sz="2800" b="1" dirty="0"/>
          </a:p>
        </p:txBody>
      </p:sp>
      <p:sp>
        <p:nvSpPr>
          <p:cNvPr id="4" name="Date Placeholder 3"/>
          <p:cNvSpPr>
            <a:spLocks noGrp="1"/>
          </p:cNvSpPr>
          <p:nvPr>
            <p:ph type="dt" sz="half" idx="10"/>
          </p:nvPr>
        </p:nvSpPr>
        <p:spPr/>
        <p:txBody>
          <a:bodyPr/>
          <a:lstStyle/>
          <a:p>
            <a:fld id="{7F7D86BA-C8B9-4271-982E-2A360D147534}"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6</a:t>
            </a:fld>
            <a:endParaRPr lang="en-US"/>
          </a:p>
        </p:txBody>
      </p:sp>
    </p:spTree>
    <p:extLst>
      <p:ext uri="{BB962C8B-B14F-4D97-AF65-F5344CB8AC3E}">
        <p14:creationId xmlns:p14="http://schemas.microsoft.com/office/powerpoint/2010/main" val="3162610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943088" cy="685800"/>
          </a:xfrm>
        </p:spPr>
        <p:txBody>
          <a:bodyPr>
            <a:normAutofit/>
          </a:bodyPr>
          <a:lstStyle/>
          <a:p>
            <a:r>
              <a:rPr lang="en-US" sz="3200" b="1" dirty="0">
                <a:latin typeface="Bookman Old Style" pitchFamily="18" charset="0"/>
              </a:rPr>
              <a:t>THE PHYSIOLOGY OF SIGHT </a:t>
            </a:r>
          </a:p>
        </p:txBody>
      </p:sp>
      <p:sp>
        <p:nvSpPr>
          <p:cNvPr id="3" name="Content Placeholder 2"/>
          <p:cNvSpPr>
            <a:spLocks noGrp="1"/>
          </p:cNvSpPr>
          <p:nvPr>
            <p:ph idx="1"/>
          </p:nvPr>
        </p:nvSpPr>
        <p:spPr>
          <a:xfrm>
            <a:off x="609600" y="914400"/>
            <a:ext cx="11277600" cy="4876800"/>
          </a:xfrm>
        </p:spPr>
        <p:txBody>
          <a:bodyPr>
            <a:normAutofit/>
          </a:bodyPr>
          <a:lstStyle/>
          <a:p>
            <a:r>
              <a:rPr lang="en-US" sz="3200" dirty="0" smtClean="0">
                <a:latin typeface="Bookman Old Style" pitchFamily="18" charset="0"/>
              </a:rPr>
              <a:t>There are two spectrums which are</a:t>
            </a:r>
          </a:p>
          <a:p>
            <a:pPr marL="870966" lvl="1" indent="-514350">
              <a:buFont typeface="+mj-lt"/>
              <a:buAutoNum type="alphaLcParenR"/>
            </a:pPr>
            <a:r>
              <a:rPr lang="en-US" sz="3200" dirty="0">
                <a:latin typeface="Bookman Old Style" pitchFamily="18" charset="0"/>
              </a:rPr>
              <a:t>The Visual spectrum</a:t>
            </a:r>
          </a:p>
          <a:p>
            <a:pPr marL="870966" lvl="1" indent="-514350">
              <a:buFont typeface="+mj-lt"/>
              <a:buAutoNum type="alphaLcParenR"/>
            </a:pPr>
            <a:r>
              <a:rPr lang="en-US" sz="3200" dirty="0">
                <a:latin typeface="Bookman Old Style" pitchFamily="18" charset="0"/>
              </a:rPr>
              <a:t>The electromagnetic spectrum </a:t>
            </a:r>
          </a:p>
          <a:p>
            <a:r>
              <a:rPr lang="en-US" sz="3200" dirty="0" smtClean="0">
                <a:latin typeface="Bookman Old Style" pitchFamily="18" charset="0"/>
              </a:rPr>
              <a:t>Light is reflected into the eyes by objects within the field of vision</a:t>
            </a:r>
          </a:p>
          <a:p>
            <a:r>
              <a:rPr lang="en-US" sz="3200" dirty="0" smtClean="0">
                <a:latin typeface="Bookman Old Style" pitchFamily="18" charset="0"/>
              </a:rPr>
              <a:t>White light is a combination of all colors of </a:t>
            </a:r>
            <a:r>
              <a:rPr lang="en-US" sz="3200" b="1" i="1" dirty="0" smtClean="0">
                <a:latin typeface="Bookman Old Style" pitchFamily="18" charset="0"/>
              </a:rPr>
              <a:t>visual spectrum (rainbow</a:t>
            </a:r>
            <a:r>
              <a:rPr lang="en-US" sz="3200" dirty="0" smtClean="0">
                <a:latin typeface="Bookman Old Style" pitchFamily="18" charset="0"/>
              </a:rPr>
              <a:t>)</a:t>
            </a:r>
          </a:p>
          <a:p>
            <a:r>
              <a:rPr lang="en-US" sz="3200" dirty="0" smtClean="0">
                <a:latin typeface="Bookman Old Style" pitchFamily="18" charset="0"/>
              </a:rPr>
              <a:t>The red-light has the longest wavelength and violet has the shortest wavelength. </a:t>
            </a:r>
          </a:p>
          <a:p>
            <a:endParaRPr lang="en-US" sz="3200" dirty="0">
              <a:latin typeface="Bookman Old Style" pitchFamily="18" charset="0"/>
            </a:endParaRPr>
          </a:p>
        </p:txBody>
      </p:sp>
      <p:sp>
        <p:nvSpPr>
          <p:cNvPr id="4" name="Date Placeholder 3"/>
          <p:cNvSpPr>
            <a:spLocks noGrp="1"/>
          </p:cNvSpPr>
          <p:nvPr>
            <p:ph type="dt" sz="half" idx="10"/>
          </p:nvPr>
        </p:nvSpPr>
        <p:spPr>
          <a:xfrm flipV="1">
            <a:off x="5105400" y="7467600"/>
            <a:ext cx="2133600" cy="152400"/>
          </a:xfrm>
        </p:spPr>
        <p:txBody>
          <a:bodyPr/>
          <a:lstStyle/>
          <a:p>
            <a:fld id="{54BB06F2-9005-476B-B085-526007FB0822}" type="datetime1">
              <a:rPr lang="en-US" smtClean="0"/>
              <a:t>2/21/2022</a:t>
            </a:fld>
            <a:endParaRPr lang="en-US" dirty="0"/>
          </a:p>
        </p:txBody>
      </p:sp>
      <p:sp>
        <p:nvSpPr>
          <p:cNvPr id="5" name="Footer Placeholder 4"/>
          <p:cNvSpPr>
            <a:spLocks noGrp="1"/>
          </p:cNvSpPr>
          <p:nvPr>
            <p:ph type="ftr" sz="quarter" idx="11"/>
          </p:nvPr>
        </p:nvSpPr>
        <p:spPr>
          <a:xfrm flipV="1">
            <a:off x="7239000" y="7467600"/>
            <a:ext cx="2895600" cy="1524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447800"/>
            <a:ext cx="7498080" cy="533400"/>
          </a:xfrm>
        </p:spPr>
        <p:txBody>
          <a:bodyPr>
            <a:normAutofit fontScale="90000"/>
          </a:bodyPr>
          <a:lstStyle/>
          <a:p>
            <a:endParaRPr lang="en-GB" dirty="0"/>
          </a:p>
        </p:txBody>
      </p:sp>
      <p:sp>
        <p:nvSpPr>
          <p:cNvPr id="3" name="Content Placeholder 2"/>
          <p:cNvSpPr>
            <a:spLocks noGrp="1"/>
          </p:cNvSpPr>
          <p:nvPr>
            <p:ph idx="1"/>
          </p:nvPr>
        </p:nvSpPr>
        <p:spPr>
          <a:xfrm>
            <a:off x="2514600" y="-914400"/>
            <a:ext cx="7943088" cy="76200"/>
          </a:xfrm>
        </p:spPr>
        <p:txBody>
          <a:bodyPr>
            <a:normAutofit fontScale="25000" lnSpcReduction="20000"/>
          </a:bodyPr>
          <a:lstStyle/>
          <a:p>
            <a:endParaRPr lang="en-GB" dirty="0"/>
          </a:p>
        </p:txBody>
      </p:sp>
      <p:sp>
        <p:nvSpPr>
          <p:cNvPr id="4" name="Date Placeholder 3"/>
          <p:cNvSpPr>
            <a:spLocks noGrp="1"/>
          </p:cNvSpPr>
          <p:nvPr>
            <p:ph type="dt" sz="half" idx="10"/>
          </p:nvPr>
        </p:nvSpPr>
        <p:spPr>
          <a:xfrm>
            <a:off x="6172200" y="7696200"/>
            <a:ext cx="2133600" cy="476250"/>
          </a:xfrm>
        </p:spPr>
        <p:txBody>
          <a:bodyPr/>
          <a:lstStyle/>
          <a:p>
            <a:fld id="{0E83A8B6-4AE4-4E2D-BD8B-8C5B283F091D}" type="datetime1">
              <a:rPr lang="en-US" smtClean="0"/>
              <a:t>2/21/2022</a:t>
            </a:fld>
            <a:endParaRPr lang="en-US"/>
          </a:p>
        </p:txBody>
      </p:sp>
      <p:sp>
        <p:nvSpPr>
          <p:cNvPr id="5" name="Footer Placeholder 4"/>
          <p:cNvSpPr>
            <a:spLocks noGrp="1"/>
          </p:cNvSpPr>
          <p:nvPr>
            <p:ph type="ftr" sz="quarter" idx="11"/>
          </p:nvPr>
        </p:nvSpPr>
        <p:spPr>
          <a:xfrm flipV="1">
            <a:off x="7239000" y="76962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61</a:t>
            </a:fld>
            <a:endParaRPr lang="en-US"/>
          </a:p>
        </p:txBody>
      </p:sp>
      <p:pic>
        <p:nvPicPr>
          <p:cNvPr id="3074" name="Picture 2" descr="C:\Users\NURSING\Documents\gr8ec04-gd-0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0"/>
            <a:ext cx="7239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577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152"/>
            <a:ext cx="10820400" cy="5454648"/>
          </a:xfrm>
        </p:spPr>
        <p:txBody>
          <a:bodyPr>
            <a:normAutofit/>
          </a:bodyPr>
          <a:lstStyle/>
          <a:p>
            <a:r>
              <a:rPr lang="en-US" sz="3200" b="1" i="1" dirty="0" smtClean="0">
                <a:latin typeface="Bookman Old Style" pitchFamily="18" charset="0"/>
              </a:rPr>
              <a:t>The Electro-magnetic Spectrum </a:t>
            </a:r>
            <a:r>
              <a:rPr lang="en-US" sz="3200" dirty="0" smtClean="0">
                <a:latin typeface="Bookman Old Style" pitchFamily="18" charset="0"/>
              </a:rPr>
              <a:t>is broad but only small part is visible</a:t>
            </a:r>
          </a:p>
          <a:p>
            <a:r>
              <a:rPr lang="en-US" sz="3200" dirty="0" smtClean="0">
                <a:latin typeface="Bookman Old Style" pitchFamily="18" charset="0"/>
              </a:rPr>
              <a:t>Beyond the long wavelength light are infrared, microwaves and radio waves</a:t>
            </a:r>
          </a:p>
          <a:p>
            <a:r>
              <a:rPr lang="en-US" sz="3200" dirty="0" smtClean="0">
                <a:latin typeface="Bookman Old Style" pitchFamily="18" charset="0"/>
              </a:rPr>
              <a:t>Beyond the short wavelength light are the Ultraviolet (UV), X-rays and gamma rays.</a:t>
            </a:r>
          </a:p>
          <a:p>
            <a:r>
              <a:rPr lang="en-US" sz="3200" dirty="0" smtClean="0">
                <a:latin typeface="Bookman Old Style" pitchFamily="18" charset="0"/>
              </a:rPr>
              <a:t>UV is not visible because it is absorbed by the a yellow pigment in the lens  </a:t>
            </a:r>
          </a:p>
          <a:p>
            <a:r>
              <a:rPr lang="en-US" sz="3200" dirty="0" smtClean="0">
                <a:latin typeface="Bookman Old Style" pitchFamily="18" charset="0"/>
              </a:rPr>
              <a:t>Following removal of lens, UV light is visible and </a:t>
            </a:r>
            <a:r>
              <a:rPr lang="en-US" sz="3200" dirty="0" err="1" smtClean="0">
                <a:latin typeface="Bookman Old Style" pitchFamily="18" charset="0"/>
              </a:rPr>
              <a:t>lonterm</a:t>
            </a:r>
            <a:r>
              <a:rPr lang="en-US" sz="3200" dirty="0" smtClean="0">
                <a:latin typeface="Bookman Old Style" pitchFamily="18" charset="0"/>
              </a:rPr>
              <a:t> exposure may damage retina </a:t>
            </a:r>
            <a:endParaRPr lang="en-US" sz="3200" dirty="0"/>
          </a:p>
        </p:txBody>
      </p:sp>
      <p:sp>
        <p:nvSpPr>
          <p:cNvPr id="4" name="Date Placeholder 3"/>
          <p:cNvSpPr>
            <a:spLocks noGrp="1"/>
          </p:cNvSpPr>
          <p:nvPr>
            <p:ph type="dt" sz="half" idx="10"/>
          </p:nvPr>
        </p:nvSpPr>
        <p:spPr>
          <a:xfrm>
            <a:off x="5105400" y="7924800"/>
            <a:ext cx="2133600" cy="76200"/>
          </a:xfrm>
        </p:spPr>
        <p:txBody>
          <a:bodyPr/>
          <a:lstStyle/>
          <a:p>
            <a:fld id="{6D547FF6-96CF-44CD-8AB5-B0F95F3B15F7}"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19200"/>
            <a:ext cx="7498080" cy="533400"/>
          </a:xfrm>
        </p:spPr>
        <p:txBody>
          <a:bodyPr>
            <a:normAutofit fontScale="90000"/>
          </a:bodyPr>
          <a:lstStyle/>
          <a:p>
            <a:endParaRPr lang="en-GB" dirty="0"/>
          </a:p>
        </p:txBody>
      </p:sp>
      <p:sp>
        <p:nvSpPr>
          <p:cNvPr id="3" name="Content Placeholder 2"/>
          <p:cNvSpPr>
            <a:spLocks noGrp="1"/>
          </p:cNvSpPr>
          <p:nvPr>
            <p:ph idx="1"/>
          </p:nvPr>
        </p:nvSpPr>
        <p:spPr>
          <a:xfrm flipH="1">
            <a:off x="13716000" y="381000"/>
            <a:ext cx="304800" cy="5867400"/>
          </a:xfrm>
        </p:spPr>
        <p:txBody>
          <a:bodyPr/>
          <a:lstStyle/>
          <a:p>
            <a:endParaRPr lang="en-GB" dirty="0"/>
          </a:p>
        </p:txBody>
      </p:sp>
      <p:sp>
        <p:nvSpPr>
          <p:cNvPr id="4" name="Date Placeholder 3"/>
          <p:cNvSpPr>
            <a:spLocks noGrp="1"/>
          </p:cNvSpPr>
          <p:nvPr>
            <p:ph type="dt" sz="half" idx="10"/>
          </p:nvPr>
        </p:nvSpPr>
        <p:spPr>
          <a:xfrm>
            <a:off x="5105400" y="7620000"/>
            <a:ext cx="2133600" cy="304800"/>
          </a:xfrm>
        </p:spPr>
        <p:txBody>
          <a:bodyPr/>
          <a:lstStyle/>
          <a:p>
            <a:fld id="{CF28EFB8-0594-4534-AC1B-A52CE92D4EAB}" type="datetime1">
              <a:rPr lang="en-US" smtClean="0"/>
              <a:t>2/21/2022</a:t>
            </a:fld>
            <a:endParaRPr lang="en-US" dirty="0"/>
          </a:p>
        </p:txBody>
      </p:sp>
      <p:sp>
        <p:nvSpPr>
          <p:cNvPr id="5" name="Footer Placeholder 4"/>
          <p:cNvSpPr>
            <a:spLocks noGrp="1"/>
          </p:cNvSpPr>
          <p:nvPr>
            <p:ph type="ftr" sz="quarter" idx="11"/>
          </p:nvPr>
        </p:nvSpPr>
        <p:spPr>
          <a:xfrm>
            <a:off x="7239000" y="7391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63</a:t>
            </a:fld>
            <a:endParaRPr lang="en-US"/>
          </a:p>
        </p:txBody>
      </p:sp>
      <p:pic>
        <p:nvPicPr>
          <p:cNvPr id="4098" name="Picture 2" descr="C:\Users\NURSING\Documents\Electromagnetic 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32" y="-349248"/>
            <a:ext cx="84582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257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712" y="152400"/>
            <a:ext cx="10991088" cy="5381629"/>
          </a:xfrm>
        </p:spPr>
        <p:txBody>
          <a:bodyPr>
            <a:normAutofit/>
          </a:bodyPr>
          <a:lstStyle/>
          <a:p>
            <a:r>
              <a:rPr lang="en-US" sz="4000" dirty="0" smtClean="0">
                <a:latin typeface="Bookman Old Style" pitchFamily="18" charset="0"/>
              </a:rPr>
              <a:t>A specific color is perceived when only one wavelength is reflected by the object and all the others are absorbed </a:t>
            </a:r>
          </a:p>
          <a:p>
            <a:r>
              <a:rPr lang="en-US" sz="4000" dirty="0" smtClean="0">
                <a:latin typeface="Bookman Old Style" pitchFamily="18" charset="0"/>
              </a:rPr>
              <a:t>For instance, an object appears yellow when only the yellow wavelength is reflected</a:t>
            </a:r>
          </a:p>
          <a:p>
            <a:r>
              <a:rPr lang="en-US" sz="4000" dirty="0" smtClean="0">
                <a:latin typeface="Bookman Old Style" pitchFamily="18" charset="0"/>
              </a:rPr>
              <a:t>White when all the wavelengths are reflected </a:t>
            </a:r>
          </a:p>
          <a:p>
            <a:r>
              <a:rPr lang="en-US" sz="4000" dirty="0" smtClean="0">
                <a:latin typeface="Bookman Old Style" pitchFamily="18" charset="0"/>
              </a:rPr>
              <a:t>Black when they are all absorbed </a:t>
            </a:r>
            <a:endParaRPr lang="en-US" sz="4000" dirty="0">
              <a:latin typeface="Bookman Old Style" pitchFamily="18" charset="0"/>
            </a:endParaRPr>
          </a:p>
        </p:txBody>
      </p:sp>
      <p:sp>
        <p:nvSpPr>
          <p:cNvPr id="4" name="Date Placeholder 3"/>
          <p:cNvSpPr>
            <a:spLocks noGrp="1"/>
          </p:cNvSpPr>
          <p:nvPr>
            <p:ph type="dt" sz="half" idx="10"/>
          </p:nvPr>
        </p:nvSpPr>
        <p:spPr>
          <a:xfrm flipV="1">
            <a:off x="5105400" y="7620000"/>
            <a:ext cx="2133600" cy="533400"/>
          </a:xfrm>
        </p:spPr>
        <p:txBody>
          <a:bodyPr/>
          <a:lstStyle/>
          <a:p>
            <a:fld id="{7C8A8D7B-585A-4C51-94AE-7F4D0544D7E6}"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571"/>
            <a:ext cx="10972800" cy="5479229"/>
          </a:xfrm>
        </p:spPr>
        <p:txBody>
          <a:bodyPr>
            <a:noAutofit/>
          </a:bodyPr>
          <a:lstStyle/>
          <a:p>
            <a:r>
              <a:rPr lang="en-US" sz="3600" dirty="0" smtClean="0">
                <a:latin typeface="Bookman Old Style" pitchFamily="18" charset="0"/>
              </a:rPr>
              <a:t>To achieve a clear vision, light that is reflected from objects within the visual fields is focused onto the retina of each eye </a:t>
            </a:r>
          </a:p>
          <a:p>
            <a:r>
              <a:rPr lang="en-US" sz="3600" dirty="0" smtClean="0">
                <a:latin typeface="Bookman Old Style" pitchFamily="18" charset="0"/>
              </a:rPr>
              <a:t>The process involved to produce this clear vision are </a:t>
            </a:r>
            <a:r>
              <a:rPr lang="en-US" sz="3600" b="1" i="1" dirty="0" smtClean="0">
                <a:latin typeface="Bookman Old Style" pitchFamily="18" charset="0"/>
              </a:rPr>
              <a:t>refraction of light rays,</a:t>
            </a:r>
            <a:r>
              <a:rPr lang="en-US" sz="3600" dirty="0" smtClean="0">
                <a:latin typeface="Bookman Old Style" pitchFamily="18" charset="0"/>
              </a:rPr>
              <a:t> changing the size of the pupils and accommodation(adjustments of the lens for near vision)</a:t>
            </a:r>
          </a:p>
          <a:p>
            <a:r>
              <a:rPr lang="en-US" sz="3600" dirty="0" smtClean="0">
                <a:latin typeface="Bookman Old Style" pitchFamily="18" charset="0"/>
              </a:rPr>
              <a:t>Effective vision is reliant on their coordination even though it may be considered separate process</a:t>
            </a:r>
            <a:endParaRPr lang="en-US" sz="3600" dirty="0">
              <a:latin typeface="Bookman Old Style" pitchFamily="18" charset="0"/>
            </a:endParaRPr>
          </a:p>
        </p:txBody>
      </p:sp>
      <p:sp>
        <p:nvSpPr>
          <p:cNvPr id="4" name="Date Placeholder 3"/>
          <p:cNvSpPr>
            <a:spLocks noGrp="1"/>
          </p:cNvSpPr>
          <p:nvPr>
            <p:ph type="dt" sz="half" idx="10"/>
          </p:nvPr>
        </p:nvSpPr>
        <p:spPr>
          <a:xfrm flipV="1">
            <a:off x="5105400" y="7421880"/>
            <a:ext cx="2133600" cy="45719"/>
          </a:xfrm>
        </p:spPr>
        <p:txBody>
          <a:bodyPr/>
          <a:lstStyle/>
          <a:p>
            <a:fld id="{2E3700A9-FB5D-4B5F-934C-9452F93248CD}"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715962"/>
          </a:xfrm>
        </p:spPr>
        <p:txBody>
          <a:bodyPr>
            <a:normAutofit/>
          </a:bodyPr>
          <a:lstStyle/>
          <a:p>
            <a:r>
              <a:rPr lang="en-US" dirty="0" smtClean="0"/>
              <a:t>Refraction of light </a:t>
            </a:r>
            <a:endParaRPr lang="en-US" dirty="0"/>
          </a:p>
        </p:txBody>
      </p:sp>
      <p:sp>
        <p:nvSpPr>
          <p:cNvPr id="3" name="Content Placeholder 2"/>
          <p:cNvSpPr>
            <a:spLocks noGrp="1"/>
          </p:cNvSpPr>
          <p:nvPr>
            <p:ph idx="1"/>
          </p:nvPr>
        </p:nvSpPr>
        <p:spPr>
          <a:xfrm>
            <a:off x="914400" y="990600"/>
            <a:ext cx="10820400" cy="4648200"/>
          </a:xfrm>
        </p:spPr>
        <p:txBody>
          <a:bodyPr>
            <a:noAutofit/>
          </a:bodyPr>
          <a:lstStyle/>
          <a:p>
            <a:r>
              <a:rPr lang="en-US" sz="3600" dirty="0" smtClean="0">
                <a:latin typeface="Bookman Old Style" pitchFamily="18" charset="0"/>
              </a:rPr>
              <a:t>When light passes through different densities they are bent (Refracted) </a:t>
            </a:r>
          </a:p>
          <a:p>
            <a:r>
              <a:rPr lang="en-US" sz="3600" dirty="0" smtClean="0">
                <a:latin typeface="Bookman Old Style" pitchFamily="18" charset="0"/>
              </a:rPr>
              <a:t>This principle is used to focus light on the retina</a:t>
            </a:r>
          </a:p>
          <a:p>
            <a:r>
              <a:rPr lang="en-US" sz="3600" dirty="0" smtClean="0">
                <a:latin typeface="Bookman Old Style" pitchFamily="18" charset="0"/>
              </a:rPr>
              <a:t>Before reaching the retina, light pass successively through the conjunctiva, cornea, aqueous fluid, lens etc </a:t>
            </a:r>
          </a:p>
          <a:p>
            <a:r>
              <a:rPr lang="en-US" sz="3600" dirty="0" smtClean="0">
                <a:latin typeface="Bookman Old Style" pitchFamily="18" charset="0"/>
              </a:rPr>
              <a:t>They all have different densities than air  hence refraction</a:t>
            </a:r>
            <a:endParaRPr lang="en-US" sz="3600" dirty="0">
              <a:latin typeface="Bookman Old Style" pitchFamily="18" charset="0"/>
            </a:endParaRPr>
          </a:p>
        </p:txBody>
      </p:sp>
      <p:sp>
        <p:nvSpPr>
          <p:cNvPr id="4" name="Date Placeholder 3"/>
          <p:cNvSpPr>
            <a:spLocks noGrp="1"/>
          </p:cNvSpPr>
          <p:nvPr>
            <p:ph type="dt" sz="half" idx="10"/>
          </p:nvPr>
        </p:nvSpPr>
        <p:spPr>
          <a:xfrm flipV="1">
            <a:off x="5105400" y="7498080"/>
            <a:ext cx="2133600" cy="45719"/>
          </a:xfrm>
        </p:spPr>
        <p:txBody>
          <a:bodyPr/>
          <a:lstStyle/>
          <a:p>
            <a:fld id="{C73EFD2C-8502-4A9D-A2AD-1DFE5AB6FD12}"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066800"/>
            <a:ext cx="7498080" cy="45719"/>
          </a:xfrm>
        </p:spPr>
        <p:txBody>
          <a:bodyPr>
            <a:normAutofit fontScale="90000"/>
          </a:bodyPr>
          <a:lstStyle/>
          <a:p>
            <a:endParaRPr lang="en-GB" dirty="0"/>
          </a:p>
        </p:txBody>
      </p:sp>
      <p:sp>
        <p:nvSpPr>
          <p:cNvPr id="3" name="Content Placeholder 2"/>
          <p:cNvSpPr>
            <a:spLocks noGrp="1"/>
          </p:cNvSpPr>
          <p:nvPr>
            <p:ph idx="1"/>
          </p:nvPr>
        </p:nvSpPr>
        <p:spPr>
          <a:xfrm>
            <a:off x="2819400" y="-762000"/>
            <a:ext cx="7498080" cy="304800"/>
          </a:xfrm>
        </p:spPr>
        <p:txBody>
          <a:bodyPr>
            <a:normAutofit fontScale="85000" lnSpcReduction="20000"/>
          </a:bodyPr>
          <a:lstStyle/>
          <a:p>
            <a:endParaRPr lang="en-GB" dirty="0"/>
          </a:p>
        </p:txBody>
      </p:sp>
      <p:sp>
        <p:nvSpPr>
          <p:cNvPr id="4" name="Date Placeholder 3"/>
          <p:cNvSpPr>
            <a:spLocks noGrp="1"/>
          </p:cNvSpPr>
          <p:nvPr>
            <p:ph type="dt" sz="half" idx="10"/>
          </p:nvPr>
        </p:nvSpPr>
        <p:spPr>
          <a:xfrm>
            <a:off x="6477000" y="7772400"/>
            <a:ext cx="2133600" cy="76200"/>
          </a:xfrm>
        </p:spPr>
        <p:txBody>
          <a:bodyPr/>
          <a:lstStyle/>
          <a:p>
            <a:fld id="{D738D400-BE46-4F74-ADC0-EDB2FE43EF11}" type="datetime1">
              <a:rPr lang="en-US" smtClean="0"/>
              <a:t>2/21/2022</a:t>
            </a:fld>
            <a:endParaRPr lang="en-US"/>
          </a:p>
        </p:txBody>
      </p:sp>
      <p:sp>
        <p:nvSpPr>
          <p:cNvPr id="5" name="Footer Placeholder 4"/>
          <p:cNvSpPr>
            <a:spLocks noGrp="1"/>
          </p:cNvSpPr>
          <p:nvPr>
            <p:ph type="ftr" sz="quarter" idx="11"/>
          </p:nvPr>
        </p:nvSpPr>
        <p:spPr>
          <a:xfrm>
            <a:off x="7239000" y="7772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67</a:t>
            </a:fld>
            <a:endParaRPr lang="en-US"/>
          </a:p>
        </p:txBody>
      </p:sp>
      <p:pic>
        <p:nvPicPr>
          <p:cNvPr id="5122" name="Picture 2" descr="C:\Users\NURSING\Documents\figure_10_24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0" y="187275"/>
            <a:ext cx="7696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59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792162"/>
          </a:xfrm>
        </p:spPr>
        <p:txBody>
          <a:bodyPr/>
          <a:lstStyle/>
          <a:p>
            <a:r>
              <a:rPr lang="en-US" dirty="0" smtClean="0"/>
              <a:t>Focusing of an image on the retina </a:t>
            </a:r>
            <a:endParaRPr lang="en-US" dirty="0"/>
          </a:p>
        </p:txBody>
      </p:sp>
      <p:sp>
        <p:nvSpPr>
          <p:cNvPr id="3" name="Content Placeholder 2"/>
          <p:cNvSpPr>
            <a:spLocks noGrp="1"/>
          </p:cNvSpPr>
          <p:nvPr>
            <p:ph idx="1"/>
          </p:nvPr>
        </p:nvSpPr>
        <p:spPr>
          <a:xfrm>
            <a:off x="914400" y="990600"/>
            <a:ext cx="10896600" cy="4724400"/>
          </a:xfrm>
        </p:spPr>
        <p:txBody>
          <a:bodyPr>
            <a:noAutofit/>
          </a:bodyPr>
          <a:lstStyle/>
          <a:p>
            <a:r>
              <a:rPr lang="en-US" sz="3600" dirty="0" smtClean="0">
                <a:latin typeface="Bookman Old Style" pitchFamily="18" charset="0"/>
              </a:rPr>
              <a:t>Light rays that are reflected from an object are refracted (bent) by the lens when they enter the eye</a:t>
            </a:r>
          </a:p>
          <a:p>
            <a:r>
              <a:rPr lang="en-US" sz="3600" dirty="0" smtClean="0">
                <a:latin typeface="Bookman Old Style" pitchFamily="18" charset="0"/>
              </a:rPr>
              <a:t>Although the image casted on the retina is upside down, the brain adapts to this early in life so that the image are perceived ‘ the right way up’.</a:t>
            </a:r>
          </a:p>
          <a:p>
            <a:r>
              <a:rPr lang="en-US" sz="3600" dirty="0" smtClean="0">
                <a:latin typeface="Bookman Old Style" pitchFamily="18" charset="0"/>
              </a:rPr>
              <a:t>Abnormal refraction is corrected using biconcave or biconvex lenses </a:t>
            </a:r>
            <a:endParaRPr lang="en-US" sz="3600" dirty="0">
              <a:latin typeface="Bookman Old Style" pitchFamily="18" charset="0"/>
            </a:endParaRPr>
          </a:p>
        </p:txBody>
      </p:sp>
      <p:sp>
        <p:nvSpPr>
          <p:cNvPr id="4" name="Date Placeholder 3"/>
          <p:cNvSpPr>
            <a:spLocks noGrp="1"/>
          </p:cNvSpPr>
          <p:nvPr>
            <p:ph type="dt" sz="half" idx="10"/>
          </p:nvPr>
        </p:nvSpPr>
        <p:spPr>
          <a:xfrm>
            <a:off x="5105400" y="7467600"/>
            <a:ext cx="2133600" cy="228600"/>
          </a:xfrm>
        </p:spPr>
        <p:txBody>
          <a:bodyPr/>
          <a:lstStyle/>
          <a:p>
            <a:fld id="{1463A274-7407-4501-B420-62DB96041A8F}" type="datetime1">
              <a:rPr lang="en-US" smtClean="0"/>
              <a:t>2/21/2022</a:t>
            </a:fld>
            <a:endParaRPr lang="en-US" dirty="0"/>
          </a:p>
        </p:txBody>
      </p:sp>
      <p:sp>
        <p:nvSpPr>
          <p:cNvPr id="5" name="Footer Placeholder 4"/>
          <p:cNvSpPr>
            <a:spLocks noGrp="1"/>
          </p:cNvSpPr>
          <p:nvPr>
            <p:ph type="ftr" sz="quarter" idx="11"/>
          </p:nvPr>
        </p:nvSpPr>
        <p:spPr>
          <a:xfrm flipV="1">
            <a:off x="7239000" y="79552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295400"/>
            <a:ext cx="7498080" cy="381000"/>
          </a:xfrm>
        </p:spPr>
        <p:txBody>
          <a:bodyPr>
            <a:normAutofit fontScale="90000"/>
          </a:bodyPr>
          <a:lstStyle/>
          <a:p>
            <a:endParaRPr lang="en-GB"/>
          </a:p>
        </p:txBody>
      </p:sp>
      <p:sp>
        <p:nvSpPr>
          <p:cNvPr id="3" name="Content Placeholder 2"/>
          <p:cNvSpPr>
            <a:spLocks noGrp="1"/>
          </p:cNvSpPr>
          <p:nvPr>
            <p:ph idx="1"/>
          </p:nvPr>
        </p:nvSpPr>
        <p:spPr>
          <a:xfrm>
            <a:off x="2959608" y="-1371600"/>
            <a:ext cx="7498080" cy="381000"/>
          </a:xfrm>
        </p:spPr>
        <p:txBody>
          <a:bodyPr>
            <a:normAutofit/>
          </a:bodyPr>
          <a:lstStyle/>
          <a:p>
            <a:endParaRPr lang="en-GB" dirty="0"/>
          </a:p>
        </p:txBody>
      </p:sp>
      <p:sp>
        <p:nvSpPr>
          <p:cNvPr id="4" name="Date Placeholder 3"/>
          <p:cNvSpPr>
            <a:spLocks noGrp="1"/>
          </p:cNvSpPr>
          <p:nvPr>
            <p:ph type="dt" sz="half" idx="10"/>
          </p:nvPr>
        </p:nvSpPr>
        <p:spPr>
          <a:xfrm>
            <a:off x="5105400" y="7620000"/>
            <a:ext cx="2133600" cy="152400"/>
          </a:xfrm>
        </p:spPr>
        <p:txBody>
          <a:bodyPr/>
          <a:lstStyle/>
          <a:p>
            <a:fld id="{8AB6FE52-E5EC-48DB-8695-3906A35F51B3}" type="datetime1">
              <a:rPr lang="en-US" smtClean="0"/>
              <a:t>2/21/2022</a:t>
            </a:fld>
            <a:endParaRPr lang="en-US" dirty="0"/>
          </a:p>
        </p:txBody>
      </p:sp>
      <p:sp>
        <p:nvSpPr>
          <p:cNvPr id="5" name="Footer Placeholder 4"/>
          <p:cNvSpPr>
            <a:spLocks noGrp="1"/>
          </p:cNvSpPr>
          <p:nvPr>
            <p:ph type="ftr" sz="quarter" idx="11"/>
          </p:nvPr>
        </p:nvSpPr>
        <p:spPr>
          <a:xfrm>
            <a:off x="7239000" y="76200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69</a:t>
            </a:fld>
            <a:endParaRPr lang="en-US"/>
          </a:p>
        </p:txBody>
      </p:sp>
      <p:pic>
        <p:nvPicPr>
          <p:cNvPr id="6146" name="Picture 2" descr="C:\Users\NURSING\Document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0"/>
            <a:ext cx="7696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30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Teaching strategy </a:t>
            </a:r>
            <a:endParaRPr lang="en-US" b="1" dirty="0"/>
          </a:p>
        </p:txBody>
      </p:sp>
      <p:sp>
        <p:nvSpPr>
          <p:cNvPr id="3" name="Content Placeholder 2"/>
          <p:cNvSpPr>
            <a:spLocks noGrp="1"/>
          </p:cNvSpPr>
          <p:nvPr>
            <p:ph idx="1"/>
          </p:nvPr>
        </p:nvSpPr>
        <p:spPr>
          <a:xfrm>
            <a:off x="838200" y="1447800"/>
            <a:ext cx="10515600" cy="4351338"/>
          </a:xfrm>
        </p:spPr>
        <p:txBody>
          <a:bodyPr>
            <a:normAutofit/>
          </a:bodyPr>
          <a:lstStyle/>
          <a:p>
            <a:r>
              <a:rPr lang="en-US" sz="4000" dirty="0" smtClean="0"/>
              <a:t>Interactive lectures</a:t>
            </a:r>
          </a:p>
          <a:p>
            <a:r>
              <a:rPr lang="en-US" sz="4000" dirty="0" smtClean="0"/>
              <a:t>Brain storming </a:t>
            </a:r>
          </a:p>
          <a:p>
            <a:r>
              <a:rPr lang="en-US" sz="4000" dirty="0" smtClean="0"/>
              <a:t>Group discussion</a:t>
            </a:r>
          </a:p>
          <a:p>
            <a:r>
              <a:rPr lang="en-US" sz="4000" dirty="0" smtClean="0"/>
              <a:t>Demonstration </a:t>
            </a:r>
            <a:endParaRPr lang="en-US" sz="4000" dirty="0"/>
          </a:p>
        </p:txBody>
      </p:sp>
      <p:sp>
        <p:nvSpPr>
          <p:cNvPr id="4" name="Date Placeholder 3"/>
          <p:cNvSpPr>
            <a:spLocks noGrp="1"/>
          </p:cNvSpPr>
          <p:nvPr>
            <p:ph type="dt" sz="half" idx="10"/>
          </p:nvPr>
        </p:nvSpPr>
        <p:spPr/>
        <p:txBody>
          <a:bodyPr/>
          <a:lstStyle/>
          <a:p>
            <a:fld id="{972420BC-D4D4-45E6-AE55-2B4532CC1B90}"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7</a:t>
            </a:fld>
            <a:endParaRPr lang="en-US"/>
          </a:p>
        </p:txBody>
      </p:sp>
    </p:spTree>
    <p:extLst>
      <p:ext uri="{BB962C8B-B14F-4D97-AF65-F5344CB8AC3E}">
        <p14:creationId xmlns:p14="http://schemas.microsoft.com/office/powerpoint/2010/main" val="8388487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7866888" cy="457200"/>
          </a:xfrm>
        </p:spPr>
        <p:txBody>
          <a:bodyPr>
            <a:noAutofit/>
          </a:bodyPr>
          <a:lstStyle/>
          <a:p>
            <a:r>
              <a:rPr lang="en-US" sz="3200" dirty="0">
                <a:latin typeface="Bookman Old Style" pitchFamily="18" charset="0"/>
              </a:rPr>
              <a:t>Lens</a:t>
            </a:r>
          </a:p>
        </p:txBody>
      </p:sp>
      <p:sp>
        <p:nvSpPr>
          <p:cNvPr id="3" name="Content Placeholder 2"/>
          <p:cNvSpPr>
            <a:spLocks noGrp="1"/>
          </p:cNvSpPr>
          <p:nvPr>
            <p:ph idx="1"/>
          </p:nvPr>
        </p:nvSpPr>
        <p:spPr>
          <a:xfrm>
            <a:off x="838200" y="609600"/>
            <a:ext cx="11125200" cy="5153029"/>
          </a:xfrm>
        </p:spPr>
        <p:txBody>
          <a:bodyPr>
            <a:noAutofit/>
          </a:bodyPr>
          <a:lstStyle/>
          <a:p>
            <a:r>
              <a:rPr lang="en-US" sz="4000" dirty="0" smtClean="0">
                <a:latin typeface="Bookman Old Style" pitchFamily="18" charset="0"/>
              </a:rPr>
              <a:t>It is a biconvex elastic transparent body suspended behind the iris from the </a:t>
            </a:r>
            <a:r>
              <a:rPr lang="en-US" sz="4000" dirty="0" err="1" smtClean="0">
                <a:latin typeface="Bookman Old Style" pitchFamily="18" charset="0"/>
              </a:rPr>
              <a:t>cilliary</a:t>
            </a:r>
            <a:r>
              <a:rPr lang="en-US" sz="4000" dirty="0" smtClean="0">
                <a:latin typeface="Bookman Old Style" pitchFamily="18" charset="0"/>
              </a:rPr>
              <a:t> body by the </a:t>
            </a:r>
            <a:r>
              <a:rPr lang="en-US" sz="4000" dirty="0" err="1" smtClean="0">
                <a:latin typeface="Bookman Old Style" pitchFamily="18" charset="0"/>
              </a:rPr>
              <a:t>suspensory</a:t>
            </a:r>
            <a:r>
              <a:rPr lang="en-US" sz="4000" dirty="0" smtClean="0">
                <a:latin typeface="Bookman Old Style" pitchFamily="18" charset="0"/>
              </a:rPr>
              <a:t> ligament </a:t>
            </a:r>
          </a:p>
          <a:p>
            <a:r>
              <a:rPr lang="en-US" sz="4000" dirty="0" smtClean="0">
                <a:latin typeface="Bookman Old Style" pitchFamily="18" charset="0"/>
              </a:rPr>
              <a:t>It’s the only structure in the eye that changes its refractive power</a:t>
            </a:r>
          </a:p>
          <a:p>
            <a:r>
              <a:rPr lang="en-US" sz="4000" dirty="0" smtClean="0">
                <a:latin typeface="Bookman Old Style" pitchFamily="18" charset="0"/>
              </a:rPr>
              <a:t>Light from distant objects needs less refraction and as the object moves closer the amount of refraction needs to be increased</a:t>
            </a:r>
          </a:p>
          <a:p>
            <a:endParaRPr lang="en-US" sz="4000" dirty="0"/>
          </a:p>
        </p:txBody>
      </p:sp>
      <p:sp>
        <p:nvSpPr>
          <p:cNvPr id="4" name="Date Placeholder 3"/>
          <p:cNvSpPr>
            <a:spLocks noGrp="1"/>
          </p:cNvSpPr>
          <p:nvPr>
            <p:ph type="dt" sz="half" idx="10"/>
          </p:nvPr>
        </p:nvSpPr>
        <p:spPr>
          <a:xfrm>
            <a:off x="5105400" y="7543800"/>
            <a:ext cx="2133600" cy="76200"/>
          </a:xfrm>
        </p:spPr>
        <p:txBody>
          <a:bodyPr/>
          <a:lstStyle/>
          <a:p>
            <a:fld id="{6E9C7DCB-F8EE-4074-8C85-6DED8E7050B4}" type="datetime1">
              <a:rPr lang="en-US" smtClean="0"/>
              <a:t>2/21/2022</a:t>
            </a:fld>
            <a:endParaRPr lang="en-US" dirty="0"/>
          </a:p>
        </p:txBody>
      </p:sp>
      <p:sp>
        <p:nvSpPr>
          <p:cNvPr id="5" name="Footer Placeholder 4"/>
          <p:cNvSpPr>
            <a:spLocks noGrp="1"/>
          </p:cNvSpPr>
          <p:nvPr>
            <p:ph type="ftr" sz="quarter" idx="11"/>
          </p:nvPr>
        </p:nvSpPr>
        <p:spPr>
          <a:xfrm>
            <a:off x="7239000" y="73152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7714488" cy="609600"/>
          </a:xfrm>
        </p:spPr>
        <p:txBody>
          <a:bodyPr>
            <a:normAutofit/>
          </a:bodyPr>
          <a:lstStyle/>
          <a:p>
            <a:r>
              <a:rPr lang="en-US" dirty="0" smtClean="0"/>
              <a:t>Cont’ </a:t>
            </a:r>
            <a:endParaRPr lang="en-US" dirty="0"/>
          </a:p>
        </p:txBody>
      </p:sp>
      <p:sp>
        <p:nvSpPr>
          <p:cNvPr id="3" name="Content Placeholder 2"/>
          <p:cNvSpPr>
            <a:spLocks noGrp="1"/>
          </p:cNvSpPr>
          <p:nvPr>
            <p:ph idx="1"/>
          </p:nvPr>
        </p:nvSpPr>
        <p:spPr>
          <a:xfrm>
            <a:off x="533400" y="609600"/>
            <a:ext cx="11201400" cy="4893949"/>
          </a:xfrm>
        </p:spPr>
        <p:txBody>
          <a:bodyPr>
            <a:noAutofit/>
          </a:bodyPr>
          <a:lstStyle/>
          <a:p>
            <a:r>
              <a:rPr lang="en-US" sz="3600" dirty="0" smtClean="0">
                <a:latin typeface="Bookman Old Style" pitchFamily="18" charset="0"/>
              </a:rPr>
              <a:t>To increase refractive power, </a:t>
            </a:r>
            <a:r>
              <a:rPr lang="en-US" sz="3600" dirty="0" err="1" smtClean="0">
                <a:latin typeface="Bookman Old Style" pitchFamily="18" charset="0"/>
              </a:rPr>
              <a:t>ciliary</a:t>
            </a:r>
            <a:r>
              <a:rPr lang="en-US" sz="3600" dirty="0" smtClean="0">
                <a:latin typeface="Bookman Old Style" pitchFamily="18" charset="0"/>
              </a:rPr>
              <a:t> muscles contract , it moves </a:t>
            </a:r>
            <a:r>
              <a:rPr lang="en-US" sz="3600" dirty="0" err="1" smtClean="0">
                <a:latin typeface="Bookman Old Style" pitchFamily="18" charset="0"/>
              </a:rPr>
              <a:t>ciliary</a:t>
            </a:r>
            <a:r>
              <a:rPr lang="en-US" sz="3600" dirty="0" smtClean="0">
                <a:latin typeface="Bookman Old Style" pitchFamily="18" charset="0"/>
              </a:rPr>
              <a:t>  body towards the lens, relaxing the pull on the </a:t>
            </a:r>
            <a:r>
              <a:rPr lang="en-US" sz="3600" dirty="0" err="1" smtClean="0">
                <a:latin typeface="Bookman Old Style" pitchFamily="18" charset="0"/>
              </a:rPr>
              <a:t>suspensory</a:t>
            </a:r>
            <a:r>
              <a:rPr lang="en-US" sz="3600" dirty="0" smtClean="0">
                <a:latin typeface="Bookman Old Style" pitchFamily="18" charset="0"/>
              </a:rPr>
              <a:t> ligament </a:t>
            </a:r>
          </a:p>
          <a:p>
            <a:r>
              <a:rPr lang="en-US" sz="3600" dirty="0" smtClean="0">
                <a:latin typeface="Bookman Old Style" pitchFamily="18" charset="0"/>
              </a:rPr>
              <a:t>This allows the lens to bulge, increasing its convexity </a:t>
            </a:r>
          </a:p>
          <a:p>
            <a:r>
              <a:rPr lang="en-US" sz="3600" dirty="0" smtClean="0">
                <a:latin typeface="Bookman Old Style" pitchFamily="18" charset="0"/>
              </a:rPr>
              <a:t>This focuses light from near objects on the retina</a:t>
            </a:r>
          </a:p>
          <a:p>
            <a:r>
              <a:rPr lang="en-US" sz="3600" dirty="0" smtClean="0">
                <a:latin typeface="Bookman Old Style" pitchFamily="18" charset="0"/>
              </a:rPr>
              <a:t>When </a:t>
            </a:r>
            <a:r>
              <a:rPr lang="en-US" sz="3600" dirty="0" err="1" smtClean="0">
                <a:latin typeface="Bookman Old Style" pitchFamily="18" charset="0"/>
              </a:rPr>
              <a:t>ciliary</a:t>
            </a:r>
            <a:r>
              <a:rPr lang="en-US" sz="3600" dirty="0" smtClean="0">
                <a:latin typeface="Bookman Old Style" pitchFamily="18" charset="0"/>
              </a:rPr>
              <a:t> muscles relaxes it slips backwards, increasing its pull on </a:t>
            </a:r>
            <a:r>
              <a:rPr lang="en-US" sz="3600" dirty="0" err="1" smtClean="0">
                <a:latin typeface="Bookman Old Style" pitchFamily="18" charset="0"/>
              </a:rPr>
              <a:t>suspensory</a:t>
            </a:r>
            <a:r>
              <a:rPr lang="en-US" sz="3600" dirty="0" smtClean="0">
                <a:latin typeface="Bookman Old Style" pitchFamily="18" charset="0"/>
              </a:rPr>
              <a:t> ligament</a:t>
            </a:r>
            <a:endParaRPr lang="en-US" sz="3600" dirty="0">
              <a:latin typeface="Bookman Old Style" pitchFamily="18" charset="0"/>
            </a:endParaRPr>
          </a:p>
        </p:txBody>
      </p:sp>
      <p:sp>
        <p:nvSpPr>
          <p:cNvPr id="4" name="Date Placeholder 3"/>
          <p:cNvSpPr>
            <a:spLocks noGrp="1"/>
          </p:cNvSpPr>
          <p:nvPr>
            <p:ph type="dt" sz="half" idx="10"/>
          </p:nvPr>
        </p:nvSpPr>
        <p:spPr>
          <a:xfrm flipV="1">
            <a:off x="5105400" y="7574280"/>
            <a:ext cx="2133600" cy="45719"/>
          </a:xfrm>
        </p:spPr>
        <p:txBody>
          <a:bodyPr/>
          <a:lstStyle/>
          <a:p>
            <a:fld id="{51F5BC0B-BBD2-4CC2-92B7-5B5481B76339}" type="datetime1">
              <a:rPr lang="en-US" smtClean="0"/>
              <a:t>2/21/2022</a:t>
            </a:fld>
            <a:endParaRPr lang="en-US" dirty="0"/>
          </a:p>
        </p:txBody>
      </p:sp>
      <p:sp>
        <p:nvSpPr>
          <p:cNvPr id="5" name="Footer Placeholder 4"/>
          <p:cNvSpPr>
            <a:spLocks noGrp="1"/>
          </p:cNvSpPr>
          <p:nvPr>
            <p:ph type="ftr" sz="quarter" idx="11"/>
          </p:nvPr>
        </p:nvSpPr>
        <p:spPr>
          <a:xfrm flipV="1">
            <a:off x="7239000" y="7421880"/>
            <a:ext cx="2895600" cy="45719"/>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563562"/>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762000" y="914399"/>
            <a:ext cx="10972800" cy="5000629"/>
          </a:xfrm>
        </p:spPr>
        <p:txBody>
          <a:bodyPr>
            <a:normAutofit/>
          </a:bodyPr>
          <a:lstStyle/>
          <a:p>
            <a:r>
              <a:rPr lang="en-US" sz="3600" dirty="0" smtClean="0">
                <a:latin typeface="Bookman Old Style" pitchFamily="18" charset="0"/>
              </a:rPr>
              <a:t>Making the ligaments thinner, this focuses light rays from distant objects on the retina</a:t>
            </a:r>
          </a:p>
          <a:p>
            <a:pPr>
              <a:buNone/>
            </a:pPr>
            <a:r>
              <a:rPr lang="en-US" sz="3600" b="1" dirty="0" smtClean="0">
                <a:solidFill>
                  <a:srgbClr val="C00000"/>
                </a:solidFill>
              </a:rPr>
              <a:t>Pupils </a:t>
            </a:r>
          </a:p>
          <a:p>
            <a:r>
              <a:rPr lang="en-US" sz="3600" dirty="0" smtClean="0">
                <a:latin typeface="Bookman Old Style" pitchFamily="18" charset="0"/>
              </a:rPr>
              <a:t>The size of the pupil influences accommodation by controlling the amount of light entering the eye </a:t>
            </a:r>
          </a:p>
          <a:p>
            <a:r>
              <a:rPr lang="en-US" sz="3600" dirty="0" smtClean="0">
                <a:latin typeface="Bookman Old Style" pitchFamily="18" charset="0"/>
              </a:rPr>
              <a:t>In dim light the pupil are dilated while in bright light the pupils are constricted</a:t>
            </a:r>
          </a:p>
          <a:p>
            <a:endParaRPr lang="en-US" sz="3600" b="1" dirty="0">
              <a:solidFill>
                <a:srgbClr val="C00000"/>
              </a:solidFill>
            </a:endParaRPr>
          </a:p>
        </p:txBody>
      </p:sp>
      <p:sp>
        <p:nvSpPr>
          <p:cNvPr id="4" name="Date Placeholder 3"/>
          <p:cNvSpPr>
            <a:spLocks noGrp="1"/>
          </p:cNvSpPr>
          <p:nvPr>
            <p:ph type="dt" sz="half" idx="10"/>
          </p:nvPr>
        </p:nvSpPr>
        <p:spPr>
          <a:xfrm>
            <a:off x="5105400" y="7620000"/>
            <a:ext cx="2133600" cy="228600"/>
          </a:xfrm>
        </p:spPr>
        <p:txBody>
          <a:bodyPr/>
          <a:lstStyle/>
          <a:p>
            <a:fld id="{DD934CB0-F977-4C1C-BA6E-833049A516B5}" type="datetime1">
              <a:rPr lang="en-US" smtClean="0"/>
              <a:t>2/21/2022</a:t>
            </a:fld>
            <a:endParaRPr lang="en-US" dirty="0"/>
          </a:p>
        </p:txBody>
      </p:sp>
      <p:sp>
        <p:nvSpPr>
          <p:cNvPr id="5" name="Footer Placeholder 4"/>
          <p:cNvSpPr>
            <a:spLocks noGrp="1"/>
          </p:cNvSpPr>
          <p:nvPr>
            <p:ph type="ftr" sz="quarter" idx="11"/>
          </p:nvPr>
        </p:nvSpPr>
        <p:spPr>
          <a:xfrm flipV="1">
            <a:off x="7239000" y="7162800"/>
            <a:ext cx="2895600" cy="4572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914400"/>
            <a:ext cx="7866888" cy="228600"/>
          </a:xfrm>
        </p:spPr>
        <p:txBody>
          <a:bodyPr>
            <a:normAutofit fontScale="90000"/>
          </a:bodyPr>
          <a:lstStyle/>
          <a:p>
            <a:endParaRPr lang="en-US" dirty="0"/>
          </a:p>
        </p:txBody>
      </p:sp>
      <p:sp>
        <p:nvSpPr>
          <p:cNvPr id="3" name="Content Placeholder 2"/>
          <p:cNvSpPr>
            <a:spLocks noGrp="1"/>
          </p:cNvSpPr>
          <p:nvPr>
            <p:ph idx="1"/>
          </p:nvPr>
        </p:nvSpPr>
        <p:spPr>
          <a:xfrm>
            <a:off x="762000" y="533400"/>
            <a:ext cx="11201400" cy="5153029"/>
          </a:xfrm>
        </p:spPr>
        <p:txBody>
          <a:bodyPr>
            <a:noAutofit/>
          </a:bodyPr>
          <a:lstStyle/>
          <a:p>
            <a:r>
              <a:rPr lang="en-US" sz="3600" dirty="0" smtClean="0">
                <a:latin typeface="Bookman Old Style" pitchFamily="18" charset="0"/>
              </a:rPr>
              <a:t>The iris layers of circular and radiating muscles controls the dilatation and constriction of pupils </a:t>
            </a:r>
          </a:p>
          <a:p>
            <a:r>
              <a:rPr lang="en-US" sz="3600" dirty="0" smtClean="0">
                <a:latin typeface="Bookman Old Style" pitchFamily="18" charset="0"/>
              </a:rPr>
              <a:t>Contraction of the circular constricts the pupils and contraction of radiating muscles dilates it </a:t>
            </a:r>
          </a:p>
          <a:p>
            <a:r>
              <a:rPr lang="en-US" sz="3600" dirty="0" smtClean="0">
                <a:latin typeface="Bookman Old Style" pitchFamily="18" charset="0"/>
              </a:rPr>
              <a:t>The size of the pupil is controlled by autonomic nervous system: sympathetic dilates pupils while parasympathetic constricts</a:t>
            </a:r>
            <a:endParaRPr lang="en-US" sz="3600" dirty="0">
              <a:latin typeface="Bookman Old Style" pitchFamily="18" charset="0"/>
            </a:endParaRPr>
          </a:p>
        </p:txBody>
      </p:sp>
      <p:sp>
        <p:nvSpPr>
          <p:cNvPr id="4" name="Date Placeholder 3"/>
          <p:cNvSpPr>
            <a:spLocks noGrp="1"/>
          </p:cNvSpPr>
          <p:nvPr>
            <p:ph type="dt" sz="half" idx="10"/>
          </p:nvPr>
        </p:nvSpPr>
        <p:spPr>
          <a:xfrm>
            <a:off x="5105400" y="7315200"/>
            <a:ext cx="2133600" cy="152400"/>
          </a:xfrm>
        </p:spPr>
        <p:txBody>
          <a:bodyPr/>
          <a:lstStyle/>
          <a:p>
            <a:fld id="{EBE91FF5-8046-4874-B1F9-72D9C7C34E13}" type="datetime1">
              <a:rPr lang="en-US" smtClean="0"/>
              <a:t>2/21/2022</a:t>
            </a:fld>
            <a:endParaRPr lang="en-US" dirty="0"/>
          </a:p>
        </p:txBody>
      </p:sp>
      <p:sp>
        <p:nvSpPr>
          <p:cNvPr id="5" name="Footer Placeholder 4"/>
          <p:cNvSpPr>
            <a:spLocks noGrp="1"/>
          </p:cNvSpPr>
          <p:nvPr>
            <p:ph type="ftr" sz="quarter" idx="11"/>
          </p:nvPr>
        </p:nvSpPr>
        <p:spPr>
          <a:xfrm flipV="1">
            <a:off x="7239000" y="7391400"/>
            <a:ext cx="2895600" cy="533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7866888" cy="487362"/>
          </a:xfrm>
        </p:spPr>
        <p:txBody>
          <a:bodyPr>
            <a:normAutofit fontScale="90000"/>
          </a:bodyPr>
          <a:lstStyle/>
          <a:p>
            <a:r>
              <a:rPr lang="en-US" b="1" dirty="0" smtClean="0"/>
              <a:t>Accommodation </a:t>
            </a:r>
            <a:endParaRPr lang="en-US" b="1" dirty="0"/>
          </a:p>
        </p:txBody>
      </p:sp>
      <p:sp>
        <p:nvSpPr>
          <p:cNvPr id="3" name="Content Placeholder 2"/>
          <p:cNvSpPr>
            <a:spLocks noGrp="1"/>
          </p:cNvSpPr>
          <p:nvPr>
            <p:ph idx="1"/>
          </p:nvPr>
        </p:nvSpPr>
        <p:spPr>
          <a:xfrm>
            <a:off x="914400" y="762000"/>
            <a:ext cx="10744200" cy="4848229"/>
          </a:xfrm>
        </p:spPr>
        <p:txBody>
          <a:bodyPr>
            <a:normAutofit/>
          </a:bodyPr>
          <a:lstStyle/>
          <a:p>
            <a:r>
              <a:rPr lang="en-US" sz="3200" dirty="0" smtClean="0">
                <a:latin typeface="Bookman Old Style" pitchFamily="18" charset="0"/>
              </a:rPr>
              <a:t>In order to focus on near object e.g. within about 6 meters, accommodation is required  and the eye makes the following adjustments </a:t>
            </a:r>
          </a:p>
          <a:p>
            <a:pPr marL="870966" lvl="1" indent="-514350">
              <a:buFont typeface="+mj-lt"/>
              <a:buAutoNum type="alphaLcParenR"/>
            </a:pPr>
            <a:r>
              <a:rPr lang="en-US" sz="3200" dirty="0">
                <a:latin typeface="Bookman Old Style" pitchFamily="18" charset="0"/>
              </a:rPr>
              <a:t>Constriction of the pupil</a:t>
            </a:r>
          </a:p>
          <a:p>
            <a:pPr marL="870966" lvl="1" indent="-514350">
              <a:buFont typeface="+mj-lt"/>
              <a:buAutoNum type="alphaLcParenR"/>
            </a:pPr>
            <a:r>
              <a:rPr lang="en-US" sz="3200" dirty="0">
                <a:latin typeface="Bookman Old Style" pitchFamily="18" charset="0"/>
              </a:rPr>
              <a:t>Convergence (</a:t>
            </a:r>
            <a:r>
              <a:rPr lang="en-US" sz="3200" dirty="0" err="1">
                <a:latin typeface="Bookman Old Style" pitchFamily="18" charset="0"/>
              </a:rPr>
              <a:t>mvmnt</a:t>
            </a:r>
            <a:r>
              <a:rPr lang="en-US" sz="3200" dirty="0">
                <a:latin typeface="Bookman Old Style" pitchFamily="18" charset="0"/>
              </a:rPr>
              <a:t> of eyeball)</a:t>
            </a:r>
          </a:p>
          <a:p>
            <a:pPr marL="870966" lvl="1" indent="-514350">
              <a:buFont typeface="+mj-lt"/>
              <a:buAutoNum type="alphaLcParenR"/>
            </a:pPr>
            <a:r>
              <a:rPr lang="en-US" sz="3200" dirty="0">
                <a:latin typeface="Bookman Old Style" pitchFamily="18" charset="0"/>
              </a:rPr>
              <a:t>Changing the power of the lens </a:t>
            </a:r>
          </a:p>
          <a:p>
            <a:pPr marL="870966" lvl="1" indent="-514350"/>
            <a:r>
              <a:rPr lang="en-US" sz="3200" dirty="0">
                <a:latin typeface="Bookman Old Style" pitchFamily="18" charset="0"/>
              </a:rPr>
              <a:t>Objects more than 6 meters away from the eyes are focused on the retina without adjustments of lens or convergence of the eyes</a:t>
            </a:r>
          </a:p>
          <a:p>
            <a:pPr marL="870966" lvl="1" indent="-514350">
              <a:buNone/>
            </a:pPr>
            <a:endParaRPr lang="en-US" sz="3200" dirty="0">
              <a:latin typeface="Bookman Old Style" pitchFamily="18" charset="0"/>
            </a:endParaRPr>
          </a:p>
        </p:txBody>
      </p:sp>
      <p:sp>
        <p:nvSpPr>
          <p:cNvPr id="4" name="Date Placeholder 3"/>
          <p:cNvSpPr>
            <a:spLocks noGrp="1"/>
          </p:cNvSpPr>
          <p:nvPr>
            <p:ph type="dt" sz="half" idx="10"/>
          </p:nvPr>
        </p:nvSpPr>
        <p:spPr>
          <a:xfrm flipV="1">
            <a:off x="5105400" y="7315200"/>
            <a:ext cx="2133600" cy="76200"/>
          </a:xfrm>
        </p:spPr>
        <p:txBody>
          <a:bodyPr/>
          <a:lstStyle/>
          <a:p>
            <a:fld id="{0E696EF1-38CB-4B64-9969-B8A6417FC189}"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866888" cy="685800"/>
          </a:xfrm>
        </p:spPr>
        <p:txBody>
          <a:bodyPr>
            <a:normAutofit fontScale="90000"/>
          </a:bodyPr>
          <a:lstStyle/>
          <a:p>
            <a:r>
              <a:rPr lang="en-US" sz="3200" b="1" dirty="0">
                <a:latin typeface="Bookman Old Style" pitchFamily="18" charset="0"/>
              </a:rPr>
              <a:t>Binocular vision/stereoscopic vision </a:t>
            </a:r>
          </a:p>
        </p:txBody>
      </p:sp>
      <p:sp>
        <p:nvSpPr>
          <p:cNvPr id="3" name="Content Placeholder 2"/>
          <p:cNvSpPr>
            <a:spLocks noGrp="1"/>
          </p:cNvSpPr>
          <p:nvPr>
            <p:ph idx="1"/>
          </p:nvPr>
        </p:nvSpPr>
        <p:spPr>
          <a:xfrm>
            <a:off x="762000" y="838200"/>
            <a:ext cx="11049000" cy="4953000"/>
          </a:xfrm>
        </p:spPr>
        <p:txBody>
          <a:bodyPr>
            <a:normAutofit/>
          </a:bodyPr>
          <a:lstStyle/>
          <a:p>
            <a:r>
              <a:rPr lang="en-US" sz="3600" dirty="0" smtClean="0">
                <a:latin typeface="Bookman Old Style" pitchFamily="18" charset="0"/>
              </a:rPr>
              <a:t>It enables 3D views </a:t>
            </a:r>
          </a:p>
          <a:p>
            <a:r>
              <a:rPr lang="en-US" sz="3600" dirty="0" smtClean="0">
                <a:latin typeface="Bookman Old Style" pitchFamily="18" charset="0"/>
              </a:rPr>
              <a:t>The visual fields overlap in the middle but the left eyes sees more on the left than can be seen by the other eye and vice versa</a:t>
            </a:r>
          </a:p>
          <a:p>
            <a:r>
              <a:rPr lang="en-US" sz="3600" dirty="0" smtClean="0">
                <a:latin typeface="Bookman Old Style" pitchFamily="18" charset="0"/>
              </a:rPr>
              <a:t>The images from the two eyes are fused in the cerebrum so that one image is perceived</a:t>
            </a:r>
          </a:p>
          <a:p>
            <a:r>
              <a:rPr lang="en-US" sz="3600" dirty="0" smtClean="0">
                <a:latin typeface="Bookman Old Style" pitchFamily="18" charset="0"/>
              </a:rPr>
              <a:t>Binocular vision provides accurate assessment of one object relative to another </a:t>
            </a:r>
          </a:p>
          <a:p>
            <a:endParaRPr lang="en-US" sz="3600" dirty="0">
              <a:latin typeface="Bookman Old Style" pitchFamily="18" charset="0"/>
            </a:endParaRPr>
          </a:p>
        </p:txBody>
      </p:sp>
      <p:sp>
        <p:nvSpPr>
          <p:cNvPr id="4" name="Date Placeholder 3"/>
          <p:cNvSpPr>
            <a:spLocks noGrp="1"/>
          </p:cNvSpPr>
          <p:nvPr>
            <p:ph type="dt" sz="half" idx="10"/>
          </p:nvPr>
        </p:nvSpPr>
        <p:spPr>
          <a:xfrm>
            <a:off x="5105400" y="7391400"/>
            <a:ext cx="2133600" cy="76200"/>
          </a:xfrm>
        </p:spPr>
        <p:txBody>
          <a:bodyPr/>
          <a:lstStyle/>
          <a:p>
            <a:fld id="{2C346A71-2F37-4B18-B953-555058BF0B8D}"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3810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990600"/>
            <a:ext cx="7498080" cy="304800"/>
          </a:xfrm>
        </p:spPr>
        <p:txBody>
          <a:bodyPr>
            <a:normAutofit fontScale="90000"/>
          </a:bodyPr>
          <a:lstStyle/>
          <a:p>
            <a:endParaRPr lang="en-GB" dirty="0"/>
          </a:p>
        </p:txBody>
      </p:sp>
      <p:sp>
        <p:nvSpPr>
          <p:cNvPr id="3" name="Content Placeholder 2"/>
          <p:cNvSpPr>
            <a:spLocks noGrp="1"/>
          </p:cNvSpPr>
          <p:nvPr>
            <p:ph idx="1"/>
          </p:nvPr>
        </p:nvSpPr>
        <p:spPr>
          <a:xfrm flipV="1">
            <a:off x="2959608" y="79248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a:xfrm>
            <a:off x="5410200" y="7162800"/>
            <a:ext cx="2133600" cy="476250"/>
          </a:xfrm>
        </p:spPr>
        <p:txBody>
          <a:bodyPr/>
          <a:lstStyle/>
          <a:p>
            <a:fld id="{D26D2311-548D-432E-87C4-C9EF6E8AA126}" type="datetime1">
              <a:rPr lang="en-US" smtClean="0"/>
              <a:t>2/21/2022</a:t>
            </a:fld>
            <a:endParaRPr lang="en-US"/>
          </a:p>
        </p:txBody>
      </p:sp>
      <p:sp>
        <p:nvSpPr>
          <p:cNvPr id="5" name="Footer Placeholder 4"/>
          <p:cNvSpPr>
            <a:spLocks noGrp="1"/>
          </p:cNvSpPr>
          <p:nvPr>
            <p:ph type="ftr" sz="quarter" idx="11"/>
          </p:nvPr>
        </p:nvSpPr>
        <p:spPr>
          <a:xfrm flipV="1">
            <a:off x="7543800" y="7391400"/>
            <a:ext cx="2895600" cy="685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76</a:t>
            </a:fld>
            <a:endParaRPr lang="en-US"/>
          </a:p>
        </p:txBody>
      </p:sp>
      <p:pic>
        <p:nvPicPr>
          <p:cNvPr id="7170" name="Picture 2" descr="C:\Users\NURSING\Documents\binocular-vision-in-ey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877"/>
            <a:ext cx="7391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536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838200"/>
            <a:ext cx="7498080" cy="533400"/>
          </a:xfrm>
        </p:spPr>
        <p:txBody>
          <a:bodyPr>
            <a:normAutofit fontScale="90000"/>
          </a:bodyPr>
          <a:lstStyle/>
          <a:p>
            <a:endParaRPr lang="en-GB" dirty="0"/>
          </a:p>
        </p:txBody>
      </p:sp>
      <p:sp>
        <p:nvSpPr>
          <p:cNvPr id="3" name="Content Placeholder 2"/>
          <p:cNvSpPr>
            <a:spLocks noGrp="1"/>
          </p:cNvSpPr>
          <p:nvPr>
            <p:ph idx="1"/>
          </p:nvPr>
        </p:nvSpPr>
        <p:spPr>
          <a:xfrm>
            <a:off x="2959608" y="8001000"/>
            <a:ext cx="7498080" cy="609600"/>
          </a:xfrm>
        </p:spPr>
        <p:txBody>
          <a:bodyPr/>
          <a:lstStyle/>
          <a:p>
            <a:endParaRPr lang="en-GB" dirty="0"/>
          </a:p>
        </p:txBody>
      </p:sp>
      <p:sp>
        <p:nvSpPr>
          <p:cNvPr id="4" name="Date Placeholder 3"/>
          <p:cNvSpPr>
            <a:spLocks noGrp="1"/>
          </p:cNvSpPr>
          <p:nvPr>
            <p:ph type="dt" sz="half" idx="10"/>
          </p:nvPr>
        </p:nvSpPr>
        <p:spPr>
          <a:xfrm>
            <a:off x="5105400" y="7772400"/>
            <a:ext cx="2133600" cy="228600"/>
          </a:xfrm>
        </p:spPr>
        <p:txBody>
          <a:bodyPr/>
          <a:lstStyle/>
          <a:p>
            <a:fld id="{E62731C0-9299-4EA6-AC63-AE0213BB6511}" type="datetime1">
              <a:rPr lang="en-US" smtClean="0"/>
              <a:t>2/21/2022</a:t>
            </a:fld>
            <a:endParaRPr lang="en-US" dirty="0"/>
          </a:p>
        </p:txBody>
      </p:sp>
      <p:sp>
        <p:nvSpPr>
          <p:cNvPr id="5" name="Footer Placeholder 4"/>
          <p:cNvSpPr>
            <a:spLocks noGrp="1"/>
          </p:cNvSpPr>
          <p:nvPr>
            <p:ph type="ftr" sz="quarter" idx="11"/>
          </p:nvPr>
        </p:nvSpPr>
        <p:spPr>
          <a:xfrm>
            <a:off x="7239000" y="7467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77</a:t>
            </a:fld>
            <a:endParaRPr lang="en-US"/>
          </a:p>
        </p:txBody>
      </p:sp>
      <p:pic>
        <p:nvPicPr>
          <p:cNvPr id="8194" name="Picture 2" descr="C:\Users\NURSING\Documents\vision-f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523" y="69852"/>
            <a:ext cx="7696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881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943088" cy="609600"/>
          </a:xfrm>
        </p:spPr>
        <p:txBody>
          <a:bodyPr>
            <a:noAutofit/>
          </a:bodyPr>
          <a:lstStyle/>
          <a:p>
            <a:r>
              <a:rPr lang="en-US" sz="3200" b="1" dirty="0" err="1">
                <a:latin typeface="Bookman Old Style" pitchFamily="18" charset="0"/>
              </a:rPr>
              <a:t>Extraocular</a:t>
            </a:r>
            <a:r>
              <a:rPr lang="en-US" sz="3200" b="1" dirty="0">
                <a:latin typeface="Bookman Old Style" pitchFamily="18" charset="0"/>
              </a:rPr>
              <a:t>/ </a:t>
            </a:r>
            <a:r>
              <a:rPr lang="en-US" sz="3200" b="1" dirty="0" err="1">
                <a:latin typeface="Bookman Old Style" pitchFamily="18" charset="0"/>
              </a:rPr>
              <a:t>Accesory</a:t>
            </a:r>
            <a:r>
              <a:rPr lang="en-US" sz="3200" b="1" dirty="0">
                <a:latin typeface="Bookman Old Style" pitchFamily="18" charset="0"/>
              </a:rPr>
              <a:t> organs </a:t>
            </a:r>
          </a:p>
        </p:txBody>
      </p:sp>
      <p:sp>
        <p:nvSpPr>
          <p:cNvPr id="3" name="Content Placeholder 2"/>
          <p:cNvSpPr>
            <a:spLocks noGrp="1"/>
          </p:cNvSpPr>
          <p:nvPr>
            <p:ph idx="1"/>
          </p:nvPr>
        </p:nvSpPr>
        <p:spPr>
          <a:xfrm>
            <a:off x="762000" y="533400"/>
            <a:ext cx="11125200" cy="5181600"/>
          </a:xfrm>
        </p:spPr>
        <p:txBody>
          <a:bodyPr>
            <a:noAutofit/>
          </a:bodyPr>
          <a:lstStyle/>
          <a:p>
            <a:r>
              <a:rPr lang="en-US" sz="3200" b="1" dirty="0" smtClean="0">
                <a:latin typeface="Bookman Old Style" pitchFamily="18" charset="0"/>
              </a:rPr>
              <a:t> </a:t>
            </a:r>
            <a:r>
              <a:rPr lang="en-US" sz="3200" dirty="0" smtClean="0">
                <a:latin typeface="Bookman Old Style" pitchFamily="18" charset="0"/>
              </a:rPr>
              <a:t>The eye is a delicate organ which is protected by various structures </a:t>
            </a:r>
            <a:endParaRPr lang="en-US" sz="3200" b="1" dirty="0" smtClean="0">
              <a:latin typeface="Bookman Old Style" pitchFamily="18" charset="0"/>
            </a:endParaRPr>
          </a:p>
          <a:p>
            <a:r>
              <a:rPr lang="en-US" sz="3200" b="1" dirty="0" smtClean="0">
                <a:latin typeface="Bookman Old Style" pitchFamily="18" charset="0"/>
              </a:rPr>
              <a:t>Eyebrows- </a:t>
            </a:r>
            <a:r>
              <a:rPr lang="en-US" sz="3200" dirty="0" smtClean="0">
                <a:latin typeface="Bookman Old Style" pitchFamily="18" charset="0"/>
              </a:rPr>
              <a:t>prevent sweat, dust etc from falling into the eye</a:t>
            </a:r>
          </a:p>
          <a:p>
            <a:r>
              <a:rPr lang="en-US" sz="3200" b="1" dirty="0" smtClean="0">
                <a:latin typeface="Bookman Old Style" pitchFamily="18" charset="0"/>
              </a:rPr>
              <a:t>Eyelid/</a:t>
            </a:r>
            <a:r>
              <a:rPr lang="en-US" sz="3200" b="1" dirty="0" err="1" smtClean="0">
                <a:latin typeface="Bookman Old Style" pitchFamily="18" charset="0"/>
              </a:rPr>
              <a:t>palpabrae</a:t>
            </a:r>
            <a:r>
              <a:rPr lang="en-US" sz="3200" b="1" dirty="0" smtClean="0">
                <a:latin typeface="Bookman Old Style" pitchFamily="18" charset="0"/>
              </a:rPr>
              <a:t>- </a:t>
            </a:r>
            <a:r>
              <a:rPr lang="en-US" sz="3200" dirty="0" smtClean="0">
                <a:latin typeface="Bookman Old Style" pitchFamily="18" charset="0"/>
              </a:rPr>
              <a:t>protection of intraocular structures, </a:t>
            </a:r>
            <a:r>
              <a:rPr lang="en-US" sz="3200" dirty="0" err="1" smtClean="0">
                <a:latin typeface="Bookman Old Style" pitchFamily="18" charset="0"/>
              </a:rPr>
              <a:t>Canthus</a:t>
            </a:r>
            <a:r>
              <a:rPr lang="en-US" sz="3200" dirty="0" smtClean="0">
                <a:latin typeface="Bookman Old Style" pitchFamily="18" charset="0"/>
              </a:rPr>
              <a:t>- corner of the eye where lids meet. Medial and lateral</a:t>
            </a:r>
          </a:p>
          <a:p>
            <a:r>
              <a:rPr lang="en-US" sz="3200" b="1" dirty="0" smtClean="0">
                <a:latin typeface="Bookman Old Style" pitchFamily="18" charset="0"/>
              </a:rPr>
              <a:t>Eyelashes- </a:t>
            </a:r>
            <a:r>
              <a:rPr lang="en-US" sz="3200" dirty="0" smtClean="0">
                <a:latin typeface="Bookman Old Style" pitchFamily="18" charset="0"/>
              </a:rPr>
              <a:t>filtering/ prevents dust from entering the eye</a:t>
            </a:r>
          </a:p>
          <a:p>
            <a:r>
              <a:rPr lang="en-US" sz="3200" b="1" dirty="0" smtClean="0">
                <a:latin typeface="Bookman Old Style" pitchFamily="18" charset="0"/>
              </a:rPr>
              <a:t>Palpebral fissure- </a:t>
            </a:r>
            <a:r>
              <a:rPr lang="en-US" sz="3200" dirty="0" smtClean="0">
                <a:latin typeface="Bookman Old Style" pitchFamily="18" charset="0"/>
              </a:rPr>
              <a:t>elliptical open space between the eyelids</a:t>
            </a:r>
          </a:p>
        </p:txBody>
      </p:sp>
      <p:sp>
        <p:nvSpPr>
          <p:cNvPr id="4" name="Date Placeholder 3"/>
          <p:cNvSpPr>
            <a:spLocks noGrp="1"/>
          </p:cNvSpPr>
          <p:nvPr>
            <p:ph type="dt" sz="half" idx="10"/>
          </p:nvPr>
        </p:nvSpPr>
        <p:spPr>
          <a:xfrm>
            <a:off x="8229600" y="6324600"/>
            <a:ext cx="2133600" cy="476250"/>
          </a:xfrm>
        </p:spPr>
        <p:txBody>
          <a:bodyPr/>
          <a:lstStyle/>
          <a:p>
            <a:fld id="{648E54ED-6EE5-4340-8269-64D1B69E2BC4}" type="datetime1">
              <a:rPr lang="en-US" smtClean="0"/>
              <a:t>2/21/2022</a:t>
            </a:fld>
            <a:endParaRPr lang="en-US" dirty="0"/>
          </a:p>
        </p:txBody>
      </p:sp>
      <p:sp>
        <p:nvSpPr>
          <p:cNvPr id="5" name="Footer Placeholder 4"/>
          <p:cNvSpPr>
            <a:spLocks noGrp="1"/>
          </p:cNvSpPr>
          <p:nvPr>
            <p:ph type="ftr" sz="quarter" idx="11"/>
          </p:nvPr>
        </p:nvSpPr>
        <p:spPr>
          <a:xfrm>
            <a:off x="7239000" y="7543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78</a:t>
            </a:fld>
            <a:endParaRPr lang="en-US"/>
          </a:p>
        </p:txBody>
      </p:sp>
    </p:spTree>
    <p:extLst>
      <p:ext uri="{BB962C8B-B14F-4D97-AF65-F5344CB8AC3E}">
        <p14:creationId xmlns:p14="http://schemas.microsoft.com/office/powerpoint/2010/main" val="42442162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457200"/>
            <a:ext cx="7498080" cy="1524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914400" y="228600"/>
            <a:ext cx="10744200" cy="5410200"/>
          </a:xfrm>
        </p:spPr>
        <p:txBody>
          <a:bodyPr>
            <a:normAutofit fontScale="70000" lnSpcReduction="20000"/>
          </a:bodyPr>
          <a:lstStyle/>
          <a:p>
            <a:r>
              <a:rPr lang="en-US" sz="4600" b="1" dirty="0" err="1">
                <a:latin typeface="Bookman Old Style" pitchFamily="18" charset="0"/>
              </a:rPr>
              <a:t>Caruncle</a:t>
            </a:r>
            <a:r>
              <a:rPr lang="en-US" sz="4600" dirty="0">
                <a:latin typeface="Bookman Old Style" pitchFamily="18" charset="0"/>
              </a:rPr>
              <a:t> -small fleshy mass at the inner </a:t>
            </a:r>
            <a:r>
              <a:rPr lang="en-US" sz="4600" dirty="0" err="1">
                <a:latin typeface="Bookman Old Style" pitchFamily="18" charset="0"/>
              </a:rPr>
              <a:t>canthus</a:t>
            </a:r>
            <a:r>
              <a:rPr lang="en-US" sz="4600" dirty="0">
                <a:latin typeface="Bookman Old Style" pitchFamily="18" charset="0"/>
              </a:rPr>
              <a:t> containing sebaceous glands</a:t>
            </a:r>
          </a:p>
          <a:p>
            <a:r>
              <a:rPr lang="en-US" sz="4600" b="1" dirty="0">
                <a:latin typeface="Bookman Old Style" pitchFamily="18" charset="0"/>
              </a:rPr>
              <a:t>Tarsal plates- </a:t>
            </a:r>
            <a:r>
              <a:rPr lang="en-US" sz="4600" dirty="0">
                <a:latin typeface="Bookman Old Style" pitchFamily="18" charset="0"/>
              </a:rPr>
              <a:t>strips of connective tissue on the upper eyelid that give it shape. Contains </a:t>
            </a:r>
            <a:r>
              <a:rPr lang="en-US" sz="4600" b="1" dirty="0" err="1">
                <a:latin typeface="Bookman Old Style" pitchFamily="18" charset="0"/>
              </a:rPr>
              <a:t>meibomian</a:t>
            </a:r>
            <a:r>
              <a:rPr lang="en-US" sz="4600" b="1" dirty="0">
                <a:latin typeface="Bookman Old Style" pitchFamily="18" charset="0"/>
              </a:rPr>
              <a:t>  glands</a:t>
            </a:r>
            <a:r>
              <a:rPr lang="en-US" sz="4600" dirty="0">
                <a:latin typeface="Bookman Old Style" pitchFamily="18" charset="0"/>
              </a:rPr>
              <a:t> that are modified sebaceous glands that secrete an oily substance on the eyelids that delays tears evaporation</a:t>
            </a:r>
          </a:p>
          <a:p>
            <a:r>
              <a:rPr lang="en-US" sz="4600" b="1" dirty="0">
                <a:latin typeface="Bookman Old Style" pitchFamily="18" charset="0"/>
              </a:rPr>
              <a:t>Conjunctiva</a:t>
            </a:r>
            <a:r>
              <a:rPr lang="en-US" sz="4600" dirty="0">
                <a:latin typeface="Bookman Old Style" pitchFamily="18" charset="0"/>
              </a:rPr>
              <a:t>-thin mucous membrane folded like an envelope between the eyelids and the eyeball</a:t>
            </a:r>
          </a:p>
          <a:p>
            <a:r>
              <a:rPr lang="en-US" sz="4600" b="1" dirty="0" err="1">
                <a:latin typeface="Bookman Old Style" pitchFamily="18" charset="0"/>
              </a:rPr>
              <a:t>Lacrimal</a:t>
            </a:r>
            <a:r>
              <a:rPr lang="en-US" sz="4600" b="1" dirty="0">
                <a:latin typeface="Bookman Old Style" pitchFamily="18" charset="0"/>
              </a:rPr>
              <a:t> apparatus- </a:t>
            </a:r>
            <a:r>
              <a:rPr lang="en-US" sz="4600" dirty="0">
                <a:latin typeface="Bookman Old Style" pitchFamily="18" charset="0"/>
              </a:rPr>
              <a:t>provide constant irrigation to keep the conjunctiva and cornea moist and lubricated</a:t>
            </a:r>
          </a:p>
          <a:p>
            <a:endParaRPr lang="en-US" dirty="0" smtClean="0">
              <a:latin typeface="Bookman Old Style" pitchFamily="18" charset="0"/>
            </a:endParaRPr>
          </a:p>
          <a:p>
            <a:endParaRPr lang="en-US" dirty="0" smtClean="0">
              <a:latin typeface="Bookman Old Style" pitchFamily="18" charset="0"/>
            </a:endParaRPr>
          </a:p>
          <a:p>
            <a:endParaRPr lang="en-US" dirty="0"/>
          </a:p>
        </p:txBody>
      </p:sp>
      <p:sp>
        <p:nvSpPr>
          <p:cNvPr id="4" name="Date Placeholder 3"/>
          <p:cNvSpPr>
            <a:spLocks noGrp="1"/>
          </p:cNvSpPr>
          <p:nvPr>
            <p:ph type="dt" sz="half" idx="10"/>
          </p:nvPr>
        </p:nvSpPr>
        <p:spPr>
          <a:xfrm flipV="1">
            <a:off x="5105400" y="7315200"/>
            <a:ext cx="2133600" cy="228600"/>
          </a:xfrm>
        </p:spPr>
        <p:txBody>
          <a:bodyPr/>
          <a:lstStyle/>
          <a:p>
            <a:fld id="{5FE94DC5-3A55-4C54-A185-C73E4951927B}" type="datetime1">
              <a:rPr lang="en-US" smtClean="0"/>
              <a:t>2/21/2022</a:t>
            </a:fld>
            <a:endParaRPr lang="en-US" dirty="0"/>
          </a:p>
        </p:txBody>
      </p:sp>
      <p:sp>
        <p:nvSpPr>
          <p:cNvPr id="5" name="Footer Placeholder 4"/>
          <p:cNvSpPr>
            <a:spLocks noGrp="1"/>
          </p:cNvSpPr>
          <p:nvPr>
            <p:ph type="ftr" sz="quarter" idx="11"/>
          </p:nvPr>
        </p:nvSpPr>
        <p:spPr>
          <a:xfrm flipV="1">
            <a:off x="6553200" y="6858000"/>
            <a:ext cx="3352800" cy="838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Assessment strategy</a:t>
            </a:r>
            <a:endParaRPr lang="en-US" b="1" dirty="0"/>
          </a:p>
        </p:txBody>
      </p:sp>
      <p:sp>
        <p:nvSpPr>
          <p:cNvPr id="3" name="Content Placeholder 2"/>
          <p:cNvSpPr>
            <a:spLocks noGrp="1"/>
          </p:cNvSpPr>
          <p:nvPr>
            <p:ph idx="1"/>
          </p:nvPr>
        </p:nvSpPr>
        <p:spPr>
          <a:xfrm>
            <a:off x="820994" y="1447800"/>
            <a:ext cx="10515600" cy="4351338"/>
          </a:xfrm>
        </p:spPr>
        <p:txBody>
          <a:bodyPr/>
          <a:lstStyle/>
          <a:p>
            <a:r>
              <a:rPr lang="en-US" sz="4000" dirty="0"/>
              <a:t>Formative </a:t>
            </a:r>
          </a:p>
          <a:p>
            <a:pPr lvl="1"/>
            <a:r>
              <a:rPr lang="en-US" sz="3600" dirty="0"/>
              <a:t>RATs, 2 CATs</a:t>
            </a:r>
          </a:p>
          <a:p>
            <a:pPr lvl="2"/>
            <a:r>
              <a:rPr lang="en-US" sz="3200" dirty="0"/>
              <a:t>30%</a:t>
            </a:r>
          </a:p>
          <a:p>
            <a:r>
              <a:rPr lang="en-US" sz="4000" dirty="0"/>
              <a:t>Summative </a:t>
            </a:r>
          </a:p>
          <a:p>
            <a:pPr lvl="1"/>
            <a:r>
              <a:rPr lang="en-US" sz="3600" dirty="0"/>
              <a:t>End of semester Exam </a:t>
            </a:r>
          </a:p>
          <a:p>
            <a:pPr lvl="2"/>
            <a:r>
              <a:rPr lang="en-US" sz="3200" dirty="0"/>
              <a:t>70%</a:t>
            </a:r>
          </a:p>
          <a:p>
            <a:endParaRPr lang="en-US" dirty="0"/>
          </a:p>
        </p:txBody>
      </p:sp>
      <p:sp>
        <p:nvSpPr>
          <p:cNvPr id="4" name="Date Placeholder 3"/>
          <p:cNvSpPr>
            <a:spLocks noGrp="1"/>
          </p:cNvSpPr>
          <p:nvPr>
            <p:ph type="dt" sz="half" idx="10"/>
          </p:nvPr>
        </p:nvSpPr>
        <p:spPr/>
        <p:txBody>
          <a:bodyPr/>
          <a:lstStyle/>
          <a:p>
            <a:fld id="{721BCE62-D45F-4C27-89ED-91B4FC0EA963}"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8</a:t>
            </a:fld>
            <a:endParaRPr lang="en-US"/>
          </a:p>
        </p:txBody>
      </p:sp>
    </p:spTree>
    <p:extLst>
      <p:ext uri="{BB962C8B-B14F-4D97-AF65-F5344CB8AC3E}">
        <p14:creationId xmlns:p14="http://schemas.microsoft.com/office/powerpoint/2010/main" val="1375700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96200" cy="609600"/>
          </a:xfrm>
        </p:spPr>
        <p:txBody>
          <a:bodyPr>
            <a:normAutofit/>
          </a:bodyPr>
          <a:lstStyle/>
          <a:p>
            <a:r>
              <a:rPr lang="en-US" sz="3200" b="1" dirty="0">
                <a:latin typeface="Bookman Old Style" pitchFamily="18" charset="0"/>
              </a:rPr>
              <a:t>Extra ocular muscles</a:t>
            </a:r>
          </a:p>
        </p:txBody>
      </p:sp>
      <p:sp>
        <p:nvSpPr>
          <p:cNvPr id="3" name="Content Placeholder 2"/>
          <p:cNvSpPr>
            <a:spLocks noGrp="1"/>
          </p:cNvSpPr>
          <p:nvPr>
            <p:ph idx="1"/>
          </p:nvPr>
        </p:nvSpPr>
        <p:spPr>
          <a:xfrm>
            <a:off x="838200" y="533400"/>
            <a:ext cx="10744200" cy="5181600"/>
          </a:xfrm>
        </p:spPr>
        <p:txBody>
          <a:bodyPr>
            <a:noAutofit/>
          </a:bodyPr>
          <a:lstStyle/>
          <a:p>
            <a:r>
              <a:rPr lang="en-US" sz="3200" dirty="0" smtClean="0">
                <a:latin typeface="Bookman Old Style" pitchFamily="18" charset="0"/>
              </a:rPr>
              <a:t>Six muscle attach the eyeball to its orbit and direct the eye to its point of interest giving it straight and rotary movements:</a:t>
            </a:r>
          </a:p>
          <a:p>
            <a:pPr>
              <a:buFont typeface="Wingdings" pitchFamily="2" charset="2"/>
              <a:buChar char="Ø"/>
            </a:pPr>
            <a:r>
              <a:rPr lang="en-US" sz="3200" b="1" dirty="0" smtClean="0">
                <a:latin typeface="Bookman Old Style" pitchFamily="18" charset="0"/>
              </a:rPr>
              <a:t>Rectus muscles- </a:t>
            </a:r>
            <a:r>
              <a:rPr lang="en-US" sz="3200" dirty="0" smtClean="0">
                <a:latin typeface="Bookman Old Style" pitchFamily="18" charset="0"/>
              </a:rPr>
              <a:t>four muscles: superior, inferior, lateral and medial rectus muscles.</a:t>
            </a:r>
          </a:p>
          <a:p>
            <a:pPr>
              <a:buFont typeface="Wingdings" pitchFamily="2" charset="2"/>
              <a:buChar char="Ø"/>
            </a:pPr>
            <a:r>
              <a:rPr lang="en-US" sz="3200" b="1" dirty="0" smtClean="0">
                <a:latin typeface="Bookman Old Style" pitchFamily="18" charset="0"/>
              </a:rPr>
              <a:t>Oblique muscles- </a:t>
            </a:r>
            <a:r>
              <a:rPr lang="en-US" sz="3200" dirty="0" smtClean="0">
                <a:latin typeface="Bookman Old Style" pitchFamily="18" charset="0"/>
              </a:rPr>
              <a:t>two: superior oblique and inferior oblique muscles</a:t>
            </a:r>
          </a:p>
        </p:txBody>
      </p:sp>
      <p:sp>
        <p:nvSpPr>
          <p:cNvPr id="4" name="Date Placeholder 3"/>
          <p:cNvSpPr>
            <a:spLocks noGrp="1"/>
          </p:cNvSpPr>
          <p:nvPr>
            <p:ph type="dt" sz="half" idx="10"/>
          </p:nvPr>
        </p:nvSpPr>
        <p:spPr>
          <a:xfrm flipV="1">
            <a:off x="5105400" y="7010400"/>
            <a:ext cx="2133600" cy="76200"/>
          </a:xfrm>
        </p:spPr>
        <p:txBody>
          <a:bodyPr/>
          <a:lstStyle/>
          <a:p>
            <a:fld id="{DD34FBEB-9210-4469-B9DB-B184EF265CA6}" type="datetime1">
              <a:rPr lang="en-US" smtClean="0"/>
              <a:t>2/21/2022</a:t>
            </a:fld>
            <a:endParaRPr lang="en-US" dirty="0"/>
          </a:p>
        </p:txBody>
      </p:sp>
      <p:sp>
        <p:nvSpPr>
          <p:cNvPr id="5" name="Footer Placeholder 4"/>
          <p:cNvSpPr>
            <a:spLocks noGrp="1"/>
          </p:cNvSpPr>
          <p:nvPr>
            <p:ph type="ftr" sz="quarter" idx="11"/>
          </p:nvPr>
        </p:nvSpPr>
        <p:spPr>
          <a:xfrm>
            <a:off x="7239000" y="70866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80</a:t>
            </a:fld>
            <a:endParaRPr lang="en-US"/>
          </a:p>
        </p:txBody>
      </p:sp>
    </p:spTree>
    <p:extLst>
      <p:ext uri="{BB962C8B-B14F-4D97-AF65-F5344CB8AC3E}">
        <p14:creationId xmlns:p14="http://schemas.microsoft.com/office/powerpoint/2010/main" val="3155859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aapos.org/client_data/files/2011/_196_anatom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7924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2A023279-2EBD-405C-ACD6-0B5C8B305904}" type="datetime1">
              <a:rPr lang="en-US" smtClean="0"/>
              <a:t>2/21/2022</a:t>
            </a:fld>
            <a:endParaRPr lang="en-US"/>
          </a:p>
        </p:txBody>
      </p:sp>
      <p:sp>
        <p:nvSpPr>
          <p:cNvPr id="4" name="Footer Placeholder 3"/>
          <p:cNvSpPr>
            <a:spLocks noGrp="1"/>
          </p:cNvSpPr>
          <p:nvPr>
            <p:ph type="ftr" sz="quarter" idx="11"/>
          </p:nvPr>
        </p:nvSpPr>
        <p:spPr/>
        <p:txBody>
          <a:bodyPr/>
          <a:lstStyle/>
          <a:p>
            <a:r>
              <a:rPr lang="en-US" smtClean="0"/>
              <a:t>Mrs. Cate Mungania Kimathi-Bsc. N</a:t>
            </a:r>
            <a:endParaRPr lang="en-US"/>
          </a:p>
        </p:txBody>
      </p:sp>
      <p:sp>
        <p:nvSpPr>
          <p:cNvPr id="5" name="Slide Number Placeholder 4"/>
          <p:cNvSpPr>
            <a:spLocks noGrp="1"/>
          </p:cNvSpPr>
          <p:nvPr>
            <p:ph type="sldNum" sz="quarter" idx="12"/>
          </p:nvPr>
        </p:nvSpPr>
        <p:spPr/>
        <p:txBody>
          <a:bodyPr/>
          <a:lstStyle/>
          <a:p>
            <a:fld id="{F8A5CEEE-EB08-44ED-B255-83FFCEBAB9D4}" type="slidenum">
              <a:rPr lang="en-US" smtClean="0"/>
              <a:pPr/>
              <a:t>81</a:t>
            </a:fld>
            <a:endParaRPr lang="en-US"/>
          </a:p>
        </p:txBody>
      </p:sp>
    </p:spTree>
    <p:extLst>
      <p:ext uri="{BB962C8B-B14F-4D97-AF65-F5344CB8AC3E}">
        <p14:creationId xmlns:p14="http://schemas.microsoft.com/office/powerpoint/2010/main" val="3696616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10896600" cy="5257800"/>
          </a:xfrm>
        </p:spPr>
        <p:txBody>
          <a:bodyPr>
            <a:normAutofit/>
          </a:bodyPr>
          <a:lstStyle/>
          <a:p>
            <a:r>
              <a:rPr lang="en-US" sz="3200" dirty="0" smtClean="0">
                <a:latin typeface="Bookman Old Style" pitchFamily="18" charset="0"/>
              </a:rPr>
              <a:t>Moving the eye to look in a particular direction is under voluntary control (somatic)</a:t>
            </a:r>
          </a:p>
          <a:p>
            <a:r>
              <a:rPr lang="en-US" sz="3200" dirty="0" smtClean="0">
                <a:latin typeface="Bookman Old Style" pitchFamily="18" charset="0"/>
              </a:rPr>
              <a:t>But coordination of movement needed for accommodation and convergence is under involuntary control (Autonomic)</a:t>
            </a:r>
          </a:p>
          <a:p>
            <a:r>
              <a:rPr lang="en-US" sz="3200" dirty="0" smtClean="0">
                <a:latin typeface="Bookman Old Style" pitchFamily="18" charset="0"/>
              </a:rPr>
              <a:t>The </a:t>
            </a:r>
            <a:r>
              <a:rPr lang="en-US" sz="3200" dirty="0" err="1" smtClean="0">
                <a:latin typeface="Bookman Old Style" pitchFamily="18" charset="0"/>
              </a:rPr>
              <a:t>occulomotor</a:t>
            </a:r>
            <a:r>
              <a:rPr lang="en-US" sz="3200" dirty="0" smtClean="0">
                <a:latin typeface="Bookman Old Style" pitchFamily="18" charset="0"/>
              </a:rPr>
              <a:t> nerve supplies the intrinsic eye muscles</a:t>
            </a:r>
          </a:p>
          <a:p>
            <a:r>
              <a:rPr lang="en-US" sz="3200" b="1" dirty="0" smtClean="0">
                <a:latin typeface="Bookman Old Style" pitchFamily="18" charset="0"/>
              </a:rPr>
              <a:t>Assignment Read and make notes on the Extrinsic muscle of the eye their action and nerve supply </a:t>
            </a:r>
            <a:endParaRPr lang="en-US" sz="3200" b="1" dirty="0">
              <a:latin typeface="Bookman Old Style" pitchFamily="18" charset="0"/>
            </a:endParaRPr>
          </a:p>
        </p:txBody>
      </p:sp>
      <p:sp>
        <p:nvSpPr>
          <p:cNvPr id="4" name="Date Placeholder 3"/>
          <p:cNvSpPr>
            <a:spLocks noGrp="1"/>
          </p:cNvSpPr>
          <p:nvPr>
            <p:ph type="dt" sz="half" idx="10"/>
          </p:nvPr>
        </p:nvSpPr>
        <p:spPr>
          <a:xfrm>
            <a:off x="5105400" y="7620000"/>
            <a:ext cx="2133600" cy="228600"/>
          </a:xfrm>
        </p:spPr>
        <p:txBody>
          <a:bodyPr/>
          <a:lstStyle/>
          <a:p>
            <a:fld id="{65591313-C6B4-409D-AC95-F26BDB5EFD14}" type="datetime1">
              <a:rPr lang="en-US" smtClean="0"/>
              <a:t>2/21/2022</a:t>
            </a:fld>
            <a:endParaRPr lang="en-US"/>
          </a:p>
        </p:txBody>
      </p:sp>
      <p:sp>
        <p:nvSpPr>
          <p:cNvPr id="5" name="Footer Placeholder 4"/>
          <p:cNvSpPr>
            <a:spLocks noGrp="1"/>
          </p:cNvSpPr>
          <p:nvPr>
            <p:ph type="ftr" sz="quarter" idx="11"/>
          </p:nvPr>
        </p:nvSpPr>
        <p:spPr>
          <a:xfrm>
            <a:off x="7239000" y="70866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5895"/>
            <a:ext cx="8153400" cy="1000360"/>
          </a:xfrm>
        </p:spPr>
        <p:txBody>
          <a:bodyPr>
            <a:normAutofit/>
          </a:bodyPr>
          <a:lstStyle/>
          <a:p>
            <a:r>
              <a:rPr lang="en-US" b="1" i="1" dirty="0" smtClean="0">
                <a:solidFill>
                  <a:schemeClr val="accent6">
                    <a:lumMod val="75000"/>
                  </a:schemeClr>
                </a:solidFill>
              </a:rPr>
              <a:t>Visual pathways and visual fields </a:t>
            </a:r>
            <a:endParaRPr lang="en-US" b="1" i="1" dirty="0">
              <a:solidFill>
                <a:schemeClr val="accent6">
                  <a:lumMod val="75000"/>
                </a:schemeClr>
              </a:solidFill>
            </a:endParaRPr>
          </a:p>
        </p:txBody>
      </p:sp>
      <p:sp>
        <p:nvSpPr>
          <p:cNvPr id="3" name="Content Placeholder 2"/>
          <p:cNvSpPr>
            <a:spLocks noGrp="1"/>
          </p:cNvSpPr>
          <p:nvPr>
            <p:ph idx="1"/>
          </p:nvPr>
        </p:nvSpPr>
        <p:spPr>
          <a:xfrm>
            <a:off x="762000" y="848570"/>
            <a:ext cx="11049000" cy="4821981"/>
          </a:xfrm>
        </p:spPr>
        <p:txBody>
          <a:bodyPr>
            <a:noAutofit/>
          </a:bodyPr>
          <a:lstStyle/>
          <a:p>
            <a:r>
              <a:rPr lang="en-US" sz="3200" dirty="0" smtClean="0">
                <a:latin typeface="Bookman Old Style" pitchFamily="18" charset="0"/>
              </a:rPr>
              <a:t>photons within visible spectrum enter the eye first by passing through the cornea</a:t>
            </a:r>
          </a:p>
          <a:p>
            <a:r>
              <a:rPr lang="en-US" sz="3200" dirty="0" smtClean="0">
                <a:latin typeface="Bookman Old Style" pitchFamily="18" charset="0"/>
              </a:rPr>
              <a:t> cornea bends or </a:t>
            </a:r>
            <a:r>
              <a:rPr lang="en-US" sz="3200" dirty="0">
                <a:latin typeface="Bookman Old Style" pitchFamily="18" charset="0"/>
              </a:rPr>
              <a:t>converges </a:t>
            </a:r>
            <a:r>
              <a:rPr lang="en-US" sz="3200" dirty="0" smtClean="0">
                <a:latin typeface="Bookman Old Style" pitchFamily="18" charset="0"/>
              </a:rPr>
              <a:t>light as it passes through the anterior chamber and the</a:t>
            </a:r>
          </a:p>
          <a:p>
            <a:r>
              <a:rPr lang="en-US" sz="3200" dirty="0" smtClean="0">
                <a:latin typeface="Bookman Old Style" pitchFamily="18" charset="0"/>
              </a:rPr>
              <a:t> Iris opens and closes </a:t>
            </a:r>
            <a:r>
              <a:rPr lang="en-US" sz="3200" dirty="0">
                <a:latin typeface="Bookman Old Style" pitchFamily="18" charset="0"/>
              </a:rPr>
              <a:t>to </a:t>
            </a:r>
            <a:r>
              <a:rPr lang="en-US" sz="3200" dirty="0" smtClean="0">
                <a:latin typeface="Bookman Old Style" pitchFamily="18" charset="0"/>
              </a:rPr>
              <a:t>constrict or dilate the pupil and regulate </a:t>
            </a:r>
            <a:r>
              <a:rPr lang="en-US" sz="3200" dirty="0">
                <a:latin typeface="Bookman Old Style" pitchFamily="18" charset="0"/>
              </a:rPr>
              <a:t>the amount of </a:t>
            </a:r>
            <a:r>
              <a:rPr lang="en-US" sz="3200" dirty="0" smtClean="0">
                <a:latin typeface="Bookman Old Style" pitchFamily="18" charset="0"/>
              </a:rPr>
              <a:t>light.</a:t>
            </a:r>
          </a:p>
          <a:p>
            <a:r>
              <a:rPr lang="en-US" sz="3200" dirty="0" smtClean="0">
                <a:latin typeface="Bookman Old Style" pitchFamily="18" charset="0"/>
              </a:rPr>
              <a:t> Light is further converged by the lens located posterior to the iris. </a:t>
            </a:r>
          </a:p>
        </p:txBody>
      </p:sp>
      <p:sp>
        <p:nvSpPr>
          <p:cNvPr id="4" name="Date Placeholder 3"/>
          <p:cNvSpPr>
            <a:spLocks noGrp="1"/>
          </p:cNvSpPr>
          <p:nvPr>
            <p:ph type="dt" sz="half" idx="10"/>
          </p:nvPr>
        </p:nvSpPr>
        <p:spPr>
          <a:xfrm flipV="1">
            <a:off x="5257800" y="7620000"/>
            <a:ext cx="2133600" cy="914400"/>
          </a:xfrm>
        </p:spPr>
        <p:txBody>
          <a:bodyPr/>
          <a:lstStyle/>
          <a:p>
            <a:fld id="{3FB9F372-1A95-4AB9-895B-FC96DF6D5BB5}" type="datetime1">
              <a:rPr lang="en-US" smtClean="0"/>
              <a:t>2/21/2022</a:t>
            </a:fld>
            <a:endParaRPr lang="en-US" dirty="0"/>
          </a:p>
        </p:txBody>
      </p:sp>
      <p:sp>
        <p:nvSpPr>
          <p:cNvPr id="5" name="Footer Placeholder 4"/>
          <p:cNvSpPr>
            <a:spLocks noGrp="1"/>
          </p:cNvSpPr>
          <p:nvPr>
            <p:ph type="ftr" sz="quarter" idx="11"/>
          </p:nvPr>
        </p:nvSpPr>
        <p:spPr>
          <a:xfrm>
            <a:off x="7239000" y="76962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83</a:t>
            </a:fld>
            <a:endParaRPr lang="en-US"/>
          </a:p>
        </p:txBody>
      </p:sp>
    </p:spTree>
    <p:extLst>
      <p:ext uri="{BB962C8B-B14F-4D97-AF65-F5344CB8AC3E}">
        <p14:creationId xmlns:p14="http://schemas.microsoft.com/office/powerpoint/2010/main" val="17346004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10820400" cy="4876800"/>
          </a:xfrm>
        </p:spPr>
        <p:txBody>
          <a:bodyPr>
            <a:normAutofit lnSpcReduction="10000"/>
          </a:bodyPr>
          <a:lstStyle/>
          <a:p>
            <a:r>
              <a:rPr lang="en-US" sz="3500" dirty="0">
                <a:latin typeface="Bookman Old Style" pitchFamily="18" charset="0"/>
              </a:rPr>
              <a:t>It continues through the vitreous humor to converge at the retina, particularly fovea </a:t>
            </a:r>
            <a:r>
              <a:rPr lang="en-US" sz="3500" dirty="0" err="1">
                <a:latin typeface="Bookman Old Style" pitchFamily="18" charset="0"/>
              </a:rPr>
              <a:t>centralis</a:t>
            </a:r>
            <a:r>
              <a:rPr lang="en-US" sz="3500" dirty="0">
                <a:latin typeface="Bookman Old Style" pitchFamily="18" charset="0"/>
              </a:rPr>
              <a:t> of the macula.</a:t>
            </a:r>
          </a:p>
          <a:p>
            <a:r>
              <a:rPr lang="en-US" sz="3500" dirty="0">
                <a:latin typeface="Bookman Old Style" pitchFamily="18" charset="0"/>
              </a:rPr>
              <a:t>Retina contains light sensing nerve cells, rods and cones, which trigger a series of electrical and chemical reactions </a:t>
            </a:r>
          </a:p>
          <a:p>
            <a:r>
              <a:rPr lang="en-US" sz="3500" dirty="0">
                <a:latin typeface="Bookman Old Style" pitchFamily="18" charset="0"/>
              </a:rPr>
              <a:t>The reactions conduct  are conducted through the optic nerve and optic tract to the visual cortex of the occipital lobe where signals are processed and interpreted as a visual image</a:t>
            </a:r>
          </a:p>
          <a:p>
            <a:endParaRPr lang="en-US" dirty="0" smtClean="0">
              <a:latin typeface="Bookman Old Style" pitchFamily="18" charset="0"/>
            </a:endParaRPr>
          </a:p>
          <a:p>
            <a:endParaRPr lang="en-US" dirty="0"/>
          </a:p>
        </p:txBody>
      </p:sp>
      <p:sp>
        <p:nvSpPr>
          <p:cNvPr id="4" name="Date Placeholder 3"/>
          <p:cNvSpPr>
            <a:spLocks noGrp="1"/>
          </p:cNvSpPr>
          <p:nvPr>
            <p:ph type="dt" sz="half" idx="10"/>
          </p:nvPr>
        </p:nvSpPr>
        <p:spPr>
          <a:xfrm>
            <a:off x="5105400" y="7010400"/>
            <a:ext cx="2133600" cy="304800"/>
          </a:xfrm>
        </p:spPr>
        <p:txBody>
          <a:bodyPr/>
          <a:lstStyle/>
          <a:p>
            <a:fld id="{0E3B7007-4251-439D-8DC7-6364E9071ED8}" type="datetime1">
              <a:rPr lang="en-US" smtClean="0"/>
              <a:t>2/21/2022</a:t>
            </a:fld>
            <a:endParaRPr lang="en-US" dirty="0"/>
          </a:p>
        </p:txBody>
      </p:sp>
      <p:sp>
        <p:nvSpPr>
          <p:cNvPr id="5" name="Footer Placeholder 4"/>
          <p:cNvSpPr>
            <a:spLocks noGrp="1"/>
          </p:cNvSpPr>
          <p:nvPr>
            <p:ph type="ftr" sz="quarter" idx="11"/>
          </p:nvPr>
        </p:nvSpPr>
        <p:spPr>
          <a:xfrm>
            <a:off x="7239000" y="7010400"/>
            <a:ext cx="2895600" cy="457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11125200" cy="4953000"/>
          </a:xfrm>
        </p:spPr>
        <p:txBody>
          <a:bodyPr>
            <a:normAutofit/>
          </a:bodyPr>
          <a:lstStyle/>
          <a:p>
            <a:r>
              <a:rPr lang="en-US" sz="3200" dirty="0" smtClean="0">
                <a:latin typeface="Bookman Old Style" pitchFamily="18" charset="0"/>
              </a:rPr>
              <a:t>Cones(centre of retina)-clear, sharp and central vision. </a:t>
            </a:r>
            <a:r>
              <a:rPr lang="en-US" sz="3200" dirty="0">
                <a:latin typeface="Bookman Old Style" pitchFamily="18" charset="0"/>
              </a:rPr>
              <a:t> </a:t>
            </a:r>
            <a:r>
              <a:rPr lang="en-US" sz="3200" dirty="0" smtClean="0">
                <a:latin typeface="Bookman Old Style" pitchFamily="18" charset="0"/>
              </a:rPr>
              <a:t>Color and fine details in bright light</a:t>
            </a:r>
          </a:p>
          <a:p>
            <a:r>
              <a:rPr lang="en-US" sz="3200" dirty="0" smtClean="0">
                <a:latin typeface="Bookman Old Style" pitchFamily="18" charset="0"/>
              </a:rPr>
              <a:t>Rods-peripheral location. </a:t>
            </a:r>
            <a:r>
              <a:rPr lang="en-US" sz="3200" dirty="0">
                <a:latin typeface="Bookman Old Style" pitchFamily="18" charset="0"/>
              </a:rPr>
              <a:t>D</a:t>
            </a:r>
            <a:r>
              <a:rPr lang="en-US" sz="3200" dirty="0" smtClean="0">
                <a:latin typeface="Bookman Old Style" pitchFamily="18" charset="0"/>
              </a:rPr>
              <a:t>etection of motion and dim light at night.</a:t>
            </a:r>
            <a:endParaRPr lang="en-US" sz="3200" dirty="0">
              <a:latin typeface="Bookman Old Style" pitchFamily="18" charset="0"/>
            </a:endParaRPr>
          </a:p>
          <a:p>
            <a:endParaRPr lang="en-US" sz="3200" dirty="0"/>
          </a:p>
        </p:txBody>
      </p:sp>
      <p:sp>
        <p:nvSpPr>
          <p:cNvPr id="4" name="Date Placeholder 3"/>
          <p:cNvSpPr>
            <a:spLocks noGrp="1"/>
          </p:cNvSpPr>
          <p:nvPr>
            <p:ph type="dt" sz="half" idx="10"/>
          </p:nvPr>
        </p:nvSpPr>
        <p:spPr>
          <a:xfrm>
            <a:off x="5105400" y="7010400"/>
            <a:ext cx="2133600" cy="76200"/>
          </a:xfrm>
        </p:spPr>
        <p:txBody>
          <a:bodyPr/>
          <a:lstStyle/>
          <a:p>
            <a:fld id="{4F7420B1-2676-4DAC-8AE4-C27402B95BC8}" type="datetime1">
              <a:rPr lang="en-US" smtClean="0"/>
              <a:t>2/21/2022</a:t>
            </a:fld>
            <a:endParaRPr lang="en-US" dirty="0"/>
          </a:p>
        </p:txBody>
      </p:sp>
      <p:sp>
        <p:nvSpPr>
          <p:cNvPr id="5" name="Footer Placeholder 4"/>
          <p:cNvSpPr>
            <a:spLocks noGrp="1"/>
          </p:cNvSpPr>
          <p:nvPr>
            <p:ph type="ftr" sz="quarter" idx="11"/>
          </p:nvPr>
        </p:nvSpPr>
        <p:spPr>
          <a:xfrm>
            <a:off x="7239000" y="70104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85</a:t>
            </a:fld>
            <a:endParaRPr lang="en-US"/>
          </a:p>
        </p:txBody>
      </p:sp>
    </p:spTree>
    <p:extLst>
      <p:ext uri="{BB962C8B-B14F-4D97-AF65-F5344CB8AC3E}">
        <p14:creationId xmlns:p14="http://schemas.microsoft.com/office/powerpoint/2010/main" val="20851952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169920" y="-1981200"/>
            <a:ext cx="7498080" cy="731838"/>
          </a:xfrm>
        </p:spPr>
        <p:txBody>
          <a:bodyPr>
            <a:normAutofit/>
          </a:bodyPr>
          <a:lstStyle/>
          <a:p>
            <a:endParaRPr lang="en-GB" dirty="0"/>
          </a:p>
        </p:txBody>
      </p:sp>
      <p:sp>
        <p:nvSpPr>
          <p:cNvPr id="3" name="Content Placeholder 2"/>
          <p:cNvSpPr>
            <a:spLocks noGrp="1"/>
          </p:cNvSpPr>
          <p:nvPr>
            <p:ph idx="1"/>
          </p:nvPr>
        </p:nvSpPr>
        <p:spPr>
          <a:xfrm>
            <a:off x="2959608" y="-990600"/>
            <a:ext cx="7498080" cy="152400"/>
          </a:xfrm>
        </p:spPr>
        <p:txBody>
          <a:bodyPr>
            <a:normAutofit fontScale="25000" lnSpcReduction="20000"/>
          </a:bodyPr>
          <a:lstStyle/>
          <a:p>
            <a:endParaRPr lang="en-GB" dirty="0"/>
          </a:p>
        </p:txBody>
      </p:sp>
      <p:sp>
        <p:nvSpPr>
          <p:cNvPr id="4" name="Date Placeholder 3"/>
          <p:cNvSpPr>
            <a:spLocks noGrp="1"/>
          </p:cNvSpPr>
          <p:nvPr>
            <p:ph type="dt" sz="half" idx="10"/>
          </p:nvPr>
        </p:nvSpPr>
        <p:spPr>
          <a:xfrm>
            <a:off x="5562600" y="7696200"/>
            <a:ext cx="2133600" cy="476250"/>
          </a:xfrm>
        </p:spPr>
        <p:txBody>
          <a:bodyPr/>
          <a:lstStyle/>
          <a:p>
            <a:fld id="{79133C9C-E26B-4525-9445-C8534E09B3BC}" type="datetime1">
              <a:rPr lang="en-US" smtClean="0"/>
              <a:t>2/21/2022</a:t>
            </a:fld>
            <a:endParaRPr lang="en-US" dirty="0"/>
          </a:p>
        </p:txBody>
      </p:sp>
      <p:sp>
        <p:nvSpPr>
          <p:cNvPr id="5" name="Footer Placeholder 4"/>
          <p:cNvSpPr>
            <a:spLocks noGrp="1"/>
          </p:cNvSpPr>
          <p:nvPr>
            <p:ph type="ftr" sz="quarter" idx="11"/>
          </p:nvPr>
        </p:nvSpPr>
        <p:spPr>
          <a:xfrm flipV="1">
            <a:off x="7467600" y="7772400"/>
            <a:ext cx="2895600" cy="990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86</a:t>
            </a:fld>
            <a:endParaRPr lang="en-US"/>
          </a:p>
        </p:txBody>
      </p:sp>
      <p:pic>
        <p:nvPicPr>
          <p:cNvPr id="9218" name="Picture 2" descr="C:\Users\NURSING\Documents\optic-nerve-connect-to-the-chimes-which-crosses-over-lovely-visual-pathway-diagram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5517"/>
            <a:ext cx="7467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345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a:solidFill>
                  <a:srgbClr val="FF0000"/>
                </a:solidFill>
                <a:latin typeface="Bookman Old Style" pitchFamily="18" charset="0"/>
              </a:rPr>
              <a:t>THE PROCESS OF EYE EXAMINATION</a:t>
            </a:r>
            <a:br>
              <a:rPr lang="en-US" sz="4000" b="1" dirty="0">
                <a:solidFill>
                  <a:srgbClr val="FF0000"/>
                </a:solidFill>
                <a:latin typeface="Bookman Old Style" pitchFamily="18" charset="0"/>
              </a:rPr>
            </a:br>
            <a:endParaRPr lang="en-US" dirty="0"/>
          </a:p>
        </p:txBody>
      </p:sp>
      <p:sp>
        <p:nvSpPr>
          <p:cNvPr id="3" name="Content Placeholder 2"/>
          <p:cNvSpPr>
            <a:spLocks noGrp="1"/>
          </p:cNvSpPr>
          <p:nvPr>
            <p:ph type="body" idx="1"/>
          </p:nvPr>
        </p:nvSpPr>
        <p:spPr/>
        <p:txBody>
          <a:bodyPr/>
          <a:lstStyle/>
          <a:p>
            <a:pPr>
              <a:buNone/>
            </a:pPr>
            <a:endParaRPr lang="en-US" dirty="0" smtClean="0">
              <a:latin typeface="Bookman Old Style" pitchFamily="18" charset="0"/>
            </a:endParaRPr>
          </a:p>
          <a:p>
            <a:r>
              <a:rPr lang="en-US" dirty="0">
                <a:latin typeface="Bookman Old Style" pitchFamily="18" charset="0"/>
              </a:rPr>
              <a:t>Inspection of the </a:t>
            </a:r>
            <a:r>
              <a:rPr lang="en-US" dirty="0" smtClean="0">
                <a:latin typeface="Bookman Old Style" pitchFamily="18" charset="0"/>
              </a:rPr>
              <a:t>eye</a:t>
            </a:r>
            <a:endParaRPr lang="en-US" dirty="0">
              <a:latin typeface="Bookman Old Style" pitchFamily="18" charset="0"/>
            </a:endParaRPr>
          </a:p>
        </p:txBody>
      </p:sp>
      <p:sp>
        <p:nvSpPr>
          <p:cNvPr id="4" name="Date Placeholder 3"/>
          <p:cNvSpPr>
            <a:spLocks noGrp="1"/>
          </p:cNvSpPr>
          <p:nvPr>
            <p:ph type="dt" sz="half" idx="10"/>
          </p:nvPr>
        </p:nvSpPr>
        <p:spPr/>
        <p:txBody>
          <a:bodyPr/>
          <a:lstStyle/>
          <a:p>
            <a:fld id="{1D79ACAB-DF42-45A6-A020-ED601006835D}"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7696200" cy="838200"/>
          </a:xfrm>
        </p:spPr>
        <p:txBody>
          <a:bodyPr/>
          <a:lstStyle/>
          <a:p>
            <a:r>
              <a:rPr lang="en-US" dirty="0" smtClean="0"/>
              <a:t>Health history</a:t>
            </a:r>
            <a:endParaRPr lang="en-US" dirty="0"/>
          </a:p>
        </p:txBody>
      </p:sp>
      <p:sp>
        <p:nvSpPr>
          <p:cNvPr id="3" name="Content Placeholder 2"/>
          <p:cNvSpPr>
            <a:spLocks noGrp="1"/>
          </p:cNvSpPr>
          <p:nvPr>
            <p:ph idx="1"/>
          </p:nvPr>
        </p:nvSpPr>
        <p:spPr>
          <a:xfrm>
            <a:off x="685800" y="685800"/>
            <a:ext cx="11049000" cy="5029200"/>
          </a:xfrm>
        </p:spPr>
        <p:txBody>
          <a:bodyPr>
            <a:normAutofit/>
          </a:bodyPr>
          <a:lstStyle/>
          <a:p>
            <a:r>
              <a:rPr lang="en-US" sz="3200" dirty="0">
                <a:latin typeface="Bookman Old Style" pitchFamily="18" charset="0"/>
              </a:rPr>
              <a:t>Explore the clients health history for risk factors associated with eye disorders including;</a:t>
            </a:r>
          </a:p>
          <a:p>
            <a:pPr>
              <a:buFont typeface="Wingdings" pitchFamily="2" charset="2"/>
              <a:buChar char="ü"/>
            </a:pPr>
            <a:r>
              <a:rPr lang="en-US" sz="3200" dirty="0">
                <a:latin typeface="Bookman Old Style" pitchFamily="18" charset="0"/>
              </a:rPr>
              <a:t>Family history of eye diseases</a:t>
            </a:r>
          </a:p>
          <a:p>
            <a:pPr>
              <a:buFont typeface="Wingdings" pitchFamily="2" charset="2"/>
              <a:buChar char="ü"/>
            </a:pPr>
            <a:r>
              <a:rPr lang="en-US" sz="3200" dirty="0">
                <a:latin typeface="Bookman Old Style" pitchFamily="18" charset="0"/>
              </a:rPr>
              <a:t>Systemic medical conditions</a:t>
            </a:r>
          </a:p>
          <a:p>
            <a:pPr>
              <a:buFont typeface="Wingdings" pitchFamily="2" charset="2"/>
              <a:buChar char="ü"/>
            </a:pPr>
            <a:r>
              <a:rPr lang="en-US" sz="3200" dirty="0">
                <a:latin typeface="Bookman Old Style" pitchFamily="18" charset="0"/>
              </a:rPr>
              <a:t>Sports injuries</a:t>
            </a:r>
          </a:p>
          <a:p>
            <a:pPr>
              <a:buFont typeface="Wingdings" pitchFamily="2" charset="2"/>
              <a:buChar char="ü"/>
            </a:pPr>
            <a:r>
              <a:rPr lang="en-US" sz="3200" dirty="0">
                <a:latin typeface="Bookman Old Style" pitchFamily="18" charset="0"/>
              </a:rPr>
              <a:t>Laser surgery</a:t>
            </a:r>
          </a:p>
          <a:p>
            <a:pPr>
              <a:buFont typeface="Wingdings" pitchFamily="2" charset="2"/>
              <a:buChar char="ü"/>
            </a:pPr>
            <a:r>
              <a:rPr lang="en-US" sz="3200" dirty="0">
                <a:latin typeface="Bookman Old Style" pitchFamily="18" charset="0"/>
              </a:rPr>
              <a:t>Blows to the head</a:t>
            </a:r>
          </a:p>
          <a:p>
            <a:pPr>
              <a:buFont typeface="Wingdings" pitchFamily="2" charset="2"/>
              <a:buChar char="ü"/>
            </a:pPr>
            <a:r>
              <a:rPr lang="en-US" sz="3200" dirty="0">
                <a:latin typeface="Bookman Old Style" pitchFamily="18" charset="0"/>
              </a:rPr>
              <a:t>Vitamin A deficiency</a:t>
            </a:r>
          </a:p>
          <a:p>
            <a:pPr>
              <a:buFont typeface="Wingdings" pitchFamily="2" charset="2"/>
              <a:buChar char="ü"/>
            </a:pPr>
            <a:r>
              <a:rPr lang="en-US" sz="3200" dirty="0">
                <a:latin typeface="Bookman Old Style" pitchFamily="18" charset="0"/>
              </a:rPr>
              <a:t>Certain medications</a:t>
            </a:r>
          </a:p>
          <a:p>
            <a:endParaRPr lang="en-US" sz="2400" dirty="0"/>
          </a:p>
        </p:txBody>
      </p:sp>
      <p:sp>
        <p:nvSpPr>
          <p:cNvPr id="4" name="Date Placeholder 3"/>
          <p:cNvSpPr>
            <a:spLocks noGrp="1"/>
          </p:cNvSpPr>
          <p:nvPr>
            <p:ph type="dt" sz="half" idx="10"/>
          </p:nvPr>
        </p:nvSpPr>
        <p:spPr>
          <a:xfrm flipV="1">
            <a:off x="5105400" y="7086600"/>
            <a:ext cx="2133600" cy="76200"/>
          </a:xfrm>
        </p:spPr>
        <p:txBody>
          <a:bodyPr/>
          <a:lstStyle/>
          <a:p>
            <a:fld id="{87F9C60B-64CD-405A-A7AC-4D12C56E45A4}" type="datetime1">
              <a:rPr lang="en-US" smtClean="0"/>
              <a:t>2/21/2022</a:t>
            </a:fld>
            <a:endParaRPr lang="en-US" dirty="0"/>
          </a:p>
        </p:txBody>
      </p:sp>
      <p:sp>
        <p:nvSpPr>
          <p:cNvPr id="5" name="Footer Placeholder 4"/>
          <p:cNvSpPr>
            <a:spLocks noGrp="1"/>
          </p:cNvSpPr>
          <p:nvPr>
            <p:ph type="ftr" sz="quarter" idx="11"/>
          </p:nvPr>
        </p:nvSpPr>
        <p:spPr>
          <a:xfrm flipV="1">
            <a:off x="7239000" y="7162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88</a:t>
            </a:fld>
            <a:endParaRPr lang="en-US"/>
          </a:p>
        </p:txBody>
      </p:sp>
    </p:spTree>
    <p:extLst>
      <p:ext uri="{BB962C8B-B14F-4D97-AF65-F5344CB8AC3E}">
        <p14:creationId xmlns:p14="http://schemas.microsoft.com/office/powerpoint/2010/main" val="5960287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90688" cy="457200"/>
          </a:xfrm>
        </p:spPr>
        <p:txBody>
          <a:bodyPr>
            <a:normAutofit fontScale="90000"/>
          </a:bodyPr>
          <a:lstStyle/>
          <a:p>
            <a:r>
              <a:rPr lang="en-US" sz="3200" b="1" dirty="0">
                <a:latin typeface="Bookman Old Style" pitchFamily="18" charset="0"/>
              </a:rPr>
              <a:t>Examination of the Eye </a:t>
            </a:r>
          </a:p>
        </p:txBody>
      </p:sp>
      <p:sp>
        <p:nvSpPr>
          <p:cNvPr id="3" name="Content Placeholder 2"/>
          <p:cNvSpPr>
            <a:spLocks noGrp="1"/>
          </p:cNvSpPr>
          <p:nvPr>
            <p:ph idx="1"/>
          </p:nvPr>
        </p:nvSpPr>
        <p:spPr>
          <a:xfrm>
            <a:off x="762000" y="685799"/>
            <a:ext cx="10820400" cy="5229229"/>
          </a:xfrm>
        </p:spPr>
        <p:txBody>
          <a:bodyPr>
            <a:noAutofit/>
          </a:bodyPr>
          <a:lstStyle/>
          <a:p>
            <a:r>
              <a:rPr lang="en-US" sz="2800" dirty="0">
                <a:latin typeface="Bookman Old Style" pitchFamily="18" charset="0"/>
              </a:rPr>
              <a:t>All </a:t>
            </a:r>
            <a:r>
              <a:rPr lang="en-US" sz="2800" dirty="0" smtClean="0">
                <a:latin typeface="Bookman Old Style" pitchFamily="18" charset="0"/>
              </a:rPr>
              <a:t>structures </a:t>
            </a:r>
            <a:r>
              <a:rPr lang="en-US" sz="2800" dirty="0">
                <a:latin typeface="Bookman Old Style" pitchFamily="18" charset="0"/>
              </a:rPr>
              <a:t>are assessed using the modality of inspection.</a:t>
            </a:r>
          </a:p>
          <a:p>
            <a:pPr>
              <a:buNone/>
            </a:pPr>
            <a:r>
              <a:rPr lang="en-US" sz="2800" b="1" i="1" dirty="0">
                <a:latin typeface="Bookman Old Style" pitchFamily="18" charset="0"/>
              </a:rPr>
              <a:t>Normal findings</a:t>
            </a:r>
            <a:endParaRPr lang="en-US" sz="2800" dirty="0">
              <a:latin typeface="Bookman Old Style" pitchFamily="18" charset="0"/>
            </a:endParaRPr>
          </a:p>
          <a:p>
            <a:pPr>
              <a:buNone/>
            </a:pPr>
            <a:r>
              <a:rPr lang="en-US" sz="2800" u="sng" dirty="0">
                <a:latin typeface="Bookman Old Style" pitchFamily="18" charset="0"/>
              </a:rPr>
              <a:t>Eyebrows</a:t>
            </a:r>
            <a:endParaRPr lang="en-US" sz="2800" dirty="0">
              <a:latin typeface="Bookman Old Style" pitchFamily="18" charset="0"/>
            </a:endParaRPr>
          </a:p>
          <a:p>
            <a:r>
              <a:rPr lang="en-US" sz="2800" dirty="0">
                <a:latin typeface="Bookman Old Style" pitchFamily="18" charset="0"/>
              </a:rPr>
              <a:t>Symmetrical and in line with each other</a:t>
            </a:r>
          </a:p>
          <a:p>
            <a:r>
              <a:rPr lang="en-US" sz="2800" dirty="0">
                <a:latin typeface="Bookman Old Style" pitchFamily="18" charset="0"/>
              </a:rPr>
              <a:t>Maybe black, brown or blond depending on race</a:t>
            </a:r>
          </a:p>
          <a:p>
            <a:pPr lvl="0"/>
            <a:r>
              <a:rPr lang="en-US" sz="2800" dirty="0">
                <a:latin typeface="Bookman Old Style" pitchFamily="18" charset="0"/>
              </a:rPr>
              <a:t>Evenly distributed</a:t>
            </a:r>
          </a:p>
          <a:p>
            <a:pPr>
              <a:buNone/>
            </a:pPr>
            <a:r>
              <a:rPr lang="en-US" sz="2800" u="sng" dirty="0">
                <a:latin typeface="Bookman Old Style" pitchFamily="18" charset="0"/>
              </a:rPr>
              <a:t>Eyes</a:t>
            </a:r>
            <a:endParaRPr lang="en-US" sz="2800" dirty="0">
              <a:latin typeface="Bookman Old Style" pitchFamily="18" charset="0"/>
            </a:endParaRPr>
          </a:p>
          <a:p>
            <a:pPr lvl="0"/>
            <a:r>
              <a:rPr lang="en-US" sz="2800" dirty="0">
                <a:latin typeface="Bookman Old Style" pitchFamily="18" charset="0"/>
              </a:rPr>
              <a:t>Evenly placed and inline with each other.</a:t>
            </a:r>
          </a:p>
          <a:p>
            <a:pPr lvl="0"/>
            <a:r>
              <a:rPr lang="en-US" sz="2800" dirty="0">
                <a:latin typeface="Bookman Old Style" pitchFamily="18" charset="0"/>
              </a:rPr>
              <a:t>None protruding.</a:t>
            </a:r>
          </a:p>
          <a:p>
            <a:pPr lvl="0"/>
            <a:r>
              <a:rPr lang="en-US" sz="2800" dirty="0">
                <a:latin typeface="Bookman Old Style" pitchFamily="18" charset="0"/>
              </a:rPr>
              <a:t>Equal </a:t>
            </a:r>
            <a:r>
              <a:rPr lang="en-US" sz="2800" dirty="0" err="1">
                <a:latin typeface="Bookman Old Style" pitchFamily="18" charset="0"/>
              </a:rPr>
              <a:t>palpebral</a:t>
            </a:r>
            <a:r>
              <a:rPr lang="en-US" sz="2800" dirty="0">
                <a:latin typeface="Bookman Old Style" pitchFamily="18" charset="0"/>
              </a:rPr>
              <a:t> fissure.</a:t>
            </a:r>
          </a:p>
          <a:p>
            <a:pPr lvl="0"/>
            <a:endParaRPr lang="en-US" sz="2800" dirty="0">
              <a:latin typeface="Bookman Old Style" pitchFamily="18" charset="0"/>
            </a:endParaRPr>
          </a:p>
          <a:p>
            <a:pPr>
              <a:buNone/>
            </a:pPr>
            <a:r>
              <a:rPr lang="en-US" u="sng" dirty="0" smtClean="0">
                <a:latin typeface="Bookman Old Style" pitchFamily="18" charset="0"/>
              </a:rPr>
              <a:t> </a:t>
            </a:r>
            <a:endParaRPr lang="en-US" dirty="0">
              <a:latin typeface="Bookman Old Style" pitchFamily="18" charset="0"/>
            </a:endParaRPr>
          </a:p>
        </p:txBody>
      </p:sp>
      <p:sp>
        <p:nvSpPr>
          <p:cNvPr id="4" name="Date Placeholder 3"/>
          <p:cNvSpPr>
            <a:spLocks noGrp="1"/>
          </p:cNvSpPr>
          <p:nvPr>
            <p:ph type="dt" sz="half" idx="10"/>
          </p:nvPr>
        </p:nvSpPr>
        <p:spPr>
          <a:xfrm flipV="1">
            <a:off x="5105400" y="7086600"/>
            <a:ext cx="2133600" cy="76200"/>
          </a:xfrm>
        </p:spPr>
        <p:txBody>
          <a:bodyPr/>
          <a:lstStyle/>
          <a:p>
            <a:fld id="{ADA55F4D-0B9D-4F96-A8E0-95C7D0281F46}" type="datetime1">
              <a:rPr lang="en-US" smtClean="0"/>
              <a:t>2/21/2022</a:t>
            </a:fld>
            <a:endParaRPr lang="en-US" dirty="0"/>
          </a:p>
        </p:txBody>
      </p:sp>
      <p:sp>
        <p:nvSpPr>
          <p:cNvPr id="5" name="Footer Placeholder 4"/>
          <p:cNvSpPr>
            <a:spLocks noGrp="1"/>
          </p:cNvSpPr>
          <p:nvPr>
            <p:ph type="ftr" sz="quarter" idx="11"/>
          </p:nvPr>
        </p:nvSpPr>
        <p:spPr>
          <a:xfrm>
            <a:off x="7239000" y="7162800"/>
            <a:ext cx="2895600" cy="3048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E51427-714F-40E2-892B-D2046B9910D5}"/>
              </a:ext>
            </a:extLst>
          </p:cNvPr>
          <p:cNvSpPr>
            <a:spLocks noGrp="1"/>
          </p:cNvSpPr>
          <p:nvPr>
            <p:ph type="title"/>
          </p:nvPr>
        </p:nvSpPr>
        <p:spPr>
          <a:xfrm>
            <a:off x="838200" y="230553"/>
            <a:ext cx="10515600" cy="669779"/>
          </a:xfrm>
        </p:spPr>
        <p:txBody>
          <a:bodyPr>
            <a:normAutofit/>
          </a:bodyPr>
          <a:lstStyle/>
          <a:p>
            <a:r>
              <a:rPr lang="en-US" b="1" dirty="0"/>
              <a:t>Format of discussion </a:t>
            </a:r>
          </a:p>
        </p:txBody>
      </p:sp>
      <p:sp>
        <p:nvSpPr>
          <p:cNvPr id="3" name="Content Placeholder 2">
            <a:extLst>
              <a:ext uri="{FF2B5EF4-FFF2-40B4-BE49-F238E27FC236}">
                <a16:creationId xmlns="" xmlns:a16="http://schemas.microsoft.com/office/drawing/2014/main" id="{9FAECB87-5FAE-4A45-B55E-BDFA96B75032}"/>
              </a:ext>
            </a:extLst>
          </p:cNvPr>
          <p:cNvSpPr>
            <a:spLocks noGrp="1"/>
          </p:cNvSpPr>
          <p:nvPr>
            <p:ph idx="1"/>
          </p:nvPr>
        </p:nvSpPr>
        <p:spPr>
          <a:xfrm>
            <a:off x="633046" y="1012874"/>
            <a:ext cx="11057206" cy="5472332"/>
          </a:xfrm>
        </p:spPr>
        <p:txBody>
          <a:bodyPr>
            <a:normAutofit lnSpcReduction="10000"/>
          </a:bodyPr>
          <a:lstStyle/>
          <a:p>
            <a:r>
              <a:rPr lang="en-US" sz="3200" dirty="0"/>
              <a:t>Definition</a:t>
            </a:r>
          </a:p>
          <a:p>
            <a:r>
              <a:rPr lang="en-US" sz="3200" dirty="0"/>
              <a:t>Epidemiology</a:t>
            </a:r>
          </a:p>
          <a:p>
            <a:r>
              <a:rPr lang="en-US" sz="3200" dirty="0"/>
              <a:t>Pathophysiology</a:t>
            </a:r>
          </a:p>
          <a:p>
            <a:r>
              <a:rPr lang="en-US" sz="3200" dirty="0"/>
              <a:t>Clinical manifestation</a:t>
            </a:r>
          </a:p>
          <a:p>
            <a:r>
              <a:rPr lang="en-US" sz="3200" dirty="0"/>
              <a:t>Assessment data (objective, subjective data)</a:t>
            </a:r>
          </a:p>
          <a:p>
            <a:r>
              <a:rPr lang="en-US" sz="3200" dirty="0"/>
              <a:t>Collaborative management </a:t>
            </a:r>
          </a:p>
          <a:p>
            <a:pPr lvl="1"/>
            <a:r>
              <a:rPr lang="en-US" sz="2800" dirty="0"/>
              <a:t>Diagnosis</a:t>
            </a:r>
          </a:p>
          <a:p>
            <a:pPr lvl="1"/>
            <a:r>
              <a:rPr lang="en-US" sz="2800" dirty="0"/>
              <a:t>Medical mx</a:t>
            </a:r>
          </a:p>
          <a:p>
            <a:pPr lvl="1"/>
            <a:r>
              <a:rPr lang="en-US" sz="2800" dirty="0"/>
              <a:t>Surgical mx</a:t>
            </a:r>
          </a:p>
          <a:p>
            <a:pPr lvl="1"/>
            <a:r>
              <a:rPr lang="en-US" sz="2800" dirty="0"/>
              <a:t>Complications</a:t>
            </a:r>
          </a:p>
          <a:p>
            <a:r>
              <a:rPr lang="en-US" sz="3200" dirty="0"/>
              <a:t>Nursing management </a:t>
            </a:r>
          </a:p>
        </p:txBody>
      </p:sp>
      <p:sp>
        <p:nvSpPr>
          <p:cNvPr id="4" name="Date Placeholder 3"/>
          <p:cNvSpPr>
            <a:spLocks noGrp="1"/>
          </p:cNvSpPr>
          <p:nvPr>
            <p:ph type="dt" sz="half" idx="10"/>
          </p:nvPr>
        </p:nvSpPr>
        <p:spPr/>
        <p:txBody>
          <a:bodyPr/>
          <a:lstStyle/>
          <a:p>
            <a:fld id="{5ED7F2C7-93F8-4C0E-BF26-0E4501A59AC2}"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D8D966C6-AA80-46A5-8A9A-0D1AFAB1DCDB}" type="slidenum">
              <a:rPr lang="en-US" smtClean="0"/>
              <a:t>9</a:t>
            </a:fld>
            <a:endParaRPr lang="en-US"/>
          </a:p>
        </p:txBody>
      </p:sp>
    </p:spTree>
    <p:extLst>
      <p:ext uri="{BB962C8B-B14F-4D97-AF65-F5344CB8AC3E}">
        <p14:creationId xmlns:p14="http://schemas.microsoft.com/office/powerpoint/2010/main" val="21419407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33400"/>
            <a:ext cx="5352288" cy="228600"/>
          </a:xfrm>
        </p:spPr>
        <p:txBody>
          <a:bodyPr>
            <a:normAutofit fontScale="90000"/>
          </a:bodyPr>
          <a:lstStyle/>
          <a:p>
            <a:endParaRPr lang="en-US" dirty="0"/>
          </a:p>
        </p:txBody>
      </p:sp>
      <p:sp>
        <p:nvSpPr>
          <p:cNvPr id="3" name="Content Placeholder 2"/>
          <p:cNvSpPr>
            <a:spLocks noGrp="1"/>
          </p:cNvSpPr>
          <p:nvPr>
            <p:ph idx="1"/>
          </p:nvPr>
        </p:nvSpPr>
        <p:spPr>
          <a:xfrm>
            <a:off x="685800" y="152400"/>
            <a:ext cx="10972800" cy="5838829"/>
          </a:xfrm>
        </p:spPr>
        <p:txBody>
          <a:bodyPr>
            <a:normAutofit/>
          </a:bodyPr>
          <a:lstStyle/>
          <a:p>
            <a:pPr>
              <a:buNone/>
            </a:pPr>
            <a:r>
              <a:rPr lang="en-US" sz="2800" u="sng" dirty="0">
                <a:latin typeface="Bookman Old Style" pitchFamily="18" charset="0"/>
              </a:rPr>
              <a:t>Eyelashes</a:t>
            </a:r>
            <a:endParaRPr lang="en-US" sz="2800" dirty="0">
              <a:latin typeface="Bookman Old Style" pitchFamily="18" charset="0"/>
            </a:endParaRPr>
          </a:p>
          <a:p>
            <a:pPr lvl="0"/>
            <a:r>
              <a:rPr lang="en-US" sz="2800" dirty="0">
                <a:latin typeface="Bookman Old Style" pitchFamily="18" charset="0"/>
              </a:rPr>
              <a:t>Color dependent on race.</a:t>
            </a:r>
          </a:p>
          <a:p>
            <a:pPr lvl="0"/>
            <a:r>
              <a:rPr lang="en-US" sz="2800" dirty="0">
                <a:latin typeface="Bookman Old Style" pitchFamily="18" charset="0"/>
              </a:rPr>
              <a:t>Evenly distributed.</a:t>
            </a:r>
          </a:p>
          <a:p>
            <a:pPr lvl="0"/>
            <a:r>
              <a:rPr lang="en-US" sz="2800" dirty="0">
                <a:latin typeface="Bookman Old Style" pitchFamily="18" charset="0"/>
              </a:rPr>
              <a:t>Turned outward.</a:t>
            </a:r>
          </a:p>
          <a:p>
            <a:pPr>
              <a:buNone/>
            </a:pPr>
            <a:r>
              <a:rPr lang="en-US" sz="2800" u="sng" dirty="0">
                <a:latin typeface="Bookman Old Style" pitchFamily="18" charset="0"/>
              </a:rPr>
              <a:t>Eyelids &amp; </a:t>
            </a:r>
            <a:r>
              <a:rPr lang="en-US" sz="2800" u="sng" dirty="0" err="1">
                <a:latin typeface="Bookman Old Style" pitchFamily="18" charset="0"/>
              </a:rPr>
              <a:t>Lacrimal</a:t>
            </a:r>
            <a:r>
              <a:rPr lang="en-US" sz="2800" u="sng" dirty="0">
                <a:latin typeface="Bookman Old Style" pitchFamily="18" charset="0"/>
              </a:rPr>
              <a:t> Apparatus</a:t>
            </a:r>
            <a:endParaRPr lang="en-US" sz="2800" dirty="0">
              <a:latin typeface="Bookman Old Style" pitchFamily="18" charset="0"/>
            </a:endParaRPr>
          </a:p>
          <a:p>
            <a:pPr lvl="0"/>
            <a:r>
              <a:rPr lang="en-US" sz="2800" dirty="0">
                <a:latin typeface="Bookman Old Style" pitchFamily="18" charset="0"/>
              </a:rPr>
              <a:t>Inspect the eyelids for position and symmetry.</a:t>
            </a:r>
          </a:p>
          <a:p>
            <a:pPr lvl="0"/>
            <a:r>
              <a:rPr lang="en-US" sz="2800" dirty="0">
                <a:latin typeface="Bookman Old Style" pitchFamily="18" charset="0"/>
              </a:rPr>
              <a:t>Palpate the eyelids for the </a:t>
            </a:r>
            <a:r>
              <a:rPr lang="en-US" sz="2800" dirty="0" err="1">
                <a:latin typeface="Bookman Old Style" pitchFamily="18" charset="0"/>
              </a:rPr>
              <a:t>lacrimal</a:t>
            </a:r>
            <a:r>
              <a:rPr lang="en-US" sz="2800" dirty="0">
                <a:latin typeface="Bookman Old Style" pitchFamily="18" charset="0"/>
              </a:rPr>
              <a:t> glands. </a:t>
            </a:r>
          </a:p>
          <a:p>
            <a:pPr lvl="0"/>
            <a:r>
              <a:rPr lang="en-US" sz="2800" dirty="0">
                <a:latin typeface="Bookman Old Style" pitchFamily="18" charset="0"/>
              </a:rPr>
              <a:t>To examine the </a:t>
            </a:r>
            <a:r>
              <a:rPr lang="en-US" sz="2800" dirty="0" err="1">
                <a:latin typeface="Bookman Old Style" pitchFamily="18" charset="0"/>
              </a:rPr>
              <a:t>lacrimal</a:t>
            </a:r>
            <a:r>
              <a:rPr lang="en-US" sz="2800" dirty="0">
                <a:latin typeface="Bookman Old Style" pitchFamily="18" charset="0"/>
              </a:rPr>
              <a:t> gland, the examiner, lightly slide the pad of the index finger against the client’s upper orbital rim.</a:t>
            </a:r>
          </a:p>
          <a:p>
            <a:pPr lvl="0"/>
            <a:r>
              <a:rPr lang="en-US" sz="2800" dirty="0">
                <a:latin typeface="Bookman Old Style" pitchFamily="18" charset="0"/>
              </a:rPr>
              <a:t>Inquire for any pain or tenderness.</a:t>
            </a:r>
          </a:p>
          <a:p>
            <a:pPr lvl="0"/>
            <a:r>
              <a:rPr lang="en-US" sz="2800" dirty="0">
                <a:latin typeface="Bookman Old Style" pitchFamily="18" charset="0"/>
              </a:rPr>
              <a:t>Palpate for the </a:t>
            </a:r>
            <a:r>
              <a:rPr lang="en-US" sz="2800" dirty="0" err="1">
                <a:latin typeface="Bookman Old Style" pitchFamily="18" charset="0"/>
              </a:rPr>
              <a:t>nasolacrimal</a:t>
            </a:r>
            <a:r>
              <a:rPr lang="en-US" sz="2800" dirty="0">
                <a:latin typeface="Bookman Old Style" pitchFamily="18" charset="0"/>
              </a:rPr>
              <a:t> duct to check for obstruction. </a:t>
            </a:r>
          </a:p>
          <a:p>
            <a:pPr lvl="0">
              <a:buNone/>
            </a:pPr>
            <a:endParaRPr lang="en-US" sz="2800" dirty="0">
              <a:latin typeface="Bookman Old Style" pitchFamily="18" charset="0"/>
            </a:endParaRPr>
          </a:p>
        </p:txBody>
      </p:sp>
      <p:sp>
        <p:nvSpPr>
          <p:cNvPr id="4" name="Date Placeholder 3"/>
          <p:cNvSpPr>
            <a:spLocks noGrp="1"/>
          </p:cNvSpPr>
          <p:nvPr>
            <p:ph type="dt" sz="half" idx="10"/>
          </p:nvPr>
        </p:nvSpPr>
        <p:spPr>
          <a:xfrm flipV="1">
            <a:off x="5105400" y="7086600"/>
            <a:ext cx="2133600" cy="152400"/>
          </a:xfrm>
        </p:spPr>
        <p:txBody>
          <a:bodyPr/>
          <a:lstStyle/>
          <a:p>
            <a:fld id="{7A4F52C0-4FD9-44B0-B0CC-5D7000EAF09C}" type="datetime1">
              <a:rPr lang="en-US" smtClean="0"/>
              <a:t>2/21/2022</a:t>
            </a:fld>
            <a:endParaRPr lang="en-US" dirty="0"/>
          </a:p>
        </p:txBody>
      </p:sp>
      <p:sp>
        <p:nvSpPr>
          <p:cNvPr id="5" name="Footer Placeholder 4"/>
          <p:cNvSpPr>
            <a:spLocks noGrp="1"/>
          </p:cNvSpPr>
          <p:nvPr>
            <p:ph type="ftr" sz="quarter" idx="11"/>
          </p:nvPr>
        </p:nvSpPr>
        <p:spPr>
          <a:xfrm flipV="1">
            <a:off x="7239000" y="70866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1143000"/>
            <a:ext cx="7498080" cy="228600"/>
          </a:xfrm>
        </p:spPr>
        <p:txBody>
          <a:bodyPr>
            <a:normAutofit fontScale="90000"/>
          </a:bodyPr>
          <a:lstStyle/>
          <a:p>
            <a:endParaRPr lang="en-US" dirty="0"/>
          </a:p>
        </p:txBody>
      </p:sp>
      <p:sp>
        <p:nvSpPr>
          <p:cNvPr id="3" name="Content Placeholder 2"/>
          <p:cNvSpPr>
            <a:spLocks noGrp="1"/>
          </p:cNvSpPr>
          <p:nvPr>
            <p:ph idx="1"/>
          </p:nvPr>
        </p:nvSpPr>
        <p:spPr>
          <a:xfrm>
            <a:off x="685800" y="152400"/>
            <a:ext cx="10744200" cy="5486400"/>
          </a:xfrm>
        </p:spPr>
        <p:txBody>
          <a:bodyPr>
            <a:normAutofit/>
          </a:bodyPr>
          <a:lstStyle/>
          <a:p>
            <a:pPr lvl="0"/>
            <a:r>
              <a:rPr lang="en-US" sz="2800" dirty="0">
                <a:latin typeface="Bookman Old Style" pitchFamily="18" charset="0"/>
              </a:rPr>
              <a:t>To assess the </a:t>
            </a:r>
            <a:r>
              <a:rPr lang="en-US" sz="2800" dirty="0" err="1">
                <a:latin typeface="Bookman Old Style" pitchFamily="18" charset="0"/>
              </a:rPr>
              <a:t>nasolacrimal</a:t>
            </a:r>
            <a:r>
              <a:rPr lang="en-US" sz="2800" dirty="0">
                <a:latin typeface="Bookman Old Style" pitchFamily="18" charset="0"/>
              </a:rPr>
              <a:t> duct, the examiner presses with the index finger against the client’s lower inner orbital rim, at the </a:t>
            </a:r>
            <a:r>
              <a:rPr lang="en-US" sz="2800" dirty="0" err="1">
                <a:latin typeface="Bookman Old Style" pitchFamily="18" charset="0"/>
              </a:rPr>
              <a:t>lacrimal</a:t>
            </a:r>
            <a:r>
              <a:rPr lang="en-US" sz="2800" dirty="0">
                <a:latin typeface="Bookman Old Style" pitchFamily="18" charset="0"/>
              </a:rPr>
              <a:t> sac, </a:t>
            </a:r>
            <a:r>
              <a:rPr lang="en-US" sz="2800" b="1" dirty="0">
                <a:latin typeface="Bookman Old Style" pitchFamily="18" charset="0"/>
              </a:rPr>
              <a:t>NOT AGAINST THE NOSE.</a:t>
            </a:r>
            <a:endParaRPr lang="en-US" sz="2800" dirty="0">
              <a:latin typeface="Bookman Old Style" pitchFamily="18" charset="0"/>
            </a:endParaRPr>
          </a:p>
          <a:p>
            <a:pPr lvl="0"/>
            <a:r>
              <a:rPr lang="en-US" sz="2800" dirty="0">
                <a:latin typeface="Bookman Old Style" pitchFamily="18" charset="0"/>
              </a:rPr>
              <a:t>In the presence of blockage, this will cause regurgitation of fluid in the puncta</a:t>
            </a:r>
          </a:p>
          <a:p>
            <a:pPr>
              <a:buNone/>
            </a:pPr>
            <a:r>
              <a:rPr lang="en-US" sz="2800" b="1" i="1" dirty="0">
                <a:latin typeface="Bookman Old Style" pitchFamily="18" charset="0"/>
              </a:rPr>
              <a:t>Normal Findings</a:t>
            </a:r>
            <a:endParaRPr lang="en-US" sz="2800" dirty="0">
              <a:latin typeface="Bookman Old Style" pitchFamily="18" charset="0"/>
            </a:endParaRPr>
          </a:p>
          <a:p>
            <a:pPr>
              <a:buNone/>
            </a:pPr>
            <a:r>
              <a:rPr lang="en-US" sz="2800" u="sng" dirty="0">
                <a:latin typeface="Bookman Old Style" pitchFamily="18" charset="0"/>
              </a:rPr>
              <a:t>Eyelids</a:t>
            </a:r>
            <a:endParaRPr lang="en-US" sz="2800" dirty="0">
              <a:latin typeface="Bookman Old Style" pitchFamily="18" charset="0"/>
            </a:endParaRPr>
          </a:p>
          <a:p>
            <a:pPr lvl="0"/>
            <a:r>
              <a:rPr lang="en-US" sz="2800" dirty="0">
                <a:latin typeface="Bookman Old Style" pitchFamily="18" charset="0"/>
              </a:rPr>
              <a:t>Upper eyelids cover the small portion of the iris, cornea, and sclera when eyes are open.</a:t>
            </a:r>
          </a:p>
          <a:p>
            <a:pPr lvl="0"/>
            <a:r>
              <a:rPr lang="en-US" sz="2800" dirty="0">
                <a:latin typeface="Bookman Old Style" pitchFamily="18" charset="0"/>
              </a:rPr>
              <a:t>No PTOSIS noted. (Drooping of upper eyelids).</a:t>
            </a:r>
          </a:p>
          <a:p>
            <a:pPr lvl="0"/>
            <a:r>
              <a:rPr lang="en-US" sz="2800" dirty="0">
                <a:latin typeface="Bookman Old Style" pitchFamily="18" charset="0"/>
              </a:rPr>
              <a:t>Meets completely when eyes are closed.</a:t>
            </a:r>
          </a:p>
          <a:p>
            <a:pPr lvl="0"/>
            <a:r>
              <a:rPr lang="en-US" sz="2800" dirty="0">
                <a:latin typeface="Bookman Old Style" pitchFamily="18" charset="0"/>
              </a:rPr>
              <a:t>Symmetrical.</a:t>
            </a:r>
          </a:p>
          <a:p>
            <a:pPr lvl="0"/>
            <a:endParaRPr lang="en-US" sz="2800" dirty="0"/>
          </a:p>
        </p:txBody>
      </p:sp>
      <p:sp>
        <p:nvSpPr>
          <p:cNvPr id="4" name="Date Placeholder 3"/>
          <p:cNvSpPr>
            <a:spLocks noGrp="1"/>
          </p:cNvSpPr>
          <p:nvPr>
            <p:ph type="dt" sz="half" idx="10"/>
          </p:nvPr>
        </p:nvSpPr>
        <p:spPr>
          <a:xfrm>
            <a:off x="5105400" y="7086600"/>
            <a:ext cx="2133600" cy="76200"/>
          </a:xfrm>
        </p:spPr>
        <p:txBody>
          <a:bodyPr/>
          <a:lstStyle/>
          <a:p>
            <a:fld id="{F966A953-9094-4315-8BC3-95E5FA24F9B7}" type="datetime1">
              <a:rPr lang="en-US" smtClean="0"/>
              <a:t>2/21/2022</a:t>
            </a:fld>
            <a:endParaRPr lang="en-US" dirty="0"/>
          </a:p>
        </p:txBody>
      </p:sp>
      <p:sp>
        <p:nvSpPr>
          <p:cNvPr id="5" name="Footer Placeholder 4"/>
          <p:cNvSpPr>
            <a:spLocks noGrp="1"/>
          </p:cNvSpPr>
          <p:nvPr>
            <p:ph type="ftr" sz="quarter" idx="11"/>
          </p:nvPr>
        </p:nvSpPr>
        <p:spPr>
          <a:xfrm>
            <a:off x="7239000" y="7162800"/>
            <a:ext cx="2895600" cy="762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838200"/>
            <a:ext cx="7498080" cy="381000"/>
          </a:xfrm>
        </p:spPr>
        <p:txBody>
          <a:bodyPr>
            <a:normAutofit fontScale="90000"/>
          </a:bodyPr>
          <a:lstStyle/>
          <a:p>
            <a:endParaRPr lang="en-US" dirty="0"/>
          </a:p>
        </p:txBody>
      </p:sp>
      <p:sp>
        <p:nvSpPr>
          <p:cNvPr id="3" name="Content Placeholder 2"/>
          <p:cNvSpPr>
            <a:spLocks noGrp="1"/>
          </p:cNvSpPr>
          <p:nvPr>
            <p:ph idx="1"/>
          </p:nvPr>
        </p:nvSpPr>
        <p:spPr>
          <a:xfrm>
            <a:off x="762000" y="228600"/>
            <a:ext cx="11201400" cy="5410200"/>
          </a:xfrm>
        </p:spPr>
        <p:txBody>
          <a:bodyPr>
            <a:noAutofit/>
          </a:bodyPr>
          <a:lstStyle/>
          <a:p>
            <a:pPr>
              <a:buNone/>
            </a:pPr>
            <a:r>
              <a:rPr lang="en-US" sz="3200" u="sng" dirty="0" err="1">
                <a:latin typeface="Bookman Old Style" pitchFamily="18" charset="0"/>
              </a:rPr>
              <a:t>Lacrimal</a:t>
            </a:r>
            <a:r>
              <a:rPr lang="en-US" sz="3200" u="sng" dirty="0">
                <a:latin typeface="Bookman Old Style" pitchFamily="18" charset="0"/>
              </a:rPr>
              <a:t> Apparatus</a:t>
            </a:r>
            <a:endParaRPr lang="en-US" sz="3200" dirty="0">
              <a:latin typeface="Bookman Old Style" pitchFamily="18" charset="0"/>
            </a:endParaRPr>
          </a:p>
          <a:p>
            <a:pPr lvl="0"/>
            <a:r>
              <a:rPr lang="en-US" sz="3200" dirty="0" err="1">
                <a:latin typeface="Bookman Old Style" pitchFamily="18" charset="0"/>
              </a:rPr>
              <a:t>Lacrimal</a:t>
            </a:r>
            <a:r>
              <a:rPr lang="en-US" sz="3200" dirty="0">
                <a:latin typeface="Bookman Old Style" pitchFamily="18" charset="0"/>
              </a:rPr>
              <a:t> gland is normally non palpable.</a:t>
            </a:r>
          </a:p>
          <a:p>
            <a:pPr lvl="0"/>
            <a:r>
              <a:rPr lang="en-US" sz="3200" dirty="0">
                <a:latin typeface="Bookman Old Style" pitchFamily="18" charset="0"/>
              </a:rPr>
              <a:t>No tenderness on palpation.</a:t>
            </a:r>
          </a:p>
          <a:p>
            <a:pPr lvl="0"/>
            <a:r>
              <a:rPr lang="en-US" sz="3200" dirty="0">
                <a:latin typeface="Bookman Old Style" pitchFamily="18" charset="0"/>
              </a:rPr>
              <a:t>No regurgitation from the </a:t>
            </a:r>
            <a:r>
              <a:rPr lang="en-US" sz="3200" dirty="0" err="1">
                <a:latin typeface="Bookman Old Style" pitchFamily="18" charset="0"/>
              </a:rPr>
              <a:t>nasolacrimal</a:t>
            </a:r>
            <a:r>
              <a:rPr lang="en-US" sz="3200" dirty="0">
                <a:latin typeface="Bookman Old Style" pitchFamily="18" charset="0"/>
              </a:rPr>
              <a:t> duct.</a:t>
            </a:r>
          </a:p>
          <a:p>
            <a:pPr>
              <a:buNone/>
            </a:pPr>
            <a:r>
              <a:rPr lang="en-US" sz="3200" u="sng" dirty="0">
                <a:latin typeface="Bookman Old Style" pitchFamily="18" charset="0"/>
              </a:rPr>
              <a:t>Conjunctivae</a:t>
            </a:r>
            <a:endParaRPr lang="en-US" sz="3200" dirty="0">
              <a:latin typeface="Bookman Old Style" pitchFamily="18" charset="0"/>
            </a:endParaRPr>
          </a:p>
          <a:p>
            <a:pPr lvl="0"/>
            <a:r>
              <a:rPr lang="en-US" sz="3200" dirty="0">
                <a:latin typeface="Bookman Old Style" pitchFamily="18" charset="0"/>
              </a:rPr>
              <a:t>The bulbar and </a:t>
            </a:r>
            <a:r>
              <a:rPr lang="en-US" sz="3200" dirty="0" err="1">
                <a:latin typeface="Bookman Old Style" pitchFamily="18" charset="0"/>
              </a:rPr>
              <a:t>palpebral</a:t>
            </a:r>
            <a:r>
              <a:rPr lang="en-US" sz="3200" dirty="0">
                <a:latin typeface="Bookman Old Style" pitchFamily="18" charset="0"/>
              </a:rPr>
              <a:t> conjunctivae are examined by separating the eyelids widely and having the client look up, down and to each side. </a:t>
            </a:r>
          </a:p>
          <a:p>
            <a:pPr lvl="0"/>
            <a:r>
              <a:rPr lang="en-US" sz="3200" dirty="0">
                <a:latin typeface="Bookman Old Style" pitchFamily="18" charset="0"/>
              </a:rPr>
              <a:t>When separating the lids, the examiner should exert NO PRESSURE against the eyeball; rather, the examiner should hold the lids against the ridges of the bony orbit surrounding the eye.</a:t>
            </a:r>
          </a:p>
          <a:p>
            <a:endParaRPr lang="en-US" sz="600" dirty="0"/>
          </a:p>
        </p:txBody>
      </p:sp>
      <p:sp>
        <p:nvSpPr>
          <p:cNvPr id="4" name="Date Placeholder 3"/>
          <p:cNvSpPr>
            <a:spLocks noGrp="1"/>
          </p:cNvSpPr>
          <p:nvPr>
            <p:ph type="dt" sz="half" idx="10"/>
          </p:nvPr>
        </p:nvSpPr>
        <p:spPr>
          <a:xfrm flipV="1">
            <a:off x="5105400" y="7239000"/>
            <a:ext cx="2133600" cy="304800"/>
          </a:xfrm>
        </p:spPr>
        <p:txBody>
          <a:bodyPr/>
          <a:lstStyle/>
          <a:p>
            <a:fld id="{E25C99FE-4848-47CD-BE82-B495518950C6}" type="datetime1">
              <a:rPr lang="en-US" smtClean="0"/>
              <a:t>2/21/2022</a:t>
            </a:fld>
            <a:endParaRPr lang="en-US" dirty="0"/>
          </a:p>
        </p:txBody>
      </p:sp>
      <p:sp>
        <p:nvSpPr>
          <p:cNvPr id="5" name="Footer Placeholder 4"/>
          <p:cNvSpPr>
            <a:spLocks noGrp="1"/>
          </p:cNvSpPr>
          <p:nvPr>
            <p:ph type="ftr" sz="quarter" idx="11"/>
          </p:nvPr>
        </p:nvSpPr>
        <p:spPr>
          <a:xfrm flipV="1">
            <a:off x="7239000" y="7086600"/>
            <a:ext cx="2895600" cy="76200"/>
          </a:xfrm>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959608" y="-304800"/>
            <a:ext cx="7498080" cy="76200"/>
          </a:xfrm>
        </p:spPr>
        <p:txBody>
          <a:bodyPr>
            <a:normAutofit fontScale="90000"/>
          </a:bodyPr>
          <a:lstStyle/>
          <a:p>
            <a:endParaRPr lang="en-US" dirty="0"/>
          </a:p>
        </p:txBody>
      </p:sp>
      <p:sp>
        <p:nvSpPr>
          <p:cNvPr id="3" name="Content Placeholder 2"/>
          <p:cNvSpPr>
            <a:spLocks noGrp="1"/>
          </p:cNvSpPr>
          <p:nvPr>
            <p:ph idx="1"/>
          </p:nvPr>
        </p:nvSpPr>
        <p:spPr>
          <a:xfrm>
            <a:off x="990600" y="304800"/>
            <a:ext cx="10744200" cy="5257800"/>
          </a:xfrm>
        </p:spPr>
        <p:txBody>
          <a:bodyPr>
            <a:noAutofit/>
          </a:bodyPr>
          <a:lstStyle/>
          <a:p>
            <a:r>
              <a:rPr lang="en-US" sz="2800" b="1" dirty="0">
                <a:latin typeface="Bookman Old Style" pitchFamily="18" charset="0"/>
              </a:rPr>
              <a:t>In examining the palpebral conjunctiva, everting the upper eyelid in necessary and is done as follow:</a:t>
            </a:r>
            <a:endParaRPr lang="en-US" sz="2800" dirty="0">
              <a:latin typeface="Bookman Old Style" pitchFamily="18" charset="0"/>
            </a:endParaRPr>
          </a:p>
          <a:p>
            <a:pPr lvl="0"/>
            <a:r>
              <a:rPr lang="en-US" sz="2800" dirty="0">
                <a:latin typeface="Bookman Old Style" pitchFamily="18" charset="0"/>
              </a:rPr>
              <a:t>Ask the client to look down but keep his eyes slightly open.</a:t>
            </a:r>
          </a:p>
          <a:p>
            <a:pPr lvl="0"/>
            <a:r>
              <a:rPr lang="en-US" sz="2800" dirty="0">
                <a:latin typeface="Bookman Old Style" pitchFamily="18" charset="0"/>
              </a:rPr>
              <a:t> This relaxes the </a:t>
            </a:r>
            <a:r>
              <a:rPr lang="en-US" sz="2800" dirty="0" err="1">
                <a:latin typeface="Bookman Old Style" pitchFamily="18" charset="0"/>
              </a:rPr>
              <a:t>levator</a:t>
            </a:r>
            <a:r>
              <a:rPr lang="en-US" sz="2800" dirty="0">
                <a:latin typeface="Bookman Old Style" pitchFamily="18" charset="0"/>
              </a:rPr>
              <a:t> muscles, whereas closing the eyes contracts the orbicularis muscle, preventing lid eversion.</a:t>
            </a:r>
          </a:p>
          <a:p>
            <a:pPr lvl="0"/>
            <a:r>
              <a:rPr lang="en-US" sz="2800" dirty="0">
                <a:latin typeface="Bookman Old Style" pitchFamily="18" charset="0"/>
              </a:rPr>
              <a:t>Gently grasp the upper eyelashes and pull gently downward. </a:t>
            </a:r>
          </a:p>
          <a:p>
            <a:pPr lvl="0"/>
            <a:r>
              <a:rPr lang="en-US" sz="2800" dirty="0">
                <a:latin typeface="Bookman Old Style" pitchFamily="18" charset="0"/>
              </a:rPr>
              <a:t>Do not pull the lashes outward or upward; this, too, causes muscles contraction.</a:t>
            </a:r>
          </a:p>
          <a:p>
            <a:pPr lvl="0"/>
            <a:r>
              <a:rPr lang="en-US" sz="2800" dirty="0">
                <a:latin typeface="Bookman Old Style" pitchFamily="18" charset="0"/>
              </a:rPr>
              <a:t>Place a cotton tip application about I can above the lid margin and push gently downward with the applicator while still holding the lashes. This everts the lid.</a:t>
            </a:r>
          </a:p>
          <a:p>
            <a:endParaRPr lang="en-US" sz="500" dirty="0"/>
          </a:p>
        </p:txBody>
      </p:sp>
      <p:sp>
        <p:nvSpPr>
          <p:cNvPr id="4" name="Date Placeholder 3"/>
          <p:cNvSpPr>
            <a:spLocks noGrp="1"/>
          </p:cNvSpPr>
          <p:nvPr>
            <p:ph type="dt" sz="half" idx="10"/>
          </p:nvPr>
        </p:nvSpPr>
        <p:spPr>
          <a:xfrm>
            <a:off x="5105400" y="7086600"/>
            <a:ext cx="2133600" cy="304800"/>
          </a:xfrm>
        </p:spPr>
        <p:txBody>
          <a:bodyPr/>
          <a:lstStyle/>
          <a:p>
            <a:fld id="{3B009F90-EB47-4D44-A048-A6F2218C4E4D}" type="datetime1">
              <a:rPr lang="en-US" smtClean="0"/>
              <a:t>2/21/2022</a:t>
            </a:fld>
            <a:endParaRPr lang="en-US" dirty="0"/>
          </a:p>
        </p:txBody>
      </p:sp>
      <p:sp>
        <p:nvSpPr>
          <p:cNvPr id="5" name="Footer Placeholder 4"/>
          <p:cNvSpPr>
            <a:spLocks noGrp="1"/>
          </p:cNvSpPr>
          <p:nvPr>
            <p:ph type="ftr" sz="quarter" idx="11"/>
          </p:nvPr>
        </p:nvSpPr>
        <p:spPr>
          <a:xfrm>
            <a:off x="7239000" y="72390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304800"/>
          </a:xfrm>
        </p:spPr>
        <p:txBody>
          <a:bodyPr>
            <a:normAutofit fontScale="90000"/>
          </a:bodyPr>
          <a:lstStyle/>
          <a:p>
            <a:endParaRPr lang="en-US" dirty="0"/>
          </a:p>
        </p:txBody>
      </p:sp>
      <p:sp>
        <p:nvSpPr>
          <p:cNvPr id="3" name="Content Placeholder 2"/>
          <p:cNvSpPr>
            <a:spLocks noGrp="1"/>
          </p:cNvSpPr>
          <p:nvPr>
            <p:ph idx="1"/>
          </p:nvPr>
        </p:nvSpPr>
        <p:spPr>
          <a:xfrm>
            <a:off x="914400" y="304800"/>
            <a:ext cx="10820400" cy="5334000"/>
          </a:xfrm>
        </p:spPr>
        <p:txBody>
          <a:bodyPr>
            <a:normAutofit fontScale="92500" lnSpcReduction="20000"/>
          </a:bodyPr>
          <a:lstStyle/>
          <a:p>
            <a:pPr lvl="0"/>
            <a:r>
              <a:rPr lang="en-US" sz="3000" dirty="0">
                <a:latin typeface="Bookman Old Style" pitchFamily="18" charset="0"/>
              </a:rPr>
              <a:t>Hold the lashes of the </a:t>
            </a:r>
            <a:r>
              <a:rPr lang="en-US" sz="3000" dirty="0" err="1">
                <a:latin typeface="Bookman Old Style" pitchFamily="18" charset="0"/>
              </a:rPr>
              <a:t>everted</a:t>
            </a:r>
            <a:r>
              <a:rPr lang="en-US" sz="3000" dirty="0">
                <a:latin typeface="Bookman Old Style" pitchFamily="18" charset="0"/>
              </a:rPr>
              <a:t> lid against the upper ridge of the bony orbit, just beneath the eyebrow, never pushing against the eyebrow.</a:t>
            </a:r>
          </a:p>
          <a:p>
            <a:pPr lvl="0"/>
            <a:r>
              <a:rPr lang="en-US" sz="3000" dirty="0">
                <a:latin typeface="Bookman Old Style" pitchFamily="18" charset="0"/>
              </a:rPr>
              <a:t>Examine the lid for swelling, infection , and presence of foreign objects.</a:t>
            </a:r>
          </a:p>
          <a:p>
            <a:pPr lvl="0"/>
            <a:r>
              <a:rPr lang="en-US" sz="3000" dirty="0">
                <a:latin typeface="Bookman Old Style" pitchFamily="18" charset="0"/>
              </a:rPr>
              <a:t>To return the lid to its normal position, move the lid slightly forward and ask the client to look up and to blink. The lid returns easily to its normal position.</a:t>
            </a:r>
          </a:p>
          <a:p>
            <a:pPr>
              <a:buNone/>
            </a:pPr>
            <a:r>
              <a:rPr lang="en-US" sz="3000" b="1" i="1" dirty="0">
                <a:latin typeface="Bookman Old Style" pitchFamily="18" charset="0"/>
              </a:rPr>
              <a:t>Normal Findings</a:t>
            </a:r>
            <a:endParaRPr lang="en-US" sz="3000" dirty="0">
              <a:latin typeface="Bookman Old Style" pitchFamily="18" charset="0"/>
            </a:endParaRPr>
          </a:p>
          <a:p>
            <a:pPr lvl="0"/>
            <a:r>
              <a:rPr lang="en-US" sz="3000" dirty="0">
                <a:latin typeface="Bookman Old Style" pitchFamily="18" charset="0"/>
              </a:rPr>
              <a:t>Both conjunctiva are pinkish or red in color.</a:t>
            </a:r>
          </a:p>
          <a:p>
            <a:pPr lvl="0"/>
            <a:r>
              <a:rPr lang="en-US" sz="3000" dirty="0">
                <a:latin typeface="Bookman Old Style" pitchFamily="18" charset="0"/>
              </a:rPr>
              <a:t>With presence of many minutes capillaries.</a:t>
            </a:r>
          </a:p>
          <a:p>
            <a:pPr lvl="0"/>
            <a:r>
              <a:rPr lang="en-US" sz="3000" dirty="0">
                <a:latin typeface="Bookman Old Style" pitchFamily="18" charset="0"/>
              </a:rPr>
              <a:t>Moist</a:t>
            </a:r>
          </a:p>
          <a:p>
            <a:pPr lvl="0"/>
            <a:r>
              <a:rPr lang="en-US" sz="3000" dirty="0">
                <a:latin typeface="Bookman Old Style" pitchFamily="18" charset="0"/>
              </a:rPr>
              <a:t>No ulcers</a:t>
            </a:r>
          </a:p>
          <a:p>
            <a:pPr lvl="0"/>
            <a:r>
              <a:rPr lang="en-US" sz="3000" dirty="0">
                <a:latin typeface="Bookman Old Style" pitchFamily="18" charset="0"/>
              </a:rPr>
              <a:t>No foreign objects</a:t>
            </a:r>
          </a:p>
          <a:p>
            <a:pPr lvl="0"/>
            <a:endParaRPr lang="en-US" sz="2800" dirty="0">
              <a:latin typeface="Bookman Old Style" pitchFamily="18" charset="0"/>
            </a:endParaRPr>
          </a:p>
          <a:p>
            <a:endParaRPr lang="en-US" dirty="0"/>
          </a:p>
        </p:txBody>
      </p:sp>
      <p:sp>
        <p:nvSpPr>
          <p:cNvPr id="4" name="Date Placeholder 3"/>
          <p:cNvSpPr>
            <a:spLocks noGrp="1"/>
          </p:cNvSpPr>
          <p:nvPr>
            <p:ph type="dt" sz="half" idx="10"/>
          </p:nvPr>
        </p:nvSpPr>
        <p:spPr>
          <a:xfrm>
            <a:off x="5105400" y="7086600"/>
            <a:ext cx="2133600" cy="76200"/>
          </a:xfrm>
        </p:spPr>
        <p:txBody>
          <a:bodyPr/>
          <a:lstStyle/>
          <a:p>
            <a:fld id="{60F36A75-906B-45AC-BD18-294A3A0494A0}" type="datetime1">
              <a:rPr lang="en-US" smtClean="0"/>
              <a:t>2/21/2022</a:t>
            </a:fld>
            <a:endParaRPr lang="en-US" dirty="0"/>
          </a:p>
        </p:txBody>
      </p:sp>
      <p:sp>
        <p:nvSpPr>
          <p:cNvPr id="5" name="Footer Placeholder 4"/>
          <p:cNvSpPr>
            <a:spLocks noGrp="1"/>
          </p:cNvSpPr>
          <p:nvPr>
            <p:ph type="ftr" sz="quarter" idx="11"/>
          </p:nvPr>
        </p:nvSpPr>
        <p:spPr>
          <a:xfrm>
            <a:off x="7239000" y="70866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515600" cy="5795963"/>
          </a:xfrm>
        </p:spPr>
        <p:txBody>
          <a:bodyPr>
            <a:normAutofit/>
          </a:bodyPr>
          <a:lstStyle/>
          <a:p>
            <a:pPr>
              <a:buNone/>
            </a:pPr>
            <a:r>
              <a:rPr lang="en-US" sz="3600" b="1" u="sng" dirty="0" err="1">
                <a:latin typeface="Bookman Old Style" pitchFamily="18" charset="0"/>
              </a:rPr>
              <a:t>Sclerae</a:t>
            </a:r>
            <a:endParaRPr lang="en-US" sz="3600" b="1" dirty="0">
              <a:latin typeface="Bookman Old Style" pitchFamily="18" charset="0"/>
            </a:endParaRPr>
          </a:p>
          <a:p>
            <a:r>
              <a:rPr lang="en-US" sz="3600" dirty="0">
                <a:latin typeface="Bookman Old Style" pitchFamily="18" charset="0"/>
              </a:rPr>
              <a:t>The </a:t>
            </a:r>
            <a:r>
              <a:rPr lang="en-US" sz="3600" dirty="0" err="1">
                <a:latin typeface="Bookman Old Style" pitchFamily="18" charset="0"/>
              </a:rPr>
              <a:t>sclerae</a:t>
            </a:r>
            <a:r>
              <a:rPr lang="en-US" sz="3600" dirty="0">
                <a:latin typeface="Bookman Old Style" pitchFamily="18" charset="0"/>
              </a:rPr>
              <a:t> is easily inspected during the assessment of the conjunctivae.</a:t>
            </a:r>
          </a:p>
          <a:p>
            <a:r>
              <a:rPr lang="en-US" sz="3600" b="1" i="1" dirty="0">
                <a:latin typeface="Bookman Old Style" pitchFamily="18" charset="0"/>
              </a:rPr>
              <a:t>Normal Findings</a:t>
            </a:r>
            <a:endParaRPr lang="en-US" sz="3600" dirty="0">
              <a:latin typeface="Bookman Old Style" pitchFamily="18" charset="0"/>
            </a:endParaRPr>
          </a:p>
          <a:p>
            <a:pPr lvl="0"/>
            <a:r>
              <a:rPr lang="en-US" sz="3600" dirty="0" err="1">
                <a:latin typeface="Bookman Old Style" pitchFamily="18" charset="0"/>
              </a:rPr>
              <a:t>Sclerae</a:t>
            </a:r>
            <a:r>
              <a:rPr lang="en-US" sz="3600" dirty="0">
                <a:latin typeface="Bookman Old Style" pitchFamily="18" charset="0"/>
              </a:rPr>
              <a:t> is white in color (anicteric sclera)</a:t>
            </a:r>
          </a:p>
          <a:p>
            <a:pPr lvl="0"/>
            <a:r>
              <a:rPr lang="en-US" sz="3600" dirty="0">
                <a:latin typeface="Bookman Old Style" pitchFamily="18" charset="0"/>
              </a:rPr>
              <a:t>No yellowish discoloration (icteric sclera).</a:t>
            </a:r>
          </a:p>
          <a:p>
            <a:pPr lvl="0"/>
            <a:r>
              <a:rPr lang="en-US" sz="3600" dirty="0">
                <a:latin typeface="Bookman Old Style" pitchFamily="18" charset="0"/>
              </a:rPr>
              <a:t>Some capillaries maybe visible.</a:t>
            </a:r>
          </a:p>
          <a:p>
            <a:pPr lvl="0"/>
            <a:r>
              <a:rPr lang="en-US" sz="3600" dirty="0">
                <a:latin typeface="Bookman Old Style" pitchFamily="18" charset="0"/>
              </a:rPr>
              <a:t>Some people may have pigmented positions.</a:t>
            </a:r>
          </a:p>
          <a:p>
            <a:endParaRPr lang="en-US" sz="3200" dirty="0"/>
          </a:p>
        </p:txBody>
      </p:sp>
      <p:sp>
        <p:nvSpPr>
          <p:cNvPr id="4" name="Date Placeholder 3"/>
          <p:cNvSpPr>
            <a:spLocks noGrp="1"/>
          </p:cNvSpPr>
          <p:nvPr>
            <p:ph type="dt" sz="half" idx="10"/>
          </p:nvPr>
        </p:nvSpPr>
        <p:spPr/>
        <p:txBody>
          <a:bodyPr/>
          <a:lstStyle/>
          <a:p>
            <a:fld id="{3B0BCBE6-B800-43E0-A306-0558E72BCBEA}" type="datetime1">
              <a:rPr lang="en-US" smtClean="0"/>
              <a:t>2/21/2022</a:t>
            </a:fld>
            <a:endParaRPr lang="en-US"/>
          </a:p>
        </p:txBody>
      </p:sp>
      <p:sp>
        <p:nvSpPr>
          <p:cNvPr id="5" name="Footer Placeholder 4"/>
          <p:cNvSpPr>
            <a:spLocks noGrp="1"/>
          </p:cNvSpPr>
          <p:nvPr>
            <p:ph type="ftr" sz="quarter" idx="11"/>
          </p:nvPr>
        </p:nvSpPr>
        <p:spPr/>
        <p:txBody>
          <a:bodyPr/>
          <a:lstStyle/>
          <a:p>
            <a:r>
              <a:rPr lang="en-US" smtClean="0"/>
              <a:t>Mrs. Cate Mungania Kimathi-Bsc. N</a:t>
            </a:r>
            <a:endParaRPr lang="en-US"/>
          </a:p>
        </p:txBody>
      </p:sp>
      <p:sp>
        <p:nvSpPr>
          <p:cNvPr id="6" name="Slide Number Placeholder 5"/>
          <p:cNvSpPr>
            <a:spLocks noGrp="1"/>
          </p:cNvSpPr>
          <p:nvPr>
            <p:ph type="sldNum" sz="quarter" idx="12"/>
          </p:nvPr>
        </p:nvSpPr>
        <p:spPr/>
        <p:txBody>
          <a:bodyPr/>
          <a:lstStyle/>
          <a:p>
            <a:fld id="{F8A5CEEE-EB08-44ED-B255-83FFCEBAB9D4}" type="slidenum">
              <a:rPr lang="en-US" smtClean="0"/>
              <a:pPr/>
              <a:t>95</a:t>
            </a:fld>
            <a:endParaRPr lang="en-US"/>
          </a:p>
        </p:txBody>
      </p:sp>
    </p:spTree>
    <p:extLst>
      <p:ext uri="{BB962C8B-B14F-4D97-AF65-F5344CB8AC3E}">
        <p14:creationId xmlns:p14="http://schemas.microsoft.com/office/powerpoint/2010/main" val="4569866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533400"/>
            <a:ext cx="7498080" cy="228600"/>
          </a:xfrm>
        </p:spPr>
        <p:txBody>
          <a:bodyPr>
            <a:normAutofit fontScale="90000"/>
          </a:bodyPr>
          <a:lstStyle/>
          <a:p>
            <a:endParaRPr lang="en-US" dirty="0"/>
          </a:p>
        </p:txBody>
      </p:sp>
      <p:sp>
        <p:nvSpPr>
          <p:cNvPr id="3" name="Content Placeholder 2"/>
          <p:cNvSpPr>
            <a:spLocks noGrp="1"/>
          </p:cNvSpPr>
          <p:nvPr>
            <p:ph idx="1"/>
          </p:nvPr>
        </p:nvSpPr>
        <p:spPr>
          <a:xfrm>
            <a:off x="762000" y="228600"/>
            <a:ext cx="11125200" cy="5562600"/>
          </a:xfrm>
        </p:spPr>
        <p:txBody>
          <a:bodyPr>
            <a:noAutofit/>
          </a:bodyPr>
          <a:lstStyle/>
          <a:p>
            <a:pPr>
              <a:buNone/>
            </a:pPr>
            <a:r>
              <a:rPr lang="en-US" sz="3600" u="sng" dirty="0" smtClean="0">
                <a:latin typeface="Bookman Old Style" pitchFamily="18" charset="0"/>
              </a:rPr>
              <a:t>Cornea</a:t>
            </a:r>
            <a:endParaRPr lang="en-US" sz="3600" dirty="0">
              <a:latin typeface="Bookman Old Style" pitchFamily="18" charset="0"/>
            </a:endParaRPr>
          </a:p>
          <a:p>
            <a:r>
              <a:rPr lang="en-US" sz="3600" dirty="0">
                <a:latin typeface="Bookman Old Style" pitchFamily="18" charset="0"/>
              </a:rPr>
              <a:t>The cornea is best inspected by directing penlight obliquely from several positions.</a:t>
            </a:r>
          </a:p>
          <a:p>
            <a:r>
              <a:rPr lang="en-US" sz="3600" b="1" i="1" dirty="0">
                <a:latin typeface="Bookman Old Style" pitchFamily="18" charset="0"/>
              </a:rPr>
              <a:t>Normal findings</a:t>
            </a:r>
            <a:endParaRPr lang="en-US" sz="3600" dirty="0">
              <a:latin typeface="Bookman Old Style" pitchFamily="18" charset="0"/>
            </a:endParaRPr>
          </a:p>
          <a:p>
            <a:pPr lvl="0"/>
            <a:r>
              <a:rPr lang="en-US" sz="3600" dirty="0">
                <a:latin typeface="Bookman Old Style" pitchFamily="18" charset="0"/>
              </a:rPr>
              <a:t>There should be no irregularities on surface</a:t>
            </a:r>
          </a:p>
          <a:p>
            <a:pPr lvl="0"/>
            <a:r>
              <a:rPr lang="en-US" sz="3600" dirty="0">
                <a:latin typeface="Bookman Old Style" pitchFamily="18" charset="0"/>
              </a:rPr>
              <a:t>Looks smooth.</a:t>
            </a:r>
          </a:p>
          <a:p>
            <a:pPr lvl="0"/>
            <a:r>
              <a:rPr lang="en-US" sz="3600" dirty="0">
                <a:latin typeface="Bookman Old Style" pitchFamily="18" charset="0"/>
              </a:rPr>
              <a:t>The cornea is clear or transparent. The features of the iris should be fully visible through the cornea.</a:t>
            </a:r>
          </a:p>
          <a:p>
            <a:pPr lvl="0"/>
            <a:r>
              <a:rPr lang="en-US" sz="3600" dirty="0">
                <a:latin typeface="Bookman Old Style" pitchFamily="18" charset="0"/>
              </a:rPr>
              <a:t>There is a positive </a:t>
            </a:r>
            <a:r>
              <a:rPr lang="en-US" sz="3600" b="1" i="1" dirty="0">
                <a:latin typeface="Bookman Old Style" pitchFamily="18" charset="0"/>
              </a:rPr>
              <a:t>corneal reflex</a:t>
            </a:r>
            <a:r>
              <a:rPr lang="en-US" sz="3600" dirty="0">
                <a:latin typeface="Bookman Old Style" pitchFamily="18" charset="0"/>
              </a:rPr>
              <a:t>.</a:t>
            </a:r>
          </a:p>
          <a:p>
            <a:endParaRPr lang="en-US" sz="1600" dirty="0"/>
          </a:p>
        </p:txBody>
      </p:sp>
      <p:sp>
        <p:nvSpPr>
          <p:cNvPr id="4" name="Date Placeholder 3"/>
          <p:cNvSpPr>
            <a:spLocks noGrp="1"/>
          </p:cNvSpPr>
          <p:nvPr>
            <p:ph type="dt" sz="half" idx="10"/>
          </p:nvPr>
        </p:nvSpPr>
        <p:spPr>
          <a:xfrm flipV="1">
            <a:off x="5105400" y="7162800"/>
            <a:ext cx="2133600" cy="304800"/>
          </a:xfrm>
        </p:spPr>
        <p:txBody>
          <a:bodyPr/>
          <a:lstStyle/>
          <a:p>
            <a:fld id="{6782EE93-06DD-4CA2-A2BC-ABE1FB6B58B7}" type="datetime1">
              <a:rPr lang="en-US" smtClean="0"/>
              <a:t>2/21/2022</a:t>
            </a:fld>
            <a:endParaRPr lang="en-US"/>
          </a:p>
        </p:txBody>
      </p:sp>
      <p:sp>
        <p:nvSpPr>
          <p:cNvPr id="5" name="Footer Placeholder 4"/>
          <p:cNvSpPr>
            <a:spLocks noGrp="1"/>
          </p:cNvSpPr>
          <p:nvPr>
            <p:ph type="ftr" sz="quarter" idx="11"/>
          </p:nvPr>
        </p:nvSpPr>
        <p:spPr>
          <a:xfrm>
            <a:off x="7239000" y="70866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943088" cy="487362"/>
          </a:xfrm>
        </p:spPr>
        <p:txBody>
          <a:bodyPr>
            <a:noAutofit/>
          </a:bodyPr>
          <a:lstStyle/>
          <a:p>
            <a:r>
              <a:rPr lang="en-US" sz="3200" b="1" dirty="0">
                <a:solidFill>
                  <a:schemeClr val="accent6">
                    <a:lumMod val="75000"/>
                  </a:schemeClr>
                </a:solidFill>
                <a:latin typeface="Bookman Old Style" pitchFamily="18" charset="0"/>
              </a:rPr>
              <a:t>Corneal Reflex </a:t>
            </a:r>
          </a:p>
        </p:txBody>
      </p:sp>
      <p:sp>
        <p:nvSpPr>
          <p:cNvPr id="3" name="Content Placeholder 2"/>
          <p:cNvSpPr>
            <a:spLocks noGrp="1"/>
          </p:cNvSpPr>
          <p:nvPr>
            <p:ph idx="1"/>
          </p:nvPr>
        </p:nvSpPr>
        <p:spPr>
          <a:xfrm>
            <a:off x="990600" y="914401"/>
            <a:ext cx="10668000" cy="4800599"/>
          </a:xfrm>
        </p:spPr>
        <p:txBody>
          <a:bodyPr>
            <a:normAutofit/>
          </a:bodyPr>
          <a:lstStyle/>
          <a:p>
            <a:r>
              <a:rPr lang="en-US" sz="3600" dirty="0">
                <a:latin typeface="Bookman Old Style" pitchFamily="18" charset="0"/>
              </a:rPr>
              <a:t>Trigerminal nerve is responsible for this</a:t>
            </a:r>
          </a:p>
          <a:p>
            <a:r>
              <a:rPr lang="en-US" sz="3600" dirty="0">
                <a:latin typeface="Bookman Old Style" pitchFamily="18" charset="0"/>
              </a:rPr>
              <a:t>Tell the client to open the eyes and look straight ahead</a:t>
            </a:r>
          </a:p>
          <a:p>
            <a:r>
              <a:rPr lang="en-US" sz="3600" dirty="0">
                <a:latin typeface="Bookman Old Style" pitchFamily="18" charset="0"/>
              </a:rPr>
              <a:t>Then a cotton tipped lubricator is brought from the back and touch the corneas simultaneously</a:t>
            </a:r>
          </a:p>
          <a:p>
            <a:r>
              <a:rPr lang="en-US" sz="3600" dirty="0">
                <a:latin typeface="Bookman Old Style" pitchFamily="18" charset="0"/>
              </a:rPr>
              <a:t>Blinking and tearing indicate that the fifth cranial nerve is intact</a:t>
            </a:r>
          </a:p>
        </p:txBody>
      </p:sp>
      <p:sp>
        <p:nvSpPr>
          <p:cNvPr id="4" name="Date Placeholder 3"/>
          <p:cNvSpPr>
            <a:spLocks noGrp="1"/>
          </p:cNvSpPr>
          <p:nvPr>
            <p:ph type="dt" sz="half" idx="10"/>
          </p:nvPr>
        </p:nvSpPr>
        <p:spPr>
          <a:xfrm>
            <a:off x="5105400" y="7162800"/>
            <a:ext cx="2133600" cy="76199"/>
          </a:xfrm>
        </p:spPr>
        <p:txBody>
          <a:bodyPr/>
          <a:lstStyle/>
          <a:p>
            <a:fld id="{B569C1BA-02F0-4143-90DB-A5F7A415EBEF}" type="datetime1">
              <a:rPr lang="en-US" smtClean="0"/>
              <a:t>2/21/2022</a:t>
            </a:fld>
            <a:endParaRPr lang="en-US" dirty="0"/>
          </a:p>
        </p:txBody>
      </p:sp>
      <p:sp>
        <p:nvSpPr>
          <p:cNvPr id="5" name="Footer Placeholder 4"/>
          <p:cNvSpPr>
            <a:spLocks noGrp="1"/>
          </p:cNvSpPr>
          <p:nvPr>
            <p:ph type="ftr" sz="quarter" idx="11"/>
          </p:nvPr>
        </p:nvSpPr>
        <p:spPr>
          <a:xfrm flipV="1">
            <a:off x="7239000" y="7117080"/>
            <a:ext cx="2895600" cy="45719"/>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97</a:t>
            </a:fld>
            <a:endParaRPr lang="en-US"/>
          </a:p>
        </p:txBody>
      </p:sp>
    </p:spTree>
    <p:extLst>
      <p:ext uri="{BB962C8B-B14F-4D97-AF65-F5344CB8AC3E}">
        <p14:creationId xmlns:p14="http://schemas.microsoft.com/office/powerpoint/2010/main" val="32418540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381000"/>
            <a:ext cx="7498080" cy="152400"/>
          </a:xfrm>
        </p:spPr>
        <p:txBody>
          <a:bodyPr>
            <a:normAutofit fontScale="90000"/>
          </a:bodyPr>
          <a:lstStyle/>
          <a:p>
            <a:endParaRPr lang="en-US" dirty="0"/>
          </a:p>
        </p:txBody>
      </p:sp>
      <p:sp>
        <p:nvSpPr>
          <p:cNvPr id="3" name="Content Placeholder 2"/>
          <p:cNvSpPr>
            <a:spLocks noGrp="1"/>
          </p:cNvSpPr>
          <p:nvPr>
            <p:ph idx="1"/>
          </p:nvPr>
        </p:nvSpPr>
        <p:spPr>
          <a:xfrm>
            <a:off x="927772" y="60322"/>
            <a:ext cx="10730828" cy="5654677"/>
          </a:xfrm>
        </p:spPr>
        <p:txBody>
          <a:bodyPr>
            <a:normAutofit fontScale="85000" lnSpcReduction="20000"/>
          </a:bodyPr>
          <a:lstStyle/>
          <a:p>
            <a:pPr>
              <a:buNone/>
            </a:pPr>
            <a:r>
              <a:rPr lang="en-US" sz="3600" u="sng" dirty="0">
                <a:latin typeface="Bookman Old Style" pitchFamily="18" charset="0"/>
              </a:rPr>
              <a:t>Anterior Chamber and Iris</a:t>
            </a:r>
            <a:endParaRPr lang="en-US" sz="3600" dirty="0">
              <a:latin typeface="Bookman Old Style" pitchFamily="18" charset="0"/>
            </a:endParaRPr>
          </a:p>
          <a:p>
            <a:r>
              <a:rPr lang="en-US" sz="3600" dirty="0">
                <a:latin typeface="Bookman Old Style" pitchFamily="18" charset="0"/>
              </a:rPr>
              <a:t>The anterior chamber and the iris are easily inspected in conjunction with the cornea. </a:t>
            </a:r>
          </a:p>
          <a:p>
            <a:r>
              <a:rPr lang="en-US" sz="3600" dirty="0">
                <a:latin typeface="Bookman Old Style" pitchFamily="18" charset="0"/>
              </a:rPr>
              <a:t>The technique of oblique illumination is also useful in assessing the anterior chamber.</a:t>
            </a:r>
          </a:p>
          <a:p>
            <a:pPr>
              <a:buNone/>
            </a:pPr>
            <a:r>
              <a:rPr lang="en-US" sz="3600" b="1" i="1" dirty="0">
                <a:latin typeface="Bookman Old Style" pitchFamily="18" charset="0"/>
              </a:rPr>
              <a:t>Normal Findings</a:t>
            </a:r>
            <a:endParaRPr lang="en-US" sz="3600" dirty="0">
              <a:latin typeface="Bookman Old Style" pitchFamily="18" charset="0"/>
            </a:endParaRPr>
          </a:p>
          <a:p>
            <a:pPr lvl="0"/>
            <a:r>
              <a:rPr lang="en-US" sz="3600" dirty="0">
                <a:latin typeface="Bookman Old Style" pitchFamily="18" charset="0"/>
              </a:rPr>
              <a:t>The anterior chamber is transparent.</a:t>
            </a:r>
          </a:p>
          <a:p>
            <a:pPr lvl="0"/>
            <a:r>
              <a:rPr lang="en-US" sz="3600" dirty="0">
                <a:latin typeface="Bookman Old Style" pitchFamily="18" charset="0"/>
              </a:rPr>
              <a:t>No </a:t>
            </a:r>
            <a:r>
              <a:rPr lang="en-US" sz="3600" dirty="0" smtClean="0">
                <a:latin typeface="Bookman Old Style" pitchFamily="18" charset="0"/>
              </a:rPr>
              <a:t>any </a:t>
            </a:r>
            <a:r>
              <a:rPr lang="en-US" sz="3600" dirty="0">
                <a:latin typeface="Bookman Old Style" pitchFamily="18" charset="0"/>
              </a:rPr>
              <a:t>visible materials.</a:t>
            </a:r>
          </a:p>
          <a:p>
            <a:pPr lvl="0"/>
            <a:r>
              <a:rPr lang="en-US" sz="3600" dirty="0">
                <a:latin typeface="Bookman Old Style" pitchFamily="18" charset="0"/>
              </a:rPr>
              <a:t>Color of the iris depends on the person’s race (black, blue, brown or green).</a:t>
            </a:r>
          </a:p>
          <a:p>
            <a:pPr lvl="0"/>
            <a:r>
              <a:rPr lang="en-US" sz="3600" dirty="0">
                <a:latin typeface="Bookman Old Style" pitchFamily="18" charset="0"/>
              </a:rPr>
              <a:t>From the side view, the iris should appear flat and should not be bulging forward. </a:t>
            </a:r>
          </a:p>
          <a:p>
            <a:pPr lvl="0"/>
            <a:r>
              <a:rPr lang="en-US" sz="3600" dirty="0">
                <a:latin typeface="Bookman Old Style" pitchFamily="18" charset="0"/>
              </a:rPr>
              <a:t>There should be NO crescent shadow casted on the other side when illuminated from one side.</a:t>
            </a:r>
          </a:p>
          <a:p>
            <a:endParaRPr lang="en-US" dirty="0"/>
          </a:p>
        </p:txBody>
      </p:sp>
      <p:sp>
        <p:nvSpPr>
          <p:cNvPr id="4" name="Date Placeholder 3"/>
          <p:cNvSpPr>
            <a:spLocks noGrp="1"/>
          </p:cNvSpPr>
          <p:nvPr>
            <p:ph type="dt" sz="half" idx="10"/>
          </p:nvPr>
        </p:nvSpPr>
        <p:spPr>
          <a:xfrm flipV="1">
            <a:off x="5105400" y="7010400"/>
            <a:ext cx="2133600" cy="228600"/>
          </a:xfrm>
        </p:spPr>
        <p:txBody>
          <a:bodyPr/>
          <a:lstStyle/>
          <a:p>
            <a:fld id="{106D707B-E371-4C52-A7FF-85C74C4C0F59}" type="datetime1">
              <a:rPr lang="en-US" smtClean="0"/>
              <a:t>2/21/2022</a:t>
            </a:fld>
            <a:endParaRPr lang="en-US" dirty="0"/>
          </a:p>
        </p:txBody>
      </p:sp>
      <p:sp>
        <p:nvSpPr>
          <p:cNvPr id="5" name="Footer Placeholder 4"/>
          <p:cNvSpPr>
            <a:spLocks noGrp="1"/>
          </p:cNvSpPr>
          <p:nvPr>
            <p:ph type="ftr" sz="quarter" idx="11"/>
          </p:nvPr>
        </p:nvSpPr>
        <p:spPr>
          <a:xfrm>
            <a:off x="7239000" y="7010400"/>
            <a:ext cx="2895600" cy="2286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457200"/>
            <a:ext cx="7498080" cy="152400"/>
          </a:xfrm>
        </p:spPr>
        <p:txBody>
          <a:bodyPr>
            <a:normAutofit fontScale="90000"/>
          </a:bodyPr>
          <a:lstStyle/>
          <a:p>
            <a:endParaRPr lang="en-US" dirty="0"/>
          </a:p>
        </p:txBody>
      </p:sp>
      <p:sp>
        <p:nvSpPr>
          <p:cNvPr id="3" name="Content Placeholder 2"/>
          <p:cNvSpPr>
            <a:spLocks noGrp="1"/>
          </p:cNvSpPr>
          <p:nvPr>
            <p:ph idx="1"/>
          </p:nvPr>
        </p:nvSpPr>
        <p:spPr>
          <a:xfrm>
            <a:off x="762000" y="0"/>
            <a:ext cx="11201400" cy="5638800"/>
          </a:xfrm>
        </p:spPr>
        <p:txBody>
          <a:bodyPr>
            <a:normAutofit fontScale="70000" lnSpcReduction="20000"/>
          </a:bodyPr>
          <a:lstStyle/>
          <a:p>
            <a:pPr>
              <a:buNone/>
            </a:pPr>
            <a:r>
              <a:rPr lang="en-US" sz="4500" u="sng" dirty="0">
                <a:latin typeface="Bookman Old Style" pitchFamily="18" charset="0"/>
              </a:rPr>
              <a:t>Pupils</a:t>
            </a:r>
            <a:endParaRPr lang="en-US" sz="4500" dirty="0">
              <a:latin typeface="Bookman Old Style" pitchFamily="18" charset="0"/>
            </a:endParaRPr>
          </a:p>
          <a:p>
            <a:pPr lvl="0"/>
            <a:r>
              <a:rPr lang="en-US" sz="4500" dirty="0">
                <a:latin typeface="Bookman Old Style" pitchFamily="18" charset="0"/>
              </a:rPr>
              <a:t>Examination of the pupils involves several inspections, including assessment of the </a:t>
            </a:r>
            <a:r>
              <a:rPr lang="en-US" sz="4500" b="1" dirty="0">
                <a:latin typeface="Bookman Old Style" pitchFamily="18" charset="0"/>
              </a:rPr>
              <a:t>size, shape </a:t>
            </a:r>
            <a:r>
              <a:rPr lang="en-US" sz="4500" dirty="0">
                <a:latin typeface="Bookman Old Style" pitchFamily="18" charset="0"/>
              </a:rPr>
              <a:t>reaction to light is directed is observed for direct response of constriction. </a:t>
            </a:r>
          </a:p>
          <a:p>
            <a:pPr lvl="0"/>
            <a:r>
              <a:rPr lang="en-US" sz="4500" dirty="0">
                <a:latin typeface="Bookman Old Style" pitchFamily="18" charset="0"/>
              </a:rPr>
              <a:t>Simultaneously, the other eye is observed for consensual response of constriction.</a:t>
            </a:r>
          </a:p>
          <a:p>
            <a:pPr lvl="0"/>
            <a:r>
              <a:rPr lang="en-US" sz="4500" dirty="0">
                <a:latin typeface="Bookman Old Style" pitchFamily="18" charset="0"/>
              </a:rPr>
              <a:t>The test for papillary accommodation is the examination for the change in papillary size as it is switched from a distant to a near object.</a:t>
            </a:r>
          </a:p>
          <a:p>
            <a:pPr lvl="0"/>
            <a:r>
              <a:rPr lang="en-US" sz="4500" dirty="0">
                <a:latin typeface="Bookman Old Style" pitchFamily="18" charset="0"/>
              </a:rPr>
              <a:t>Ask the client to stare at the objects across room.</a:t>
            </a:r>
          </a:p>
          <a:p>
            <a:pPr lvl="0"/>
            <a:r>
              <a:rPr lang="en-US" sz="4500" dirty="0">
                <a:latin typeface="Bookman Old Style" pitchFamily="18" charset="0"/>
              </a:rPr>
              <a:t>Then ask the client to fix his gaze on the examiner’s index fingers, which is placed 5 – 5 inches from the client’s nose.</a:t>
            </a:r>
          </a:p>
          <a:p>
            <a:endParaRPr lang="en-US" dirty="0"/>
          </a:p>
        </p:txBody>
      </p:sp>
      <p:sp>
        <p:nvSpPr>
          <p:cNvPr id="4" name="Date Placeholder 3"/>
          <p:cNvSpPr>
            <a:spLocks noGrp="1"/>
          </p:cNvSpPr>
          <p:nvPr>
            <p:ph type="dt" sz="half" idx="10"/>
          </p:nvPr>
        </p:nvSpPr>
        <p:spPr>
          <a:xfrm flipV="1">
            <a:off x="5105400" y="7010400"/>
            <a:ext cx="2133600" cy="152400"/>
          </a:xfrm>
        </p:spPr>
        <p:txBody>
          <a:bodyPr/>
          <a:lstStyle/>
          <a:p>
            <a:fld id="{2F57B254-4669-427D-957A-EA1BE89C8A6E}" type="datetime1">
              <a:rPr lang="en-US" smtClean="0"/>
              <a:t>2/21/2022</a:t>
            </a:fld>
            <a:endParaRPr lang="en-US"/>
          </a:p>
        </p:txBody>
      </p:sp>
      <p:sp>
        <p:nvSpPr>
          <p:cNvPr id="5" name="Footer Placeholder 4"/>
          <p:cNvSpPr>
            <a:spLocks noGrp="1"/>
          </p:cNvSpPr>
          <p:nvPr>
            <p:ph type="ftr" sz="quarter" idx="11"/>
          </p:nvPr>
        </p:nvSpPr>
        <p:spPr>
          <a:xfrm flipV="1">
            <a:off x="7239000" y="7162800"/>
            <a:ext cx="2895600" cy="152400"/>
          </a:xfrm>
        </p:spPr>
        <p:txBody>
          <a:bodyPr/>
          <a:lstStyle/>
          <a:p>
            <a:r>
              <a:rPr lang="en-US" smtClean="0"/>
              <a:t>Mrs. Cate Mungania Kimathi-Bsc. N</a:t>
            </a:r>
            <a:endParaRPr lang="en-US" dirty="0"/>
          </a:p>
        </p:txBody>
      </p:sp>
      <p:sp>
        <p:nvSpPr>
          <p:cNvPr id="6" name="Slide Number Placeholder 5"/>
          <p:cNvSpPr>
            <a:spLocks noGrp="1"/>
          </p:cNvSpPr>
          <p:nvPr>
            <p:ph type="sldNum" sz="quarter" idx="12"/>
          </p:nvPr>
        </p:nvSpPr>
        <p:spPr/>
        <p:txBody>
          <a:bodyPr/>
          <a:lstStyle/>
          <a:p>
            <a:fld id="{F8A5CEEE-EB08-44ED-B255-83FFCEBAB9D4}"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mtc 20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mtc 2020" id="{C1BF6F3B-B7B2-4D41-ABA2-6F2DF3396B58}" vid="{8C5FF7EC-77BE-4ABC-A21C-B4046849A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kmtc 2020</Template>
  <TotalTime>6568</TotalTime>
  <Words>17822</Words>
  <Application>Microsoft Office PowerPoint</Application>
  <PresentationFormat>Widescreen</PresentationFormat>
  <Paragraphs>2544</Paragraphs>
  <Slides>344</Slides>
  <Notes>15</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344</vt:i4>
      </vt:variant>
    </vt:vector>
  </HeadingPairs>
  <TitlesOfParts>
    <vt:vector size="353" baseType="lpstr">
      <vt:lpstr>Algerian</vt:lpstr>
      <vt:lpstr>AR BERKLEY</vt:lpstr>
      <vt:lpstr>Arial</vt:lpstr>
      <vt:lpstr>Bookman Old Style</vt:lpstr>
      <vt:lpstr>Calibri</vt:lpstr>
      <vt:lpstr>Courier New</vt:lpstr>
      <vt:lpstr>Times New Roman</vt:lpstr>
      <vt:lpstr>Wingdings</vt:lpstr>
      <vt:lpstr>kmtc 2020</vt:lpstr>
      <vt:lpstr>PowerPoint Presentation</vt:lpstr>
      <vt:lpstr>OPHTHALMOLOGY </vt:lpstr>
      <vt:lpstr>PowerPoint Presentation</vt:lpstr>
      <vt:lpstr>Module units </vt:lpstr>
      <vt:lpstr>Content - ophthalmic procedure </vt:lpstr>
      <vt:lpstr>Content –eye disorders and their management </vt:lpstr>
      <vt:lpstr>Teaching strategy </vt:lpstr>
      <vt:lpstr>Assessment strategy</vt:lpstr>
      <vt:lpstr>Format of discussion </vt:lpstr>
      <vt:lpstr>Reference</vt:lpstr>
      <vt:lpstr>ophthalmic procedure</vt:lpstr>
      <vt:lpstr>PowerPoint Presentation</vt:lpstr>
      <vt:lpstr>SIGHT AND EYE</vt:lpstr>
      <vt:lpstr>PowerPoint Presentation</vt:lpstr>
      <vt:lpstr>Anatomy of the Eye</vt:lpstr>
      <vt:lpstr>PowerPoint Presentation</vt:lpstr>
      <vt:lpstr>STRUCTURE </vt:lpstr>
      <vt:lpstr>a) The outer fibrous layer (tunic)</vt:lpstr>
      <vt:lpstr>PowerPoint Presentation</vt:lpstr>
      <vt:lpstr>PowerPoint Presentation</vt:lpstr>
      <vt:lpstr>PowerPoint Presentation</vt:lpstr>
      <vt:lpstr>PowerPoint Presentation</vt:lpstr>
      <vt:lpstr>PowerPoint Presentation</vt:lpstr>
      <vt:lpstr>Balbar conjuctiva</vt:lpstr>
      <vt:lpstr>Palpebral conjuctiva</vt:lpstr>
      <vt:lpstr>b) The middle vascular layer (tunic</vt:lpstr>
      <vt:lpstr>PowerPoint Presentation</vt:lpstr>
      <vt:lpstr>PowerPoint Presentation</vt:lpstr>
      <vt:lpstr>The uvea is the pigmented middle layer of the eye, consisting of the iris, ciliary body and choroid.</vt:lpstr>
      <vt:lpstr>PowerPoint Presentation</vt:lpstr>
      <vt:lpstr>PowerPoint Presentation</vt:lpstr>
      <vt:lpstr>PowerPoint Presentation</vt:lpstr>
      <vt:lpstr>PowerPoint Presentation</vt:lpstr>
      <vt:lpstr>PowerPoint Presentation</vt:lpstr>
      <vt:lpstr>PowerPoint Presentation</vt:lpstr>
      <vt:lpstr>Lens</vt:lpstr>
      <vt:lpstr>PowerPoint Presentation</vt:lpstr>
      <vt:lpstr>C) The inner nervous tissue  layer(tunic):  retina  </vt:lpstr>
      <vt:lpstr>PowerPoint Presentation</vt:lpstr>
      <vt:lpstr>PowerPoint Presentation</vt:lpstr>
      <vt:lpstr>PowerPoint Presentation</vt:lpstr>
      <vt:lpstr>PowerPoint Presentation</vt:lpstr>
      <vt:lpstr>PowerPoint Presentation</vt:lpstr>
      <vt:lpstr>PowerPoint Presentation</vt:lpstr>
      <vt:lpstr>Cont’</vt:lpstr>
      <vt:lpstr> The  anatomy of the Eye </vt:lpstr>
      <vt:lpstr>PowerPoint Presentation</vt:lpstr>
      <vt:lpstr>Blood Supply To The Eye </vt:lpstr>
      <vt:lpstr>Interior of the Eyeball </vt:lpstr>
      <vt:lpstr>PowerPoint Presentation</vt:lpstr>
      <vt:lpstr>PowerPoint Presentation</vt:lpstr>
      <vt:lpstr>PowerPoint Presentation</vt:lpstr>
      <vt:lpstr>PowerPoint Presentation</vt:lpstr>
      <vt:lpstr>Optic  Nerves </vt:lpstr>
      <vt:lpstr>Optic Chiasma</vt:lpstr>
      <vt:lpstr>PowerPoint Presentation</vt:lpstr>
      <vt:lpstr>Optic Tracts </vt:lpstr>
      <vt:lpstr>Cont’</vt:lpstr>
      <vt:lpstr>PowerPoint Presentation</vt:lpstr>
      <vt:lpstr>THE PHYSIOLOGY OF SIGHT </vt:lpstr>
      <vt:lpstr>PowerPoint Presentation</vt:lpstr>
      <vt:lpstr>PowerPoint Presentation</vt:lpstr>
      <vt:lpstr>PowerPoint Presentation</vt:lpstr>
      <vt:lpstr>PowerPoint Presentation</vt:lpstr>
      <vt:lpstr>PowerPoint Presentation</vt:lpstr>
      <vt:lpstr>Refraction of light </vt:lpstr>
      <vt:lpstr>PowerPoint Presentation</vt:lpstr>
      <vt:lpstr>Focusing of an image on the retina </vt:lpstr>
      <vt:lpstr>PowerPoint Presentation</vt:lpstr>
      <vt:lpstr>Lens</vt:lpstr>
      <vt:lpstr>Cont’ </vt:lpstr>
      <vt:lpstr>Cont’</vt:lpstr>
      <vt:lpstr>PowerPoint Presentation</vt:lpstr>
      <vt:lpstr>Accommodation </vt:lpstr>
      <vt:lpstr>Binocular vision/stereoscopic vision </vt:lpstr>
      <vt:lpstr>PowerPoint Presentation</vt:lpstr>
      <vt:lpstr>PowerPoint Presentation</vt:lpstr>
      <vt:lpstr>Extraocular/ Accesory organs </vt:lpstr>
      <vt:lpstr>Cont’</vt:lpstr>
      <vt:lpstr>Extra ocular muscles</vt:lpstr>
      <vt:lpstr>PowerPoint Presentation</vt:lpstr>
      <vt:lpstr>PowerPoint Presentation</vt:lpstr>
      <vt:lpstr>Visual pathways and visual fields </vt:lpstr>
      <vt:lpstr>PowerPoint Presentation</vt:lpstr>
      <vt:lpstr>PowerPoint Presentation</vt:lpstr>
      <vt:lpstr>PowerPoint Presentation</vt:lpstr>
      <vt:lpstr>THE PROCESS OF EYE EXAMINATION </vt:lpstr>
      <vt:lpstr>Health history</vt:lpstr>
      <vt:lpstr>Examination of the Eye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Corneal Reflex </vt:lpstr>
      <vt:lpstr>PowerPoint Presentation</vt:lpstr>
      <vt:lpstr>PowerPoint Presentation</vt:lpstr>
      <vt:lpstr>PowerPoint Presentation</vt:lpstr>
      <vt:lpstr>PowerPoint Presentation</vt:lpstr>
      <vt:lpstr>Visual Acuity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fields (perimetry)</vt:lpstr>
      <vt:lpstr>PowerPoint Presentation</vt:lpstr>
      <vt:lpstr>PowerPoint Presentation</vt:lpstr>
      <vt:lpstr>INTERNAL EYE</vt:lpstr>
      <vt:lpstr>Types </vt:lpstr>
      <vt:lpstr>Direct opthalmoscopy</vt:lpstr>
      <vt:lpstr>Indirect opthalmoscopy</vt:lpstr>
      <vt:lpstr>PowerPoint Presentation</vt:lpstr>
      <vt:lpstr>Slit-lamp ophthalmoscopy</vt:lpstr>
      <vt:lpstr>PowerPoint Presentation</vt:lpstr>
      <vt:lpstr>PowerPoint Presentation</vt:lpstr>
      <vt:lpstr>tonometry</vt:lpstr>
      <vt:lpstr>Tonometry</vt:lpstr>
      <vt:lpstr>PowerPoint Presentation</vt:lpstr>
      <vt:lpstr>PowerPoint Presentation</vt:lpstr>
      <vt:lpstr>PowerPoint Presentation</vt:lpstr>
      <vt:lpstr>Cont’</vt:lpstr>
      <vt:lpstr>PowerPoint Presentation</vt:lpstr>
      <vt:lpstr>PowerPoint Presentation</vt:lpstr>
      <vt:lpstr>PowerPoint Presentation</vt:lpstr>
      <vt:lpstr>DROPS IN COMMON USE</vt:lpstr>
      <vt:lpstr>PowerPoint Presentation</vt:lpstr>
      <vt:lpstr>PowerPoint Presentation</vt:lpstr>
      <vt:lpstr>PowerPoint Presentation</vt:lpstr>
      <vt:lpstr>OPHTHALMIC CONDITIONS</vt:lpstr>
      <vt:lpstr>DISORDERS OF REFRACTION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Strabismus (Squint/Amblyopia</vt:lpstr>
      <vt:lpstr>PowerPoint Presentation</vt:lpstr>
      <vt:lpstr>PowerPoint Presentation</vt:lpstr>
      <vt:lpstr>PowerPoint Presentation</vt:lpstr>
      <vt:lpstr>Assignment read and make notes on the following  </vt:lpstr>
      <vt:lpstr>DISORDERS OF THE CONJUCTIVA </vt:lpstr>
      <vt:lpstr>PowerPoint Presentation</vt:lpstr>
      <vt:lpstr>PowerPoint Presentation</vt:lpstr>
      <vt:lpstr>PowerPoint Presentation</vt:lpstr>
      <vt:lpstr>PowerPoint Presentation</vt:lpstr>
      <vt:lpstr>MANAGEMENT OF CONJUCTIVITIS </vt:lpstr>
      <vt:lpstr>PowerPoint Presentation</vt:lpstr>
      <vt:lpstr>PowerPoint Presentation</vt:lpstr>
      <vt:lpstr>  TREATMENT </vt:lpstr>
      <vt:lpstr>PowerPoint Presentation</vt:lpstr>
      <vt:lpstr>PowerPoint Presentation</vt:lpstr>
      <vt:lpstr>PowerPoint Presentation</vt:lpstr>
      <vt:lpstr>PowerPoint Presentation</vt:lpstr>
      <vt:lpstr>PowerPoint Presentation</vt:lpstr>
      <vt:lpstr> Supportive Management </vt:lpstr>
      <vt:lpstr> Trachoma </vt:lpstr>
      <vt:lpstr>PowerPoint Presentation</vt:lpstr>
      <vt:lpstr>PowerPoint Presentation</vt:lpstr>
      <vt:lpstr>PowerPoint Presentation</vt:lpstr>
      <vt:lpstr>Classification of progress of trachoma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DISORDERS OF THE CORNEA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CONDITIONS OF THE LENS </vt:lpstr>
      <vt:lpstr>PowerPoint Presentation</vt:lpstr>
      <vt:lpstr>PowerPoint Presentation</vt:lpstr>
      <vt:lpstr>PowerPoint Presentation</vt:lpstr>
      <vt:lpstr>Classification Of Cataracts </vt:lpstr>
      <vt:lpstr>PowerPoint Presentation</vt:lpstr>
      <vt:lpstr>PowerPoint Presentation</vt:lpstr>
      <vt:lpstr>PowerPoint Presentation</vt:lpstr>
      <vt:lpstr>PowerPoint Presentation</vt:lpstr>
      <vt:lpstr>PowerPoint Presentation</vt:lpstr>
      <vt:lpstr> GLAUCOMA </vt:lpstr>
      <vt:lpstr>PowerPoint Presentation</vt:lpstr>
      <vt:lpstr>PowerPoint Presentation</vt:lpstr>
      <vt:lpstr> GLAUCOMA </vt:lpstr>
      <vt:lpstr>PowerPoint Presentation</vt:lpstr>
      <vt:lpstr>PowerPoint Presentation</vt:lpstr>
      <vt:lpstr>PowerPoint Presentation</vt:lpstr>
      <vt:lpstr>PowerPoint Presentation</vt:lpstr>
      <vt:lpstr>PowerPoint Presentation</vt:lpstr>
      <vt:lpstr>PowerPoint Presentation</vt:lpstr>
      <vt:lpstr>Diagnostic Tests</vt:lpstr>
      <vt:lpstr>PowerPoint Presentation</vt:lpstr>
      <vt:lpstr> Types Of Glaucoma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Congenital Glaucoma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DEFECTS OF THE RETINA </vt:lpstr>
      <vt:lpstr>PowerPoint Presentation</vt:lpstr>
      <vt:lpstr>PowerPoint Presentation</vt:lpstr>
      <vt:lpstr>PowerPoint Presentation</vt:lpstr>
      <vt:lpstr>PowerPoint Presentation</vt:lpstr>
      <vt:lpstr>PowerPoint Presentation</vt:lpstr>
      <vt:lpstr>Management </vt:lpstr>
      <vt:lpstr>PowerPoint Presentation</vt:lpstr>
      <vt:lpstr>PowerPoint Presentation</vt:lpstr>
      <vt:lpstr>PowerPoint Presentation</vt:lpstr>
      <vt:lpstr>NURSING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Management  </vt:lpstr>
      <vt:lpstr>PowerPoint Presentation</vt:lpstr>
      <vt:lpstr>DISORDERS OF THE EYE LID </vt:lpstr>
      <vt:lpstr>HORDEOLUM (STYE)</vt:lpstr>
      <vt:lpstr>PowerPoint Presentation</vt:lpstr>
      <vt:lpstr>PowerPoint Presentation</vt:lpstr>
      <vt:lpstr>CHALAZION (MEIBOMIAN CYST)</vt:lpstr>
      <vt:lpstr>PowerPoint Presentation</vt:lpstr>
      <vt:lpstr>PowerPoint Presentation</vt:lpstr>
      <vt:lpstr>BLEPHARITIS</vt:lpstr>
      <vt:lpstr>PowerPoint Presentation</vt:lpstr>
      <vt:lpstr>PowerPoint Presentation</vt:lpstr>
      <vt:lpstr>ENTROPION</vt:lpstr>
      <vt:lpstr>PowerPoint Presentation</vt:lpstr>
      <vt:lpstr>PowerPoint Presentation</vt:lpstr>
      <vt:lpstr>ECTROPION</vt:lpstr>
      <vt:lpstr>PowerPoint Presentation</vt:lpstr>
      <vt:lpstr>PowerPoint Presentation</vt:lpstr>
      <vt:lpstr>BLEPHAROPTOSIS (PTOSIS)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Eye Drop Medicine</vt:lpstr>
      <vt:lpstr>BLINDNESS</vt:lpstr>
      <vt:lpstr>PowerPoint Presentation</vt:lpstr>
      <vt:lpstr>PowerPoint Presentation</vt:lpstr>
      <vt:lpstr>PowerPoint Presentation</vt:lpstr>
      <vt:lpstr> </vt:lpstr>
      <vt:lpstr>PowerPoint Presentation</vt:lpstr>
      <vt:lpstr>THE NEWLY BLIND</vt:lpstr>
      <vt:lpstr>PowerPoint Presentation</vt:lpstr>
      <vt:lpstr>PowerPoint Presentation</vt:lpstr>
      <vt:lpstr>TUMORS OF THE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Management</vt:lpstr>
      <vt:lpstr>EYE SURGERY </vt:lpstr>
      <vt:lpstr>Pre-operative care </vt:lpstr>
      <vt:lpstr>Continuation </vt:lpstr>
      <vt:lpstr>Post-operative care</vt:lpstr>
      <vt:lpstr>PowerPoint Presentation</vt:lpstr>
      <vt:lpstr>PowerPoint Presentation</vt:lpstr>
      <vt:lpstr>Read and make notes 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kimso</dc:creator>
  <cp:lastModifiedBy>kimathi-pc</cp:lastModifiedBy>
  <cp:revision>395</cp:revision>
  <dcterms:created xsi:type="dcterms:W3CDTF">2017-01-10T06:14:35Z</dcterms:created>
  <dcterms:modified xsi:type="dcterms:W3CDTF">2022-02-21T11:10:08Z</dcterms:modified>
</cp:coreProperties>
</file>