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3" r:id="rId3"/>
    <p:sldId id="259" r:id="rId4"/>
    <p:sldId id="262" r:id="rId5"/>
    <p:sldId id="264" r:id="rId6"/>
    <p:sldId id="267" r:id="rId7"/>
    <p:sldId id="265" r:id="rId8"/>
    <p:sldId id="276" r:id="rId9"/>
    <p:sldId id="277" r:id="rId10"/>
    <p:sldId id="278" r:id="rId11"/>
    <p:sldId id="279" r:id="rId12"/>
    <p:sldId id="281" r:id="rId13"/>
    <p:sldId id="266" r:id="rId14"/>
    <p:sldId id="260" r:id="rId15"/>
    <p:sldId id="261" r:id="rId16"/>
    <p:sldId id="269" r:id="rId17"/>
    <p:sldId id="270" r:id="rId18"/>
    <p:sldId id="271" r:id="rId19"/>
    <p:sldId id="272" r:id="rId20"/>
    <p:sldId id="285" r:id="rId21"/>
    <p:sldId id="286" r:id="rId22"/>
    <p:sldId id="268" r:id="rId23"/>
    <p:sldId id="258" r:id="rId24"/>
    <p:sldId id="287" r:id="rId25"/>
    <p:sldId id="289" r:id="rId26"/>
    <p:sldId id="296" r:id="rId27"/>
    <p:sldId id="295" r:id="rId28"/>
    <p:sldId id="297" r:id="rId29"/>
    <p:sldId id="298" r:id="rId30"/>
    <p:sldId id="299" r:id="rId31"/>
    <p:sldId id="302" r:id="rId32"/>
    <p:sldId id="300" r:id="rId33"/>
    <p:sldId id="290" r:id="rId34"/>
    <p:sldId id="303" r:id="rId35"/>
    <p:sldId id="304" r:id="rId36"/>
    <p:sldId id="275" r:id="rId37"/>
    <p:sldId id="301" r:id="rId38"/>
    <p:sldId id="291" r:id="rId39"/>
    <p:sldId id="305" r:id="rId40"/>
    <p:sldId id="306" r:id="rId41"/>
    <p:sldId id="315" r:id="rId42"/>
    <p:sldId id="307" r:id="rId43"/>
    <p:sldId id="308" r:id="rId44"/>
    <p:sldId id="309" r:id="rId45"/>
    <p:sldId id="311" r:id="rId46"/>
    <p:sldId id="310" r:id="rId47"/>
    <p:sldId id="312" r:id="rId48"/>
    <p:sldId id="313" r:id="rId49"/>
    <p:sldId id="314" r:id="rId50"/>
    <p:sldId id="327" r:id="rId51"/>
    <p:sldId id="321" r:id="rId52"/>
    <p:sldId id="316" r:id="rId53"/>
    <p:sldId id="288" r:id="rId54"/>
    <p:sldId id="322" r:id="rId55"/>
    <p:sldId id="317" r:id="rId56"/>
    <p:sldId id="323" r:id="rId57"/>
    <p:sldId id="325" r:id="rId58"/>
    <p:sldId id="320" r:id="rId59"/>
    <p:sldId id="326" r:id="rId60"/>
    <p:sldId id="283" r:id="rId61"/>
    <p:sldId id="284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52" d="100"/>
          <a:sy n="52" d="100"/>
        </p:scale>
        <p:origin x="90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FD25E-8E4E-4617-8BCC-F95923192D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ADC26-658B-4E3E-9D50-2EAD4293DC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810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4B885-51A1-4A32-92B4-B1286A9E23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C05B6-8573-4C85-B80E-7F54307913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446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1F555-D377-4C9C-84DF-ECCB0CB560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13AA1-7D12-44E9-AFEA-6E682C67485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94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7B42A-5AF7-47B7-ABF1-755D46757B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3C648-EB94-42CF-B31C-0AB8F2B9973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482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00017-6070-46A0-A1A9-FA776367AF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F6BDE-E262-45B6-8AB1-8B2FE31BB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655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5FBD5-5A88-4476-92E9-68B2014A53D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55303-D7D3-4996-94BC-E31FE6733C3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089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30A20-846D-4A5D-8189-2C99794262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27CF5-076C-4721-9A7F-37342FDC69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58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E5BF3-441B-4A56-8F6D-CC4C9E1E093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77A71-72D3-432F-88F2-1DFCBA123C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381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EB7F0-7059-4B4A-BAE0-FBB71CA0179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CD382-18F9-4AEA-9B09-414B3660B7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870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59950-6A29-4146-BC37-388E02098D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C4E42-8DC2-451A-A142-68F2AE7A60F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532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90D16-F012-49E3-9290-A6469E61D0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45C3C-7089-460F-A273-F67FA74F1AD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14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47CA7B-4C71-4037-A4B6-8E875470ECC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78A146-5D76-43EA-8963-BFA52504856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67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335280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CLINICAL AND  RADIOLOGICAL FEATURES OF FRACTURES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724400"/>
            <a:ext cx="76962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MR. KOROS E.K., </a:t>
            </a:r>
          </a:p>
          <a:p>
            <a:r>
              <a:rPr lang="en-US" dirty="0" err="1" smtClean="0"/>
              <a:t>BSc.N</a:t>
            </a:r>
            <a:r>
              <a:rPr lang="en-US" dirty="0" smtClean="0"/>
              <a:t>, </a:t>
            </a:r>
            <a:r>
              <a:rPr lang="en-US" dirty="0" err="1" smtClean="0"/>
              <a:t>UoN</a:t>
            </a:r>
            <a:r>
              <a:rPr lang="en-US" dirty="0" smtClean="0"/>
              <a:t>, BLS, ACLS, LECTURER.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73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534400" cy="6019800"/>
          </a:xfrm>
        </p:spPr>
        <p:txBody>
          <a:bodyPr/>
          <a:lstStyle/>
          <a:p>
            <a:pPr marL="514350" lvl="0" indent="-514350">
              <a:buFont typeface="+mj-lt"/>
              <a:buAutoNum type="alphaLcParenR" startAt="3"/>
            </a:pPr>
            <a:r>
              <a:rPr lang="en-US" b="1" dirty="0" smtClean="0"/>
              <a:t>LOOK (Inspect) for;</a:t>
            </a:r>
          </a:p>
          <a:p>
            <a:pPr marL="914400" lvl="1" indent="-514350"/>
            <a:r>
              <a:rPr lang="en-US" dirty="0" smtClean="0"/>
              <a:t>Swelling</a:t>
            </a:r>
            <a:r>
              <a:rPr lang="en-US" dirty="0"/>
              <a:t>, </a:t>
            </a:r>
            <a:endParaRPr lang="en-US" dirty="0" smtClean="0"/>
          </a:p>
          <a:p>
            <a:pPr marL="914400" lvl="1" indent="-514350"/>
            <a:r>
              <a:rPr lang="en-US" dirty="0" smtClean="0"/>
              <a:t>Bruising </a:t>
            </a:r>
          </a:p>
          <a:p>
            <a:pPr marL="914400" lvl="1" indent="-514350"/>
            <a:r>
              <a:rPr lang="en-US" dirty="0" smtClean="0"/>
              <a:t>Deformity </a:t>
            </a:r>
          </a:p>
          <a:p>
            <a:pPr marL="914400" lvl="1" indent="-514350"/>
            <a:r>
              <a:rPr lang="en-US" dirty="0" smtClean="0"/>
              <a:t>Examine </a:t>
            </a:r>
            <a:r>
              <a:rPr lang="en-US" dirty="0"/>
              <a:t>whether the skin is </a:t>
            </a:r>
            <a:r>
              <a:rPr lang="en-US" dirty="0" smtClean="0"/>
              <a:t>intact or not</a:t>
            </a:r>
          </a:p>
          <a:p>
            <a:pPr marL="914400" lvl="1" indent="-514350"/>
            <a:r>
              <a:rPr lang="en-US" dirty="0" err="1"/>
              <a:t>Colour</a:t>
            </a:r>
            <a:r>
              <a:rPr lang="en-US" dirty="0"/>
              <a:t> of the skin.</a:t>
            </a:r>
          </a:p>
          <a:p>
            <a:pPr marL="914400" lvl="1" indent="-514350"/>
            <a:r>
              <a:rPr lang="en-US" dirty="0" smtClean="0"/>
              <a:t>Note </a:t>
            </a:r>
            <a:r>
              <a:rPr lang="en-US" dirty="0"/>
              <a:t>also the posture of the distal extremity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642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534400" cy="6019800"/>
          </a:xfrm>
        </p:spPr>
        <p:txBody>
          <a:bodyPr/>
          <a:lstStyle/>
          <a:p>
            <a:pPr marL="514350" indent="-514350">
              <a:buFont typeface="+mj-lt"/>
              <a:buAutoNum type="alphaLcParenR" startAt="4"/>
            </a:pPr>
            <a:r>
              <a:rPr lang="en-US" b="1" dirty="0" smtClean="0"/>
              <a:t>FEEL/PALPATE;</a:t>
            </a:r>
          </a:p>
          <a:p>
            <a:pPr marL="914400" lvl="1" indent="-514350"/>
            <a:r>
              <a:rPr lang="en-US" dirty="0" smtClean="0"/>
              <a:t>The </a:t>
            </a:r>
            <a:r>
              <a:rPr lang="en-US" dirty="0"/>
              <a:t>injured part is gently </a:t>
            </a:r>
            <a:r>
              <a:rPr lang="en-US" dirty="0" smtClean="0"/>
              <a:t>palpated for </a:t>
            </a:r>
          </a:p>
          <a:p>
            <a:pPr marL="1314450" lvl="2" indent="-514350"/>
            <a:r>
              <a:rPr lang="en-US" sz="2800" i="1" dirty="0" smtClean="0"/>
              <a:t>localized tenderness</a:t>
            </a:r>
            <a:endParaRPr lang="en-US" sz="2800" i="1" dirty="0"/>
          </a:p>
          <a:p>
            <a:pPr marL="1314450" lvl="2" indent="-514350"/>
            <a:r>
              <a:rPr lang="en-US" sz="2800" i="1" dirty="0" smtClean="0"/>
              <a:t>Vascular </a:t>
            </a:r>
            <a:r>
              <a:rPr lang="en-US" sz="2800" i="1" dirty="0"/>
              <a:t>and peripheral nerve </a:t>
            </a:r>
            <a:r>
              <a:rPr lang="en-US" sz="2800" i="1" dirty="0" smtClean="0"/>
              <a:t>abnormalities</a:t>
            </a:r>
          </a:p>
          <a:p>
            <a:pPr marL="400050" lvl="1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lphaLcParenR" startAt="4"/>
            </a:pPr>
            <a:r>
              <a:rPr lang="en-US" b="1" dirty="0" smtClean="0"/>
              <a:t>MOVE</a:t>
            </a:r>
            <a:r>
              <a:rPr lang="en-US" dirty="0" smtClean="0"/>
              <a:t> the injured part gently to check for;</a:t>
            </a:r>
          </a:p>
          <a:p>
            <a:pPr lvl="2"/>
            <a:r>
              <a:rPr lang="en-US" sz="2800" i="1" dirty="0" smtClean="0"/>
              <a:t>Crepitus </a:t>
            </a:r>
            <a:r>
              <a:rPr lang="en-US" sz="2800" dirty="0"/>
              <a:t>and </a:t>
            </a:r>
            <a:r>
              <a:rPr lang="en-US" sz="2800" i="1" dirty="0"/>
              <a:t>abnormal movement </a:t>
            </a:r>
            <a:r>
              <a:rPr lang="en-US" sz="2800" dirty="0"/>
              <a:t>may be </a:t>
            </a:r>
            <a:r>
              <a:rPr lang="en-US" sz="2800" dirty="0" smtClean="0"/>
              <a:t>present. More </a:t>
            </a:r>
            <a:r>
              <a:rPr lang="en-US" sz="2800" dirty="0"/>
              <a:t>important to ascertain if the patient can move the joints distal to the injury.</a:t>
            </a:r>
          </a:p>
          <a:p>
            <a:pPr marL="914400" lvl="1" indent="-51435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4500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0803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u="sng" dirty="0" smtClean="0"/>
              <a:t>Clinical Features of Fractures </a:t>
            </a:r>
            <a:r>
              <a:rPr lang="en-US" altLang="en-US" sz="3600" b="1" u="sng" dirty="0" smtClean="0">
                <a:solidFill>
                  <a:srgbClr val="FF0000"/>
                </a:solidFill>
              </a:rPr>
              <a:t>(‘signs’)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638800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en-US" altLang="en-US" sz="2800" b="1" dirty="0" smtClean="0"/>
              <a:t>Deformity</a:t>
            </a:r>
            <a:r>
              <a:rPr lang="en-US" altLang="en-US" sz="2800" dirty="0" smtClean="0"/>
              <a:t>: </a:t>
            </a:r>
          </a:p>
          <a:p>
            <a:pPr lvl="1" indent="-342900"/>
            <a:r>
              <a:rPr lang="en-US" altLang="en-US" dirty="0" smtClean="0"/>
              <a:t>Visible or palpable deformity</a:t>
            </a:r>
          </a:p>
          <a:p>
            <a:pPr lvl="1" indent="-342900"/>
            <a:r>
              <a:rPr lang="en-US" altLang="en-US" dirty="0"/>
              <a:t>S</a:t>
            </a:r>
            <a:r>
              <a:rPr lang="en-US" altLang="en-US" dirty="0" smtClean="0"/>
              <a:t>trong muscle pull may cause bone fragments to override hence alignment &amp; contour change e.g. angulation, rotation when compared with opposite side.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altLang="en-US" sz="2800" b="1" dirty="0" smtClean="0"/>
              <a:t>Local Swelling: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Oedema</a:t>
            </a:r>
            <a:r>
              <a:rPr lang="en-US" altLang="en-US" sz="2800" dirty="0" smtClean="0"/>
              <a:t> from localized serous fluid at the # site &amp; extravasation of the blood into adjacent tissues.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altLang="en-US" sz="2800" b="1" dirty="0" smtClean="0"/>
              <a:t>Visible Bruising: </a:t>
            </a:r>
            <a:r>
              <a:rPr lang="en-US" altLang="en-US" sz="2800" dirty="0" smtClean="0"/>
              <a:t>(Ecchymosis) from subcutaneous bleeding i.e. escape of blood from the fracture surfaces and periosteum</a:t>
            </a:r>
          </a:p>
        </p:txBody>
      </p:sp>
    </p:spTree>
    <p:extLst>
      <p:ext uri="{BB962C8B-B14F-4D97-AF65-F5344CB8AC3E}">
        <p14:creationId xmlns:p14="http://schemas.microsoft.com/office/powerpoint/2010/main" val="261333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610600" cy="5943600"/>
          </a:xfrm>
        </p:spPr>
        <p:txBody>
          <a:bodyPr rtlCol="0"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US" b="1" dirty="0" smtClean="0"/>
              <a:t>4. </a:t>
            </a:r>
            <a:r>
              <a:rPr lang="en-US" b="1" dirty="0"/>
              <a:t>Tenderness:</a:t>
            </a:r>
            <a:r>
              <a:rPr lang="en-US" dirty="0"/>
              <a:t> </a:t>
            </a:r>
            <a:r>
              <a:rPr lang="en-US" dirty="0" smtClean="0"/>
              <a:t>marked local tenderness over the bone and pain </a:t>
            </a:r>
            <a:r>
              <a:rPr lang="en-US" dirty="0"/>
              <a:t>over the # fracture site due to underlying injuries</a:t>
            </a:r>
            <a:r>
              <a:rPr lang="en-US" dirty="0" smtClean="0"/>
              <a:t>.</a:t>
            </a:r>
          </a:p>
          <a:p>
            <a:pPr marL="0" indent="0">
              <a:buNone/>
              <a:defRPr/>
            </a:pPr>
            <a:endParaRPr lang="en-US" dirty="0" smtClean="0"/>
          </a:p>
          <a:p>
            <a:pPr marL="0" indent="0">
              <a:buNone/>
              <a:defRPr/>
            </a:pPr>
            <a:r>
              <a:rPr lang="en-US" b="1" dirty="0" smtClean="0"/>
              <a:t>5. Impairment or Loss </a:t>
            </a:r>
            <a:r>
              <a:rPr lang="en-US" b="1" dirty="0"/>
              <a:t>of normal functions</a:t>
            </a:r>
            <a:r>
              <a:rPr lang="en-US" dirty="0"/>
              <a:t>: instability of the fractured bone, pain or muscle spasm.  Paralysis may result from nerve damage.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b="1" dirty="0"/>
              <a:t>6</a:t>
            </a:r>
            <a:r>
              <a:rPr lang="en-US" b="1" dirty="0" smtClean="0"/>
              <a:t>. </a:t>
            </a:r>
            <a:r>
              <a:rPr lang="en-US" b="1" dirty="0"/>
              <a:t>Impaired sensations (numbness): </a:t>
            </a:r>
            <a:r>
              <a:rPr lang="en-US" dirty="0"/>
              <a:t> From nerve damage or entrapment from </a:t>
            </a:r>
            <a:r>
              <a:rPr lang="en-US" dirty="0" err="1"/>
              <a:t>oedema</a:t>
            </a:r>
            <a:r>
              <a:rPr lang="en-US" dirty="0"/>
              <a:t>, bleeding or bony fragments</a:t>
            </a:r>
            <a:r>
              <a:rPr lang="en-US" dirty="0" smtClean="0"/>
              <a:t>.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7. Muscle spasms:</a:t>
            </a:r>
            <a:r>
              <a:rPr lang="en-US" dirty="0" smtClean="0"/>
              <a:t> involuntary muscle contractions near the </a:t>
            </a:r>
            <a:r>
              <a:rPr lang="en-US" dirty="0" smtClean="0"/>
              <a:t>fracture</a:t>
            </a:r>
            <a:r>
              <a:rPr lang="en-US" dirty="0" smtClean="0"/>
              <a:t>.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41834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686800" cy="58674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8. Abnormal mobility:</a:t>
            </a:r>
            <a:r>
              <a:rPr lang="en-US" dirty="0" smtClean="0"/>
              <a:t> Movement of a part that is normally immobile due to instability when long bones are fractured. May also be demonstrable movement between bone fragments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b="1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9. Crepitus</a:t>
            </a:r>
            <a:r>
              <a:rPr lang="en-US" b="1" dirty="0"/>
              <a:t> </a:t>
            </a:r>
            <a:r>
              <a:rPr lang="en-US" b="1" dirty="0" smtClean="0"/>
              <a:t>or grating sensation</a:t>
            </a:r>
            <a:r>
              <a:rPr lang="en-US" dirty="0" smtClean="0"/>
              <a:t>: sounds felt or heard if the injured part is moved.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10. Hypovolemic shock:</a:t>
            </a:r>
            <a:r>
              <a:rPr lang="en-US" dirty="0" smtClean="0"/>
              <a:t> May result from massive blood loss as a result of bleeding due to fracture or other injuries</a:t>
            </a:r>
          </a:p>
        </p:txBody>
      </p:sp>
    </p:spTree>
    <p:extLst>
      <p:ext uri="{BB962C8B-B14F-4D97-AF65-F5344CB8AC3E}">
        <p14:creationId xmlns:p14="http://schemas.microsoft.com/office/powerpoint/2010/main" val="128988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Additional Clinical Examination Findings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257800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b="1" i="1" dirty="0" smtClean="0"/>
              <a:t>Open wound associated with fracture;</a:t>
            </a:r>
          </a:p>
          <a:p>
            <a:pPr lvl="1"/>
            <a:r>
              <a:rPr lang="en-US" dirty="0" smtClean="0"/>
              <a:t>Presence of a wound in a fracture (open fracture) </a:t>
            </a:r>
            <a:r>
              <a:rPr lang="en-US" dirty="0"/>
              <a:t>determines the need for a surgical emergency, and may influence greatly the treatment of the fracture itself.</a:t>
            </a:r>
          </a:p>
          <a:p>
            <a:pPr lvl="1"/>
            <a:r>
              <a:rPr lang="en-US" dirty="0" smtClean="0"/>
              <a:t>Examine if there is a wound communicating with the fracture and document during the first clinical examination</a:t>
            </a:r>
          </a:p>
          <a:p>
            <a:pPr lvl="1"/>
            <a:r>
              <a:rPr lang="en-US" dirty="0"/>
              <a:t>This helps to avoid later accusations of clinician being blamed of having caused it by the treatment. </a:t>
            </a:r>
          </a:p>
        </p:txBody>
      </p:sp>
    </p:spTree>
    <p:extLst>
      <p:ext uri="{BB962C8B-B14F-4D97-AF65-F5344CB8AC3E}">
        <p14:creationId xmlns:p14="http://schemas.microsoft.com/office/powerpoint/2010/main" val="384767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81000"/>
            <a:ext cx="8915400" cy="61722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lphaLcParenR" startAt="2"/>
            </a:pPr>
            <a:r>
              <a:rPr lang="en-US" b="1" i="1" dirty="0" smtClean="0"/>
              <a:t>State of circulation distal to the fracture;</a:t>
            </a:r>
          </a:p>
          <a:p>
            <a:r>
              <a:rPr lang="en-US" b="1" dirty="0" smtClean="0"/>
              <a:t>Impaired circulation</a:t>
            </a:r>
            <a:r>
              <a:rPr lang="en-US" dirty="0" smtClean="0"/>
              <a:t> is not a good sign as far as fractures are concerned</a:t>
            </a:r>
          </a:p>
          <a:p>
            <a:r>
              <a:rPr lang="en-US" dirty="0" smtClean="0"/>
              <a:t>Signs of impaired circulation include:</a:t>
            </a:r>
          </a:p>
          <a:p>
            <a:pPr lvl="1"/>
            <a:r>
              <a:rPr lang="en-US" dirty="0" smtClean="0"/>
              <a:t>Severe pain within an immobilized fracture</a:t>
            </a:r>
          </a:p>
          <a:p>
            <a:pPr lvl="1"/>
            <a:r>
              <a:rPr lang="en-US" dirty="0" smtClean="0"/>
              <a:t>Marked swellings of digits</a:t>
            </a:r>
            <a:endParaRPr lang="en-US" dirty="0"/>
          </a:p>
          <a:p>
            <a:pPr lvl="1"/>
            <a:r>
              <a:rPr lang="en-US" dirty="0" err="1" smtClean="0"/>
              <a:t>Colour</a:t>
            </a:r>
            <a:r>
              <a:rPr lang="en-US" dirty="0" smtClean="0"/>
              <a:t> Changes; blue, grey or white </a:t>
            </a:r>
            <a:r>
              <a:rPr lang="en-US" dirty="0" err="1" smtClean="0"/>
              <a:t>colour</a:t>
            </a:r>
            <a:r>
              <a:rPr lang="en-US" dirty="0" smtClean="0"/>
              <a:t> arouse suspicion of circulatory impairment. Pink </a:t>
            </a:r>
            <a:r>
              <a:rPr lang="en-US" dirty="0" err="1" smtClean="0"/>
              <a:t>colour</a:t>
            </a:r>
            <a:r>
              <a:rPr lang="en-US" dirty="0" smtClean="0"/>
              <a:t> is reassuring.</a:t>
            </a:r>
          </a:p>
          <a:p>
            <a:pPr lvl="1"/>
            <a:r>
              <a:rPr lang="en-US" dirty="0" smtClean="0"/>
              <a:t>Cold digits (warm digits suggest a circulatory flow).</a:t>
            </a:r>
          </a:p>
          <a:p>
            <a:pPr lvl="1"/>
            <a:r>
              <a:rPr lang="en-US" dirty="0" smtClean="0"/>
              <a:t>Weak or absent arterial pulses</a:t>
            </a:r>
          </a:p>
          <a:p>
            <a:pPr lvl="1"/>
            <a:r>
              <a:rPr lang="en-US" dirty="0" smtClean="0"/>
              <a:t>Sluggish or absent capillary return</a:t>
            </a:r>
          </a:p>
          <a:p>
            <a:pPr lvl="1"/>
            <a:r>
              <a:rPr lang="en-US" dirty="0" smtClean="0"/>
              <a:t>Loss of Nerve Sensitivity/Impulses due to </a:t>
            </a:r>
            <a:r>
              <a:rPr lang="en-US" dirty="0" err="1" smtClean="0"/>
              <a:t>ischaemia</a:t>
            </a:r>
            <a:r>
              <a:rPr lang="en-US" dirty="0" smtClean="0"/>
              <a:t> or trauma (Nerve function tests should be performed)</a:t>
            </a:r>
          </a:p>
          <a:p>
            <a:r>
              <a:rPr lang="en-US" dirty="0" smtClean="0"/>
              <a:t>If there exists a doubt in clinical exam on state of circulation, </a:t>
            </a:r>
            <a:r>
              <a:rPr lang="en-US" dirty="0" err="1" smtClean="0"/>
              <a:t>doppler</a:t>
            </a:r>
            <a:r>
              <a:rPr lang="en-US" dirty="0" smtClean="0"/>
              <a:t> U/S or arteriography may be performed</a:t>
            </a:r>
            <a:r>
              <a:rPr lang="en-US" dirty="0" smtClean="0"/>
              <a:t>.</a:t>
            </a:r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6697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763000" cy="6172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arenR" startAt="3"/>
            </a:pPr>
            <a:r>
              <a:rPr lang="en-US" b="1" i="1" dirty="0" smtClean="0"/>
              <a:t>Evidence of Nerve Injury;</a:t>
            </a:r>
          </a:p>
          <a:p>
            <a:r>
              <a:rPr lang="en-US" dirty="0" smtClean="0"/>
              <a:t>Tests that may be performed to determine injury to the nervous system (spinal cord and peripheral nerves) following a fracture include;</a:t>
            </a:r>
          </a:p>
          <a:p>
            <a:pPr lvl="1"/>
            <a:r>
              <a:rPr lang="en-US" dirty="0" smtClean="0"/>
              <a:t>Nerve sensibility tests</a:t>
            </a:r>
          </a:p>
          <a:p>
            <a:pPr lvl="1"/>
            <a:r>
              <a:rPr lang="en-US" dirty="0" smtClean="0"/>
              <a:t>Motor function tests</a:t>
            </a:r>
          </a:p>
          <a:p>
            <a:pPr lvl="1"/>
            <a:r>
              <a:rPr lang="en-US" dirty="0" smtClean="0"/>
              <a:t>Sweating</a:t>
            </a:r>
          </a:p>
          <a:p>
            <a:pPr lvl="1"/>
            <a:r>
              <a:rPr lang="en-US" dirty="0" smtClean="0"/>
              <a:t>Urinary bladder function (incontinence) may indicate injury to the spinal cord at </a:t>
            </a:r>
            <a:r>
              <a:rPr lang="en-US" i="1" dirty="0" smtClean="0"/>
              <a:t>cauda </a:t>
            </a:r>
            <a:r>
              <a:rPr lang="en-US" i="1" dirty="0" err="1" smtClean="0"/>
              <a:t>equina</a:t>
            </a:r>
            <a:endParaRPr lang="en-US" i="1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627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534400" cy="6172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arenR" startAt="4"/>
            </a:pPr>
            <a:r>
              <a:rPr lang="en-US" b="1" i="1" dirty="0" smtClean="0"/>
              <a:t>Status of the Viscera;</a:t>
            </a:r>
          </a:p>
          <a:p>
            <a:r>
              <a:rPr lang="en-US" dirty="0" smtClean="0"/>
              <a:t>Pelvic fractures (especially anterior pelvic fractures) may be associated with injuries to the viscera e.g. urinary bladder or urethra</a:t>
            </a:r>
          </a:p>
          <a:p>
            <a:pPr lvl="1"/>
            <a:r>
              <a:rPr lang="en-US" dirty="0" smtClean="0"/>
              <a:t>Clinical examination should investigate the state of the bladder and urethra in every fracture.</a:t>
            </a:r>
          </a:p>
          <a:p>
            <a:pPr lvl="1"/>
            <a:r>
              <a:rPr lang="en-US" dirty="0" smtClean="0"/>
              <a:t>Blood in the urine may suggest bladder or urethral injury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480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924800" cy="914400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sz="4800" b="1" dirty="0" smtClean="0"/>
              <a:t>ANY QUESTIONS  SO FAR ???</a:t>
            </a:r>
            <a:endParaRPr lang="en-US" sz="4800" b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213986"/>
              </p:ext>
            </p:extLst>
          </p:nvPr>
        </p:nvGraphicFramePr>
        <p:xfrm>
          <a:off x="1524000" y="1981200"/>
          <a:ext cx="1779588" cy="3743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" name="Clip" r:id="rId4" imgW="1857375" imgH="3995738" progId="MS_ClipArt_Gallery.2">
                  <p:embed/>
                </p:oleObj>
              </mc:Choice>
              <mc:Fallback>
                <p:oleObj name="Clip" r:id="rId4" imgW="1857375" imgH="399573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981200"/>
                        <a:ext cx="1779588" cy="37430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677698"/>
              </p:ext>
            </p:extLst>
          </p:nvPr>
        </p:nvGraphicFramePr>
        <p:xfrm>
          <a:off x="3276600" y="1905000"/>
          <a:ext cx="1779588" cy="374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" name="Clip" r:id="rId6" imgW="1857375" imgH="3995738" progId="MS_ClipArt_Gallery.2">
                  <p:embed/>
                </p:oleObj>
              </mc:Choice>
              <mc:Fallback>
                <p:oleObj name="Clip" r:id="rId6" imgW="1857375" imgH="399573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905000"/>
                        <a:ext cx="1779588" cy="374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803405"/>
              </p:ext>
            </p:extLst>
          </p:nvPr>
        </p:nvGraphicFramePr>
        <p:xfrm>
          <a:off x="5105400" y="1905000"/>
          <a:ext cx="1779588" cy="374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" name="Clip" r:id="rId7" imgW="1857375" imgH="3995738" progId="MS_ClipArt_Gallery.2">
                  <p:embed/>
                </p:oleObj>
              </mc:Choice>
              <mc:Fallback>
                <p:oleObj name="Clip" r:id="rId7" imgW="1857375" imgH="3995738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905000"/>
                        <a:ext cx="1779588" cy="374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182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Introduction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T</a:t>
            </a:r>
            <a:r>
              <a:rPr lang="en-US" altLang="en-US" dirty="0" smtClean="0"/>
              <a:t>he presence of a fracture can nearly always be inferred from the </a:t>
            </a:r>
            <a:r>
              <a:rPr lang="en-US" altLang="en-US" i="1" dirty="0" smtClean="0"/>
              <a:t>history</a:t>
            </a:r>
            <a:r>
              <a:rPr lang="en-US" altLang="en-US" dirty="0" smtClean="0"/>
              <a:t> and </a:t>
            </a:r>
            <a:r>
              <a:rPr lang="en-US" altLang="en-US" i="1" dirty="0" smtClean="0"/>
              <a:t>clinical findings</a:t>
            </a:r>
            <a:r>
              <a:rPr lang="en-US" altLang="en-US" dirty="0" smtClean="0"/>
              <a:t> alone, but </a:t>
            </a:r>
            <a:r>
              <a:rPr lang="en-US" altLang="en-US" i="1" dirty="0" smtClean="0"/>
              <a:t>radiographs</a:t>
            </a:r>
            <a:r>
              <a:rPr lang="en-US" altLang="en-US" dirty="0" smtClean="0"/>
              <a:t> are necessary to establish its precise nature</a:t>
            </a:r>
          </a:p>
        </p:txBody>
      </p:sp>
    </p:spTree>
    <p:extLst>
      <p:ext uri="{BB962C8B-B14F-4D97-AF65-F5344CB8AC3E}">
        <p14:creationId xmlns:p14="http://schemas.microsoft.com/office/powerpoint/2010/main" val="399061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352800" y="1911350"/>
          <a:ext cx="1828800" cy="362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" name="Clip" r:id="rId4" imgW="1296063" imgH="3934305" progId="MS_ClipArt_Gallery.2">
                  <p:embed/>
                </p:oleObj>
              </mc:Choice>
              <mc:Fallback>
                <p:oleObj name="Clip" r:id="rId4" imgW="1296063" imgH="3934305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911350"/>
                        <a:ext cx="1828800" cy="362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>
          <a:xfrm>
            <a:off x="304800" y="533400"/>
            <a:ext cx="83058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25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3600" b="1" dirty="0" smtClean="0">
                <a:latin typeface="+mj-lt"/>
                <a:cs typeface="Times New Roman" pitchFamily="1" charset="0"/>
              </a:rPr>
              <a:t>THIS IS THE END OF THE LESSON FOR NOW…</a:t>
            </a:r>
            <a:endParaRPr lang="en-US" sz="3600" b="1" dirty="0" smtClean="0">
              <a:latin typeface="+mj-lt"/>
            </a:endParaRPr>
          </a:p>
          <a:p>
            <a:pPr algn="ctr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4000" b="1" dirty="0" smtClean="0">
                <a:latin typeface="+mj-lt"/>
              </a:rPr>
              <a:t>     HOPE YOU ENJOYED IT !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382838" y="5791200"/>
            <a:ext cx="4537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B050"/>
                </a:solidFill>
                <a:latin typeface="+mj-lt"/>
              </a:rPr>
              <a:t>THANK YOU ! ! !</a:t>
            </a:r>
          </a:p>
        </p:txBody>
      </p:sp>
    </p:spTree>
    <p:extLst>
      <p:ext uri="{BB962C8B-B14F-4D97-AF65-F5344CB8AC3E}">
        <p14:creationId xmlns:p14="http://schemas.microsoft.com/office/powerpoint/2010/main" val="30138773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1981200"/>
            <a:ext cx="7620000" cy="2286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u="sng" dirty="0" smtClean="0"/>
              <a:t>Radiological Features of Fractures</a:t>
            </a:r>
            <a:endParaRPr lang="en-US" sz="5400" u="sng" dirty="0" smtClean="0"/>
          </a:p>
        </p:txBody>
      </p:sp>
    </p:spTree>
    <p:extLst>
      <p:ext uri="{BB962C8B-B14F-4D97-AF65-F5344CB8AC3E}">
        <p14:creationId xmlns:p14="http://schemas.microsoft.com/office/powerpoint/2010/main" val="165844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429491"/>
            <a:ext cx="8229600" cy="824345"/>
          </a:xfrm>
        </p:spPr>
        <p:txBody>
          <a:bodyPr/>
          <a:lstStyle/>
          <a:p>
            <a:r>
              <a:rPr lang="en-US" altLang="en-US" b="1" dirty="0" smtClean="0"/>
              <a:t>Introduction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257800"/>
          </a:xfrm>
        </p:spPr>
        <p:txBody>
          <a:bodyPr>
            <a:noAutofit/>
          </a:bodyPr>
          <a:lstStyle/>
          <a:p>
            <a:r>
              <a:rPr lang="en-US" altLang="en-US" sz="3000" dirty="0"/>
              <a:t>History alone, clinical findings alone, in many cases, do not provide absolute reliable evidence on which to distinguish between a fracture and a simple </a:t>
            </a:r>
            <a:r>
              <a:rPr lang="en-US" altLang="en-US" sz="3000" dirty="0" smtClean="0"/>
              <a:t>strain, contusion or soft tissue injury; </a:t>
            </a:r>
            <a:r>
              <a:rPr lang="en-US" altLang="en-US" sz="3000" dirty="0"/>
              <a:t>however, these findings provide a guide towards suspicion of a fracture</a:t>
            </a:r>
            <a:r>
              <a:rPr lang="en-US" altLang="en-US" sz="3000" dirty="0" smtClean="0"/>
              <a:t>.</a:t>
            </a:r>
          </a:p>
          <a:p>
            <a:r>
              <a:rPr lang="en-US" altLang="en-US" sz="3000" dirty="0" smtClean="0"/>
              <a:t>Radiographic examination must always be insisted upon when there is any suspicion of a fracture.</a:t>
            </a:r>
          </a:p>
          <a:p>
            <a:r>
              <a:rPr lang="en-US" altLang="en-US" sz="3000" dirty="0"/>
              <a:t>Describing a fracture is a basic requirement when making an assessment of a plain radiograph. </a:t>
            </a:r>
            <a:endParaRPr lang="en-US" alt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78955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610600" cy="6096000"/>
          </a:xfrm>
        </p:spPr>
        <p:txBody>
          <a:bodyPr>
            <a:normAutofit fontScale="92500"/>
          </a:bodyPr>
          <a:lstStyle/>
          <a:p>
            <a:r>
              <a:rPr lang="en-US" dirty="0"/>
              <a:t>The standard radiographic technique is to take two projections in planes at right angles to one another – usually </a:t>
            </a:r>
            <a:r>
              <a:rPr lang="en-US" b="1" i="1" dirty="0" err="1"/>
              <a:t>antero</a:t>
            </a:r>
            <a:r>
              <a:rPr lang="en-US" b="1" i="1" dirty="0"/>
              <a:t>-posterior</a:t>
            </a:r>
            <a:r>
              <a:rPr lang="en-US" dirty="0"/>
              <a:t> (A-P) and </a:t>
            </a:r>
            <a:r>
              <a:rPr lang="en-US" b="1" i="1" dirty="0" smtClean="0"/>
              <a:t>lateral </a:t>
            </a:r>
            <a:r>
              <a:rPr lang="en-US" dirty="0" smtClean="0"/>
              <a:t>planes</a:t>
            </a:r>
            <a:endParaRPr lang="en-US" dirty="0"/>
          </a:p>
          <a:p>
            <a:r>
              <a:rPr lang="en-US" dirty="0"/>
              <a:t>Special situations may require additional </a:t>
            </a:r>
            <a:r>
              <a:rPr lang="en-US" b="1" i="1" dirty="0" err="1"/>
              <a:t>obligue</a:t>
            </a:r>
            <a:r>
              <a:rPr lang="en-US" dirty="0"/>
              <a:t> or </a:t>
            </a:r>
            <a:r>
              <a:rPr lang="en-US" b="1" i="1" dirty="0"/>
              <a:t>tangential</a:t>
            </a:r>
            <a:r>
              <a:rPr lang="en-US" dirty="0"/>
              <a:t> projections especially in sites where a fracture is notoriously difficult to detect, such as head of radius and scaphoid bone</a:t>
            </a:r>
          </a:p>
          <a:p>
            <a:r>
              <a:rPr lang="en-US" dirty="0" smtClean="0"/>
              <a:t>The </a:t>
            </a:r>
            <a:r>
              <a:rPr lang="en-US" dirty="0"/>
              <a:t>films should always include a good </a:t>
            </a:r>
            <a:r>
              <a:rPr lang="en-US" b="1" i="1" dirty="0"/>
              <a:t>length of bone above and below the site</a:t>
            </a:r>
            <a:r>
              <a:rPr lang="en-US" dirty="0"/>
              <a:t> of suspected injury, </a:t>
            </a:r>
            <a:r>
              <a:rPr lang="en-US" b="1" i="1" dirty="0"/>
              <a:t>including the adjacent joints.</a:t>
            </a:r>
          </a:p>
          <a:p>
            <a:r>
              <a:rPr lang="en-US" dirty="0" smtClean="0"/>
              <a:t>There </a:t>
            </a:r>
            <a:r>
              <a:rPr lang="en-US" dirty="0"/>
              <a:t>are many ways to approach the assessment of the radiograph; o</a:t>
            </a:r>
            <a:r>
              <a:rPr lang="en-US" dirty="0" smtClean="0"/>
              <a:t>ne such approach is as follows;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18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5791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u="sng" dirty="0"/>
              <a:t>K</a:t>
            </a:r>
            <a:r>
              <a:rPr lang="en-US" sz="3600" b="1" u="sng" dirty="0" smtClean="0"/>
              <a:t>ey areas to consider when interpreting radiographic images;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3200" b="1" dirty="0" smtClean="0"/>
              <a:t>Type of radiograph:</a:t>
            </a:r>
          </a:p>
          <a:p>
            <a:pPr marL="1828800" lvl="3" indent="-514350"/>
            <a:r>
              <a:rPr lang="en-US" sz="2800" dirty="0" smtClean="0"/>
              <a:t>Is it an X-ray, CT Scan, MRI, Radioisotope Scan </a:t>
            </a:r>
            <a:r>
              <a:rPr lang="en-US" sz="2800" dirty="0" err="1" smtClean="0"/>
              <a:t>etc</a:t>
            </a:r>
            <a:r>
              <a:rPr lang="en-US" sz="2800" dirty="0" smtClean="0"/>
              <a:t>…?</a:t>
            </a:r>
          </a:p>
          <a:p>
            <a:pPr marL="1828800" lvl="3" indent="-514350"/>
            <a:r>
              <a:rPr lang="en-US" sz="2800" dirty="0"/>
              <a:t>Check the </a:t>
            </a:r>
            <a:r>
              <a:rPr lang="en-US" sz="2800" i="1" dirty="0" smtClean="0"/>
              <a:t>who</a:t>
            </a:r>
            <a:r>
              <a:rPr lang="en-US" sz="2800" dirty="0"/>
              <a:t>, </a:t>
            </a:r>
            <a:r>
              <a:rPr lang="en-US" sz="2800" i="1" dirty="0"/>
              <a:t>what</a:t>
            </a:r>
            <a:r>
              <a:rPr lang="en-US" sz="2800" dirty="0"/>
              <a:t>, </a:t>
            </a:r>
            <a:r>
              <a:rPr lang="en-US" sz="2800" i="1" dirty="0"/>
              <a:t>why</a:t>
            </a:r>
            <a:r>
              <a:rPr lang="en-US" sz="2800" dirty="0"/>
              <a:t>, </a:t>
            </a:r>
            <a:r>
              <a:rPr lang="en-US" sz="2800" i="1" dirty="0"/>
              <a:t>when</a:t>
            </a:r>
            <a:r>
              <a:rPr lang="en-US" sz="2800" dirty="0"/>
              <a:t>, and </a:t>
            </a:r>
            <a:r>
              <a:rPr lang="en-US" sz="2800" i="1" dirty="0"/>
              <a:t>where</a:t>
            </a:r>
            <a:endParaRPr lang="en-US" sz="2800" i="1" dirty="0" smtClean="0"/>
          </a:p>
          <a:p>
            <a:pPr marL="971550" lvl="1" indent="-514350">
              <a:buFont typeface="+mj-lt"/>
              <a:buAutoNum type="alphaLcParenR"/>
            </a:pPr>
            <a:r>
              <a:rPr lang="en-US" sz="3200" b="1" dirty="0" smtClean="0">
                <a:solidFill>
                  <a:prstClr val="black"/>
                </a:solidFill>
              </a:rPr>
              <a:t>Type or Class </a:t>
            </a:r>
            <a:r>
              <a:rPr lang="en-US" sz="3200" b="1" dirty="0">
                <a:solidFill>
                  <a:prstClr val="black"/>
                </a:solidFill>
              </a:rPr>
              <a:t>of fracture: </a:t>
            </a:r>
          </a:p>
          <a:p>
            <a:pPr lvl="3"/>
            <a:r>
              <a:rPr lang="en-US" sz="2800" dirty="0" smtClean="0">
                <a:solidFill>
                  <a:prstClr val="black"/>
                </a:solidFill>
              </a:rPr>
              <a:t>whether </a:t>
            </a:r>
            <a:r>
              <a:rPr lang="en-US" sz="2800" dirty="0">
                <a:solidFill>
                  <a:prstClr val="black"/>
                </a:solidFill>
              </a:rPr>
              <a:t>ordinary traumatic fracture, fatigue fracture, pathological </a:t>
            </a:r>
            <a:r>
              <a:rPr lang="en-US" sz="2800" dirty="0" smtClean="0">
                <a:solidFill>
                  <a:prstClr val="black"/>
                </a:solidFill>
              </a:rPr>
              <a:t>fracture, </a:t>
            </a:r>
          </a:p>
          <a:p>
            <a:pPr lvl="3"/>
            <a:r>
              <a:rPr lang="en-US" sz="2800" dirty="0" smtClean="0">
                <a:solidFill>
                  <a:prstClr val="black"/>
                </a:solidFill>
              </a:rPr>
              <a:t>complete or incomplete </a:t>
            </a:r>
            <a:r>
              <a:rPr lang="en-US" sz="2800" dirty="0">
                <a:solidFill>
                  <a:prstClr val="black"/>
                </a:solidFill>
              </a:rPr>
              <a:t>etc.</a:t>
            </a:r>
          </a:p>
          <a:p>
            <a:pPr marL="1828800" lvl="3" indent="-514350"/>
            <a:endParaRPr lang="en-US" sz="2800" dirty="0" smtClean="0"/>
          </a:p>
          <a:p>
            <a:pPr marL="1828800" lvl="3" indent="-514350"/>
            <a:endParaRPr lang="en-US" sz="2800" dirty="0" smtClean="0"/>
          </a:p>
          <a:p>
            <a:pPr marL="1828800" lvl="3" indent="-51435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073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686800" cy="6019800"/>
          </a:xfrm>
        </p:spPr>
        <p:txBody>
          <a:bodyPr>
            <a:normAutofit/>
          </a:bodyPr>
          <a:lstStyle/>
          <a:p>
            <a:r>
              <a:rPr lang="en-US" b="1" dirty="0" smtClean="0"/>
              <a:t>Complete</a:t>
            </a:r>
            <a:r>
              <a:rPr lang="en-US" b="1" dirty="0"/>
              <a:t>: </a:t>
            </a:r>
            <a:r>
              <a:rPr lang="en-US" dirty="0" smtClean="0"/>
              <a:t>breaks all </a:t>
            </a:r>
            <a:r>
              <a:rPr lang="en-US" dirty="0"/>
              <a:t>the way through the bone</a:t>
            </a:r>
          </a:p>
          <a:p>
            <a:pPr lvl="1"/>
            <a:r>
              <a:rPr lang="en-US" i="1" dirty="0"/>
              <a:t>transverse:</a:t>
            </a:r>
            <a:r>
              <a:rPr lang="en-US" dirty="0"/>
              <a:t> straight across the bone</a:t>
            </a:r>
          </a:p>
          <a:p>
            <a:pPr lvl="1"/>
            <a:r>
              <a:rPr lang="en-US" i="1" dirty="0"/>
              <a:t>oblique:</a:t>
            </a:r>
            <a:r>
              <a:rPr lang="en-US" dirty="0"/>
              <a:t> an oblique line across the bone</a:t>
            </a:r>
          </a:p>
          <a:p>
            <a:pPr lvl="1"/>
            <a:r>
              <a:rPr lang="en-US" i="1" dirty="0"/>
              <a:t>spiral:</a:t>
            </a:r>
            <a:r>
              <a:rPr lang="en-US" dirty="0"/>
              <a:t> looks like a corkscrew</a:t>
            </a:r>
          </a:p>
          <a:p>
            <a:pPr lvl="1"/>
            <a:r>
              <a:rPr lang="en-US" i="1" dirty="0"/>
              <a:t>comminuted:</a:t>
            </a:r>
            <a:r>
              <a:rPr lang="en-US" dirty="0"/>
              <a:t> more than 2 parts to the fracture</a:t>
            </a:r>
          </a:p>
          <a:p>
            <a:r>
              <a:rPr lang="en-US" b="1" dirty="0" smtClean="0"/>
              <a:t>Incomplete</a:t>
            </a:r>
            <a:r>
              <a:rPr lang="en-US" b="1" dirty="0"/>
              <a:t>:</a:t>
            </a:r>
            <a:r>
              <a:rPr lang="en-US" dirty="0"/>
              <a:t> the whole cortex is not broken</a:t>
            </a:r>
          </a:p>
          <a:p>
            <a:pPr lvl="1"/>
            <a:r>
              <a:rPr lang="en-US" i="1" dirty="0"/>
              <a:t>bowing:</a:t>
            </a:r>
            <a:r>
              <a:rPr lang="en-US" dirty="0"/>
              <a:t> the long bone has been bent</a:t>
            </a:r>
          </a:p>
          <a:p>
            <a:pPr lvl="1"/>
            <a:r>
              <a:rPr lang="en-US" i="1" dirty="0"/>
              <a:t>buckle:</a:t>
            </a:r>
            <a:r>
              <a:rPr lang="en-US" dirty="0"/>
              <a:t> the fracture is of the concave surface</a:t>
            </a:r>
          </a:p>
          <a:p>
            <a:pPr lvl="1"/>
            <a:r>
              <a:rPr lang="en-US" i="1" dirty="0"/>
              <a:t>greenstick:</a:t>
            </a:r>
            <a:r>
              <a:rPr lang="en-US" dirty="0"/>
              <a:t> the fracture is on the convex surface</a:t>
            </a:r>
          </a:p>
          <a:p>
            <a:r>
              <a:rPr lang="en-US" b="1" dirty="0"/>
              <a:t>Salter-Harris:</a:t>
            </a:r>
            <a:r>
              <a:rPr lang="en-US" dirty="0"/>
              <a:t> fractures that involve the growth </a:t>
            </a:r>
            <a:r>
              <a:rPr lang="en-US" dirty="0" smtClean="0"/>
              <a:t>plate </a:t>
            </a:r>
            <a:r>
              <a:rPr lang="en-US" i="1" dirty="0" smtClean="0"/>
              <a:t>(5 types: type I-V)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9036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610600" cy="5791200"/>
          </a:xfrm>
        </p:spPr>
        <p:txBody>
          <a:bodyPr>
            <a:normAutofit/>
          </a:bodyPr>
          <a:lstStyle/>
          <a:p>
            <a:pPr marL="571500" indent="-514350">
              <a:buFont typeface="+mj-lt"/>
              <a:buAutoNum type="alphaLcParenR" startAt="3"/>
            </a:pPr>
            <a:r>
              <a:rPr lang="en-US" b="1" dirty="0" smtClean="0"/>
              <a:t>Location of fracture </a:t>
            </a:r>
            <a:r>
              <a:rPr lang="en-US" dirty="0" smtClean="0"/>
              <a:t>(</a:t>
            </a:r>
            <a:r>
              <a:rPr lang="en-US" i="1" dirty="0" smtClean="0"/>
              <a:t>where is the fracture?);</a:t>
            </a:r>
          </a:p>
          <a:p>
            <a:pPr marL="971550" lvl="1" indent="-514350"/>
            <a:r>
              <a:rPr lang="en-US" dirty="0" smtClean="0"/>
              <a:t>Proximal, mid-shaft or distal</a:t>
            </a:r>
          </a:p>
          <a:p>
            <a:pPr marL="971550" lvl="1" indent="-514350"/>
            <a:r>
              <a:rPr lang="en-US" dirty="0" smtClean="0"/>
              <a:t>Is it in the diaphysis, metaphysis or epiphysis?</a:t>
            </a:r>
          </a:p>
          <a:p>
            <a:pPr marL="1371600" lvl="2" indent="-514350"/>
            <a:r>
              <a:rPr lang="en-US" sz="3000" i="1" dirty="0" smtClean="0"/>
              <a:t>Diaphysis</a:t>
            </a:r>
            <a:r>
              <a:rPr lang="en-US" sz="3000" i="1" dirty="0"/>
              <a:t>: </a:t>
            </a:r>
            <a:r>
              <a:rPr lang="en-US" sz="3000" dirty="0"/>
              <a:t>the shaft of the bone</a:t>
            </a:r>
          </a:p>
          <a:p>
            <a:pPr marL="1371600" lvl="2" indent="-514350"/>
            <a:r>
              <a:rPr lang="en-US" sz="3000" i="1" dirty="0" smtClean="0"/>
              <a:t>Metaphysis</a:t>
            </a:r>
            <a:r>
              <a:rPr lang="en-US" sz="3000" i="1" dirty="0"/>
              <a:t>:</a:t>
            </a:r>
            <a:r>
              <a:rPr lang="en-US" sz="3000" dirty="0"/>
              <a:t> the widening portion adjacent to the growth plate</a:t>
            </a:r>
          </a:p>
          <a:p>
            <a:pPr marL="1371600" lvl="2" indent="-514350"/>
            <a:r>
              <a:rPr lang="en-US" sz="3000" i="1" dirty="0" smtClean="0"/>
              <a:t>Epiphysis</a:t>
            </a:r>
            <a:r>
              <a:rPr lang="en-US" sz="3000" i="1" dirty="0"/>
              <a:t>:</a:t>
            </a:r>
            <a:r>
              <a:rPr lang="en-US" sz="3000" dirty="0"/>
              <a:t> the end of the bone adjacent to the </a:t>
            </a:r>
            <a:r>
              <a:rPr lang="en-US" sz="3000" dirty="0" smtClean="0"/>
              <a:t>joint</a:t>
            </a:r>
          </a:p>
          <a:p>
            <a:pPr marL="971550" lvl="1" indent="-514350"/>
            <a:r>
              <a:rPr lang="en-US" dirty="0"/>
              <a:t>In some </a:t>
            </a:r>
            <a:r>
              <a:rPr lang="en-US" dirty="0" smtClean="0"/>
              <a:t>cases, the anatomical </a:t>
            </a:r>
            <a:r>
              <a:rPr lang="en-US" dirty="0"/>
              <a:t>name </a:t>
            </a:r>
            <a:r>
              <a:rPr lang="en-US" dirty="0" smtClean="0"/>
              <a:t>may be used for </a:t>
            </a:r>
            <a:r>
              <a:rPr lang="en-US" dirty="0"/>
              <a:t>a part of the bone, e.g. the metacarpals have a base, shaft, neck, and head.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529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610600" cy="5791200"/>
          </a:xfrm>
        </p:spPr>
        <p:txBody>
          <a:bodyPr>
            <a:normAutofit/>
          </a:bodyPr>
          <a:lstStyle/>
          <a:p>
            <a:pPr marL="571500" indent="-514350">
              <a:buFont typeface="+mj-lt"/>
              <a:buAutoNum type="alphaLcParenR" startAt="4"/>
            </a:pPr>
            <a:r>
              <a:rPr lang="en-US" b="1" dirty="0" smtClean="0"/>
              <a:t>Displacement; </a:t>
            </a:r>
          </a:p>
          <a:p>
            <a:pPr lvl="1"/>
            <a:r>
              <a:rPr lang="en-US" dirty="0" smtClean="0"/>
              <a:t>This describes what happened to the bone during the fracture; whether fragments are displaced or not, and if displaced, then to which direction?</a:t>
            </a:r>
          </a:p>
          <a:p>
            <a:pPr lvl="1"/>
            <a:r>
              <a:rPr lang="en-US" dirty="0"/>
              <a:t>In general, when describing a fracture, the body is assumed to be in the </a:t>
            </a:r>
            <a:r>
              <a:rPr lang="en-US" i="1" u="sng" dirty="0" smtClean="0"/>
              <a:t>anatomical </a:t>
            </a:r>
            <a:r>
              <a:rPr lang="en-US" i="1" u="sng" dirty="0"/>
              <a:t>position </a:t>
            </a:r>
            <a:r>
              <a:rPr lang="en-US" dirty="0"/>
              <a:t>and the injury is then described in terms of the distal component displacement in relation to the proximal component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smtClean="0"/>
              <a:t>Types of displacement include: </a:t>
            </a:r>
            <a:r>
              <a:rPr lang="en-US" i="1" dirty="0" smtClean="0"/>
              <a:t>angulation</a:t>
            </a:r>
            <a:r>
              <a:rPr lang="en-US" dirty="0" smtClean="0"/>
              <a:t>, </a:t>
            </a:r>
            <a:r>
              <a:rPr lang="en-US" i="1" dirty="0" smtClean="0"/>
              <a:t>translation</a:t>
            </a:r>
            <a:r>
              <a:rPr lang="en-US" dirty="0" smtClean="0"/>
              <a:t>, </a:t>
            </a:r>
            <a:r>
              <a:rPr lang="en-US" i="1" dirty="0" smtClean="0"/>
              <a:t>rotation</a:t>
            </a:r>
            <a:r>
              <a:rPr lang="en-US" dirty="0" smtClean="0"/>
              <a:t>, </a:t>
            </a:r>
            <a:r>
              <a:rPr lang="en-US" i="1" dirty="0" smtClean="0"/>
              <a:t>distraction</a:t>
            </a:r>
            <a:r>
              <a:rPr lang="en-US" dirty="0" smtClean="0"/>
              <a:t> or </a:t>
            </a:r>
            <a:r>
              <a:rPr lang="en-US" i="1" dirty="0" smtClean="0"/>
              <a:t>impaction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263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610600" cy="5791200"/>
          </a:xfrm>
        </p:spPr>
        <p:txBody>
          <a:bodyPr>
            <a:normAutofit/>
          </a:bodyPr>
          <a:lstStyle/>
          <a:p>
            <a:pPr marL="571500" indent="-514350">
              <a:buFont typeface="+mj-lt"/>
              <a:buAutoNum type="alphaLcParenR" startAt="5"/>
            </a:pPr>
            <a:r>
              <a:rPr lang="en-US" dirty="0"/>
              <a:t>Evidence of </a:t>
            </a:r>
            <a:r>
              <a:rPr lang="en-US" b="1" dirty="0"/>
              <a:t>associated </a:t>
            </a:r>
            <a:r>
              <a:rPr lang="en-US" b="1" dirty="0" smtClean="0"/>
              <a:t>injury </a:t>
            </a:r>
            <a:r>
              <a:rPr lang="en-US" dirty="0" smtClean="0"/>
              <a:t>or something else going on;</a:t>
            </a:r>
          </a:p>
          <a:p>
            <a:pPr lvl="1"/>
            <a:r>
              <a:rPr lang="en-US" dirty="0" smtClean="0"/>
              <a:t>e.g</a:t>
            </a:r>
            <a:r>
              <a:rPr lang="en-US" dirty="0"/>
              <a:t>. </a:t>
            </a:r>
            <a:r>
              <a:rPr lang="en-US" dirty="0" smtClean="0"/>
              <a:t>adjacent </a:t>
            </a:r>
            <a:r>
              <a:rPr lang="en-US" dirty="0"/>
              <a:t>joint </a:t>
            </a:r>
            <a:r>
              <a:rPr lang="en-US" dirty="0" smtClean="0"/>
              <a:t>involvement or another fracture(s) of the neighboring bone</a:t>
            </a:r>
          </a:p>
          <a:p>
            <a:pPr lvl="1"/>
            <a:r>
              <a:rPr lang="en-US" dirty="0"/>
              <a:t>It is </a:t>
            </a:r>
            <a:r>
              <a:rPr lang="en-US" dirty="0" smtClean="0"/>
              <a:t>very </a:t>
            </a:r>
            <a:r>
              <a:rPr lang="en-US" dirty="0"/>
              <a:t>important to determine whether the joint surface is involved by the fracture. If the fracture does extend to the joint, the patient will probably need to have a different treatment, and it is much more likely that they will need a surgical procedure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617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763000" cy="6096000"/>
          </a:xfrm>
        </p:spPr>
        <p:txBody>
          <a:bodyPr>
            <a:normAutofit fontScale="92500" lnSpcReduction="10000"/>
          </a:bodyPr>
          <a:lstStyle/>
          <a:p>
            <a:pPr marL="571500" indent="-514350">
              <a:buFont typeface="+mj-lt"/>
              <a:buAutoNum type="alphaLcParenR" startAt="6"/>
            </a:pPr>
            <a:r>
              <a:rPr lang="en-US" b="1" dirty="0" smtClean="0"/>
              <a:t>Alignment of fracture fragments</a:t>
            </a:r>
          </a:p>
          <a:p>
            <a:pPr lvl="1"/>
            <a:r>
              <a:rPr lang="en-US" dirty="0" smtClean="0"/>
              <a:t>Are the fracture fragments in satisfactory alignment ?</a:t>
            </a:r>
          </a:p>
          <a:p>
            <a:pPr marL="571500" indent="-514350">
              <a:buFont typeface="+mj-lt"/>
              <a:buAutoNum type="alphaLcParenR" startAt="6"/>
            </a:pPr>
            <a:r>
              <a:rPr lang="en-US" dirty="0" smtClean="0"/>
              <a:t>Evidence of </a:t>
            </a:r>
            <a:r>
              <a:rPr lang="en-US" b="1" dirty="0" smtClean="0"/>
              <a:t>union</a:t>
            </a:r>
            <a:r>
              <a:rPr lang="en-US" dirty="0" smtClean="0"/>
              <a:t> or not;</a:t>
            </a:r>
          </a:p>
          <a:p>
            <a:pPr lvl="1"/>
            <a:r>
              <a:rPr lang="en-US" dirty="0" smtClean="0"/>
              <a:t>Union of a fracture refers to </a:t>
            </a:r>
            <a:r>
              <a:rPr lang="en-US" i="1" dirty="0" smtClean="0"/>
              <a:t>complete healing </a:t>
            </a:r>
            <a:r>
              <a:rPr lang="en-US" dirty="0" smtClean="0"/>
              <a:t>(fusion), or </a:t>
            </a:r>
            <a:r>
              <a:rPr lang="en-US" b="1" i="1" dirty="0" smtClean="0"/>
              <a:t>unity</a:t>
            </a:r>
            <a:r>
              <a:rPr lang="en-US" dirty="0" smtClean="0"/>
              <a:t> of fractured bone  following  a fracture with or without treatment.</a:t>
            </a:r>
          </a:p>
          <a:p>
            <a:pPr marL="457200" lvl="1" indent="0">
              <a:buNone/>
            </a:pPr>
            <a:r>
              <a:rPr lang="en-US" u="sng" dirty="0" smtClean="0"/>
              <a:t>Clinical tests of union include: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i="1" dirty="0" smtClean="0"/>
              <a:t>Absence of mobility</a:t>
            </a:r>
            <a:r>
              <a:rPr lang="en-US" dirty="0" smtClean="0"/>
              <a:t> between the fragments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i="1" dirty="0" smtClean="0"/>
              <a:t>Absence of tenderness</a:t>
            </a:r>
            <a:r>
              <a:rPr lang="en-US" dirty="0" smtClean="0"/>
              <a:t> on firm palpation over the site of fracture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i="1" dirty="0" smtClean="0"/>
              <a:t>Absence of pain</a:t>
            </a:r>
            <a:r>
              <a:rPr lang="en-US" dirty="0" smtClean="0"/>
              <a:t> when angulation stress is applied at the site of fracture</a:t>
            </a:r>
          </a:p>
          <a:p>
            <a:pPr marL="457200" lvl="1" indent="0">
              <a:buNone/>
            </a:pPr>
            <a:r>
              <a:rPr lang="en-US" b="1" dirty="0" smtClean="0"/>
              <a:t>NB:</a:t>
            </a:r>
            <a:r>
              <a:rPr lang="en-US" dirty="0" smtClean="0"/>
              <a:t> these clinical tests, though reliable, should always be confirmed by radiological studies</a:t>
            </a:r>
          </a:p>
          <a:p>
            <a:pPr marL="5715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635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1295400"/>
            <a:ext cx="7620000" cy="3276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b="1" u="sng" dirty="0" smtClean="0"/>
          </a:p>
          <a:p>
            <a:pPr marL="0" indent="0" algn="ctr">
              <a:buNone/>
            </a:pPr>
            <a:r>
              <a:rPr lang="en-US" sz="4800" b="1" u="sng" dirty="0" smtClean="0"/>
              <a:t>Clinical Features of Fractures</a:t>
            </a:r>
            <a:endParaRPr lang="en-US" sz="4800" u="sng" dirty="0" smtClean="0"/>
          </a:p>
        </p:txBody>
      </p:sp>
    </p:spTree>
    <p:extLst>
      <p:ext uri="{BB962C8B-B14F-4D97-AF65-F5344CB8AC3E}">
        <p14:creationId xmlns:p14="http://schemas.microsoft.com/office/powerpoint/2010/main" val="259625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763000" cy="57912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u="sng" dirty="0" smtClean="0"/>
              <a:t>Radiological criteria/indicators of union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i="1" dirty="0" smtClean="0"/>
              <a:t>Visible callus </a:t>
            </a:r>
            <a:r>
              <a:rPr lang="en-US" dirty="0" smtClean="0"/>
              <a:t>on a radiograph bridging the fracture and blending with both fragments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i="1" dirty="0" smtClean="0"/>
              <a:t>Continuity of bone trabeculae</a:t>
            </a:r>
            <a:r>
              <a:rPr lang="en-US" dirty="0" smtClean="0"/>
              <a:t> across the fracture as visible on a radiograph </a:t>
            </a:r>
            <a:r>
              <a:rPr lang="en-US" i="1" dirty="0" smtClean="0"/>
              <a:t>(see page 27)</a:t>
            </a:r>
          </a:p>
          <a:p>
            <a:pPr marL="457200" lvl="1" indent="0">
              <a:buNone/>
            </a:pPr>
            <a:endParaRPr lang="en-US" b="1" dirty="0" smtClean="0"/>
          </a:p>
          <a:p>
            <a:pPr marL="457200" lvl="1" indent="0">
              <a:buNone/>
            </a:pPr>
            <a:r>
              <a:rPr lang="en-US" b="1" dirty="0" smtClean="0"/>
              <a:t>NB: </a:t>
            </a:r>
            <a:r>
              <a:rPr lang="en-US" i="1" dirty="0" smtClean="0"/>
              <a:t>Delayed union</a:t>
            </a:r>
            <a:r>
              <a:rPr lang="en-US" dirty="0" smtClean="0"/>
              <a:t>, </a:t>
            </a:r>
            <a:r>
              <a:rPr lang="en-US" i="1" dirty="0" smtClean="0"/>
              <a:t>non-union</a:t>
            </a:r>
            <a:r>
              <a:rPr lang="en-US" dirty="0" smtClean="0"/>
              <a:t> or </a:t>
            </a:r>
            <a:r>
              <a:rPr lang="en-US" i="1" dirty="0" smtClean="0"/>
              <a:t>mal-union</a:t>
            </a:r>
            <a:r>
              <a:rPr lang="en-US" dirty="0" smtClean="0"/>
              <a:t> are examples of complications of fractures</a:t>
            </a:r>
          </a:p>
          <a:p>
            <a:pPr marL="5715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523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534400" cy="6019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Examples of how to describe a fracture based on the above considerations;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</a:t>
            </a:r>
            <a:r>
              <a:rPr lang="en-US" dirty="0" smtClean="0"/>
              <a:t>ransverse </a:t>
            </a:r>
            <a:r>
              <a:rPr lang="en-US" dirty="0"/>
              <a:t>fracture of the mid-to-distal third of the right tibia. No significant angulation, but ventral (80%) and lateral (10%) translation.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</a:t>
            </a:r>
            <a:r>
              <a:rPr lang="en-US" dirty="0" smtClean="0"/>
              <a:t>piral </a:t>
            </a:r>
            <a:r>
              <a:rPr lang="en-US" dirty="0"/>
              <a:t>fracture of the distal third of the left tibia. Mild </a:t>
            </a:r>
            <a:r>
              <a:rPr lang="en-US" dirty="0" err="1"/>
              <a:t>varus</a:t>
            </a:r>
            <a:r>
              <a:rPr lang="en-US" dirty="0"/>
              <a:t> angulation, lateral translation and angulation. The fracture does not extend to the joint surface.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</a:t>
            </a:r>
            <a:r>
              <a:rPr lang="en-US" dirty="0" smtClean="0"/>
              <a:t>uckle </a:t>
            </a:r>
            <a:r>
              <a:rPr lang="en-US" dirty="0"/>
              <a:t>fracture of the left distal radius with no significant displacement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78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1148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Imaging Techniques and Interpretation of Fracture Radiographs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01865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534400" cy="6096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u="sng" dirty="0" smtClean="0"/>
              <a:t>Introduction</a:t>
            </a:r>
            <a:endParaRPr lang="en-US" sz="3600" b="1" u="sng" dirty="0"/>
          </a:p>
          <a:p>
            <a:r>
              <a:rPr lang="en-US" dirty="0"/>
              <a:t>Fractures are generally imaged using plain </a:t>
            </a:r>
            <a:r>
              <a:rPr lang="en-US" dirty="0" smtClean="0"/>
              <a:t>radiographs (X-ray), </a:t>
            </a:r>
            <a:r>
              <a:rPr lang="en-US" dirty="0"/>
              <a:t>however, there are a number of situations in which CT or MRI or bone scans are useful: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W</a:t>
            </a:r>
            <a:r>
              <a:rPr lang="en-US" dirty="0" smtClean="0"/>
              <a:t>hen </a:t>
            </a:r>
            <a:r>
              <a:rPr lang="en-US" i="1" dirty="0"/>
              <a:t>3D anatomy </a:t>
            </a:r>
            <a:r>
              <a:rPr lang="en-US" dirty="0"/>
              <a:t>is complex (e.g. joints, wrists, feet, base of skull, spine)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W</a:t>
            </a:r>
            <a:r>
              <a:rPr lang="en-US" dirty="0" smtClean="0"/>
              <a:t>hen </a:t>
            </a:r>
            <a:r>
              <a:rPr lang="en-US" i="1" dirty="0"/>
              <a:t>plain films are insensitive to non-displaced fractures </a:t>
            </a:r>
            <a:r>
              <a:rPr lang="en-US" dirty="0"/>
              <a:t>(e.g. base of skull, spine, sacrum, or proximal neck of femur)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W</a:t>
            </a:r>
            <a:r>
              <a:rPr lang="en-US" dirty="0" smtClean="0"/>
              <a:t>hen </a:t>
            </a:r>
            <a:r>
              <a:rPr lang="en-US" dirty="0"/>
              <a:t>a </a:t>
            </a:r>
            <a:r>
              <a:rPr lang="en-US" i="1" dirty="0"/>
              <a:t>pathological fracture </a:t>
            </a:r>
            <a:r>
              <a:rPr lang="en-US" dirty="0"/>
              <a:t>is </a:t>
            </a:r>
            <a:r>
              <a:rPr lang="en-US" dirty="0" smtClean="0"/>
              <a:t>suspected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5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610600" cy="609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err="1" smtClean="0">
                <a:solidFill>
                  <a:prstClr val="black"/>
                </a:solidFill>
              </a:rPr>
              <a:t>Cont</a:t>
            </a:r>
            <a:r>
              <a:rPr lang="en-US" sz="3600" b="1" dirty="0" smtClean="0">
                <a:solidFill>
                  <a:prstClr val="black"/>
                </a:solidFill>
              </a:rPr>
              <a:t>’…</a:t>
            </a:r>
            <a:endParaRPr lang="en-US" sz="3600" b="1" dirty="0">
              <a:solidFill>
                <a:prstClr val="black"/>
              </a:solidFill>
            </a:endParaRPr>
          </a:p>
          <a:p>
            <a:r>
              <a:rPr lang="en-US" sz="2700" dirty="0" smtClean="0">
                <a:solidFill>
                  <a:prstClr val="black"/>
                </a:solidFill>
              </a:rPr>
              <a:t>Both </a:t>
            </a:r>
            <a:r>
              <a:rPr lang="en-US" sz="2700" dirty="0">
                <a:solidFill>
                  <a:prstClr val="black"/>
                </a:solidFill>
              </a:rPr>
              <a:t>plain radiographs </a:t>
            </a:r>
            <a:r>
              <a:rPr lang="en-US" sz="2700" b="1" dirty="0" smtClean="0">
                <a:solidFill>
                  <a:prstClr val="black"/>
                </a:solidFill>
              </a:rPr>
              <a:t>(X-ray) </a:t>
            </a:r>
            <a:r>
              <a:rPr lang="en-US" sz="2700" dirty="0" smtClean="0">
                <a:solidFill>
                  <a:prstClr val="black"/>
                </a:solidFill>
              </a:rPr>
              <a:t>and </a:t>
            </a:r>
            <a:r>
              <a:rPr lang="en-US" sz="2700" b="1" dirty="0">
                <a:solidFill>
                  <a:prstClr val="black"/>
                </a:solidFill>
              </a:rPr>
              <a:t>CT</a:t>
            </a:r>
            <a:r>
              <a:rPr lang="en-US" sz="2700" dirty="0">
                <a:solidFill>
                  <a:prstClr val="black"/>
                </a:solidFill>
              </a:rPr>
              <a:t> rely on </a:t>
            </a:r>
            <a:r>
              <a:rPr lang="en-US" sz="2700" i="1" dirty="0">
                <a:solidFill>
                  <a:prstClr val="black"/>
                </a:solidFill>
              </a:rPr>
              <a:t>identification of discontinuity of bone</a:t>
            </a:r>
            <a:r>
              <a:rPr lang="en-US" sz="2700" dirty="0">
                <a:solidFill>
                  <a:prstClr val="black"/>
                </a:solidFill>
              </a:rPr>
              <a:t> at the fracture site. </a:t>
            </a:r>
            <a:endParaRPr lang="en-US" sz="2700" dirty="0" smtClean="0">
              <a:solidFill>
                <a:prstClr val="black"/>
              </a:solidFill>
            </a:endParaRPr>
          </a:p>
          <a:p>
            <a:r>
              <a:rPr lang="en-US" sz="2700" dirty="0" smtClean="0">
                <a:solidFill>
                  <a:prstClr val="black"/>
                </a:solidFill>
              </a:rPr>
              <a:t>In </a:t>
            </a:r>
            <a:r>
              <a:rPr lang="en-US" sz="2700" dirty="0">
                <a:solidFill>
                  <a:prstClr val="black"/>
                </a:solidFill>
              </a:rPr>
              <a:t>contrast, </a:t>
            </a:r>
            <a:r>
              <a:rPr lang="en-US" sz="2700" b="1" dirty="0">
                <a:solidFill>
                  <a:prstClr val="black"/>
                </a:solidFill>
              </a:rPr>
              <a:t>MRI</a:t>
            </a:r>
            <a:r>
              <a:rPr lang="en-US" sz="2700" dirty="0">
                <a:solidFill>
                  <a:prstClr val="black"/>
                </a:solidFill>
              </a:rPr>
              <a:t> relies primarily on </a:t>
            </a:r>
            <a:r>
              <a:rPr lang="en-US" sz="2700" i="1" dirty="0">
                <a:solidFill>
                  <a:prstClr val="black"/>
                </a:solidFill>
              </a:rPr>
              <a:t>visualizing soft tissue and bone marrow changes</a:t>
            </a:r>
            <a:r>
              <a:rPr lang="en-US" sz="2700" dirty="0">
                <a:solidFill>
                  <a:prstClr val="black"/>
                </a:solidFill>
              </a:rPr>
              <a:t>, whereas </a:t>
            </a:r>
            <a:r>
              <a:rPr lang="en-US" sz="2700" b="1" dirty="0">
                <a:solidFill>
                  <a:prstClr val="black"/>
                </a:solidFill>
              </a:rPr>
              <a:t>nuclear medicine </a:t>
            </a:r>
            <a:r>
              <a:rPr lang="en-US" sz="2700" dirty="0">
                <a:solidFill>
                  <a:prstClr val="black"/>
                </a:solidFill>
              </a:rPr>
              <a:t>(e.g. bone scans) visualizes </a:t>
            </a:r>
            <a:r>
              <a:rPr lang="en-US" sz="2700" i="1" dirty="0">
                <a:solidFill>
                  <a:prstClr val="black"/>
                </a:solidFill>
              </a:rPr>
              <a:t>bone metabolic changes</a:t>
            </a:r>
            <a:r>
              <a:rPr lang="en-US" sz="2700" dirty="0">
                <a:solidFill>
                  <a:prstClr val="black"/>
                </a:solidFill>
              </a:rPr>
              <a:t>. </a:t>
            </a:r>
          </a:p>
          <a:p>
            <a:pPr lvl="0"/>
            <a:r>
              <a:rPr lang="en-US" sz="2700" b="1" dirty="0">
                <a:solidFill>
                  <a:prstClr val="black"/>
                </a:solidFill>
              </a:rPr>
              <a:t>Ultrasound</a:t>
            </a:r>
            <a:r>
              <a:rPr lang="en-US" sz="2700" dirty="0">
                <a:solidFill>
                  <a:prstClr val="black"/>
                </a:solidFill>
              </a:rPr>
              <a:t> is generally insensitive to fractures although it can also sometimes detect cortical deficiencies. </a:t>
            </a:r>
            <a:endParaRPr lang="en-US" sz="2700" dirty="0" smtClean="0">
              <a:solidFill>
                <a:prstClr val="black"/>
              </a:solidFill>
            </a:endParaRPr>
          </a:p>
          <a:p>
            <a:pPr lvl="0"/>
            <a:endParaRPr lang="en-US" sz="2700" dirty="0">
              <a:solidFill>
                <a:prstClr val="black"/>
              </a:solidFill>
            </a:endParaRPr>
          </a:p>
          <a:p>
            <a:pPr marL="400050" lvl="1" indent="0">
              <a:buNone/>
            </a:pPr>
            <a:r>
              <a:rPr lang="en-US" b="1" dirty="0" smtClean="0">
                <a:solidFill>
                  <a:prstClr val="black"/>
                </a:solidFill>
              </a:rPr>
              <a:t>NB: </a:t>
            </a:r>
            <a:r>
              <a:rPr lang="en-US" dirty="0" smtClean="0">
                <a:solidFill>
                  <a:prstClr val="black"/>
                </a:solidFill>
              </a:rPr>
              <a:t>When interpreting any radiograph, it is important to identify the body site or location of the radiograph taken i.e. whether Brain/Skull, Abdomen, Chest, Axial Skeleton, Appendicular skeleton or the Whole skeleton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41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/>
          <a:lstStyle/>
          <a:p>
            <a:r>
              <a:rPr lang="en-US" altLang="en-US" b="1" dirty="0" smtClean="0"/>
              <a:t>RTA STANDARD IMAGING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48006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The following </a:t>
            </a:r>
            <a:r>
              <a:rPr lang="en-US" altLang="en-US" b="1" u="sng" dirty="0" smtClean="0"/>
              <a:t>five</a:t>
            </a:r>
            <a:r>
              <a:rPr lang="en-US" altLang="en-US" dirty="0" smtClean="0"/>
              <a:t> radiographic imaging are recommended standard and baseline that must be done among </a:t>
            </a:r>
            <a:r>
              <a:rPr lang="en-US" altLang="en-US" b="1" u="sng" dirty="0" smtClean="0"/>
              <a:t>major trauma</a:t>
            </a:r>
            <a:r>
              <a:rPr lang="en-US" altLang="en-US" dirty="0" smtClean="0"/>
              <a:t> patients;</a:t>
            </a:r>
          </a:p>
          <a:p>
            <a:pPr marL="914400" lvl="1" indent="-514350">
              <a:buFont typeface="Arial" charset="0"/>
              <a:buAutoNum type="arabicPeriod"/>
            </a:pPr>
            <a:r>
              <a:rPr lang="en-US" altLang="en-US" dirty="0" smtClean="0"/>
              <a:t>Skull X-ray/CT scan</a:t>
            </a:r>
          </a:p>
          <a:p>
            <a:pPr marL="914400" lvl="1" indent="-514350">
              <a:buFont typeface="Arial" charset="0"/>
              <a:buAutoNum type="arabicPeriod"/>
            </a:pPr>
            <a:r>
              <a:rPr lang="en-US" altLang="en-US" dirty="0" smtClean="0"/>
              <a:t>Cervical &amp; Spinal </a:t>
            </a:r>
            <a:r>
              <a:rPr lang="en-US" altLang="en-US" dirty="0"/>
              <a:t>X</a:t>
            </a:r>
            <a:r>
              <a:rPr lang="en-US" altLang="en-US" dirty="0" smtClean="0"/>
              <a:t>-ray/CT scan</a:t>
            </a:r>
          </a:p>
          <a:p>
            <a:pPr marL="914400" lvl="1" indent="-514350">
              <a:buFont typeface="Arial" charset="0"/>
              <a:buAutoNum type="arabicPeriod"/>
            </a:pPr>
            <a:r>
              <a:rPr lang="en-US" altLang="en-US" dirty="0" smtClean="0"/>
              <a:t>Chest X-ray (CXR)</a:t>
            </a:r>
          </a:p>
          <a:p>
            <a:pPr marL="914400" lvl="1" indent="-514350">
              <a:buFont typeface="Arial" charset="0"/>
              <a:buAutoNum type="arabicPeriod"/>
            </a:pPr>
            <a:r>
              <a:rPr lang="en-US" altLang="en-US" dirty="0" smtClean="0"/>
              <a:t>Pelvic </a:t>
            </a:r>
            <a:r>
              <a:rPr lang="en-US" altLang="en-US" dirty="0"/>
              <a:t>X</a:t>
            </a:r>
            <a:r>
              <a:rPr lang="en-US" altLang="en-US" dirty="0" smtClean="0"/>
              <a:t>-ray/CT scan </a:t>
            </a:r>
          </a:p>
          <a:p>
            <a:pPr marL="914400" lvl="1" indent="-514350">
              <a:buFont typeface="Arial" charset="0"/>
              <a:buAutoNum type="arabicPeriod"/>
            </a:pPr>
            <a:r>
              <a:rPr lang="en-US" altLang="en-US" dirty="0" smtClean="0"/>
              <a:t>X-ray of injured extremity if any on P.E.</a:t>
            </a:r>
          </a:p>
        </p:txBody>
      </p:sp>
    </p:spTree>
    <p:extLst>
      <p:ext uri="{BB962C8B-B14F-4D97-AF65-F5344CB8AC3E}">
        <p14:creationId xmlns:p14="http://schemas.microsoft.com/office/powerpoint/2010/main" val="173519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09800"/>
            <a:ext cx="8229600" cy="13716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X-Ray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23288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610600" cy="6096000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700" b="1" dirty="0" smtClean="0">
                <a:solidFill>
                  <a:prstClr val="black"/>
                </a:solidFill>
              </a:rPr>
              <a:t>Definition</a:t>
            </a:r>
            <a:r>
              <a:rPr lang="en-US" sz="2700" b="1" dirty="0">
                <a:solidFill>
                  <a:prstClr val="black"/>
                </a:solidFill>
              </a:rPr>
              <a:t>: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smtClean="0">
                <a:solidFill>
                  <a:prstClr val="black"/>
                </a:solidFill>
              </a:rPr>
              <a:t>X-ray involves the use </a:t>
            </a:r>
            <a:r>
              <a:rPr lang="en-US" sz="2700" dirty="0">
                <a:solidFill>
                  <a:prstClr val="black"/>
                </a:solidFill>
              </a:rPr>
              <a:t>of invasive electromagnetic radiations with short wavelength (0.01-10nm) that can pass through soft tissues to provide information regarding  the anatomic location and appearance of high density structures such as the bones. </a:t>
            </a:r>
          </a:p>
          <a:p>
            <a:pPr lvl="0" fontAlgn="base"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700" dirty="0">
                <a:solidFill>
                  <a:prstClr val="black"/>
                </a:solidFill>
              </a:rPr>
              <a:t>Uses:</a:t>
            </a:r>
          </a:p>
          <a:p>
            <a:pPr lvl="1" fontAlgn="base">
              <a:spcAft>
                <a:spcPct val="0"/>
              </a:spcAft>
              <a:buFont typeface="Arial" charset="0"/>
              <a:buChar char="–"/>
              <a:defRPr/>
            </a:pPr>
            <a:r>
              <a:rPr lang="en-US" sz="2400" dirty="0">
                <a:solidFill>
                  <a:prstClr val="black"/>
                </a:solidFill>
              </a:rPr>
              <a:t>Diagnosis of broken bones (fractures), infections e.g. pneumonia, renal calcifications, some tumors</a:t>
            </a:r>
          </a:p>
          <a:p>
            <a:pPr lvl="1" fontAlgn="base">
              <a:spcAft>
                <a:spcPct val="0"/>
              </a:spcAft>
              <a:buFont typeface="Arial" charset="0"/>
              <a:buChar char="–"/>
              <a:defRPr/>
            </a:pPr>
            <a:r>
              <a:rPr lang="en-US" sz="2400" dirty="0">
                <a:solidFill>
                  <a:prstClr val="black"/>
                </a:solidFill>
              </a:rPr>
              <a:t>High energy x rays help to fight against cancer (radiation therapy)</a:t>
            </a:r>
          </a:p>
          <a:p>
            <a:pPr marL="0" lvl="0" indent="0" fontAlgn="base">
              <a:spcAft>
                <a:spcPct val="0"/>
              </a:spcAft>
              <a:buNone/>
              <a:defRPr/>
            </a:pPr>
            <a:r>
              <a:rPr lang="en-US" sz="2700" b="1" dirty="0">
                <a:solidFill>
                  <a:prstClr val="black"/>
                </a:solidFill>
              </a:rPr>
              <a:t>Pre-procedure Precaution: </a:t>
            </a:r>
            <a:r>
              <a:rPr lang="en-US" sz="2700" dirty="0">
                <a:solidFill>
                  <a:prstClr val="black"/>
                </a:solidFill>
              </a:rPr>
              <a:t>Remove all jewelry and other metal objects from the chest area. </a:t>
            </a:r>
          </a:p>
          <a:p>
            <a:pPr lvl="0" fontAlgn="base"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700" dirty="0">
                <a:solidFill>
                  <a:prstClr val="black"/>
                </a:solidFill>
              </a:rPr>
              <a:t>Contraindicated in early pregnancy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95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458200" cy="6019800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en-US" b="1" dirty="0" smtClean="0"/>
              <a:t>Fracture description in X Ray;</a:t>
            </a:r>
            <a:endParaRPr lang="en-US" b="1" dirty="0"/>
          </a:p>
          <a:p>
            <a:pPr fontAlgn="base"/>
            <a:r>
              <a:rPr lang="en-US" b="1" dirty="0"/>
              <a:t>Key </a:t>
            </a:r>
            <a:r>
              <a:rPr lang="en-US" b="1" dirty="0" smtClean="0"/>
              <a:t>points about bones and fractures</a:t>
            </a:r>
            <a:endParaRPr lang="en-US" b="1" dirty="0"/>
          </a:p>
          <a:p>
            <a:pPr lvl="1" fontAlgn="base"/>
            <a:r>
              <a:rPr lang="en-US" dirty="0"/>
              <a:t>Fracture description depends on the </a:t>
            </a:r>
            <a:r>
              <a:rPr lang="en-US" b="1" dirty="0"/>
              <a:t>class of bone </a:t>
            </a:r>
            <a:r>
              <a:rPr lang="en-US" dirty="0"/>
              <a:t>and the </a:t>
            </a:r>
            <a:r>
              <a:rPr lang="en-US" b="1" dirty="0"/>
              <a:t>direction</a:t>
            </a:r>
            <a:r>
              <a:rPr lang="en-US" dirty="0"/>
              <a:t> of the fracture line</a:t>
            </a:r>
          </a:p>
          <a:p>
            <a:pPr lvl="1" fontAlgn="base"/>
            <a:r>
              <a:rPr lang="en-US" dirty="0"/>
              <a:t>A long bone fracture is described according to its direction in relation to the shaft of the </a:t>
            </a:r>
            <a:r>
              <a:rPr lang="en-US" dirty="0" smtClean="0"/>
              <a:t>bone</a:t>
            </a:r>
            <a:endParaRPr lang="en-US" b="1" dirty="0"/>
          </a:p>
          <a:p>
            <a:pPr lvl="1" fontAlgn="base"/>
            <a:r>
              <a:rPr lang="en-US" dirty="0"/>
              <a:t>There are 4 anatomical classes of bone - long, short, flat and irregular</a:t>
            </a:r>
            <a:r>
              <a:rPr lang="en-US" dirty="0" smtClean="0"/>
              <a:t>.</a:t>
            </a:r>
          </a:p>
          <a:p>
            <a:pPr lvl="1" fontAlgn="base"/>
            <a:r>
              <a:rPr lang="en-US" dirty="0" smtClean="0"/>
              <a:t>Features of fractures that </a:t>
            </a:r>
            <a:r>
              <a:rPr lang="en-US" dirty="0"/>
              <a:t>can be seen in a typical X-ray </a:t>
            </a:r>
            <a:r>
              <a:rPr lang="en-US" dirty="0" smtClean="0"/>
              <a:t>film include appearance </a:t>
            </a:r>
            <a:r>
              <a:rPr lang="en-US" dirty="0"/>
              <a:t>of </a:t>
            </a:r>
            <a:r>
              <a:rPr lang="en-US" i="1" dirty="0"/>
              <a:t>high density </a:t>
            </a:r>
            <a:r>
              <a:rPr lang="en-US" dirty="0"/>
              <a:t>structures such as the </a:t>
            </a:r>
            <a:r>
              <a:rPr lang="en-US" dirty="0" smtClean="0"/>
              <a:t>bones and </a:t>
            </a:r>
            <a:r>
              <a:rPr lang="en-US" i="1" dirty="0" smtClean="0"/>
              <a:t>low </a:t>
            </a:r>
            <a:r>
              <a:rPr lang="en-US" i="1" dirty="0"/>
              <a:t>density </a:t>
            </a:r>
            <a:r>
              <a:rPr lang="en-US" dirty="0"/>
              <a:t>structures e.g. muscles and connective tissues (soft tissues</a:t>
            </a:r>
            <a:r>
              <a:rPr lang="en-US" dirty="0" smtClean="0"/>
              <a:t>); this is due to the ability of x-rays to penetrate soft tissues more than bone tissue hence the difference in densities</a:t>
            </a:r>
          </a:p>
        </p:txBody>
      </p:sp>
    </p:spTree>
    <p:extLst>
      <p:ext uri="{BB962C8B-B14F-4D97-AF65-F5344CB8AC3E}">
        <p14:creationId xmlns:p14="http://schemas.microsoft.com/office/powerpoint/2010/main" val="124040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610600" cy="6096000"/>
          </a:xfrm>
        </p:spPr>
        <p:txBody>
          <a:bodyPr>
            <a:normAutofit/>
          </a:bodyPr>
          <a:lstStyle/>
          <a:p>
            <a:pPr marL="0" lvl="0" indent="0" fontAlgn="base">
              <a:buNone/>
            </a:pPr>
            <a:r>
              <a:rPr lang="en-US" sz="2800" b="1" dirty="0">
                <a:solidFill>
                  <a:prstClr val="black"/>
                </a:solidFill>
              </a:rPr>
              <a:t>'Long bone' fractures</a:t>
            </a:r>
          </a:p>
          <a:p>
            <a:pPr lvl="0" fontAlgn="base"/>
            <a:r>
              <a:rPr lang="en-US" sz="2800" dirty="0">
                <a:solidFill>
                  <a:prstClr val="black"/>
                </a:solidFill>
              </a:rPr>
              <a:t>Long bone fractures are described with reference to the </a:t>
            </a:r>
            <a:r>
              <a:rPr lang="en-US" sz="2800" b="1" i="1" dirty="0">
                <a:solidFill>
                  <a:prstClr val="black"/>
                </a:solidFill>
              </a:rPr>
              <a:t>direction</a:t>
            </a:r>
            <a:r>
              <a:rPr lang="en-US" sz="2800" i="1" dirty="0">
                <a:solidFill>
                  <a:prstClr val="black"/>
                </a:solidFill>
              </a:rPr>
              <a:t> of the fracture line in relation to the shaft of the bone</a:t>
            </a:r>
            <a:r>
              <a:rPr lang="en-US" sz="2800" dirty="0">
                <a:solidFill>
                  <a:prstClr val="black"/>
                </a:solidFill>
              </a:rPr>
              <a:t>. For example, a fracture passing perpendicular across the bone shaft is described as 'transverse'.</a:t>
            </a:r>
          </a:p>
          <a:p>
            <a:pPr lvl="1" fontAlgn="base"/>
            <a:r>
              <a:rPr lang="en-US" sz="2400" dirty="0">
                <a:solidFill>
                  <a:prstClr val="black"/>
                </a:solidFill>
              </a:rPr>
              <a:t>Other fractures passing across a long bone include, 'oblique' and 'spiral' fractures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</a:p>
          <a:p>
            <a:pPr lvl="0" fontAlgn="base"/>
            <a:r>
              <a:rPr lang="en-US" sz="2800" dirty="0">
                <a:solidFill>
                  <a:prstClr val="black"/>
                </a:solidFill>
              </a:rPr>
              <a:t>If a fracture passes along the shaft of a long bone then it can be described with reference to the </a:t>
            </a:r>
            <a:r>
              <a:rPr lang="en-US" sz="2800" b="1" i="1" dirty="0">
                <a:solidFill>
                  <a:prstClr val="black"/>
                </a:solidFill>
              </a:rPr>
              <a:t>plane</a:t>
            </a:r>
            <a:r>
              <a:rPr lang="en-US" sz="2800" dirty="0">
                <a:solidFill>
                  <a:prstClr val="black"/>
                </a:solidFill>
              </a:rPr>
              <a:t> in which it passes, for example coronal or sagittal</a:t>
            </a:r>
            <a:r>
              <a:rPr lang="en-US" sz="2800" dirty="0" smtClean="0">
                <a:solidFill>
                  <a:prstClr val="black"/>
                </a:solidFill>
              </a:rPr>
              <a:t>.</a:t>
            </a:r>
          </a:p>
          <a:p>
            <a:pPr lvl="0" fontAlgn="base"/>
            <a:r>
              <a:rPr lang="en-US" sz="2800" b="1" dirty="0" smtClean="0">
                <a:solidFill>
                  <a:prstClr val="black"/>
                </a:solidFill>
              </a:rPr>
              <a:t>X-ray shows fractures and whether they are displaced or not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51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History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15400" cy="5181600"/>
          </a:xfrm>
        </p:spPr>
        <p:txBody>
          <a:bodyPr>
            <a:normAutofit/>
          </a:bodyPr>
          <a:lstStyle/>
          <a:p>
            <a:r>
              <a:rPr lang="en-US" altLang="en-US" sz="2800" dirty="0" smtClean="0"/>
              <a:t>Start by establishing rapport then take </a:t>
            </a:r>
            <a:r>
              <a:rPr lang="en-US" altLang="en-US" sz="2800" i="1" dirty="0" smtClean="0"/>
              <a:t>Complete</a:t>
            </a:r>
            <a:r>
              <a:rPr lang="en-US" altLang="en-US" sz="2800" dirty="0" smtClean="0"/>
              <a:t>, </a:t>
            </a:r>
            <a:r>
              <a:rPr lang="en-US" altLang="en-US" sz="2800" i="1" dirty="0" smtClean="0"/>
              <a:t>Accurate</a:t>
            </a:r>
            <a:r>
              <a:rPr lang="en-US" altLang="en-US" sz="2800" dirty="0" smtClean="0"/>
              <a:t> and </a:t>
            </a:r>
            <a:r>
              <a:rPr lang="en-US" altLang="en-US" sz="2800" i="1" dirty="0" smtClean="0"/>
              <a:t>Detailed </a:t>
            </a:r>
            <a:r>
              <a:rPr lang="en-US" altLang="en-US" sz="2800" dirty="0" smtClean="0"/>
              <a:t>History (remember the components of history taking?). Elicit the following </a:t>
            </a:r>
            <a:r>
              <a:rPr lang="en-US" altLang="en-US" sz="2800" dirty="0" smtClean="0">
                <a:solidFill>
                  <a:srgbClr val="FF0000"/>
                </a:solidFill>
              </a:rPr>
              <a:t>‘symptoms’;</a:t>
            </a:r>
            <a:endParaRPr lang="en-US" altLang="en-US" sz="2800" b="1" i="1" dirty="0" smtClean="0">
              <a:solidFill>
                <a:srgbClr val="FF0000"/>
              </a:solidFill>
            </a:endParaRPr>
          </a:p>
          <a:p>
            <a:pPr marL="514350" indent="-514350" eaLnBrk="1" hangingPunct="1">
              <a:buFont typeface="+mj-lt"/>
              <a:buAutoNum type="arabicParenR"/>
            </a:pPr>
            <a:r>
              <a:rPr lang="en-US" altLang="en-US" sz="2800" b="1" i="1" dirty="0" smtClean="0"/>
              <a:t>History of injury followed by inability</a:t>
            </a:r>
            <a:r>
              <a:rPr lang="en-US" altLang="en-US" sz="2800" b="1" dirty="0" smtClean="0"/>
              <a:t> to stand, walk or use a limb</a:t>
            </a:r>
            <a:r>
              <a:rPr lang="en-US" altLang="en-US" sz="2800" dirty="0" smtClean="0"/>
              <a:t> after an injury arouse suspicion of a fracture</a:t>
            </a:r>
          </a:p>
          <a:p>
            <a:pPr marL="514350" indent="-514350" eaLnBrk="1" hangingPunct="1">
              <a:buFont typeface="+mj-lt"/>
              <a:buAutoNum type="arabicParenR"/>
            </a:pPr>
            <a:r>
              <a:rPr lang="en-US" altLang="en-US" sz="2800" b="1" dirty="0" smtClean="0"/>
              <a:t>History of </a:t>
            </a:r>
            <a:r>
              <a:rPr lang="en-US" altLang="en-US" sz="2800" b="1" i="1" dirty="0" smtClean="0"/>
              <a:t>visible bruising</a:t>
            </a:r>
            <a:r>
              <a:rPr lang="en-US" altLang="en-US" sz="2800" dirty="0" smtClean="0"/>
              <a:t>, appearing a day or so after injury</a:t>
            </a:r>
          </a:p>
          <a:p>
            <a:pPr marL="514350" indent="-514350" eaLnBrk="1" hangingPunct="1">
              <a:buFont typeface="+mj-lt"/>
              <a:buAutoNum type="arabicParenR"/>
            </a:pPr>
            <a:r>
              <a:rPr lang="en-US" altLang="en-US" sz="2800" b="1" i="1" dirty="0" smtClean="0"/>
              <a:t>Spontaneous onset of pain</a:t>
            </a:r>
            <a:r>
              <a:rPr lang="en-US" altLang="en-US" sz="2800" i="1" dirty="0" smtClean="0"/>
              <a:t> and </a:t>
            </a:r>
            <a:r>
              <a:rPr lang="en-US" altLang="en-US" sz="2800" b="1" i="1" dirty="0" smtClean="0"/>
              <a:t>disability</a:t>
            </a:r>
            <a:r>
              <a:rPr lang="en-US" altLang="en-US" sz="2800" i="1" dirty="0" smtClean="0"/>
              <a:t> (loss of function) without any causative injury</a:t>
            </a:r>
          </a:p>
          <a:p>
            <a:pPr marL="914400" lvl="1" indent="-514350"/>
            <a:r>
              <a:rPr lang="en-US" altLang="en-US" dirty="0" smtClean="0"/>
              <a:t>May suggest fatigue fractures or pathological </a:t>
            </a:r>
            <a:r>
              <a:rPr lang="en-US" altLang="en-US" dirty="0" smtClean="0"/>
              <a:t>fracture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0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Assignment: </a:t>
            </a:r>
            <a:endParaRPr lang="en-US" b="1" dirty="0"/>
          </a:p>
          <a:p>
            <a:r>
              <a:rPr lang="en-US" dirty="0" smtClean="0"/>
              <a:t>Identify and name the fractures in the following radiographs….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52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867400"/>
            <a:ext cx="8763000" cy="7620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Transverse fracture of mid-to-distal third shaft  of right tibia</a:t>
            </a:r>
          </a:p>
          <a:p>
            <a:pPr lvl="1"/>
            <a:r>
              <a:rPr lang="en-US" sz="2400" dirty="0" smtClean="0"/>
              <a:t>The fracture passes at right angles to the shaft of the long bone</a:t>
            </a:r>
            <a:endParaRPr lang="en-US" sz="2400" dirty="0"/>
          </a:p>
        </p:txBody>
      </p:sp>
      <p:pic>
        <p:nvPicPr>
          <p:cNvPr id="5122" name="Picture 2" descr="C:\Users\Evans\Desktop\SGT KMTC Campus\Koros KMTC\4. COTM - TRAUMATOLOGY I\images\Transverse fracture - tib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567" y="838201"/>
            <a:ext cx="4875433" cy="489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94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2461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867400"/>
            <a:ext cx="8763000" cy="7620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b="1" dirty="0" smtClean="0"/>
              <a:t>Oblique fracture of 5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metartarsal</a:t>
            </a:r>
            <a:endParaRPr lang="en-US" sz="2800" b="1" dirty="0" smtClean="0"/>
          </a:p>
          <a:p>
            <a:pPr lvl="1"/>
            <a:r>
              <a:rPr lang="en-US" sz="2400" dirty="0" smtClean="0"/>
              <a:t>The fracture passes at an angle </a:t>
            </a:r>
            <a:r>
              <a:rPr lang="en-US" sz="2400" dirty="0" err="1" smtClean="0"/>
              <a:t>obligue</a:t>
            </a:r>
            <a:r>
              <a:rPr lang="en-US" sz="2400" dirty="0" smtClean="0"/>
              <a:t> to the shaft of the long bone</a:t>
            </a:r>
            <a:endParaRPr lang="en-US" sz="2400" dirty="0"/>
          </a:p>
        </p:txBody>
      </p:sp>
      <p:pic>
        <p:nvPicPr>
          <p:cNvPr id="6146" name="Picture 2" descr="C:\Users\Evans\Desktop\SGT KMTC Campus\Koros KMTC\4. COTM - TRAUMATOLOGY I\images\obligue metatarsal fra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9" y="742950"/>
            <a:ext cx="4018908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1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0138" y="1600200"/>
            <a:ext cx="4005262" cy="447595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b="1" dirty="0" smtClean="0"/>
              <a:t>Spiral fracture of mid-shaft of  right tibia</a:t>
            </a:r>
          </a:p>
          <a:p>
            <a:pPr lvl="1"/>
            <a:r>
              <a:rPr lang="en-US" sz="2400" dirty="0" smtClean="0"/>
              <a:t>This fracture resulted from a twisting injury</a:t>
            </a:r>
          </a:p>
          <a:p>
            <a:pPr lvl="1"/>
            <a:r>
              <a:rPr lang="en-US" sz="2400" dirty="0" smtClean="0"/>
              <a:t>The fracture line spirals along the shaft of the long bone</a:t>
            </a:r>
            <a:endParaRPr lang="en-US" sz="2400" dirty="0"/>
          </a:p>
        </p:txBody>
      </p:sp>
      <p:pic>
        <p:nvPicPr>
          <p:cNvPr id="7170" name="Picture 2" descr="C:\Users\Evans\Desktop\SGT KMTC Campus\Koros KMTC\4. COTM - TRAUMATOLOGY I\images\twisted fra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4757738" cy="447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36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4</a:t>
            </a:r>
            <a:endParaRPr lang="en-US" dirty="0"/>
          </a:p>
        </p:txBody>
      </p:sp>
      <p:pic>
        <p:nvPicPr>
          <p:cNvPr id="9218" name="Picture 2" descr="C:\Users\Evans\Desktop\SGT KMTC Campus\Koros KMTC\4. COTM - TRAUMATOLOGY I\images\sagittal plane fra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6858000" cy="514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82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800600"/>
            <a:ext cx="8686800" cy="1905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2800" b="1" dirty="0" smtClean="0"/>
              <a:t>Sagittal plane proximal fracture of lateral condyle of left tibia;</a:t>
            </a:r>
          </a:p>
          <a:p>
            <a:pPr lvl="1" indent="-342900"/>
            <a:r>
              <a:rPr lang="en-US" sz="2400" dirty="0" smtClean="0"/>
              <a:t>The fracture line passes longitudinally along the long bone shaft in the sagittal plane</a:t>
            </a:r>
            <a:endParaRPr lang="en-US" sz="2400" dirty="0"/>
          </a:p>
        </p:txBody>
      </p:sp>
      <p:pic>
        <p:nvPicPr>
          <p:cNvPr id="8194" name="Picture 2" descr="C:\Users\Evans\Desktop\SGT KMTC Campus\Koros KMTC\4. COTM - TRAUMATOLOGY I\images\IMG_20191030_1619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38200"/>
            <a:ext cx="4953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34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vans\Desktop\SGT KMTC Campus\Koros KMTC\4. COTM - TRAUMATOLOGY I\images\radioulnatibiofibul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305800" cy="580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35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Example 5</a:t>
            </a:r>
            <a:endParaRPr lang="en-US" sz="4000" b="1" dirty="0"/>
          </a:p>
        </p:txBody>
      </p:sp>
      <p:pic>
        <p:nvPicPr>
          <p:cNvPr id="11266" name="Picture 2" descr="C:\Users\Evans\Desktop\SGT KMTC Campus\Koros KMTC\4. COTM - TRAUMATOLOGY I\images\calcaneal fra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64609"/>
            <a:ext cx="5943600" cy="518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52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0"/>
            <a:ext cx="8686800" cy="1371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b="1" dirty="0" smtClean="0"/>
              <a:t>Multidirectional fracture of the Calcaneus</a:t>
            </a:r>
          </a:p>
          <a:p>
            <a:pPr lvl="1" indent="-342900"/>
            <a:r>
              <a:rPr lang="en-US" sz="2400" dirty="0" smtClean="0"/>
              <a:t>A fracture line passes through the calcaneus body in both the coronal and axial planes</a:t>
            </a:r>
            <a:endParaRPr lang="en-US" sz="2400" dirty="0"/>
          </a:p>
        </p:txBody>
      </p:sp>
      <p:pic>
        <p:nvPicPr>
          <p:cNvPr id="12290" name="Picture 2" descr="C:\Users\Evans\Desktop\SGT KMTC Campus\Koros KMTC\4. COTM - TRAUMATOLOGY I\images\IMG_20191030_1653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99615"/>
            <a:ext cx="4954201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04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0"/>
            <a:ext cx="8686800" cy="1371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sz="2800" b="1" dirty="0" smtClean="0"/>
              <a:t>Non-displaced Transverse </a:t>
            </a:r>
            <a:r>
              <a:rPr lang="en-US" sz="2800" b="1" dirty="0" smtClean="0">
                <a:latin typeface="Calibri"/>
                <a:cs typeface="Calibri"/>
              </a:rPr>
              <a:t># </a:t>
            </a:r>
            <a:r>
              <a:rPr lang="en-US" sz="2800" b="1" dirty="0" smtClean="0"/>
              <a:t>of the Medial </a:t>
            </a:r>
            <a:r>
              <a:rPr lang="en-US" sz="2800" b="1" dirty="0" err="1" smtClean="0"/>
              <a:t>Malleollus</a:t>
            </a:r>
            <a:endParaRPr lang="en-US" sz="2800" b="1" dirty="0" smtClean="0"/>
          </a:p>
          <a:p>
            <a:pPr marL="400050" lvl="1" indent="0">
              <a:buNone/>
            </a:pPr>
            <a:r>
              <a:rPr lang="en-US" sz="2400" dirty="0" smtClean="0"/>
              <a:t>A fracture line passes across the medial malleolus of the tibia</a:t>
            </a:r>
            <a:r>
              <a:rPr lang="en-US" sz="2400" dirty="0"/>
              <a:t> </a:t>
            </a:r>
            <a:r>
              <a:rPr lang="en-US" sz="2400" dirty="0" smtClean="0"/>
              <a:t>at right angle to the shaft of the tibia.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990599"/>
            <a:ext cx="2667001" cy="389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90600"/>
            <a:ext cx="2973004" cy="389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860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8423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 smtClean="0"/>
              <a:t>Commonly Missed Fractures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5257800"/>
          </a:xfrm>
        </p:spPr>
        <p:txBody>
          <a:bodyPr>
            <a:normAutofit/>
          </a:bodyPr>
          <a:lstStyle/>
          <a:p>
            <a:r>
              <a:rPr lang="en-US" altLang="en-US" sz="2800" dirty="0" smtClean="0"/>
              <a:t>Clinicians may sometimes be misled that no fracture exists by the fact that the patient has retained the use of that particular painful limb</a:t>
            </a:r>
          </a:p>
          <a:p>
            <a:r>
              <a:rPr lang="en-US" altLang="en-US" sz="2800" dirty="0" smtClean="0"/>
              <a:t>This is because, in certain cases, reasonable function is preserved despite a fracture</a:t>
            </a:r>
          </a:p>
          <a:p>
            <a:r>
              <a:rPr lang="en-US" altLang="en-US" sz="2800" dirty="0" smtClean="0"/>
              <a:t>Such fractures that may be overlooked include;</a:t>
            </a:r>
          </a:p>
        </p:txBody>
      </p:sp>
    </p:spTree>
    <p:extLst>
      <p:ext uri="{BB962C8B-B14F-4D97-AF65-F5344CB8AC3E}">
        <p14:creationId xmlns:p14="http://schemas.microsoft.com/office/powerpoint/2010/main" val="387740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2438401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 smtClean="0"/>
              <a:t>Computerized Tomography Scan</a:t>
            </a:r>
          </a:p>
          <a:p>
            <a:pPr marL="0" indent="0" algn="ctr">
              <a:buNone/>
            </a:pPr>
            <a:r>
              <a:rPr lang="en-US" sz="4400" b="1" dirty="0" smtClean="0"/>
              <a:t>(CT Scan)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3506768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839200" cy="6096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/>
              <a:t>Definition:</a:t>
            </a:r>
            <a:r>
              <a:rPr lang="en-US" sz="2800" dirty="0" smtClean="0"/>
              <a:t> CT scan is an invasive form of tomography in which a computer is used to control the motion of the X-ray source and detectors, processes the data and produces a more detailed anatomical image of internal organs such as brain, chest or abdomen</a:t>
            </a:r>
          </a:p>
          <a:p>
            <a:pPr eaLnBrk="1" hangingPunct="1">
              <a:defRPr/>
            </a:pPr>
            <a:r>
              <a:rPr lang="en-US" sz="2800" dirty="0" smtClean="0"/>
              <a:t>Diagnoses intracranial bleeding, neoplasms, brain abscesses, hematomas, space occupying lesions, cerebral edema, infarctions, hydrocephalus, cerebral atrophy and shifts of brain structures.</a:t>
            </a:r>
          </a:p>
          <a:p>
            <a:pPr eaLnBrk="1" hangingPunct="1">
              <a:defRPr/>
            </a:pPr>
            <a:r>
              <a:rPr lang="en-US" sz="2800" dirty="0" smtClean="0"/>
              <a:t>A contrast media/dye may be used to enhance CT scan</a:t>
            </a:r>
          </a:p>
          <a:p>
            <a:pPr eaLnBrk="1" hangingPunct="1">
              <a:defRPr/>
            </a:pPr>
            <a:r>
              <a:rPr lang="en-US" sz="2800" dirty="0" smtClean="0"/>
              <a:t>Contraindications: Pregnant women, obesity &gt;300lbs, </a:t>
            </a:r>
            <a:r>
              <a:rPr lang="en-US" sz="2800" dirty="0" err="1" smtClean="0"/>
              <a:t>claustrophic</a:t>
            </a:r>
            <a:r>
              <a:rPr lang="en-US" sz="2800" dirty="0" smtClean="0"/>
              <a:t> patients, allergy to dye and patients with unstable vital signs.</a:t>
            </a:r>
          </a:p>
        </p:txBody>
      </p:sp>
    </p:spTree>
    <p:extLst>
      <p:ext uri="{BB962C8B-B14F-4D97-AF65-F5344CB8AC3E}">
        <p14:creationId xmlns:p14="http://schemas.microsoft.com/office/powerpoint/2010/main" val="91592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4000" b="1" u="sng" dirty="0" err="1" smtClean="0"/>
              <a:t>Cont</a:t>
            </a:r>
            <a:r>
              <a:rPr lang="en-US" sz="4000" b="1" dirty="0" smtClean="0"/>
              <a:t>’…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5334000"/>
          </a:xfrm>
        </p:spPr>
        <p:txBody>
          <a:bodyPr/>
          <a:lstStyle/>
          <a:p>
            <a:r>
              <a:rPr lang="en-US" sz="2800" dirty="0" smtClean="0"/>
              <a:t>CT Scan provides viewing of Images in </a:t>
            </a:r>
            <a:r>
              <a:rPr lang="en-US" sz="2800" b="1" i="1" dirty="0" smtClean="0"/>
              <a:t>three planes </a:t>
            </a:r>
            <a:r>
              <a:rPr lang="en-US" sz="2800" dirty="0" smtClean="0"/>
              <a:t>and even in </a:t>
            </a:r>
            <a:r>
              <a:rPr lang="en-US" sz="2800" b="1" i="1" dirty="0" smtClean="0"/>
              <a:t>three-dimensions</a:t>
            </a:r>
          </a:p>
          <a:p>
            <a:pPr lvl="1"/>
            <a:r>
              <a:rPr lang="en-US" dirty="0" smtClean="0"/>
              <a:t>This makes planning of surgical treatment easier</a:t>
            </a:r>
          </a:p>
          <a:p>
            <a:r>
              <a:rPr lang="en-US" sz="2800" b="1" dirty="0"/>
              <a:t>S</a:t>
            </a:r>
            <a:r>
              <a:rPr lang="en-US" sz="2800" b="1" dirty="0" smtClean="0"/>
              <a:t>hows </a:t>
            </a:r>
            <a:r>
              <a:rPr lang="en-US" sz="2800" b="1" dirty="0"/>
              <a:t>fracture—useful when patient’s body part cannot be turned or positioned for imaging (e.g. the neck</a:t>
            </a:r>
            <a:r>
              <a:rPr lang="en-US" sz="2800" b="1" dirty="0" smtClean="0"/>
              <a:t>).</a:t>
            </a:r>
          </a:p>
          <a:p>
            <a:endParaRPr lang="en-US" sz="2800" dirty="0" smtClean="0"/>
          </a:p>
          <a:p>
            <a:pPr marL="400050" lvl="1" indent="0">
              <a:buNone/>
            </a:pPr>
            <a:r>
              <a:rPr lang="en-US" b="1" dirty="0" smtClean="0"/>
              <a:t>NB:</a:t>
            </a:r>
            <a:r>
              <a:rPr lang="en-US" dirty="0" smtClean="0"/>
              <a:t> CT scan assists in investigations of </a:t>
            </a:r>
            <a:r>
              <a:rPr lang="en-US" i="1" dirty="0" smtClean="0"/>
              <a:t>fractures of the spine and pelvis, as well as fracture-dislocations of spine/vertebral column </a:t>
            </a:r>
            <a:r>
              <a:rPr lang="en-US" dirty="0" smtClean="0"/>
              <a:t>(see page 25)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02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8229600" cy="1752601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 smtClean="0"/>
              <a:t>Magnetic Resonance Imaging</a:t>
            </a:r>
          </a:p>
          <a:p>
            <a:pPr marL="0" indent="0" algn="ctr">
              <a:buNone/>
            </a:pPr>
            <a:r>
              <a:rPr lang="en-US" sz="4400" b="1" dirty="0" smtClean="0"/>
              <a:t>(MRI)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3797420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610600" cy="61722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MRI is a non-invasive procedure that uses magnetic field nuclei to identify types of tissues, </a:t>
            </a:r>
            <a:r>
              <a:rPr lang="en-US" dirty="0" err="1" smtClean="0"/>
              <a:t>tumours</a:t>
            </a:r>
            <a:r>
              <a:rPr lang="en-US" dirty="0" smtClean="0"/>
              <a:t> and vascular abnormalities. </a:t>
            </a:r>
          </a:p>
          <a:p>
            <a:pPr>
              <a:defRPr/>
            </a:pPr>
            <a:r>
              <a:rPr lang="en-US" dirty="0" smtClean="0"/>
              <a:t>It is </a:t>
            </a:r>
            <a:r>
              <a:rPr lang="en-US" b="1" dirty="0" smtClean="0"/>
              <a:t>similar to CT scan </a:t>
            </a:r>
            <a:r>
              <a:rPr lang="en-US" dirty="0" smtClean="0"/>
              <a:t>but provides more detailed pictures and does not expose the client to ionizing radiation. Provides cross-sectional images of brain tissues. </a:t>
            </a:r>
          </a:p>
          <a:p>
            <a:pPr>
              <a:defRPr/>
            </a:pPr>
            <a:r>
              <a:rPr lang="en-US" dirty="0" smtClean="0"/>
              <a:t>Determine if patient has a pacemaker, implanted defibrillator, or metal implants such as hip prosthesis or vascular clips-as test cannot be performed on them.</a:t>
            </a:r>
          </a:p>
          <a:p>
            <a:pPr>
              <a:defRPr/>
            </a:pPr>
            <a:r>
              <a:rPr lang="en-US" dirty="0" smtClean="0"/>
              <a:t>Provide precaution for client who is attached to pulse </a:t>
            </a:r>
            <a:r>
              <a:rPr lang="en-US" dirty="0" err="1" smtClean="0"/>
              <a:t>oximetry</a:t>
            </a:r>
            <a:r>
              <a:rPr lang="en-US" dirty="0" smtClean="0"/>
              <a:t> because it can cause a burn during testing if coiled around body.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50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5943600"/>
          </a:xfrm>
        </p:spPr>
        <p:txBody>
          <a:bodyPr/>
          <a:lstStyle/>
          <a:p>
            <a:r>
              <a:rPr lang="en-US" sz="2800" dirty="0" smtClean="0"/>
              <a:t>Provides improved imaging of </a:t>
            </a:r>
            <a:r>
              <a:rPr lang="en-US" sz="2800" b="1" i="1" dirty="0" smtClean="0"/>
              <a:t>soft tissues</a:t>
            </a:r>
            <a:r>
              <a:rPr lang="en-US" sz="2800" dirty="0" smtClean="0"/>
              <a:t>, including neurological structures</a:t>
            </a:r>
          </a:p>
          <a:p>
            <a:r>
              <a:rPr lang="en-US" sz="2800" dirty="0" smtClean="0"/>
              <a:t>Expensive, but available</a:t>
            </a:r>
          </a:p>
          <a:p>
            <a:r>
              <a:rPr lang="en-US" sz="2800" dirty="0" smtClean="0"/>
              <a:t>Available in Major Trauma </a:t>
            </a:r>
            <a:r>
              <a:rPr lang="en-US" sz="2800" dirty="0" err="1" smtClean="0"/>
              <a:t>Centres</a:t>
            </a:r>
            <a:endParaRPr lang="en-US" sz="2800" dirty="0" smtClean="0"/>
          </a:p>
          <a:p>
            <a:r>
              <a:rPr lang="en-US" sz="2800" dirty="0" smtClean="0"/>
              <a:t>Allows rapid assessment of the patient with multiple injuries without the need for frequent movement and repositioning</a:t>
            </a:r>
          </a:p>
          <a:p>
            <a:r>
              <a:rPr lang="en-US" sz="2800" dirty="0" smtClean="0"/>
              <a:t>Smaller scanners for imaging arm or leg available nowadays</a:t>
            </a:r>
          </a:p>
          <a:p>
            <a:pPr marL="0" indent="0" algn="r">
              <a:buNone/>
            </a:pPr>
            <a:r>
              <a:rPr lang="en-US" sz="2800" dirty="0" smtClean="0"/>
              <a:t>(see page 26)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853560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1676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b="1" dirty="0" smtClean="0"/>
              <a:t>Radioisotope Scanning</a:t>
            </a:r>
          </a:p>
        </p:txBody>
      </p:sp>
    </p:spTree>
    <p:extLst>
      <p:ext uri="{BB962C8B-B14F-4D97-AF65-F5344CB8AC3E}">
        <p14:creationId xmlns:p14="http://schemas.microsoft.com/office/powerpoint/2010/main" val="39420591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60198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800" dirty="0" smtClean="0"/>
              <a:t>This is the use of a </a:t>
            </a:r>
            <a:r>
              <a:rPr lang="en-US" sz="2800" b="1" i="1" dirty="0" smtClean="0"/>
              <a:t>radiolabelled isotope</a:t>
            </a:r>
            <a:r>
              <a:rPr lang="en-US" sz="2800" dirty="0" smtClean="0"/>
              <a:t> molecule injected intravenously to be taken up by cell metabolism (metabolically active cells) for diagnostic purposes especially when the existence of a fracture is in doubt.</a:t>
            </a:r>
          </a:p>
          <a:p>
            <a:pPr lvl="0" eaLnBrk="1" fontAlgn="auto" hangingPunct="1">
              <a:spcAft>
                <a:spcPts val="0"/>
              </a:spcAft>
              <a:buFont typeface="Arial" pitchFamily="34" charset="0"/>
              <a:buChar char="•"/>
            </a:pPr>
            <a:r>
              <a:rPr lang="en-US" sz="2600" b="1" dirty="0" smtClean="0"/>
              <a:t>The presence of a fracture would be evidenced by an area of increased uptake in the scan. </a:t>
            </a:r>
            <a:r>
              <a:rPr lang="en-US" sz="2600" b="1" dirty="0">
                <a:solidFill>
                  <a:prstClr val="black"/>
                </a:solidFill>
              </a:rPr>
              <a:t>Bone scan will show increased cellular activity in area of fracture—useful for sites where fracture not easily seen or for hairline fractures not previously diagnosed</a:t>
            </a:r>
            <a:r>
              <a:rPr lang="en-US" sz="2600" b="1" dirty="0" smtClean="0">
                <a:solidFill>
                  <a:prstClr val="black"/>
                </a:solidFill>
              </a:rPr>
              <a:t>.</a:t>
            </a:r>
            <a:endParaRPr lang="en-US" sz="2600" b="1" dirty="0" smtClean="0"/>
          </a:p>
          <a:p>
            <a:pPr>
              <a:defRPr/>
            </a:pPr>
            <a:r>
              <a:rPr lang="en-US" sz="2800" dirty="0" smtClean="0"/>
              <a:t>Radiation detected is reconstructed into a cross-sectional image by the same technique as for CT scan.</a:t>
            </a:r>
          </a:p>
          <a:p>
            <a:pPr marL="342900" lvl="1" indent="-342900">
              <a:buFont typeface="Arial" charset="0"/>
              <a:buChar char="•"/>
              <a:defRPr/>
            </a:pPr>
            <a:r>
              <a:rPr lang="en-US" sz="2800" dirty="0" smtClean="0"/>
              <a:t>Expensive, though widely available.</a:t>
            </a:r>
            <a:r>
              <a:rPr lang="en-US" sz="2400" dirty="0"/>
              <a:t> </a:t>
            </a:r>
            <a:endParaRPr lang="en-US" sz="2400" dirty="0" smtClean="0"/>
          </a:p>
          <a:p>
            <a:pPr marL="1200150" lvl="3" indent="-342900">
              <a:defRPr/>
            </a:pPr>
            <a:r>
              <a:rPr lang="en-US" sz="2600" dirty="0" smtClean="0"/>
              <a:t>Examples </a:t>
            </a:r>
            <a:r>
              <a:rPr lang="en-US" sz="2600" dirty="0"/>
              <a:t>of fractures that can be aided by this method include fractures of the scaphoid bone, and fatigue or stress fractures, particularly at unusual sites</a:t>
            </a:r>
          </a:p>
          <a:p>
            <a:pPr>
              <a:defRPr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5827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943600"/>
          </a:xfrm>
        </p:spPr>
        <p:txBody>
          <a:bodyPr>
            <a:normAutofit/>
          </a:bodyPr>
          <a:lstStyle/>
          <a:p>
            <a:pPr marL="457200" lvl="1" indent="0" algn="ctr">
              <a:buFont typeface="Arial" charset="0"/>
              <a:buNone/>
              <a:defRPr/>
            </a:pPr>
            <a:r>
              <a:rPr lang="en-US" sz="3200" b="1" u="sng" dirty="0" smtClean="0"/>
              <a:t>Uses of Radioisotope Scanning</a:t>
            </a:r>
          </a:p>
          <a:p>
            <a:pPr lvl="1">
              <a:defRPr/>
            </a:pPr>
            <a:r>
              <a:rPr lang="en-US" b="1" i="1" dirty="0"/>
              <a:t>Cancer staging</a:t>
            </a:r>
            <a:r>
              <a:rPr lang="en-US" dirty="0"/>
              <a:t> e.g. lung cancer staging by use of radiolabelled 18-flurodeoxyglucose (FDG) to detect regional and </a:t>
            </a:r>
            <a:r>
              <a:rPr lang="en-US" dirty="0" err="1"/>
              <a:t>mediastinal</a:t>
            </a:r>
            <a:r>
              <a:rPr lang="en-US" dirty="0"/>
              <a:t> lymphadenopathy and suitability for surgery in patients with lung cancer</a:t>
            </a:r>
          </a:p>
          <a:p>
            <a:pPr lvl="1">
              <a:defRPr/>
            </a:pPr>
            <a:r>
              <a:rPr lang="en-US" dirty="0" smtClean="0"/>
              <a:t>Helps to determine </a:t>
            </a:r>
            <a:r>
              <a:rPr lang="en-US" b="1" i="1" dirty="0" smtClean="0"/>
              <a:t>myocardial perfusion </a:t>
            </a:r>
            <a:r>
              <a:rPr lang="en-US" dirty="0" smtClean="0"/>
              <a:t>(‘viability’) using N ammonia and glucose analogue in patients with heart failure</a:t>
            </a:r>
          </a:p>
          <a:p>
            <a:pPr>
              <a:defRPr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4678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032959"/>
              </p:ext>
            </p:extLst>
          </p:nvPr>
        </p:nvGraphicFramePr>
        <p:xfrm>
          <a:off x="3276600" y="990600"/>
          <a:ext cx="1828800" cy="362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4" name="Clip" r:id="rId3" imgW="1296063" imgH="3934305" progId="MS_ClipArt_Gallery.2">
                  <p:embed/>
                </p:oleObj>
              </mc:Choice>
              <mc:Fallback>
                <p:oleObj name="Clip" r:id="rId3" imgW="1296063" imgH="3934305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990600"/>
                        <a:ext cx="1828800" cy="362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057400" y="4800600"/>
            <a:ext cx="4537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B050"/>
                </a:solidFill>
                <a:latin typeface="+mj-lt"/>
              </a:rPr>
              <a:t>THANK YOU ! ! !</a:t>
            </a:r>
          </a:p>
        </p:txBody>
      </p:sp>
    </p:spTree>
    <p:extLst>
      <p:ext uri="{BB962C8B-B14F-4D97-AF65-F5344CB8AC3E}">
        <p14:creationId xmlns:p14="http://schemas.microsoft.com/office/powerpoint/2010/main" val="32967189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.216 L -0.125 0.216 L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6858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3600" b="1" dirty="0" err="1" smtClean="0"/>
              <a:t>Cont</a:t>
            </a:r>
            <a:r>
              <a:rPr lang="en-US" altLang="en-US" sz="3600" b="1" dirty="0" smtClean="0"/>
              <a:t>’…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10600" cy="5562600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+mj-lt"/>
              <a:buAutoNum type="romanLcPeriod"/>
            </a:pPr>
            <a:r>
              <a:rPr lang="en-US" altLang="en-US" sz="2800" b="1" dirty="0" smtClean="0"/>
              <a:t>Impacted Fractures:</a:t>
            </a:r>
            <a:r>
              <a:rPr lang="en-US" altLang="en-US" sz="2800" dirty="0" smtClean="0"/>
              <a:t> the most common sites are the neck of the </a:t>
            </a:r>
            <a:r>
              <a:rPr lang="en-US" altLang="en-US" sz="2800" dirty="0" err="1" smtClean="0"/>
              <a:t>humerus</a:t>
            </a:r>
            <a:r>
              <a:rPr lang="en-US" altLang="en-US" sz="2800" dirty="0" smtClean="0"/>
              <a:t>, the lower end of the radius, and the neck of the femur </a:t>
            </a:r>
          </a:p>
          <a:p>
            <a:pPr marL="571500" indent="-571500">
              <a:buFont typeface="+mj-lt"/>
              <a:buAutoNum type="romanLcPeriod"/>
            </a:pPr>
            <a:r>
              <a:rPr lang="en-US" altLang="en-US" sz="2800" b="1" dirty="0" smtClean="0"/>
              <a:t>Fatigue fractures:</a:t>
            </a:r>
            <a:r>
              <a:rPr lang="en-US" altLang="en-US" sz="2800" dirty="0" smtClean="0"/>
              <a:t> most common sites are the second and third metatarsal bones, and the shaft of the tibia or fibula</a:t>
            </a:r>
          </a:p>
          <a:p>
            <a:pPr marL="571500" indent="-571500">
              <a:buFont typeface="+mj-lt"/>
              <a:buAutoNum type="romanLcPeriod"/>
            </a:pPr>
            <a:r>
              <a:rPr lang="en-US" altLang="en-US" sz="2800" b="1" dirty="0" smtClean="0"/>
              <a:t>Fractures of small bones</a:t>
            </a:r>
            <a:r>
              <a:rPr lang="en-US" altLang="en-US" sz="2800" dirty="0" smtClean="0"/>
              <a:t> e.g. carpal bones (scaphoid bone) likely to be overlooked</a:t>
            </a:r>
          </a:p>
          <a:p>
            <a:pPr marL="571500" indent="-571500">
              <a:buFont typeface="+mj-lt"/>
              <a:buAutoNum type="romanLcPeriod"/>
            </a:pPr>
            <a:r>
              <a:rPr lang="en-US" altLang="en-US" sz="2800" b="1" dirty="0" smtClean="0"/>
              <a:t>Rib fractures:</a:t>
            </a:r>
            <a:r>
              <a:rPr lang="en-US" altLang="en-US" sz="2800" dirty="0" smtClean="0"/>
              <a:t> despite local tenderness and restriction of respiration, rib fractures sometimes go unrecognized</a:t>
            </a:r>
          </a:p>
          <a:p>
            <a:pPr marL="571500" indent="-571500">
              <a:buFont typeface="+mj-lt"/>
              <a:buAutoNum type="romanLcPeriod"/>
            </a:pPr>
            <a:r>
              <a:rPr lang="en-US" altLang="en-US" sz="2800" b="1" dirty="0" smtClean="0"/>
              <a:t>Greenstick fractures:</a:t>
            </a:r>
            <a:r>
              <a:rPr lang="en-US" altLang="en-US" sz="2800" dirty="0" smtClean="0"/>
              <a:t> these are common in the forearm bones of children </a:t>
            </a:r>
          </a:p>
          <a:p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90031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8839200" cy="6096000"/>
          </a:xfrm>
        </p:spPr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en-US" b="1" u="sng" dirty="0" smtClean="0"/>
              <a:t>References/ Further Readings</a:t>
            </a:r>
            <a:endParaRPr lang="en-US" sz="2800" dirty="0" smtClean="0"/>
          </a:p>
          <a:p>
            <a:pPr marL="653796" indent="-571500">
              <a:buClrTx/>
              <a:buFont typeface="+mj-lt"/>
              <a:buAutoNum type="romanLcPeriod"/>
            </a:pPr>
            <a:r>
              <a:rPr lang="en-US" sz="2800" dirty="0" smtClean="0"/>
              <a:t>David, L., Hamblen,  A., Hamish, R. and Simpson, W. (2007.) </a:t>
            </a:r>
            <a:r>
              <a:rPr lang="en-US" sz="2800" i="1" dirty="0" smtClean="0"/>
              <a:t>Adam’s Outline of Fractures</a:t>
            </a:r>
            <a:r>
              <a:rPr lang="en-US" sz="2800" dirty="0" smtClean="0"/>
              <a:t>, 12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Ed. Churchill</a:t>
            </a:r>
            <a:r>
              <a:rPr lang="en-US" sz="2800" dirty="0"/>
              <a:t> </a:t>
            </a:r>
            <a:r>
              <a:rPr lang="en-US" sz="2800" dirty="0" smtClean="0"/>
              <a:t>Livingstone,  Elsevier.</a:t>
            </a:r>
          </a:p>
          <a:p>
            <a:pPr marL="653796" indent="-571500">
              <a:buClrTx/>
              <a:buFont typeface="+mj-lt"/>
              <a:buAutoNum type="romanLcPeriod"/>
            </a:pPr>
            <a:r>
              <a:rPr lang="en-US" sz="2800" dirty="0" smtClean="0"/>
              <a:t>Dandy, D. and Edwards, D. (2009). </a:t>
            </a:r>
            <a:r>
              <a:rPr lang="en-US" sz="2800" i="1" dirty="0" smtClean="0"/>
              <a:t>Essential </a:t>
            </a:r>
            <a:r>
              <a:rPr lang="en-US" sz="2800" i="1" dirty="0" err="1" smtClean="0"/>
              <a:t>Orthopaedics</a:t>
            </a:r>
            <a:r>
              <a:rPr lang="en-US" sz="2800" i="1" dirty="0" smtClean="0"/>
              <a:t> and Trauma</a:t>
            </a:r>
            <a:r>
              <a:rPr lang="en-US" sz="2800" dirty="0" smtClean="0"/>
              <a:t>. 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Ed. Churchill Livingstone, Edinburgh</a:t>
            </a:r>
          </a:p>
          <a:p>
            <a:pPr marL="653796" indent="-571500">
              <a:buClrTx/>
              <a:buFont typeface="+mj-lt"/>
              <a:buAutoNum type="romanLcPeriod"/>
            </a:pPr>
            <a:r>
              <a:rPr lang="en-US" sz="2800" dirty="0" smtClean="0"/>
              <a:t>Kenneth, A, et al (2010). </a:t>
            </a:r>
            <a:r>
              <a:rPr lang="en-US" sz="2800" i="1" dirty="0" smtClean="0"/>
              <a:t>Handbook of Fractures</a:t>
            </a:r>
            <a:r>
              <a:rPr lang="en-US" sz="2800" dirty="0" smtClean="0"/>
              <a:t>. 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Ed. Wolters Kluwer, Philadelphia</a:t>
            </a:r>
          </a:p>
          <a:p>
            <a:pPr marL="653796" indent="-571500">
              <a:buClrTx/>
              <a:buFont typeface="+mj-lt"/>
              <a:buAutoNum type="romanLcPeriod"/>
            </a:pPr>
            <a:r>
              <a:rPr lang="en-US" sz="2800" dirty="0" smtClean="0"/>
              <a:t>McRae, S. and </a:t>
            </a:r>
            <a:r>
              <a:rPr lang="en-US" sz="2800" dirty="0" err="1" smtClean="0"/>
              <a:t>Esser</a:t>
            </a:r>
            <a:r>
              <a:rPr lang="en-US" sz="2800" dirty="0" smtClean="0"/>
              <a:t>, M. (2008). </a:t>
            </a:r>
            <a:r>
              <a:rPr lang="en-US" sz="2800" i="1" dirty="0" smtClean="0"/>
              <a:t>Practical Fracture Management</a:t>
            </a:r>
            <a:r>
              <a:rPr lang="en-US" sz="2800" dirty="0" smtClean="0"/>
              <a:t>. 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Ed. Elsevier Churchill Livingstone, Edinburg</a:t>
            </a:r>
          </a:p>
          <a:p>
            <a:pPr marL="653796" indent="-571500">
              <a:buClrTx/>
              <a:buFont typeface="+mj-lt"/>
              <a:buAutoNum type="romanLcPeriod"/>
            </a:pPr>
            <a:r>
              <a:rPr lang="en-US" sz="2800" dirty="0" smtClean="0"/>
              <a:t>Sherry, E. and </a:t>
            </a:r>
            <a:r>
              <a:rPr lang="en-US" sz="2800" dirty="0" err="1" smtClean="0"/>
              <a:t>Bokor</a:t>
            </a:r>
            <a:r>
              <a:rPr lang="en-US" sz="2800" dirty="0" smtClean="0"/>
              <a:t>, D. (1997). </a:t>
            </a:r>
            <a:r>
              <a:rPr lang="en-US" sz="2800" i="1" dirty="0" smtClean="0"/>
              <a:t>Sports Medicine – Problems and Practical Management</a:t>
            </a:r>
            <a:r>
              <a:rPr lang="en-US" sz="2800" dirty="0" smtClean="0"/>
              <a:t>. Greenwich Medical Media, London</a:t>
            </a:r>
          </a:p>
          <a:p>
            <a:pPr marL="653796" indent="-571500">
              <a:buClrTx/>
              <a:buFont typeface="+mj-lt"/>
              <a:buAutoNum type="romanLcPeriod"/>
            </a:pPr>
            <a:r>
              <a:rPr lang="en-US" sz="2800" dirty="0" smtClean="0"/>
              <a:t>Louis, S., David, W. and </a:t>
            </a:r>
            <a:r>
              <a:rPr lang="en-US" sz="2800" dirty="0" err="1" smtClean="0"/>
              <a:t>Selvadurai</a:t>
            </a:r>
            <a:r>
              <a:rPr lang="en-US" sz="2800" dirty="0" smtClean="0"/>
              <a:t>, G. (2010</a:t>
            </a:r>
            <a:r>
              <a:rPr lang="en-US" sz="2800" i="1" dirty="0" smtClean="0"/>
              <a:t>).  </a:t>
            </a:r>
            <a:r>
              <a:rPr lang="en-US" sz="2800" i="1" dirty="0" err="1" smtClean="0"/>
              <a:t>Apley’s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Syetem</a:t>
            </a:r>
            <a:r>
              <a:rPr lang="en-US" sz="2800" i="1" dirty="0" smtClean="0"/>
              <a:t> of </a:t>
            </a:r>
            <a:r>
              <a:rPr lang="en-US" sz="2800" i="1" dirty="0" err="1" smtClean="0"/>
              <a:t>Orthopaedics</a:t>
            </a:r>
            <a:r>
              <a:rPr lang="en-US" sz="2800" i="1" dirty="0" smtClean="0"/>
              <a:t> and Fractures</a:t>
            </a:r>
            <a:r>
              <a:rPr lang="en-US" sz="2800" dirty="0" smtClean="0"/>
              <a:t>, 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Ed.</a:t>
            </a:r>
          </a:p>
        </p:txBody>
      </p:sp>
    </p:spTree>
    <p:extLst>
      <p:ext uri="{BB962C8B-B14F-4D97-AF65-F5344CB8AC3E}">
        <p14:creationId xmlns:p14="http://schemas.microsoft.com/office/powerpoint/2010/main" val="145410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Physical Examination Technique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181600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lphaLcParenR"/>
            </a:pPr>
            <a:r>
              <a:rPr lang="en-US" b="1" dirty="0"/>
              <a:t>GENERAL </a:t>
            </a:r>
            <a:r>
              <a:rPr lang="en-US" b="1" dirty="0" smtClean="0"/>
              <a:t>SIGNS;</a:t>
            </a:r>
          </a:p>
          <a:p>
            <a:pPr lvl="0"/>
            <a:r>
              <a:rPr lang="en-US" dirty="0" smtClean="0"/>
              <a:t>First </a:t>
            </a:r>
            <a:r>
              <a:rPr lang="en-US" dirty="0"/>
              <a:t>follow the ABCs: </a:t>
            </a:r>
            <a:endParaRPr lang="en-US" dirty="0" smtClean="0"/>
          </a:p>
          <a:p>
            <a:pPr lvl="1"/>
            <a:r>
              <a:rPr lang="en-US" dirty="0" smtClean="0"/>
              <a:t>look </a:t>
            </a:r>
            <a:r>
              <a:rPr lang="en-US" dirty="0"/>
              <a:t>for, and if necessary attend </a:t>
            </a:r>
            <a:r>
              <a:rPr lang="en-US" dirty="0" smtClean="0"/>
              <a:t>to;</a:t>
            </a:r>
          </a:p>
          <a:p>
            <a:pPr lvl="1"/>
            <a:r>
              <a:rPr lang="en-US" dirty="0" smtClean="0"/>
              <a:t>Airway obstruction;</a:t>
            </a:r>
          </a:p>
          <a:p>
            <a:pPr lvl="1"/>
            <a:r>
              <a:rPr lang="en-US" dirty="0" smtClean="0"/>
              <a:t>Breathing problems;</a:t>
            </a:r>
          </a:p>
          <a:p>
            <a:pPr lvl="1"/>
            <a:r>
              <a:rPr lang="en-US" dirty="0" smtClean="0"/>
              <a:t>Circulatory </a:t>
            </a:r>
            <a:r>
              <a:rPr lang="en-US" dirty="0"/>
              <a:t>problems </a:t>
            </a:r>
          </a:p>
          <a:p>
            <a:pPr lvl="1"/>
            <a:r>
              <a:rPr lang="en-US" dirty="0" smtClean="0"/>
              <a:t>Cervical </a:t>
            </a:r>
            <a:r>
              <a:rPr lang="en-US" dirty="0"/>
              <a:t>spine </a:t>
            </a:r>
            <a:r>
              <a:rPr lang="en-US" dirty="0" smtClean="0"/>
              <a:t>injury</a:t>
            </a:r>
          </a:p>
          <a:p>
            <a:r>
              <a:rPr lang="en-US" dirty="0" smtClean="0"/>
              <a:t>Secondary </a:t>
            </a:r>
            <a:r>
              <a:rPr lang="en-US" dirty="0"/>
              <a:t>survey </a:t>
            </a:r>
          </a:p>
        </p:txBody>
      </p:sp>
    </p:spTree>
    <p:extLst>
      <p:ext uri="{BB962C8B-B14F-4D97-AF65-F5344CB8AC3E}">
        <p14:creationId xmlns:p14="http://schemas.microsoft.com/office/powerpoint/2010/main" val="58120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4102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GENERAL </a:t>
            </a:r>
            <a:r>
              <a:rPr lang="en-US" b="1" dirty="0" smtClean="0"/>
              <a:t>SIGNS </a:t>
            </a:r>
            <a:r>
              <a:rPr lang="en-US" b="1" dirty="0" err="1"/>
              <a:t>C</a:t>
            </a:r>
            <a:r>
              <a:rPr lang="en-US" b="1" dirty="0" err="1" smtClean="0"/>
              <a:t>ont</a:t>
            </a:r>
            <a:r>
              <a:rPr lang="en-US" b="1" dirty="0" smtClean="0"/>
              <a:t>’…</a:t>
            </a:r>
          </a:p>
          <a:p>
            <a:pPr lvl="0"/>
            <a:r>
              <a:rPr lang="en-US" dirty="0" smtClean="0"/>
              <a:t>Examine </a:t>
            </a:r>
            <a:r>
              <a:rPr lang="en-US" dirty="0"/>
              <a:t>the main injury- </a:t>
            </a:r>
            <a:endParaRPr lang="en-US" dirty="0" smtClean="0"/>
          </a:p>
          <a:p>
            <a:pPr lvl="1"/>
            <a:r>
              <a:rPr lang="en-US" dirty="0" smtClean="0"/>
              <a:t>Ascertain </a:t>
            </a:r>
            <a:r>
              <a:rPr lang="en-US" dirty="0"/>
              <a:t>the type of fracture, </a:t>
            </a:r>
            <a:endParaRPr lang="en-US" dirty="0" smtClean="0"/>
          </a:p>
          <a:p>
            <a:pPr lvl="1"/>
            <a:r>
              <a:rPr lang="en-US" dirty="0" smtClean="0"/>
              <a:t>Classify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Plan </a:t>
            </a:r>
            <a:r>
              <a:rPr lang="en-US" dirty="0"/>
              <a:t>a management protocol </a:t>
            </a:r>
            <a:endParaRPr lang="en-US" dirty="0" smtClean="0"/>
          </a:p>
          <a:p>
            <a:pPr lvl="1"/>
            <a:r>
              <a:rPr lang="en-US" dirty="0" smtClean="0"/>
              <a:t>Look </a:t>
            </a:r>
            <a:r>
              <a:rPr lang="en-US" dirty="0"/>
              <a:t>out for </a:t>
            </a:r>
            <a:r>
              <a:rPr lang="en-US" dirty="0" smtClean="0"/>
              <a:t>complications</a:t>
            </a:r>
          </a:p>
          <a:p>
            <a:r>
              <a:rPr lang="en-US" dirty="0" smtClean="0"/>
              <a:t>It </a:t>
            </a:r>
            <a:r>
              <a:rPr lang="en-US" dirty="0"/>
              <a:t>will also be necessary to exclude other previously unsuspected injuries.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51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410200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lphaLcParenR" startAt="2"/>
            </a:pPr>
            <a:r>
              <a:rPr lang="en-US" b="1" dirty="0" smtClean="0"/>
              <a:t>LOCAL SIGNS;</a:t>
            </a:r>
          </a:p>
          <a:p>
            <a:pPr marL="914400" lvl="1" indent="-514350"/>
            <a:r>
              <a:rPr lang="en-US" dirty="0" smtClean="0"/>
              <a:t>Familiar </a:t>
            </a:r>
            <a:r>
              <a:rPr lang="en-US" dirty="0"/>
              <a:t>headings of clinical examination should always be </a:t>
            </a:r>
            <a:r>
              <a:rPr lang="en-US" dirty="0" smtClean="0"/>
              <a:t>considered</a:t>
            </a:r>
            <a:r>
              <a:rPr lang="en-US" dirty="0"/>
              <a:t> </a:t>
            </a:r>
            <a:r>
              <a:rPr lang="en-US" dirty="0" smtClean="0"/>
              <a:t>(or </a:t>
            </a:r>
            <a:r>
              <a:rPr lang="en-US" dirty="0"/>
              <a:t>damage to arteries, nerves and ligaments may be overlooked.) </a:t>
            </a:r>
            <a:endParaRPr lang="en-US" dirty="0" smtClean="0"/>
          </a:p>
          <a:p>
            <a:pPr marL="914400" lvl="1" indent="-514350"/>
            <a:r>
              <a:rPr lang="en-US" dirty="0" smtClean="0"/>
              <a:t>A </a:t>
            </a:r>
            <a:r>
              <a:rPr lang="en-US" dirty="0"/>
              <a:t>systematic approach is always </a:t>
            </a:r>
            <a:r>
              <a:rPr lang="en-US" dirty="0" smtClean="0"/>
              <a:t>helpful:</a:t>
            </a:r>
          </a:p>
          <a:p>
            <a:pPr marL="1314450" lvl="2" indent="-514350"/>
            <a:r>
              <a:rPr lang="en-US" sz="2800" dirty="0" smtClean="0"/>
              <a:t>Examine </a:t>
            </a:r>
            <a:r>
              <a:rPr lang="en-US" sz="2800" dirty="0"/>
              <a:t>the most obviously injured </a:t>
            </a:r>
            <a:r>
              <a:rPr lang="en-US" sz="2800" dirty="0" smtClean="0"/>
              <a:t>part</a:t>
            </a:r>
          </a:p>
          <a:p>
            <a:pPr marL="1314450" lvl="2" indent="-514350"/>
            <a:r>
              <a:rPr lang="en-US" sz="2800" dirty="0" smtClean="0"/>
              <a:t>Test </a:t>
            </a:r>
            <a:r>
              <a:rPr lang="en-US" sz="2800" dirty="0"/>
              <a:t>for artery and nerve </a:t>
            </a:r>
            <a:r>
              <a:rPr lang="en-US" sz="2800" dirty="0" smtClean="0"/>
              <a:t>damage</a:t>
            </a:r>
          </a:p>
          <a:p>
            <a:pPr marL="1314450" lvl="2" indent="-514350"/>
            <a:r>
              <a:rPr lang="en-US" sz="2800" dirty="0" smtClean="0"/>
              <a:t>Look </a:t>
            </a:r>
            <a:r>
              <a:rPr lang="en-US" sz="2800" dirty="0"/>
              <a:t>for associated injuries in the </a:t>
            </a:r>
            <a:r>
              <a:rPr lang="en-US" sz="2800" dirty="0" smtClean="0"/>
              <a:t>region</a:t>
            </a:r>
          </a:p>
          <a:p>
            <a:pPr marL="1314450" lvl="2" indent="-514350"/>
            <a:r>
              <a:rPr lang="en-US" sz="2800" dirty="0" smtClean="0"/>
              <a:t>Look </a:t>
            </a:r>
            <a:r>
              <a:rPr lang="en-US" sz="2800" dirty="0"/>
              <a:t>for associated injuries in distant parts.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19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3148</Words>
  <Application>Microsoft Office PowerPoint</Application>
  <PresentationFormat>On-screen Show (4:3)</PresentationFormat>
  <Paragraphs>269</Paragraphs>
  <Slides>60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6" baseType="lpstr">
      <vt:lpstr>Arial</vt:lpstr>
      <vt:lpstr>Calibri</vt:lpstr>
      <vt:lpstr>Times New Roman</vt:lpstr>
      <vt:lpstr>Office Theme</vt:lpstr>
      <vt:lpstr>1_Office Theme</vt:lpstr>
      <vt:lpstr>Clip</vt:lpstr>
      <vt:lpstr>CLINICAL AND  RADIOLOGICAL FEATURES OF FRACTURES</vt:lpstr>
      <vt:lpstr>Introduction</vt:lpstr>
      <vt:lpstr>PowerPoint Presentation</vt:lpstr>
      <vt:lpstr>History</vt:lpstr>
      <vt:lpstr>Commonly Missed Fractures</vt:lpstr>
      <vt:lpstr>Cont’…</vt:lpstr>
      <vt:lpstr>Physical Examination Technique</vt:lpstr>
      <vt:lpstr>PowerPoint Presentation</vt:lpstr>
      <vt:lpstr>PowerPoint Presentation</vt:lpstr>
      <vt:lpstr>PowerPoint Presentation</vt:lpstr>
      <vt:lpstr>PowerPoint Presentation</vt:lpstr>
      <vt:lpstr>Clinical Features of Fractures (‘signs’)</vt:lpstr>
      <vt:lpstr>PowerPoint Presentation</vt:lpstr>
      <vt:lpstr>PowerPoint Presentation</vt:lpstr>
      <vt:lpstr>Additional Clinical Examination Findings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Imaging Techniques and Interpretation of Fracture Radiographs</vt:lpstr>
      <vt:lpstr>PowerPoint Presentation</vt:lpstr>
      <vt:lpstr>PowerPoint Presentation</vt:lpstr>
      <vt:lpstr>RTA STANDARD IMAGING</vt:lpstr>
      <vt:lpstr>X-Ray</vt:lpstr>
      <vt:lpstr>PowerPoint Presentation</vt:lpstr>
      <vt:lpstr>PowerPoint Presentation</vt:lpstr>
      <vt:lpstr>PowerPoint Presentation</vt:lpstr>
      <vt:lpstr>PowerPoint Presentation</vt:lpstr>
      <vt:lpstr>Example 1</vt:lpstr>
      <vt:lpstr>Example 2</vt:lpstr>
      <vt:lpstr>Example 3</vt:lpstr>
      <vt:lpstr>Example 4</vt:lpstr>
      <vt:lpstr>Example 4</vt:lpstr>
      <vt:lpstr>PowerPoint Presentation</vt:lpstr>
      <vt:lpstr>Example 5</vt:lpstr>
      <vt:lpstr>Example 5</vt:lpstr>
      <vt:lpstr>Example 6</vt:lpstr>
      <vt:lpstr>PowerPoint Presentation</vt:lpstr>
      <vt:lpstr>PowerPoint Presentation</vt:lpstr>
      <vt:lpstr>Cont’…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 &amp; S of Fracture</dc:title>
  <dc:creator>Evans</dc:creator>
  <cp:lastModifiedBy>Mr. Koros E.K</cp:lastModifiedBy>
  <cp:revision>122</cp:revision>
  <dcterms:created xsi:type="dcterms:W3CDTF">2006-08-16T00:00:00Z</dcterms:created>
  <dcterms:modified xsi:type="dcterms:W3CDTF">2020-01-20T18:22:18Z</dcterms:modified>
</cp:coreProperties>
</file>