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2174748"/>
            <a:ext cx="4040504" cy="395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45152" y="2174748"/>
            <a:ext cx="4041775" cy="395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4702" y="192150"/>
            <a:ext cx="745459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1850" y="1670050"/>
            <a:ext cx="7639050" cy="4624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2.jpg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object 35"/>
          <p:cNvGrpSpPr/>
          <p:nvPr/>
        </p:nvGrpSpPr>
        <p:grpSpPr>
          <a:xfrm>
            <a:off x="392835" y="2356408"/>
            <a:ext cx="8494395" cy="765810"/>
            <a:chOff x="392835" y="2356408"/>
            <a:chExt cx="8494395" cy="765810"/>
          </a:xfrm>
        </p:grpSpPr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2835" y="2356408"/>
              <a:ext cx="8493965" cy="76535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7494" y="2462784"/>
              <a:ext cx="8224583" cy="524891"/>
            </a:xfrm>
            <a:prstGeom prst="rect">
              <a:avLst/>
            </a:prstGeom>
          </p:spPr>
        </p:pic>
      </p:grpSp>
      <p:pic>
        <p:nvPicPr>
          <p:cNvPr id="41" name="object 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95999"/>
            <a:ext cx="9144000" cy="761999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3505200"/>
            <a:ext cx="2115312" cy="2514600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86371" y="3496055"/>
            <a:ext cx="2281428" cy="25111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51" y="263086"/>
            <a:ext cx="8285613" cy="12134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18410" marR="5080" indent="-250634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RISK</a:t>
            </a:r>
            <a:r>
              <a:rPr spc="-20" dirty="0"/>
              <a:t> </a:t>
            </a:r>
            <a:r>
              <a:rPr spc="-65" dirty="0"/>
              <a:t>FACTORS</a:t>
            </a:r>
            <a:r>
              <a:rPr dirty="0"/>
              <a:t> </a:t>
            </a:r>
            <a:r>
              <a:rPr spc="-20" dirty="0"/>
              <a:t>FOR</a:t>
            </a:r>
            <a:r>
              <a:rPr spc="-5" dirty="0"/>
              <a:t> </a:t>
            </a:r>
            <a:r>
              <a:rPr spc="-20" dirty="0"/>
              <a:t>URINARY</a:t>
            </a:r>
            <a:r>
              <a:rPr spc="10" dirty="0"/>
              <a:t> </a:t>
            </a:r>
            <a:r>
              <a:rPr spc="-15" dirty="0"/>
              <a:t>TRACT </a:t>
            </a:r>
            <a:r>
              <a:rPr spc="-885" dirty="0"/>
              <a:t> </a:t>
            </a:r>
            <a:r>
              <a:rPr spc="-10" dirty="0"/>
              <a:t>INFECTION: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1850" y="1670050"/>
          <a:ext cx="7620000" cy="4624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3810000"/>
              </a:tblGrid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Uncircumcised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male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Tight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clothing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(underwear)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Female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gender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Pinworm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infestation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20" dirty="0">
                          <a:latin typeface="Calibri"/>
                          <a:cs typeface="Calibri"/>
                        </a:rPr>
                        <a:t>Vesicoureteral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reflux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Constipation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40" dirty="0">
                          <a:latin typeface="Calibri"/>
                          <a:cs typeface="Calibri"/>
                        </a:rPr>
                        <a:t>Toilet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training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Bacteria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fimbriae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</a:tr>
              <a:tr h="8407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20" dirty="0">
                          <a:latin typeface="Calibri"/>
                          <a:cs typeface="Calibri"/>
                        </a:rPr>
                        <a:t>Voiding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dysfunction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Anatomic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abnormality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(labial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adhesion)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Obstructive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uropathy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Neuropathic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bladder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Urethral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instrumentation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Sexual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activity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</a:tr>
              <a:tr h="8407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Wiping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from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back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front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in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girls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Pregnancy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</a:tcPr>
                </a:tc>
              </a:tr>
              <a:tr h="4203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Bubble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bath?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6B8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86600" y="4495811"/>
            <a:ext cx="2047874" cy="190531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76421" y="461899"/>
            <a:ext cx="2391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Diagn</a:t>
            </a:r>
            <a:r>
              <a:rPr sz="4400" spc="-15" dirty="0"/>
              <a:t>o</a:t>
            </a:r>
            <a:r>
              <a:rPr sz="4400" dirty="0"/>
              <a:t>si</a:t>
            </a:r>
            <a:r>
              <a:rPr sz="4400" spc="-15" dirty="0"/>
              <a:t>s</a:t>
            </a:r>
            <a:r>
              <a:rPr sz="4400" dirty="0"/>
              <a:t>: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307340" y="1570685"/>
            <a:ext cx="7271384" cy="447103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marR="631190" indent="-342900">
              <a:lnSpc>
                <a:spcPts val="292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UTI </a:t>
            </a:r>
            <a:r>
              <a:rPr sz="2700" spc="-20" dirty="0">
                <a:latin typeface="Calibri"/>
                <a:cs typeface="Calibri"/>
              </a:rPr>
              <a:t>may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spc="-10" dirty="0">
                <a:latin typeface="Calibri"/>
                <a:cs typeface="Calibri"/>
              </a:rPr>
              <a:t>suspected </a:t>
            </a:r>
            <a:r>
              <a:rPr sz="2700" spc="-5" dirty="0">
                <a:latin typeface="Calibri"/>
                <a:cs typeface="Calibri"/>
              </a:rPr>
              <a:t>based on </a:t>
            </a:r>
            <a:r>
              <a:rPr sz="2700" spc="-15" dirty="0">
                <a:latin typeface="Calibri"/>
                <a:cs typeface="Calibri"/>
              </a:rPr>
              <a:t>symptoms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findings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on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urinalysis,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or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both;</a:t>
            </a:r>
            <a:endParaRPr sz="2700">
              <a:latin typeface="Calibri"/>
              <a:cs typeface="Calibri"/>
            </a:endParaRPr>
          </a:p>
          <a:p>
            <a:pPr marL="355600" marR="17526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i="1" dirty="0">
                <a:latin typeface="Calibri"/>
                <a:cs typeface="Calibri"/>
              </a:rPr>
              <a:t>a </a:t>
            </a:r>
            <a:r>
              <a:rPr sz="2700" b="1" i="1" spc="-5" dirty="0">
                <a:solidFill>
                  <a:srgbClr val="C00000"/>
                </a:solidFill>
                <a:latin typeface="Calibri"/>
                <a:cs typeface="Calibri"/>
              </a:rPr>
              <a:t>urine </a:t>
            </a:r>
            <a:r>
              <a:rPr sz="2700" b="1" i="1" dirty="0">
                <a:solidFill>
                  <a:srgbClr val="C00000"/>
                </a:solidFill>
                <a:latin typeface="Calibri"/>
                <a:cs typeface="Calibri"/>
              </a:rPr>
              <a:t>culture </a:t>
            </a:r>
            <a:r>
              <a:rPr sz="2700" i="1" dirty="0">
                <a:latin typeface="Calibri"/>
                <a:cs typeface="Calibri"/>
              </a:rPr>
              <a:t>is </a:t>
            </a:r>
            <a:r>
              <a:rPr sz="2700" i="1" spc="-5" dirty="0">
                <a:latin typeface="Calibri"/>
                <a:cs typeface="Calibri"/>
              </a:rPr>
              <a:t>necessary </a:t>
            </a:r>
            <a:r>
              <a:rPr sz="2700" i="1" spc="-15" dirty="0">
                <a:latin typeface="Calibri"/>
                <a:cs typeface="Calibri"/>
              </a:rPr>
              <a:t>for </a:t>
            </a:r>
            <a:r>
              <a:rPr sz="2700" i="1" spc="-5" dirty="0">
                <a:latin typeface="Calibri"/>
                <a:cs typeface="Calibri"/>
              </a:rPr>
              <a:t>confirmation and </a:t>
            </a:r>
            <a:r>
              <a:rPr sz="2700" i="1" spc="-600" dirty="0">
                <a:latin typeface="Calibri"/>
                <a:cs typeface="Calibri"/>
              </a:rPr>
              <a:t> </a:t>
            </a:r>
            <a:r>
              <a:rPr sz="2700" i="1" spc="-10" dirty="0">
                <a:latin typeface="Calibri"/>
                <a:cs typeface="Calibri"/>
              </a:rPr>
              <a:t>appropriate</a:t>
            </a:r>
            <a:r>
              <a:rPr sz="2700" i="1" spc="-20" dirty="0">
                <a:latin typeface="Calibri"/>
                <a:cs typeface="Calibri"/>
              </a:rPr>
              <a:t> </a:t>
            </a:r>
            <a:r>
              <a:rPr sz="2700" i="1" spc="-5" dirty="0">
                <a:latin typeface="Calibri"/>
                <a:cs typeface="Calibri"/>
              </a:rPr>
              <a:t>therapy</a:t>
            </a:r>
            <a:r>
              <a:rPr sz="2700" spc="-5" dirty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toilet-trained </a:t>
            </a:r>
            <a:r>
              <a:rPr sz="2700" spc="-5" dirty="0">
                <a:latin typeface="Calibri"/>
                <a:cs typeface="Calibri"/>
              </a:rPr>
              <a:t>children,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solidFill>
                  <a:srgbClr val="C00000"/>
                </a:solidFill>
                <a:latin typeface="Calibri"/>
                <a:cs typeface="Calibri"/>
              </a:rPr>
              <a:t>midstream </a:t>
            </a:r>
            <a:r>
              <a:rPr sz="2700" spc="-5" dirty="0">
                <a:latin typeface="Calibri"/>
                <a:cs typeface="Calibri"/>
              </a:rPr>
              <a:t>urine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sample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usually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satisfactory;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introitus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should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cleaned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before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obtaining </a:t>
            </a:r>
            <a:r>
              <a:rPr sz="2700" spc="-5" dirty="0">
                <a:latin typeface="Calibri"/>
                <a:cs typeface="Calibri"/>
              </a:rPr>
              <a:t>the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specimen.</a:t>
            </a:r>
            <a:endParaRPr sz="2700">
              <a:latin typeface="Calibri"/>
              <a:cs typeface="Calibri"/>
            </a:endParaRPr>
          </a:p>
          <a:p>
            <a:pPr marL="355600" marR="715010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uncircumcised boys,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prepuce must </a:t>
            </a:r>
            <a:r>
              <a:rPr sz="2700" spc="-5" dirty="0">
                <a:latin typeface="Calibri"/>
                <a:cs typeface="Calibri"/>
              </a:rPr>
              <a:t>be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retracted.</a:t>
            </a:r>
            <a:endParaRPr sz="2700">
              <a:latin typeface="Calibri"/>
              <a:cs typeface="Calibri"/>
            </a:endParaRPr>
          </a:p>
          <a:p>
            <a:pPr marL="355600" marR="46355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children </a:t>
            </a:r>
            <a:r>
              <a:rPr sz="2700" dirty="0">
                <a:latin typeface="Calibri"/>
                <a:cs typeface="Calibri"/>
              </a:rPr>
              <a:t>who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not </a:t>
            </a:r>
            <a:r>
              <a:rPr sz="2700" spc="-10" dirty="0">
                <a:latin typeface="Calibri"/>
                <a:cs typeface="Calibri"/>
              </a:rPr>
              <a:t>toilet trained,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C00000"/>
                </a:solidFill>
                <a:latin typeface="Calibri"/>
                <a:cs typeface="Calibri"/>
              </a:rPr>
              <a:t>catheterized</a:t>
            </a:r>
            <a:r>
              <a:rPr sz="2700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urine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sample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should be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obtained.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70661"/>
            <a:ext cx="8043545" cy="430593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51435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Calibri"/>
                <a:cs typeface="Calibri"/>
              </a:rPr>
              <a:t>Alternatively,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application of </a:t>
            </a:r>
            <a:r>
              <a:rPr sz="2700" dirty="0">
                <a:latin typeface="Calibri"/>
                <a:cs typeface="Calibri"/>
              </a:rPr>
              <a:t>an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adhesive</a:t>
            </a:r>
            <a:r>
              <a:rPr sz="2700" spc="-5" dirty="0">
                <a:latin typeface="Calibri"/>
                <a:cs typeface="Calibri"/>
              </a:rPr>
              <a:t>,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sealed, </a:t>
            </a:r>
            <a:r>
              <a:rPr sz="2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sterile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collection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bag </a:t>
            </a:r>
            <a:r>
              <a:rPr sz="2700" spc="-10" dirty="0">
                <a:latin typeface="Calibri"/>
                <a:cs typeface="Calibri"/>
              </a:rPr>
              <a:t>after disinfection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skin of </a:t>
            </a:r>
            <a:r>
              <a:rPr sz="2700" dirty="0">
                <a:latin typeface="Calibri"/>
                <a:cs typeface="Calibri"/>
              </a:rPr>
              <a:t> the </a:t>
            </a:r>
            <a:r>
              <a:rPr sz="2700" spc="-10" dirty="0">
                <a:latin typeface="Calibri"/>
                <a:cs typeface="Calibri"/>
              </a:rPr>
              <a:t>genitals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can</a:t>
            </a:r>
            <a:r>
              <a:rPr sz="2700" spc="-5" dirty="0">
                <a:latin typeface="Calibri"/>
                <a:cs typeface="Calibri"/>
              </a:rPr>
              <a:t> be </a:t>
            </a:r>
            <a:r>
              <a:rPr sz="2700" spc="-10" dirty="0">
                <a:latin typeface="Calibri"/>
                <a:cs typeface="Calibri"/>
              </a:rPr>
              <a:t>useful </a:t>
            </a:r>
            <a:r>
              <a:rPr sz="2700" spc="-5" dirty="0">
                <a:latin typeface="Calibri"/>
                <a:cs typeface="Calibri"/>
              </a:rPr>
              <a:t>only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if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10" dirty="0">
                <a:latin typeface="Calibri"/>
                <a:cs typeface="Calibri"/>
              </a:rPr>
              <a:t>culture</a:t>
            </a:r>
            <a:r>
              <a:rPr sz="2700" dirty="0">
                <a:latin typeface="Calibri"/>
                <a:cs typeface="Calibri"/>
              </a:rPr>
              <a:t> is </a:t>
            </a:r>
            <a:r>
              <a:rPr sz="2700" spc="-15" dirty="0">
                <a:latin typeface="Calibri"/>
                <a:cs typeface="Calibri"/>
              </a:rPr>
              <a:t>negative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or </a:t>
            </a:r>
            <a:r>
              <a:rPr sz="2700" spc="5" dirty="0">
                <a:latin typeface="Calibri"/>
                <a:cs typeface="Calibri"/>
              </a:rPr>
              <a:t>if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" dirty="0">
                <a:latin typeface="Calibri"/>
                <a:cs typeface="Calibri"/>
              </a:rPr>
              <a:t> single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uropathogen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identified.</a:t>
            </a:r>
            <a:endParaRPr sz="2700">
              <a:latin typeface="Calibri"/>
              <a:cs typeface="Calibri"/>
            </a:endParaRPr>
          </a:p>
          <a:p>
            <a:pPr marL="355600" marR="237490" indent="-342900">
              <a:lnSpc>
                <a:spcPct val="80000"/>
              </a:lnSpc>
              <a:spcBef>
                <a:spcPts val="6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40" dirty="0">
                <a:latin typeface="Calibri"/>
                <a:cs typeface="Calibri"/>
              </a:rPr>
              <a:t>However,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positive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culture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can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result</a:t>
            </a:r>
            <a:r>
              <a:rPr sz="2700" spc="-15" dirty="0">
                <a:latin typeface="Calibri"/>
                <a:cs typeface="Calibri"/>
              </a:rPr>
              <a:t> from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skin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contamination, </a:t>
            </a:r>
            <a:r>
              <a:rPr sz="2700" spc="-5" dirty="0">
                <a:latin typeface="Calibri"/>
                <a:cs typeface="Calibri"/>
              </a:rPr>
              <a:t>particularly </a:t>
            </a:r>
            <a:r>
              <a:rPr sz="2700" dirty="0">
                <a:latin typeface="Calibri"/>
                <a:cs typeface="Calibri"/>
              </a:rPr>
              <a:t>in girls and </a:t>
            </a:r>
            <a:r>
              <a:rPr sz="2700" spc="-5" dirty="0">
                <a:latin typeface="Calibri"/>
                <a:cs typeface="Calibri"/>
              </a:rPr>
              <a:t>uncircumcised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boys.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treatment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planned immediately </a:t>
            </a:r>
            <a:r>
              <a:rPr sz="2700" spc="-10" dirty="0">
                <a:latin typeface="Calibri"/>
                <a:cs typeface="Calibri"/>
              </a:rPr>
              <a:t>after obtaining the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urine culture, </a:t>
            </a:r>
            <a:r>
              <a:rPr sz="2700" dirty="0">
                <a:latin typeface="Calibri"/>
                <a:cs typeface="Calibri"/>
              </a:rPr>
              <a:t>a bagged </a:t>
            </a:r>
            <a:r>
              <a:rPr sz="2700" spc="-5" dirty="0">
                <a:latin typeface="Calibri"/>
                <a:cs typeface="Calibri"/>
              </a:rPr>
              <a:t>specimen should not be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method </a:t>
            </a:r>
            <a:r>
              <a:rPr sz="2700" spc="-5" dirty="0">
                <a:latin typeface="Calibri"/>
                <a:cs typeface="Calibri"/>
              </a:rPr>
              <a:t>because of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high </a:t>
            </a:r>
            <a:r>
              <a:rPr sz="2700" spc="-30" dirty="0">
                <a:latin typeface="Calibri"/>
                <a:cs typeface="Calibri"/>
              </a:rPr>
              <a:t>rate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contamination often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with</a:t>
            </a:r>
            <a:r>
              <a:rPr sz="2700" spc="-15" dirty="0">
                <a:latin typeface="Calibri"/>
                <a:cs typeface="Calibri"/>
              </a:rPr>
              <a:t> mixed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organisms.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A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suprapubic </a:t>
            </a:r>
            <a:r>
              <a:rPr sz="2700" spc="-15" dirty="0">
                <a:latin typeface="Calibri"/>
                <a:cs typeface="Calibri"/>
              </a:rPr>
              <a:t>aspirate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generally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unnecessary.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62706" y="4820410"/>
            <a:ext cx="2728893" cy="19613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4800598"/>
            <a:ext cx="2783711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7035"/>
            <a:ext cx="7905115" cy="496443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5600" marR="123825" indent="-342900">
              <a:lnSpc>
                <a:spcPct val="8000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Pyuria </a:t>
            </a:r>
            <a:r>
              <a:rPr sz="3000" spc="-15" dirty="0">
                <a:latin typeface="Calibri"/>
                <a:cs typeface="Calibri"/>
              </a:rPr>
              <a:t>(leukocytes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10" dirty="0">
                <a:latin typeface="Calibri"/>
                <a:cs typeface="Calibri"/>
              </a:rPr>
              <a:t>urine) suggests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infection, </a:t>
            </a:r>
            <a:r>
              <a:rPr sz="3000" spc="-5" dirty="0">
                <a:latin typeface="Calibri"/>
                <a:cs typeface="Calibri"/>
              </a:rPr>
              <a:t>but </a:t>
            </a:r>
            <a:r>
              <a:rPr sz="3000" spc="-15" dirty="0">
                <a:latin typeface="Calibri"/>
                <a:cs typeface="Calibri"/>
              </a:rPr>
              <a:t>infection </a:t>
            </a:r>
            <a:r>
              <a:rPr sz="3000" spc="-10" dirty="0">
                <a:latin typeface="Calibri"/>
                <a:cs typeface="Calibri"/>
              </a:rPr>
              <a:t>can </a:t>
            </a:r>
            <a:r>
              <a:rPr sz="3000" dirty="0">
                <a:latin typeface="Calibri"/>
                <a:cs typeface="Calibri"/>
              </a:rPr>
              <a:t>occur in the absence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pyuria;</a:t>
            </a:r>
            <a:r>
              <a:rPr sz="3000" spc="-5" dirty="0">
                <a:latin typeface="Calibri"/>
                <a:cs typeface="Calibri"/>
              </a:rPr>
              <a:t> this </a:t>
            </a:r>
            <a:r>
              <a:rPr sz="3000" spc="-10" dirty="0">
                <a:latin typeface="Calibri"/>
                <a:cs typeface="Calibri"/>
              </a:rPr>
              <a:t>finding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more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confirmatory</a:t>
            </a:r>
            <a:r>
              <a:rPr sz="3000" dirty="0">
                <a:latin typeface="Calibri"/>
                <a:cs typeface="Calibri"/>
              </a:rPr>
              <a:t> than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diagnostic. </a:t>
            </a:r>
            <a:r>
              <a:rPr sz="3000" spc="-35" dirty="0">
                <a:latin typeface="Calibri"/>
                <a:cs typeface="Calibri"/>
              </a:rPr>
              <a:t>Conversely, </a:t>
            </a:r>
            <a:r>
              <a:rPr sz="3000" spc="-5" dirty="0">
                <a:latin typeface="Calibri"/>
                <a:cs typeface="Calibri"/>
              </a:rPr>
              <a:t>pyuria </a:t>
            </a:r>
            <a:r>
              <a:rPr sz="3000" spc="-10" dirty="0">
                <a:latin typeface="Calibri"/>
                <a:cs typeface="Calibri"/>
              </a:rPr>
              <a:t>can </a:t>
            </a:r>
            <a:r>
              <a:rPr sz="3000" spc="-5" dirty="0">
                <a:latin typeface="Calibri"/>
                <a:cs typeface="Calibri"/>
              </a:rPr>
              <a:t>be </a:t>
            </a:r>
            <a:r>
              <a:rPr sz="3000" spc="-15" dirty="0">
                <a:latin typeface="Calibri"/>
                <a:cs typeface="Calibri"/>
              </a:rPr>
              <a:t>present 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without </a:t>
            </a:r>
            <a:r>
              <a:rPr sz="3000" spc="-10" dirty="0">
                <a:latin typeface="Calibri"/>
                <a:cs typeface="Calibri"/>
              </a:rPr>
              <a:t>UTI.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Sterile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pyuria </a:t>
            </a:r>
            <a:r>
              <a:rPr sz="3000" spc="-10" dirty="0">
                <a:latin typeface="Calibri"/>
                <a:cs typeface="Calibri"/>
              </a:rPr>
              <a:t>(positive </a:t>
            </a:r>
            <a:r>
              <a:rPr sz="3000" spc="-15" dirty="0">
                <a:latin typeface="Calibri"/>
                <a:cs typeface="Calibri"/>
              </a:rPr>
              <a:t>leukocytes, </a:t>
            </a:r>
            <a:r>
              <a:rPr sz="3000" spc="-20" dirty="0">
                <a:latin typeface="Calibri"/>
                <a:cs typeface="Calibri"/>
              </a:rPr>
              <a:t>negative 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culture) </a:t>
            </a:r>
            <a:r>
              <a:rPr sz="3000" spc="-10" dirty="0">
                <a:latin typeface="Calibri"/>
                <a:cs typeface="Calibri"/>
              </a:rPr>
              <a:t>occurs </a:t>
            </a:r>
            <a:r>
              <a:rPr sz="3000" dirty="0">
                <a:latin typeface="Calibri"/>
                <a:cs typeface="Calibri"/>
              </a:rPr>
              <a:t>in </a:t>
            </a:r>
            <a:r>
              <a:rPr sz="3000" spc="-5" dirty="0">
                <a:latin typeface="Calibri"/>
                <a:cs typeface="Calibri"/>
              </a:rPr>
              <a:t>partially </a:t>
            </a:r>
            <a:r>
              <a:rPr sz="3000" spc="-15" dirty="0">
                <a:latin typeface="Calibri"/>
                <a:cs typeface="Calibri"/>
              </a:rPr>
              <a:t>treated </a:t>
            </a:r>
            <a:r>
              <a:rPr sz="3000" spc="-5" dirty="0">
                <a:latin typeface="Calibri"/>
                <a:cs typeface="Calibri"/>
              </a:rPr>
              <a:t>bacterial </a:t>
            </a:r>
            <a:r>
              <a:rPr sz="3000" dirty="0">
                <a:latin typeface="Calibri"/>
                <a:cs typeface="Calibri"/>
              </a:rPr>
              <a:t>UTIs,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viral </a:t>
            </a:r>
            <a:r>
              <a:rPr sz="3000" spc="-10" dirty="0">
                <a:latin typeface="Calibri"/>
                <a:cs typeface="Calibri"/>
              </a:rPr>
              <a:t>infections, renal</a:t>
            </a:r>
            <a:r>
              <a:rPr sz="3000" spc="-5" dirty="0">
                <a:latin typeface="Calibri"/>
                <a:cs typeface="Calibri"/>
              </a:rPr>
              <a:t> tuberculosis,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renal</a:t>
            </a:r>
            <a:r>
              <a:rPr sz="3000" spc="-5" dirty="0">
                <a:latin typeface="Calibri"/>
                <a:cs typeface="Calibri"/>
              </a:rPr>
              <a:t> abscess,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UTI in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presence </a:t>
            </a:r>
            <a:r>
              <a:rPr sz="3000" spc="-5" dirty="0">
                <a:latin typeface="Calibri"/>
                <a:cs typeface="Calibri"/>
              </a:rPr>
              <a:t>of urinary</a:t>
            </a:r>
            <a:r>
              <a:rPr sz="3000" spc="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obstruction,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urethritis </a:t>
            </a:r>
            <a:r>
              <a:rPr sz="3000" spc="-5" dirty="0">
                <a:latin typeface="Calibri"/>
                <a:cs typeface="Calibri"/>
              </a:rPr>
              <a:t>due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dirty="0">
                <a:latin typeface="Calibri"/>
                <a:cs typeface="Calibri"/>
              </a:rPr>
              <a:t>a </a:t>
            </a:r>
            <a:r>
              <a:rPr sz="3000" spc="-15" dirty="0">
                <a:latin typeface="Calibri"/>
                <a:cs typeface="Calibri"/>
              </a:rPr>
              <a:t>sexually transmitted infection </a:t>
            </a:r>
            <a:r>
              <a:rPr sz="3000" spc="-10" dirty="0">
                <a:latin typeface="Calibri"/>
                <a:cs typeface="Calibri"/>
              </a:rPr>
              <a:t> (STI) </a:t>
            </a:r>
            <a:r>
              <a:rPr sz="3000" dirty="0">
                <a:latin typeface="Calibri"/>
                <a:cs typeface="Calibri"/>
              </a:rPr>
              <a:t>, </a:t>
            </a:r>
            <a:r>
              <a:rPr sz="3000" spc="-5" dirty="0">
                <a:latin typeface="Calibri"/>
                <a:cs typeface="Calibri"/>
              </a:rPr>
              <a:t>inflammation near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20" dirty="0">
                <a:latin typeface="Calibri"/>
                <a:cs typeface="Calibri"/>
              </a:rPr>
              <a:t>ureter </a:t>
            </a:r>
            <a:r>
              <a:rPr sz="3000" spc="-5" dirty="0">
                <a:latin typeface="Calibri"/>
                <a:cs typeface="Calibri"/>
              </a:rPr>
              <a:t>or </a:t>
            </a:r>
            <a:r>
              <a:rPr sz="3000" spc="-10" dirty="0">
                <a:latin typeface="Calibri"/>
                <a:cs typeface="Calibri"/>
              </a:rPr>
              <a:t>bladder </a:t>
            </a:r>
            <a:r>
              <a:rPr sz="3000" spc="-5" dirty="0">
                <a:latin typeface="Calibri"/>
                <a:cs typeface="Calibri"/>
              </a:rPr>
              <a:t> (appendicitis,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Crohn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disease),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interstitial 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nephritis </a:t>
            </a:r>
            <a:r>
              <a:rPr sz="3000" spc="-10" dirty="0">
                <a:latin typeface="Calibri"/>
                <a:cs typeface="Calibri"/>
              </a:rPr>
              <a:t>(eosinophils).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2304" y="5977428"/>
            <a:ext cx="2583992" cy="7839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333999"/>
            <a:ext cx="3276600" cy="15239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118350" y="6209791"/>
            <a:ext cx="12319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08990"/>
            <a:ext cx="7997190" cy="43878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164465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Nitrites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and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leukocyte </a:t>
            </a:r>
            <a:r>
              <a:rPr sz="2700" b="1" spc="-20" dirty="0">
                <a:solidFill>
                  <a:srgbClr val="C00000"/>
                </a:solidFill>
                <a:latin typeface="Calibri"/>
                <a:cs typeface="Calibri"/>
              </a:rPr>
              <a:t>esterase </a:t>
            </a:r>
            <a:r>
              <a:rPr sz="2700" spc="-5" dirty="0">
                <a:latin typeface="Calibri"/>
                <a:cs typeface="Calibri"/>
              </a:rPr>
              <a:t>usually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positive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infected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urine.</a:t>
            </a:r>
            <a:endParaRPr sz="2700">
              <a:latin typeface="Calibri"/>
              <a:cs typeface="Calibri"/>
            </a:endParaRPr>
          </a:p>
          <a:p>
            <a:pPr marL="355600" marR="4749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Microscopic hematuria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common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acute cystitis,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but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microhematuria</a:t>
            </a:r>
            <a:r>
              <a:rPr sz="2700" dirty="0">
                <a:latin typeface="Calibri"/>
                <a:cs typeface="Calibri"/>
              </a:rPr>
              <a:t> alone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does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not </a:t>
            </a:r>
            <a:r>
              <a:rPr sz="2700" spc="-10" dirty="0">
                <a:latin typeface="Calibri"/>
                <a:cs typeface="Calibri"/>
              </a:rPr>
              <a:t>suggest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UTI.</a:t>
            </a:r>
            <a:endParaRPr sz="2700">
              <a:latin typeface="Calibri"/>
              <a:cs typeface="Calibri"/>
            </a:endParaRPr>
          </a:p>
          <a:p>
            <a:pPr marL="355600" marR="7112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White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blood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cell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casts </a:t>
            </a:r>
            <a:r>
              <a:rPr sz="2700" dirty="0">
                <a:latin typeface="Calibri"/>
                <a:cs typeface="Calibri"/>
              </a:rPr>
              <a:t>in the </a:t>
            </a:r>
            <a:r>
              <a:rPr sz="2700" spc="-5" dirty="0">
                <a:latin typeface="Calibri"/>
                <a:cs typeface="Calibri"/>
              </a:rPr>
              <a:t>urinary </a:t>
            </a:r>
            <a:r>
              <a:rPr sz="2700" spc="-10" dirty="0">
                <a:latin typeface="Calibri"/>
                <a:cs typeface="Calibri"/>
              </a:rPr>
              <a:t>sediment suggest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renal involvement, </a:t>
            </a:r>
            <a:r>
              <a:rPr sz="2700" spc="-5" dirty="0">
                <a:latin typeface="Calibri"/>
                <a:cs typeface="Calibri"/>
              </a:rPr>
              <a:t>but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10" dirty="0">
                <a:latin typeface="Calibri"/>
                <a:cs typeface="Calibri"/>
              </a:rPr>
              <a:t>practice </a:t>
            </a:r>
            <a:r>
              <a:rPr sz="2700" dirty="0">
                <a:latin typeface="Calibri"/>
                <a:cs typeface="Calibri"/>
              </a:rPr>
              <a:t>these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20" dirty="0">
                <a:latin typeface="Calibri"/>
                <a:cs typeface="Calibri"/>
              </a:rPr>
              <a:t>rarely 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seen.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dirty="0">
                <a:latin typeface="Calibri"/>
                <a:cs typeface="Calibri"/>
              </a:rPr>
              <a:t>child is </a:t>
            </a:r>
            <a:r>
              <a:rPr sz="2700" spc="-10" dirty="0">
                <a:latin typeface="Calibri"/>
                <a:cs typeface="Calibri"/>
              </a:rPr>
              <a:t>asymptomatic </a:t>
            </a:r>
            <a:r>
              <a:rPr sz="2700" dirty="0">
                <a:latin typeface="Calibri"/>
                <a:cs typeface="Calibri"/>
              </a:rPr>
              <a:t>and the </a:t>
            </a:r>
            <a:r>
              <a:rPr sz="2700" spc="-5" dirty="0">
                <a:latin typeface="Calibri"/>
                <a:cs typeface="Calibri"/>
              </a:rPr>
              <a:t>urinalysis </a:t>
            </a:r>
            <a:r>
              <a:rPr sz="2700" spc="-10" dirty="0">
                <a:latin typeface="Calibri"/>
                <a:cs typeface="Calibri"/>
              </a:rPr>
              <a:t>result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normal,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it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unlikely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that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there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 a </a:t>
            </a:r>
            <a:r>
              <a:rPr sz="2700" spc="-5" dirty="0">
                <a:latin typeface="Calibri"/>
                <a:cs typeface="Calibri"/>
              </a:rPr>
              <a:t>UTI.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40" dirty="0">
                <a:latin typeface="Calibri"/>
                <a:cs typeface="Calibri"/>
              </a:rPr>
              <a:t>However,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if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child is </a:t>
            </a:r>
            <a:r>
              <a:rPr sz="2700" spc="-10" dirty="0">
                <a:latin typeface="Calibri"/>
                <a:cs typeface="Calibri"/>
              </a:rPr>
              <a:t>symptomatic,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UTI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possible, </a:t>
            </a:r>
            <a:r>
              <a:rPr sz="2700" spc="-10" dirty="0">
                <a:latin typeface="Calibri"/>
                <a:cs typeface="Calibri"/>
              </a:rPr>
              <a:t>even </a:t>
            </a:r>
            <a:r>
              <a:rPr sz="2700" dirty="0">
                <a:latin typeface="Calibri"/>
                <a:cs typeface="Calibri"/>
              </a:rPr>
              <a:t>if the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urinalysis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result</a:t>
            </a:r>
            <a:r>
              <a:rPr sz="2700" dirty="0">
                <a:latin typeface="Calibri"/>
                <a:cs typeface="Calibri"/>
              </a:rPr>
              <a:t> is </a:t>
            </a:r>
            <a:r>
              <a:rPr sz="2700" spc="-10" dirty="0">
                <a:latin typeface="Calibri"/>
                <a:cs typeface="Calibri"/>
              </a:rPr>
              <a:t>negative.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2304" y="5977428"/>
            <a:ext cx="2583992" cy="7839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00" y="5410200"/>
            <a:ext cx="3581400" cy="1295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118350" y="6209791"/>
            <a:ext cx="12319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16965"/>
            <a:ext cx="7972425" cy="4025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Prompt </a:t>
            </a:r>
            <a:r>
              <a:rPr sz="3200" spc="-5" dirty="0">
                <a:latin typeface="Calibri"/>
                <a:cs typeface="Calibri"/>
              </a:rPr>
              <a:t>plating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sample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culture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important,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because </a:t>
            </a:r>
            <a:r>
              <a:rPr sz="3200" dirty="0">
                <a:latin typeface="Calibri"/>
                <a:cs typeface="Calibri"/>
              </a:rPr>
              <a:t>if 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sits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room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temperature </a:t>
            </a:r>
            <a:r>
              <a:rPr sz="3200" spc="-30" dirty="0">
                <a:latin typeface="Calibri"/>
                <a:cs typeface="Calibri"/>
              </a:rPr>
              <a:t>for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more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than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60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min</a:t>
            </a:r>
            <a:r>
              <a:rPr sz="3200" spc="-5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overgrowth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minor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contaminant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can </a:t>
            </a:r>
            <a:r>
              <a:rPr sz="3200" spc="-5" dirty="0">
                <a:latin typeface="Calibri"/>
                <a:cs typeface="Calibri"/>
              </a:rPr>
              <a:t> suggest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 UTI when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might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not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infected.</a:t>
            </a:r>
            <a:endParaRPr sz="3200">
              <a:latin typeface="Calibri"/>
              <a:cs typeface="Calibri"/>
            </a:endParaRPr>
          </a:p>
          <a:p>
            <a:pPr marL="355600" marR="3035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b="1" spc="-20" dirty="0">
                <a:solidFill>
                  <a:srgbClr val="C00000"/>
                </a:solidFill>
                <a:latin typeface="Calibri"/>
                <a:cs typeface="Calibri"/>
              </a:rPr>
              <a:t>Refrigeration </a:t>
            </a:r>
            <a:r>
              <a:rPr sz="3200" dirty="0">
                <a:latin typeface="Calibri"/>
                <a:cs typeface="Calibri"/>
              </a:rPr>
              <a:t>is a </a:t>
            </a:r>
            <a:r>
              <a:rPr sz="3200" spc="-5" dirty="0">
                <a:latin typeface="Calibri"/>
                <a:cs typeface="Calibri"/>
              </a:rPr>
              <a:t>reliable method of </a:t>
            </a:r>
            <a:r>
              <a:rPr sz="3200" spc="-15" dirty="0">
                <a:latin typeface="Calibri"/>
                <a:cs typeface="Calibri"/>
              </a:rPr>
              <a:t>storing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until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it</a:t>
            </a:r>
            <a:r>
              <a:rPr sz="3200" spc="-5" dirty="0">
                <a:latin typeface="Calibri"/>
                <a:cs typeface="Calibri"/>
              </a:rPr>
              <a:t> can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 cultured.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2304" y="5977428"/>
            <a:ext cx="2583992" cy="7839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400" y="4805171"/>
            <a:ext cx="2595628" cy="177973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118350" y="6209791"/>
            <a:ext cx="12319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08990"/>
            <a:ext cx="7943850" cy="47586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44450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the culture shows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&gt;100,000 </a:t>
            </a:r>
            <a:r>
              <a:rPr sz="2700" spc="-10" dirty="0">
                <a:latin typeface="Calibri"/>
                <a:cs typeface="Calibri"/>
              </a:rPr>
              <a:t>colonies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single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pathogen,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or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if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there </a:t>
            </a:r>
            <a:r>
              <a:rPr sz="2700" spc="-15" dirty="0">
                <a:latin typeface="Calibri"/>
                <a:cs typeface="Calibri"/>
              </a:rPr>
              <a:t>are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10,000</a:t>
            </a:r>
            <a:r>
              <a:rPr sz="27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colonies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child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symptomatic,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child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-10" dirty="0">
                <a:latin typeface="Calibri"/>
                <a:cs typeface="Calibri"/>
              </a:rPr>
              <a:t> considered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to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have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" dirty="0">
                <a:latin typeface="Calibri"/>
                <a:cs typeface="Calibri"/>
              </a:rPr>
              <a:t> UTI.</a:t>
            </a:r>
            <a:endParaRPr sz="2700">
              <a:latin typeface="Calibri"/>
              <a:cs typeface="Calibri"/>
            </a:endParaRPr>
          </a:p>
          <a:p>
            <a:pPr marL="355600" marR="1193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In a</a:t>
            </a:r>
            <a:r>
              <a:rPr sz="2700" spc="-5" dirty="0">
                <a:latin typeface="Calibri"/>
                <a:cs typeface="Calibri"/>
              </a:rPr>
              <a:t> bag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sample,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if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urinalysis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result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1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positive,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patient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0" dirty="0">
                <a:latin typeface="Calibri"/>
                <a:cs typeface="Calibri"/>
              </a:rPr>
              <a:t>symptomatic,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0" dirty="0">
                <a:latin typeface="Calibri"/>
                <a:cs typeface="Calibri"/>
              </a:rPr>
              <a:t>there </a:t>
            </a:r>
            <a:r>
              <a:rPr sz="2700" dirty="0">
                <a:latin typeface="Calibri"/>
                <a:cs typeface="Calibri"/>
              </a:rPr>
              <a:t>is a </a:t>
            </a:r>
            <a:r>
              <a:rPr sz="2700" spc="-5" dirty="0">
                <a:latin typeface="Calibri"/>
                <a:cs typeface="Calibri"/>
              </a:rPr>
              <a:t>single </a:t>
            </a:r>
            <a:r>
              <a:rPr sz="2700" spc="-15" dirty="0">
                <a:latin typeface="Calibri"/>
                <a:cs typeface="Calibri"/>
              </a:rPr>
              <a:t>organism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cultured </a:t>
            </a:r>
            <a:r>
              <a:rPr sz="2700" dirty="0">
                <a:latin typeface="Calibri"/>
                <a:cs typeface="Calibri"/>
              </a:rPr>
              <a:t>with a </a:t>
            </a:r>
            <a:r>
              <a:rPr sz="2700" spc="-15" dirty="0">
                <a:latin typeface="Calibri"/>
                <a:cs typeface="Calibri"/>
              </a:rPr>
              <a:t>colony count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&gt;100,000</a:t>
            </a:r>
            <a:r>
              <a:rPr sz="2700" spc="-5" dirty="0">
                <a:latin typeface="Calibri"/>
                <a:cs typeface="Calibri"/>
              </a:rPr>
              <a:t>, </a:t>
            </a:r>
            <a:r>
              <a:rPr sz="2700" spc="-10" dirty="0">
                <a:latin typeface="Calibri"/>
                <a:cs typeface="Calibri"/>
              </a:rPr>
              <a:t>there </a:t>
            </a:r>
            <a:r>
              <a:rPr sz="2700" dirty="0">
                <a:latin typeface="Calibri"/>
                <a:cs typeface="Calibri"/>
              </a:rPr>
              <a:t>is a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presumed</a:t>
            </a:r>
            <a:r>
              <a:rPr sz="27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UTI.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20" dirty="0">
                <a:latin typeface="Calibri"/>
                <a:cs typeface="Calibri"/>
              </a:rPr>
              <a:t>any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these </a:t>
            </a:r>
            <a:r>
              <a:rPr sz="2700" spc="-5" dirty="0">
                <a:latin typeface="Calibri"/>
                <a:cs typeface="Calibri"/>
              </a:rPr>
              <a:t>criteria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not met, confirmation of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infection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with a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b="1" spc="-20" dirty="0">
                <a:solidFill>
                  <a:srgbClr val="C00000"/>
                </a:solidFill>
                <a:latin typeface="Calibri"/>
                <a:cs typeface="Calibri"/>
              </a:rPr>
              <a:t>catheterized</a:t>
            </a:r>
            <a:r>
              <a:rPr sz="270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sample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recommended.</a:t>
            </a:r>
            <a:endParaRPr sz="2700">
              <a:latin typeface="Calibri"/>
              <a:cs typeface="Calibri"/>
            </a:endParaRPr>
          </a:p>
          <a:p>
            <a:pPr marL="355600" marR="6985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With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acute</a:t>
            </a:r>
            <a:r>
              <a:rPr sz="2700" b="1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renal</a:t>
            </a:r>
            <a:r>
              <a:rPr sz="27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infection</a:t>
            </a:r>
            <a:r>
              <a:rPr sz="2700" spc="-15" dirty="0">
                <a:latin typeface="Calibri"/>
                <a:cs typeface="Calibri"/>
              </a:rPr>
              <a:t>,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leukocytosis,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neutrophilia,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elevated </a:t>
            </a:r>
            <a:r>
              <a:rPr sz="2700" spc="-5" dirty="0">
                <a:latin typeface="Calibri"/>
                <a:cs typeface="Calibri"/>
              </a:rPr>
              <a:t>serum </a:t>
            </a:r>
            <a:r>
              <a:rPr sz="2700" spc="-10" dirty="0">
                <a:latin typeface="Calibri"/>
                <a:cs typeface="Calibri"/>
              </a:rPr>
              <a:t>erythrocyte sedimentation </a:t>
            </a:r>
            <a:r>
              <a:rPr sz="2700" spc="-30" dirty="0">
                <a:latin typeface="Calibri"/>
                <a:cs typeface="Calibri"/>
              </a:rPr>
              <a:t>rate 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10" dirty="0">
                <a:latin typeface="Calibri"/>
                <a:cs typeface="Calibri"/>
              </a:rPr>
              <a:t> C-reactive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protein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common.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42304" y="5977428"/>
            <a:ext cx="2583992" cy="7839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118350" y="6209791"/>
            <a:ext cx="12319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Diagnosis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5838" y="461899"/>
            <a:ext cx="2594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29" dirty="0"/>
              <a:t>T</a:t>
            </a:r>
            <a:r>
              <a:rPr sz="4400" spc="-55" dirty="0"/>
              <a:t>r</a:t>
            </a:r>
            <a:r>
              <a:rPr sz="4400" spc="-5" dirty="0"/>
              <a:t>e</a:t>
            </a:r>
            <a:r>
              <a:rPr sz="4400" spc="-40" dirty="0"/>
              <a:t>a</a:t>
            </a:r>
            <a:r>
              <a:rPr sz="4400" dirty="0"/>
              <a:t>tme</a:t>
            </a:r>
            <a:r>
              <a:rPr sz="4400" spc="-30" dirty="0"/>
              <a:t>n</a:t>
            </a:r>
            <a:r>
              <a:rPr sz="4400" dirty="0"/>
              <a:t>t: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37461"/>
            <a:ext cx="7915275" cy="504698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260985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Acute cystitis </a:t>
            </a:r>
            <a:r>
              <a:rPr sz="2700" spc="-5" dirty="0">
                <a:latin typeface="Calibri"/>
                <a:cs typeface="Calibri"/>
              </a:rPr>
              <a:t>should be </a:t>
            </a:r>
            <a:r>
              <a:rPr sz="2700" spc="-15" dirty="0">
                <a:latin typeface="Calibri"/>
                <a:cs typeface="Calibri"/>
              </a:rPr>
              <a:t>treated </a:t>
            </a:r>
            <a:r>
              <a:rPr sz="2700" spc="-10" dirty="0">
                <a:latin typeface="Calibri"/>
                <a:cs typeface="Calibri"/>
              </a:rPr>
              <a:t>promptly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20" dirty="0">
                <a:latin typeface="Calibri"/>
                <a:cs typeface="Calibri"/>
              </a:rPr>
              <a:t>prevent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possible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progression</a:t>
            </a:r>
            <a:r>
              <a:rPr sz="2700" spc="-15" dirty="0">
                <a:latin typeface="Calibri"/>
                <a:cs typeface="Calibri"/>
              </a:rPr>
              <a:t> to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pyelonephritis.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treatment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started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pending</a:t>
            </a:r>
            <a:r>
              <a:rPr sz="2700" spc="-10" dirty="0">
                <a:latin typeface="Calibri"/>
                <a:cs typeface="Calibri"/>
              </a:rPr>
              <a:t> results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of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the</a:t>
            </a:r>
            <a:r>
              <a:rPr sz="2700" spc="-5" dirty="0">
                <a:latin typeface="Calibri"/>
                <a:cs typeface="Calibri"/>
              </a:rPr>
              <a:t> culture.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If </a:t>
            </a:r>
            <a:r>
              <a:rPr sz="2700" spc="-10" dirty="0">
                <a:latin typeface="Calibri"/>
                <a:cs typeface="Calibri"/>
              </a:rPr>
              <a:t>treatment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" dirty="0">
                <a:latin typeface="Calibri"/>
                <a:cs typeface="Calibri"/>
              </a:rPr>
              <a:t>initiated </a:t>
            </a:r>
            <a:r>
              <a:rPr sz="2700" spc="-25" dirty="0">
                <a:latin typeface="Calibri"/>
                <a:cs typeface="Calibri"/>
              </a:rPr>
              <a:t>before </a:t>
            </a:r>
            <a:r>
              <a:rPr sz="2700" dirty="0">
                <a:latin typeface="Calibri"/>
                <a:cs typeface="Calibri"/>
              </a:rPr>
              <a:t>the </a:t>
            </a:r>
            <a:r>
              <a:rPr sz="2700" spc="-5" dirty="0">
                <a:latin typeface="Calibri"/>
                <a:cs typeface="Calibri"/>
              </a:rPr>
              <a:t>results of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10" dirty="0">
                <a:latin typeface="Calibri"/>
                <a:cs typeface="Calibri"/>
              </a:rPr>
              <a:t>culture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 sensitivities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10" dirty="0">
                <a:latin typeface="Calibri"/>
                <a:cs typeface="Calibri"/>
              </a:rPr>
              <a:t>available,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35" dirty="0">
                <a:latin typeface="Calibri"/>
                <a:cs typeface="Calibri"/>
              </a:rPr>
              <a:t>3- </a:t>
            </a:r>
            <a:r>
              <a:rPr sz="2700" spc="-15" dirty="0">
                <a:latin typeface="Calibri"/>
                <a:cs typeface="Calibri"/>
              </a:rPr>
              <a:t>to 5-day </a:t>
            </a:r>
            <a:r>
              <a:rPr sz="2700" spc="-20" dirty="0">
                <a:latin typeface="Calibri"/>
                <a:cs typeface="Calibri"/>
              </a:rPr>
              <a:t>course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therapy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with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C0504D"/>
                </a:solidFill>
                <a:latin typeface="Calibri"/>
                <a:cs typeface="Calibri"/>
              </a:rPr>
              <a:t>trimethoprim-sulfamethoxazole</a:t>
            </a:r>
            <a:r>
              <a:rPr sz="2700" b="1" spc="3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504D"/>
                </a:solidFill>
                <a:latin typeface="Calibri"/>
                <a:cs typeface="Calibri"/>
              </a:rPr>
              <a:t>(TMP- </a:t>
            </a:r>
            <a:r>
              <a:rPr sz="2700" b="1" dirty="0">
                <a:solidFill>
                  <a:srgbClr val="C0504D"/>
                </a:solidFill>
                <a:latin typeface="Calibri"/>
                <a:cs typeface="Calibri"/>
              </a:rPr>
              <a:t> SMX) or </a:t>
            </a:r>
            <a:r>
              <a:rPr sz="2700" b="1" spc="-5" dirty="0">
                <a:solidFill>
                  <a:srgbClr val="C0504D"/>
                </a:solidFill>
                <a:latin typeface="Calibri"/>
                <a:cs typeface="Calibri"/>
              </a:rPr>
              <a:t>trimethoprim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effective against </a:t>
            </a:r>
            <a:r>
              <a:rPr sz="2700" spc="-10" dirty="0">
                <a:latin typeface="Calibri"/>
                <a:cs typeface="Calibri"/>
              </a:rPr>
              <a:t>most </a:t>
            </a:r>
            <a:r>
              <a:rPr sz="2700" spc="-20" dirty="0">
                <a:latin typeface="Calibri"/>
                <a:cs typeface="Calibri"/>
              </a:rPr>
              <a:t>strains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i="1" spc="-5" dirty="0">
                <a:latin typeface="Calibri"/>
                <a:cs typeface="Calibri"/>
              </a:rPr>
              <a:t>E. </a:t>
            </a:r>
            <a:r>
              <a:rPr sz="2700" i="1" spc="-10" dirty="0">
                <a:latin typeface="Calibri"/>
                <a:cs typeface="Calibri"/>
              </a:rPr>
              <a:t>coli.</a:t>
            </a:r>
            <a:endParaRPr sz="2700">
              <a:latin typeface="Calibri"/>
              <a:cs typeface="Calibri"/>
            </a:endParaRPr>
          </a:p>
          <a:p>
            <a:pPr marL="355600" marR="77470" indent="-342900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</a:tabLst>
            </a:pPr>
            <a:r>
              <a:rPr sz="2700" b="1" spc="-10" dirty="0">
                <a:solidFill>
                  <a:srgbClr val="C0504D"/>
                </a:solidFill>
                <a:latin typeface="Calibri"/>
                <a:cs typeface="Calibri"/>
              </a:rPr>
              <a:t>Nitrofurantoin</a:t>
            </a:r>
            <a:r>
              <a:rPr sz="2700" b="1" spc="-30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(5-7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20" dirty="0">
                <a:latin typeface="Calibri"/>
                <a:cs typeface="Calibri"/>
              </a:rPr>
              <a:t>mg/kg/24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hr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in</a:t>
            </a:r>
            <a:r>
              <a:rPr sz="2700" spc="-5" dirty="0">
                <a:latin typeface="Calibri"/>
                <a:cs typeface="Calibri"/>
              </a:rPr>
              <a:t> 3-4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divided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doses)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also is </a:t>
            </a:r>
            <a:r>
              <a:rPr sz="2700" spc="-15" dirty="0">
                <a:latin typeface="Calibri"/>
                <a:cs typeface="Calibri"/>
              </a:rPr>
              <a:t>effective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" dirty="0">
                <a:latin typeface="Calibri"/>
                <a:cs typeface="Calibri"/>
              </a:rPr>
              <a:t>has </a:t>
            </a:r>
            <a:r>
              <a:rPr sz="2700" spc="-10" dirty="0">
                <a:latin typeface="Calibri"/>
                <a:cs typeface="Calibri"/>
              </a:rPr>
              <a:t>the </a:t>
            </a:r>
            <a:r>
              <a:rPr sz="2700" spc="-15" dirty="0">
                <a:latin typeface="Calibri"/>
                <a:cs typeface="Calibri"/>
              </a:rPr>
              <a:t>advantage </a:t>
            </a:r>
            <a:r>
              <a:rPr sz="2700" spc="-5" dirty="0">
                <a:latin typeface="Calibri"/>
                <a:cs typeface="Calibri"/>
              </a:rPr>
              <a:t>of being active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against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b="1" i="1" spc="-5" dirty="0">
                <a:solidFill>
                  <a:srgbClr val="C0504D"/>
                </a:solidFill>
                <a:latin typeface="Calibri"/>
                <a:cs typeface="Calibri"/>
              </a:rPr>
              <a:t>Klebsiella </a:t>
            </a:r>
            <a:r>
              <a:rPr sz="2700" b="1" dirty="0">
                <a:solidFill>
                  <a:srgbClr val="C0504D"/>
                </a:solidFill>
                <a:latin typeface="Calibri"/>
                <a:cs typeface="Calibri"/>
              </a:rPr>
              <a:t>and </a:t>
            </a:r>
            <a:r>
              <a:rPr sz="2700" b="1" i="1" spc="-10" dirty="0">
                <a:solidFill>
                  <a:srgbClr val="C0504D"/>
                </a:solidFill>
                <a:latin typeface="Calibri"/>
                <a:cs typeface="Calibri"/>
              </a:rPr>
              <a:t>Enterobacter </a:t>
            </a:r>
            <a:r>
              <a:rPr sz="2700" b="1" spc="-10" dirty="0">
                <a:solidFill>
                  <a:srgbClr val="C0504D"/>
                </a:solidFill>
                <a:latin typeface="Calibri"/>
                <a:cs typeface="Calibri"/>
              </a:rPr>
              <a:t>organisms.</a:t>
            </a:r>
            <a:endParaRPr sz="2700">
              <a:latin typeface="Calibri"/>
              <a:cs typeface="Calibri"/>
            </a:endParaRPr>
          </a:p>
          <a:p>
            <a:pPr marL="355600" marR="1397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b="1" i="1" spc="-10" dirty="0">
                <a:solidFill>
                  <a:srgbClr val="C0504D"/>
                </a:solidFill>
                <a:latin typeface="Calibri"/>
                <a:cs typeface="Calibri"/>
              </a:rPr>
              <a:t>Amoxicillin </a:t>
            </a:r>
            <a:r>
              <a:rPr sz="2700" spc="-5" dirty="0">
                <a:latin typeface="Calibri"/>
                <a:cs typeface="Calibri"/>
              </a:rPr>
              <a:t>(50 </a:t>
            </a:r>
            <a:r>
              <a:rPr sz="2700" spc="20" dirty="0">
                <a:latin typeface="Calibri"/>
                <a:cs typeface="Calibri"/>
              </a:rPr>
              <a:t>mg/kg/24 </a:t>
            </a:r>
            <a:r>
              <a:rPr sz="2700" spc="-5" dirty="0">
                <a:latin typeface="Calibri"/>
                <a:cs typeface="Calibri"/>
              </a:rPr>
              <a:t>hr) </a:t>
            </a:r>
            <a:r>
              <a:rPr sz="2700" dirty="0">
                <a:latin typeface="Calibri"/>
                <a:cs typeface="Calibri"/>
              </a:rPr>
              <a:t>also is </a:t>
            </a:r>
            <a:r>
              <a:rPr sz="2700" spc="-15" dirty="0">
                <a:latin typeface="Calibri"/>
                <a:cs typeface="Calibri"/>
              </a:rPr>
              <a:t>effective </a:t>
            </a:r>
            <a:r>
              <a:rPr sz="2700" dirty="0">
                <a:latin typeface="Calibri"/>
                <a:cs typeface="Calibri"/>
              </a:rPr>
              <a:t>as initial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treatment </a:t>
            </a:r>
            <a:r>
              <a:rPr sz="2700" spc="-5" dirty="0">
                <a:latin typeface="Calibri"/>
                <a:cs typeface="Calibri"/>
              </a:rPr>
              <a:t>but </a:t>
            </a:r>
            <a:r>
              <a:rPr sz="2700" dirty="0">
                <a:latin typeface="Calibri"/>
                <a:cs typeface="Calibri"/>
              </a:rPr>
              <a:t>has </a:t>
            </a:r>
            <a:r>
              <a:rPr sz="2700" spc="-5" dirty="0">
                <a:latin typeface="Calibri"/>
                <a:cs typeface="Calibri"/>
              </a:rPr>
              <a:t>no </a:t>
            </a:r>
            <a:r>
              <a:rPr sz="2700" dirty="0">
                <a:latin typeface="Calibri"/>
                <a:cs typeface="Calibri"/>
              </a:rPr>
              <a:t>clear </a:t>
            </a:r>
            <a:r>
              <a:rPr sz="2700" spc="-15" dirty="0">
                <a:latin typeface="Calibri"/>
                <a:cs typeface="Calibri"/>
              </a:rPr>
              <a:t>advantages </a:t>
            </a:r>
            <a:r>
              <a:rPr sz="2700" spc="-10" dirty="0">
                <a:latin typeface="Calibri"/>
                <a:cs typeface="Calibri"/>
              </a:rPr>
              <a:t>over </a:t>
            </a:r>
            <a:r>
              <a:rPr sz="2700" spc="-5" dirty="0">
                <a:latin typeface="Calibri"/>
                <a:cs typeface="Calibri"/>
              </a:rPr>
              <a:t> sulfonamides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or</a:t>
            </a:r>
            <a:r>
              <a:rPr sz="2700" spc="-15" dirty="0">
                <a:latin typeface="Calibri"/>
                <a:cs typeface="Calibri"/>
              </a:rPr>
              <a:t> nitrofurantoin.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41503"/>
            <a:ext cx="7977505" cy="50469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87630" indent="-342900">
              <a:lnSpc>
                <a:spcPct val="8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In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acute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febrile infections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suggesting</a:t>
            </a:r>
            <a:r>
              <a:rPr sz="2700" spc="-120" dirty="0"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pyelonephritis</a:t>
            </a:r>
            <a:r>
              <a:rPr sz="2700" b="1" spc="-5" dirty="0">
                <a:latin typeface="Calibri"/>
                <a:cs typeface="Calibri"/>
              </a:rPr>
              <a:t>,</a:t>
            </a:r>
            <a:r>
              <a:rPr sz="2700" b="1" spc="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10-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10" dirty="0">
                <a:latin typeface="Calibri"/>
                <a:cs typeface="Calibri"/>
              </a:rPr>
              <a:t>14-day </a:t>
            </a:r>
            <a:r>
              <a:rPr sz="2700" spc="-20" dirty="0">
                <a:latin typeface="Calibri"/>
                <a:cs typeface="Calibri"/>
              </a:rPr>
              <a:t>course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broad-spectrum </a:t>
            </a:r>
            <a:r>
              <a:rPr sz="2700" spc="-5" dirty="0">
                <a:latin typeface="Calibri"/>
                <a:cs typeface="Calibri"/>
              </a:rPr>
              <a:t>antibiotics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capable of reaching significant </a:t>
            </a:r>
            <a:r>
              <a:rPr sz="2700" dirty="0">
                <a:latin typeface="Calibri"/>
                <a:cs typeface="Calibri"/>
              </a:rPr>
              <a:t>tissue </a:t>
            </a:r>
            <a:r>
              <a:rPr sz="2700" spc="-5" dirty="0">
                <a:latin typeface="Calibri"/>
                <a:cs typeface="Calibri"/>
              </a:rPr>
              <a:t>levels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preferable.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libri"/>
                <a:cs typeface="Calibri"/>
              </a:rPr>
              <a:t>Children</a:t>
            </a:r>
            <a:r>
              <a:rPr sz="2700" dirty="0">
                <a:latin typeface="Calibri"/>
                <a:cs typeface="Calibri"/>
              </a:rPr>
              <a:t> who</a:t>
            </a:r>
            <a:r>
              <a:rPr sz="2700" spc="-15" dirty="0">
                <a:latin typeface="Calibri"/>
                <a:cs typeface="Calibri"/>
              </a:rPr>
              <a:t> are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dehydrated,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are</a:t>
            </a:r>
            <a:r>
              <a:rPr sz="2700" dirty="0">
                <a:latin typeface="Calibri"/>
                <a:cs typeface="Calibri"/>
              </a:rPr>
              <a:t> vomiting, </a:t>
            </a:r>
            <a:r>
              <a:rPr sz="2700" spc="-15" dirty="0">
                <a:latin typeface="Calibri"/>
                <a:cs typeface="Calibri"/>
              </a:rPr>
              <a:t>are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unable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to </a:t>
            </a:r>
            <a:r>
              <a:rPr sz="2700" spc="-5" dirty="0">
                <a:latin typeface="Calibri"/>
                <a:cs typeface="Calibri"/>
              </a:rPr>
              <a:t>drink fluids,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≤1mo </a:t>
            </a:r>
            <a:r>
              <a:rPr sz="2700" dirty="0">
                <a:latin typeface="Calibri"/>
                <a:cs typeface="Calibri"/>
              </a:rPr>
              <a:t>of </a:t>
            </a:r>
            <a:r>
              <a:rPr sz="2700" spc="-5" dirty="0">
                <a:latin typeface="Calibri"/>
                <a:cs typeface="Calibri"/>
              </a:rPr>
              <a:t>age, or </a:t>
            </a:r>
            <a:r>
              <a:rPr sz="2700" dirty="0">
                <a:latin typeface="Calibri"/>
                <a:cs typeface="Calibri"/>
              </a:rPr>
              <a:t>in whom </a:t>
            </a:r>
            <a:r>
              <a:rPr sz="2700" spc="-10" dirty="0">
                <a:latin typeface="Calibri"/>
                <a:cs typeface="Calibri"/>
              </a:rPr>
              <a:t>urosepsis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5" dirty="0">
                <a:latin typeface="Calibri"/>
                <a:cs typeface="Calibri"/>
              </a:rPr>
              <a:t> possibility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should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be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admitted</a:t>
            </a:r>
            <a:r>
              <a:rPr sz="27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to</a:t>
            </a:r>
            <a:r>
              <a:rPr sz="2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27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hospital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for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IV</a:t>
            </a:r>
            <a:r>
              <a:rPr sz="27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20" dirty="0">
                <a:solidFill>
                  <a:srgbClr val="C00000"/>
                </a:solidFill>
                <a:latin typeface="Calibri"/>
                <a:cs typeface="Calibri"/>
              </a:rPr>
              <a:t>rehydration</a:t>
            </a:r>
            <a:r>
              <a:rPr sz="27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sz="2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IV</a:t>
            </a:r>
            <a:r>
              <a:rPr sz="27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antibiotic</a:t>
            </a:r>
            <a:r>
              <a:rPr sz="2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30" dirty="0">
                <a:solidFill>
                  <a:srgbClr val="C00000"/>
                </a:solidFill>
                <a:latin typeface="Calibri"/>
                <a:cs typeface="Calibri"/>
              </a:rPr>
              <a:t>therapy.</a:t>
            </a:r>
            <a:endParaRPr sz="2700">
              <a:latin typeface="Calibri"/>
              <a:cs typeface="Calibri"/>
            </a:endParaRPr>
          </a:p>
          <a:p>
            <a:pPr marL="355600" marR="157226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25" dirty="0">
                <a:solidFill>
                  <a:srgbClr val="1F487C"/>
                </a:solidFill>
                <a:latin typeface="Calibri"/>
                <a:cs typeface="Calibri"/>
              </a:rPr>
              <a:t>Parenteral</a:t>
            </a:r>
            <a:r>
              <a:rPr sz="2700" b="1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treatment</a:t>
            </a:r>
            <a:r>
              <a:rPr sz="27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with</a:t>
            </a:r>
            <a:r>
              <a:rPr sz="2700" b="1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ceftriaxone</a:t>
            </a:r>
            <a:r>
              <a:rPr sz="27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(50- </a:t>
            </a:r>
            <a:r>
              <a:rPr sz="2700" b="1" spc="-59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75</a:t>
            </a:r>
            <a:r>
              <a:rPr sz="2700" b="1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20" dirty="0">
                <a:solidFill>
                  <a:srgbClr val="1F487C"/>
                </a:solidFill>
                <a:latin typeface="Calibri"/>
                <a:cs typeface="Calibri"/>
              </a:rPr>
              <a:t>mg/kg/24</a:t>
            </a:r>
            <a:r>
              <a:rPr sz="2700" b="1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65" dirty="0">
                <a:solidFill>
                  <a:srgbClr val="1F487C"/>
                </a:solidFill>
                <a:latin typeface="Calibri"/>
                <a:cs typeface="Calibri"/>
              </a:rPr>
              <a:t>hr,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 not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to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25" dirty="0">
                <a:solidFill>
                  <a:srgbClr val="1F487C"/>
                </a:solidFill>
                <a:latin typeface="Calibri"/>
                <a:cs typeface="Calibri"/>
              </a:rPr>
              <a:t>exceed</a:t>
            </a:r>
            <a:r>
              <a:rPr sz="2700" b="1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2</a:t>
            </a: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g)</a:t>
            </a:r>
            <a:r>
              <a:rPr sz="2700" b="1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or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15" dirty="0">
                <a:solidFill>
                  <a:srgbClr val="C00000"/>
                </a:solidFill>
                <a:latin typeface="Calibri"/>
                <a:cs typeface="Calibri"/>
              </a:rPr>
              <a:t>Cefotaxime</a:t>
            </a:r>
            <a:r>
              <a:rPr sz="27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(100</a:t>
            </a:r>
            <a:r>
              <a:rPr sz="2700" b="1" spc="-3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20" dirty="0">
                <a:solidFill>
                  <a:srgbClr val="1F487C"/>
                </a:solidFill>
                <a:latin typeface="Calibri"/>
                <a:cs typeface="Calibri"/>
              </a:rPr>
              <a:t>mg/kg/24</a:t>
            </a:r>
            <a:r>
              <a:rPr sz="2700" b="1" spc="-4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hr),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or</a:t>
            </a:r>
            <a:endParaRPr sz="2700">
              <a:latin typeface="Calibri"/>
              <a:cs typeface="Calibri"/>
            </a:endParaRPr>
          </a:p>
          <a:p>
            <a:pPr marL="355600" marR="89535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ampicillin</a:t>
            </a:r>
            <a:r>
              <a:rPr sz="27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100</a:t>
            </a:r>
            <a:r>
              <a:rPr sz="2700" b="1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20" dirty="0">
                <a:solidFill>
                  <a:srgbClr val="1F487C"/>
                </a:solidFill>
                <a:latin typeface="Calibri"/>
                <a:cs typeface="Calibri"/>
              </a:rPr>
              <a:t>mg/kg/24</a:t>
            </a:r>
            <a:r>
              <a:rPr sz="2700" b="1" spc="-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hr)</a:t>
            </a: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with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an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aminoglycoside </a:t>
            </a:r>
            <a:r>
              <a:rPr sz="2700" b="1" spc="-5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such as </a:t>
            </a:r>
            <a:r>
              <a:rPr sz="2700" b="1" spc="-10" dirty="0">
                <a:solidFill>
                  <a:srgbClr val="1F487C"/>
                </a:solidFill>
                <a:latin typeface="Calibri"/>
                <a:cs typeface="Calibri"/>
              </a:rPr>
              <a:t>gentamicin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(3-5 </a:t>
            </a:r>
            <a:r>
              <a:rPr sz="2700" b="1" spc="20" dirty="0">
                <a:solidFill>
                  <a:srgbClr val="1F487C"/>
                </a:solidFill>
                <a:latin typeface="Calibri"/>
                <a:cs typeface="Calibri"/>
              </a:rPr>
              <a:t>mg/kg/24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hr in </a:t>
            </a:r>
            <a:r>
              <a:rPr sz="2700" b="1" spc="-5" dirty="0">
                <a:solidFill>
                  <a:srgbClr val="1F487C"/>
                </a:solidFill>
                <a:latin typeface="Calibri"/>
                <a:cs typeface="Calibri"/>
              </a:rPr>
              <a:t>1-3 divided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 doses)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1F487C"/>
                </a:solidFill>
                <a:latin typeface="Calibri"/>
                <a:cs typeface="Calibri"/>
              </a:rPr>
              <a:t>is </a:t>
            </a:r>
            <a:r>
              <a:rPr sz="2700" b="1" spc="-15" dirty="0">
                <a:solidFill>
                  <a:srgbClr val="1F487C"/>
                </a:solidFill>
                <a:latin typeface="Calibri"/>
                <a:cs typeface="Calibri"/>
              </a:rPr>
              <a:t>preferable.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3203" y="6053534"/>
            <a:ext cx="3060192" cy="6358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5257800"/>
            <a:ext cx="1676400" cy="14478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75552" y="6188836"/>
            <a:ext cx="1556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70890"/>
            <a:ext cx="8005445" cy="469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2575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dirty="0"/>
              <a:t>	</a:t>
            </a:r>
            <a:r>
              <a:rPr sz="3000" spc="-35" dirty="0">
                <a:latin typeface="Calibri"/>
                <a:cs typeface="Calibri"/>
              </a:rPr>
              <a:t>Treatment </a:t>
            </a:r>
            <a:r>
              <a:rPr sz="3000" dirty="0">
                <a:latin typeface="Calibri"/>
                <a:cs typeface="Calibri"/>
              </a:rPr>
              <a:t>with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aminoglycosides</a:t>
            </a:r>
            <a:r>
              <a:rPr sz="3000" b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particularly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effective </a:t>
            </a:r>
            <a:r>
              <a:rPr sz="3000" spc="-15" dirty="0">
                <a:latin typeface="Calibri"/>
                <a:cs typeface="Calibri"/>
              </a:rPr>
              <a:t>against </a:t>
            </a:r>
            <a:r>
              <a:rPr sz="3000" i="1" spc="-5" dirty="0">
                <a:latin typeface="Calibri"/>
                <a:cs typeface="Calibri"/>
              </a:rPr>
              <a:t>Pseudomonas </a:t>
            </a:r>
            <a:r>
              <a:rPr sz="3000" spc="-5" dirty="0">
                <a:latin typeface="Calibri"/>
                <a:cs typeface="Calibri"/>
              </a:rPr>
              <a:t>spp,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alkalinization </a:t>
            </a:r>
            <a:r>
              <a:rPr sz="3000" spc="-5" dirty="0">
                <a:latin typeface="Calibri"/>
                <a:cs typeface="Calibri"/>
              </a:rPr>
              <a:t>of urine </a:t>
            </a:r>
            <a:r>
              <a:rPr sz="3000" dirty="0">
                <a:latin typeface="Calibri"/>
                <a:cs typeface="Calibri"/>
              </a:rPr>
              <a:t>with </a:t>
            </a:r>
            <a:r>
              <a:rPr sz="3000" spc="-5" dirty="0">
                <a:latin typeface="Calibri"/>
                <a:cs typeface="Calibri"/>
              </a:rPr>
              <a:t>sodium </a:t>
            </a:r>
            <a:r>
              <a:rPr sz="3000" spc="-10" dirty="0">
                <a:latin typeface="Calibri"/>
                <a:cs typeface="Calibri"/>
              </a:rPr>
              <a:t>bicarbonate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increases</a:t>
            </a:r>
            <a:r>
              <a:rPr sz="3000" dirty="0">
                <a:latin typeface="Calibri"/>
                <a:cs typeface="Calibri"/>
              </a:rPr>
              <a:t> its </a:t>
            </a:r>
            <a:r>
              <a:rPr sz="3000" spc="-15" dirty="0">
                <a:latin typeface="Calibri"/>
                <a:cs typeface="Calibri"/>
              </a:rPr>
              <a:t>effectiveness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 the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urinary</a:t>
            </a:r>
            <a:r>
              <a:rPr sz="3000" spc="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tract.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solidFill>
                  <a:srgbClr val="C00000"/>
                </a:solidFill>
                <a:latin typeface="Calibri"/>
                <a:cs typeface="Calibri"/>
              </a:rPr>
              <a:t>Oral 3rd-generation 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cephalosporins </a:t>
            </a:r>
            <a:r>
              <a:rPr sz="3000" spc="-5" dirty="0">
                <a:latin typeface="Calibri"/>
                <a:cs typeface="Calibri"/>
              </a:rPr>
              <a:t>such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cefixime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20" dirty="0">
                <a:latin typeface="Calibri"/>
                <a:cs typeface="Calibri"/>
              </a:rPr>
              <a:t>effective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20" dirty="0">
                <a:latin typeface="Calibri"/>
                <a:cs typeface="Calibri"/>
              </a:rPr>
              <a:t>parenteral ceftriaxone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against</a:t>
            </a:r>
            <a:r>
              <a:rPr sz="3000" dirty="0">
                <a:latin typeface="Calibri"/>
                <a:cs typeface="Calibri"/>
              </a:rPr>
              <a:t> a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variety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gram-negative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organisms 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other than</a:t>
            </a:r>
            <a:r>
              <a:rPr sz="30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i="1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libri"/>
                <a:cs typeface="Calibri"/>
              </a:rPr>
              <a:t>Pseudomonas</a:t>
            </a:r>
            <a:r>
              <a:rPr sz="3000" i="1" spc="-5" dirty="0">
                <a:latin typeface="Calibri"/>
                <a:cs typeface="Calibri"/>
              </a:rPr>
              <a:t>, </a:t>
            </a:r>
            <a:r>
              <a:rPr sz="3000" dirty="0">
                <a:latin typeface="Calibri"/>
                <a:cs typeface="Calibri"/>
              </a:rPr>
              <a:t>and these </a:t>
            </a:r>
            <a:r>
              <a:rPr sz="3000" spc="-5" dirty="0">
                <a:latin typeface="Calibri"/>
                <a:cs typeface="Calibri"/>
              </a:rPr>
              <a:t>medications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are considered </a:t>
            </a:r>
            <a:r>
              <a:rPr sz="3000" spc="-5" dirty="0">
                <a:latin typeface="Calibri"/>
                <a:cs typeface="Calibri"/>
              </a:rPr>
              <a:t>by </a:t>
            </a:r>
            <a:r>
              <a:rPr sz="3000" dirty="0">
                <a:latin typeface="Calibri"/>
                <a:cs typeface="Calibri"/>
              </a:rPr>
              <a:t>some authorities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be the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treatment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choice </a:t>
            </a:r>
            <a:r>
              <a:rPr sz="3000" spc="-25" dirty="0">
                <a:latin typeface="Calibri"/>
                <a:cs typeface="Calibri"/>
              </a:rPr>
              <a:t>for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b="1" spc="-20" dirty="0">
                <a:solidFill>
                  <a:srgbClr val="C00000"/>
                </a:solidFill>
                <a:latin typeface="Calibri"/>
                <a:cs typeface="Calibri"/>
              </a:rPr>
              <a:t>oral</a:t>
            </a:r>
            <a:r>
              <a:rPr sz="3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outpatient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5" dirty="0">
                <a:solidFill>
                  <a:srgbClr val="C00000"/>
                </a:solidFill>
                <a:latin typeface="Calibri"/>
                <a:cs typeface="Calibri"/>
              </a:rPr>
              <a:t>therapy</a:t>
            </a:r>
            <a:r>
              <a:rPr sz="3000" spc="-15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3203" y="6053534"/>
            <a:ext cx="3060192" cy="6358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562600"/>
            <a:ext cx="3009900" cy="11430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75552" y="6188836"/>
            <a:ext cx="1556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09955" y="249936"/>
            <a:ext cx="8324215" cy="1332230"/>
            <a:chOff x="409955" y="249936"/>
            <a:chExt cx="8324215" cy="13322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9955" y="249936"/>
              <a:ext cx="8324088" cy="123748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3311" y="323088"/>
              <a:ext cx="6435851" cy="125882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199" y="274320"/>
              <a:ext cx="8229600" cy="11430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0066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1580"/>
              </a:spcBef>
            </a:pPr>
            <a:r>
              <a:rPr sz="4400" spc="-15" dirty="0"/>
              <a:t>Prevalence</a:t>
            </a:r>
            <a:r>
              <a:rPr sz="4400" spc="-40" dirty="0"/>
              <a:t> </a:t>
            </a:r>
            <a:r>
              <a:rPr sz="4400" dirty="0"/>
              <a:t>and</a:t>
            </a:r>
            <a:r>
              <a:rPr sz="4400" spc="-15" dirty="0"/>
              <a:t> </a:t>
            </a:r>
            <a:r>
              <a:rPr sz="4400" spc="-10" dirty="0"/>
              <a:t>Etiology: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535940" y="1558493"/>
            <a:ext cx="7984490" cy="4277966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Urinary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tract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infections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(UTIs)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occur in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1-3%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girls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1%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boys.</a:t>
            </a:r>
            <a:endParaRPr sz="3200" dirty="0">
              <a:latin typeface="Calibri"/>
              <a:cs typeface="Calibri"/>
            </a:endParaRPr>
          </a:p>
          <a:p>
            <a:pPr marL="355600" marR="153670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girls,</a:t>
            </a:r>
            <a:r>
              <a:rPr sz="32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5" dirty="0">
                <a:latin typeface="Calibri"/>
                <a:cs typeface="Calibri"/>
              </a:rPr>
              <a:t>first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UTI </a:t>
            </a:r>
            <a:r>
              <a:rPr sz="3200" spc="-5" dirty="0">
                <a:latin typeface="Calibri"/>
                <a:cs typeface="Calibri"/>
              </a:rPr>
              <a:t>usually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occurs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by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age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5 </a:t>
            </a:r>
            <a:r>
              <a:rPr sz="3200" spc="-95" dirty="0">
                <a:latin typeface="Calibri"/>
                <a:cs typeface="Calibri"/>
              </a:rPr>
              <a:t>yr,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with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peaks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during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infancy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toilet 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training.</a:t>
            </a:r>
            <a:endParaRPr sz="3200" dirty="0">
              <a:latin typeface="Calibri"/>
              <a:cs typeface="Calibri"/>
            </a:endParaRPr>
          </a:p>
          <a:p>
            <a:pPr marL="355600" marR="120650" indent="-342900">
              <a:lnSpc>
                <a:spcPct val="9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boys,</a:t>
            </a:r>
            <a:r>
              <a:rPr sz="32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most</a:t>
            </a:r>
            <a:r>
              <a:rPr sz="3200" dirty="0">
                <a:latin typeface="Calibri"/>
                <a:cs typeface="Calibri"/>
              </a:rPr>
              <a:t> UTIs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occur </a:t>
            </a:r>
            <a:r>
              <a:rPr sz="3200" spc="-5" dirty="0">
                <a:latin typeface="Calibri"/>
                <a:cs typeface="Calibri"/>
              </a:rPr>
              <a:t>during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1st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yr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life;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UTIs </a:t>
            </a:r>
            <a:r>
              <a:rPr sz="3200" spc="-10" dirty="0">
                <a:latin typeface="Calibri"/>
                <a:cs typeface="Calibri"/>
              </a:rPr>
              <a:t>are</a:t>
            </a:r>
            <a:r>
              <a:rPr sz="3200" dirty="0">
                <a:latin typeface="Calibri"/>
                <a:cs typeface="Calibri"/>
              </a:rPr>
              <a:t> much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more common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uncircumcised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boys,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especially 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1st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year</a:t>
            </a:r>
            <a:r>
              <a:rPr lang="en-US" sz="3200" spc="-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05" dirty="0" smtClean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life.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40765"/>
            <a:ext cx="8073390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b="1" spc="-15" dirty="0">
                <a:solidFill>
                  <a:srgbClr val="C00000"/>
                </a:solidFill>
                <a:latin typeface="Calibri"/>
                <a:cs typeface="Calibri"/>
              </a:rPr>
              <a:t>oral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fluoroquinolone </a:t>
            </a:r>
            <a:r>
              <a:rPr sz="3200" b="1" spc="-15" dirty="0">
                <a:solidFill>
                  <a:srgbClr val="C00000"/>
                </a:solidFill>
                <a:latin typeface="Calibri"/>
                <a:cs typeface="Calibri"/>
              </a:rPr>
              <a:t>ciprofloxacin </a:t>
            </a:r>
            <a:r>
              <a:rPr sz="3200" dirty="0">
                <a:latin typeface="Calibri"/>
                <a:cs typeface="Calibri"/>
              </a:rPr>
              <a:t>is an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alternative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agent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resistant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microorganisms,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particularly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Pseudomonas,</a:t>
            </a:r>
            <a:r>
              <a:rPr sz="3200" i="1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patients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&gt;17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10" dirty="0">
                <a:latin typeface="Calibri"/>
                <a:cs typeface="Calibri"/>
              </a:rPr>
              <a:t>yr.</a:t>
            </a:r>
            <a:endParaRPr sz="3200">
              <a:latin typeface="Calibri"/>
              <a:cs typeface="Calibri"/>
            </a:endParaRPr>
          </a:p>
          <a:p>
            <a:pPr marL="355600" marR="5626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also </a:t>
            </a:r>
            <a:r>
              <a:rPr sz="3200" spc="-5" dirty="0">
                <a:latin typeface="Calibri"/>
                <a:cs typeface="Calibri"/>
              </a:rPr>
              <a:t>has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been used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occasion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short-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course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younger </a:t>
            </a:r>
            <a:r>
              <a:rPr sz="3200" spc="-5" dirty="0">
                <a:latin typeface="Calibri"/>
                <a:cs typeface="Calibri"/>
              </a:rPr>
              <a:t>children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b="1" i="1" dirty="0">
                <a:solidFill>
                  <a:srgbClr val="C00000"/>
                </a:solidFill>
                <a:latin typeface="Calibri"/>
                <a:cs typeface="Calibri"/>
              </a:rPr>
              <a:t>Pseudomonas</a:t>
            </a:r>
            <a:r>
              <a:rPr sz="3200" b="1" i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UTI.</a:t>
            </a:r>
            <a:endParaRPr sz="3200">
              <a:latin typeface="Calibri"/>
              <a:cs typeface="Calibri"/>
            </a:endParaRPr>
          </a:p>
          <a:p>
            <a:pPr marL="355600" marR="29146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45" dirty="0">
                <a:latin typeface="Calibri"/>
                <a:cs typeface="Calibri"/>
              </a:rPr>
              <a:t>However,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clinical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use of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fluoroquinolones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children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should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restricted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because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potential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cartilage</a:t>
            </a:r>
            <a:r>
              <a:rPr sz="32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damage.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3203" y="6053534"/>
            <a:ext cx="3060192" cy="6358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5257798"/>
            <a:ext cx="2971800" cy="15240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75552" y="6188836"/>
            <a:ext cx="1556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45565"/>
            <a:ext cx="7696834" cy="256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C00000"/>
                </a:solidFill>
                <a:latin typeface="Calibri"/>
                <a:cs typeface="Calibri"/>
              </a:rPr>
              <a:t>urine culture 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32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wk</a:t>
            </a:r>
            <a:r>
              <a:rPr sz="32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C00000"/>
                </a:solidFill>
                <a:latin typeface="Calibri"/>
                <a:cs typeface="Calibri"/>
              </a:rPr>
              <a:t>after</a:t>
            </a:r>
            <a:r>
              <a:rPr sz="32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C00000"/>
                </a:solidFill>
                <a:latin typeface="Calibri"/>
                <a:cs typeface="Calibri"/>
              </a:rPr>
              <a:t>the</a:t>
            </a:r>
            <a:r>
              <a:rPr sz="32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C00000"/>
                </a:solidFill>
                <a:latin typeface="Calibri"/>
                <a:cs typeface="Calibri"/>
              </a:rPr>
              <a:t>termination</a:t>
            </a:r>
            <a:r>
              <a:rPr sz="3200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UTI </a:t>
            </a:r>
            <a:r>
              <a:rPr sz="3200" spc="-10" dirty="0">
                <a:latin typeface="Calibri"/>
                <a:cs typeface="Calibri"/>
              </a:rPr>
              <a:t>ensures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that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sterile</a:t>
            </a:r>
            <a:r>
              <a:rPr sz="3200" spc="-5" dirty="0">
                <a:latin typeface="Calibri"/>
                <a:cs typeface="Calibri"/>
              </a:rPr>
              <a:t> but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not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routinely</a:t>
            </a:r>
            <a:r>
              <a:rPr sz="3200" spc="-5" dirty="0">
                <a:latin typeface="Calibri"/>
                <a:cs typeface="Calibri"/>
              </a:rPr>
              <a:t> needed.</a:t>
            </a:r>
            <a:endParaRPr sz="3200">
              <a:latin typeface="Calibri"/>
              <a:cs typeface="Calibri"/>
            </a:endParaRPr>
          </a:p>
          <a:p>
            <a:pPr marL="355600" marR="73406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urine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culture during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treatment</a:t>
            </a:r>
            <a:r>
              <a:rPr sz="3200" spc="-5" dirty="0">
                <a:latin typeface="Calibri"/>
                <a:cs typeface="Calibri"/>
              </a:rPr>
              <a:t> almost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invariably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negative.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3203" y="6053534"/>
            <a:ext cx="3060192" cy="6358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95900" y="3276600"/>
            <a:ext cx="3238500" cy="254355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575552" y="6188836"/>
            <a:ext cx="1556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45565"/>
            <a:ext cx="765111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spc="-15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interest</a:t>
            </a:r>
            <a:r>
              <a:rPr sz="3200" dirty="0">
                <a:latin typeface="Calibri"/>
                <a:cs typeface="Calibri"/>
              </a:rPr>
              <a:t> in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probiotic</a:t>
            </a:r>
            <a:r>
              <a:rPr sz="32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therapy,</a:t>
            </a:r>
            <a:r>
              <a:rPr sz="3200" dirty="0">
                <a:latin typeface="Calibri"/>
                <a:cs typeface="Calibri"/>
              </a:rPr>
              <a:t> which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replaces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pathologic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urogenital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flora,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marR="31496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Cranberry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juice</a:t>
            </a:r>
            <a:r>
              <a:rPr sz="3200" spc="-10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15" dirty="0">
                <a:latin typeface="Calibri"/>
                <a:cs typeface="Calibri"/>
              </a:rPr>
              <a:t>prevents </a:t>
            </a:r>
            <a:r>
              <a:rPr sz="3200" spc="-10" dirty="0">
                <a:latin typeface="Calibri"/>
                <a:cs typeface="Calibri"/>
              </a:rPr>
              <a:t>bacterial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adhesion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biofilm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formation,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but these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agents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have</a:t>
            </a:r>
            <a:r>
              <a:rPr sz="3200" spc="-5" dirty="0">
                <a:latin typeface="Calibri"/>
                <a:cs typeface="Calibri"/>
              </a:rPr>
              <a:t> not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proved</a:t>
            </a:r>
            <a:r>
              <a:rPr sz="3200" spc="-5" dirty="0">
                <a:latin typeface="Calibri"/>
                <a:cs typeface="Calibri"/>
              </a:rPr>
              <a:t> beneficial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preventing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UTI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5" dirty="0">
                <a:latin typeface="Calibri"/>
                <a:cs typeface="Calibri"/>
              </a:rPr>
              <a:t>children.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3203" y="6053534"/>
            <a:ext cx="3060192" cy="63585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000" y="3505200"/>
            <a:ext cx="2667000" cy="24384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00" y="4462271"/>
            <a:ext cx="3296412" cy="209092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75552" y="6188836"/>
            <a:ext cx="15563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55"/>
              </a:lnSpc>
            </a:pPr>
            <a:r>
              <a:rPr sz="2800" b="1" spc="-15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5390" y="461899"/>
            <a:ext cx="711580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Recommendations</a:t>
            </a:r>
            <a:r>
              <a:rPr sz="4400" spc="-45" dirty="0"/>
              <a:t> </a:t>
            </a:r>
            <a:r>
              <a:rPr sz="4400" spc="-25" dirty="0"/>
              <a:t>for</a:t>
            </a:r>
            <a:r>
              <a:rPr sz="4400" spc="-5" dirty="0"/>
              <a:t> </a:t>
            </a:r>
            <a:r>
              <a:rPr sz="4400" dirty="0"/>
              <a:t>imaging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619365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libri"/>
                <a:cs typeface="Calibri"/>
              </a:rPr>
              <a:t>Previous </a:t>
            </a:r>
            <a:r>
              <a:rPr sz="3200" b="1" dirty="0">
                <a:latin typeface="Calibri"/>
                <a:cs typeface="Calibri"/>
              </a:rPr>
              <a:t>guidelines </a:t>
            </a:r>
            <a:r>
              <a:rPr sz="3200" b="1" spc="-20" dirty="0">
                <a:latin typeface="Calibri"/>
                <a:cs typeface="Calibri"/>
              </a:rPr>
              <a:t>have </a:t>
            </a:r>
            <a:r>
              <a:rPr sz="3200" b="1" spc="-10" dirty="0">
                <a:latin typeface="Calibri"/>
                <a:cs typeface="Calibri"/>
              </a:rPr>
              <a:t>recommended </a:t>
            </a:r>
            <a:r>
              <a:rPr sz="3200" b="1" spc="-5" dirty="0">
                <a:latin typeface="Calibri"/>
                <a:cs typeface="Calibri"/>
              </a:rPr>
              <a:t> routine </a:t>
            </a:r>
            <a:r>
              <a:rPr sz="3200" b="1" spc="-10" dirty="0">
                <a:latin typeface="Calibri"/>
                <a:cs typeface="Calibri"/>
              </a:rPr>
              <a:t>radiological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imaging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for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all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children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with</a:t>
            </a:r>
            <a:r>
              <a:rPr sz="3200" b="1" spc="-5" dirty="0">
                <a:latin typeface="Calibri"/>
                <a:cs typeface="Calibri"/>
              </a:rPr>
              <a:t> UTI.</a:t>
            </a:r>
            <a:endParaRPr sz="3200">
              <a:latin typeface="Calibri"/>
              <a:cs typeface="Calibri"/>
            </a:endParaRPr>
          </a:p>
          <a:p>
            <a:pPr marL="355600" marR="14154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Current </a:t>
            </a:r>
            <a:r>
              <a:rPr sz="3200" dirty="0">
                <a:latin typeface="Calibri"/>
                <a:cs typeface="Calibri"/>
              </a:rPr>
              <a:t>evidence </a:t>
            </a:r>
            <a:r>
              <a:rPr sz="3200" spc="-5" dirty="0">
                <a:latin typeface="Calibri"/>
                <a:cs typeface="Calibri"/>
              </a:rPr>
              <a:t>has </a:t>
            </a:r>
            <a:r>
              <a:rPr sz="3200" spc="-10" dirty="0">
                <a:latin typeface="Calibri"/>
                <a:cs typeface="Calibri"/>
              </a:rPr>
              <a:t>narrowed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indications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imaging.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82156" y="3924298"/>
            <a:ext cx="2257044" cy="28575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8600" y="4648198"/>
            <a:ext cx="3657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6426" y="461899"/>
            <a:ext cx="3857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Imaging</a:t>
            </a:r>
            <a:r>
              <a:rPr sz="4400" spc="-50" dirty="0"/>
              <a:t> </a:t>
            </a:r>
            <a:r>
              <a:rPr sz="4400" spc="-5" dirty="0"/>
              <a:t>Studies: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97814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The goal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of imaging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studies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in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children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with a </a:t>
            </a:r>
            <a:r>
              <a:rPr sz="3200" b="1" spc="-7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UTI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is</a:t>
            </a:r>
            <a:r>
              <a:rPr sz="3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Calibri"/>
                <a:cs typeface="Calibri"/>
              </a:rPr>
              <a:t>to:</a:t>
            </a:r>
            <a:endParaRPr sz="3200">
              <a:latin typeface="Calibri"/>
              <a:cs typeface="Calibri"/>
            </a:endParaRPr>
          </a:p>
          <a:p>
            <a:pPr marL="355600" marR="157226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identify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anatomic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abnormalities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that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predispose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infection,</a:t>
            </a:r>
            <a:endParaRPr sz="3200">
              <a:latin typeface="Calibri"/>
              <a:cs typeface="Calibri"/>
            </a:endParaRPr>
          </a:p>
          <a:p>
            <a:pPr marL="355600" marR="1056005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determine </a:t>
            </a:r>
            <a:r>
              <a:rPr sz="3200" dirty="0">
                <a:latin typeface="Calibri"/>
                <a:cs typeface="Calibri"/>
              </a:rPr>
              <a:t>whether </a:t>
            </a:r>
            <a:r>
              <a:rPr sz="3200" spc="-10" dirty="0">
                <a:latin typeface="Calibri"/>
                <a:cs typeface="Calibri"/>
              </a:rPr>
              <a:t>there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active </a:t>
            </a:r>
            <a:r>
              <a:rPr sz="3200" spc="-10" dirty="0">
                <a:latin typeface="Calibri"/>
                <a:cs typeface="Calibri"/>
              </a:rPr>
              <a:t>renal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involvement,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marR="165735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assess </a:t>
            </a:r>
            <a:r>
              <a:rPr sz="3200" spc="-5" dirty="0">
                <a:latin typeface="Calibri"/>
                <a:cs typeface="Calibri"/>
              </a:rPr>
              <a:t>whether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renal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function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normal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risk.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57"/>
            <a:ext cx="8289440" cy="121264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606" y="496950"/>
            <a:ext cx="74682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Imaging</a:t>
            </a:r>
            <a:r>
              <a:rPr spc="5" dirty="0"/>
              <a:t> </a:t>
            </a:r>
            <a:r>
              <a:rPr spc="-5" dirty="0"/>
              <a:t>Studies:</a:t>
            </a:r>
            <a:r>
              <a:rPr spc="-10" dirty="0"/>
              <a:t> </a:t>
            </a:r>
            <a:r>
              <a:rPr b="0" spc="-15" dirty="0">
                <a:latin typeface="Calibri"/>
                <a:cs typeface="Calibri"/>
              </a:rPr>
              <a:t>lower</a:t>
            </a:r>
            <a:r>
              <a:rPr b="0" dirty="0">
                <a:latin typeface="Calibri"/>
                <a:cs typeface="Calibri"/>
              </a:rPr>
              <a:t> urinary </a:t>
            </a:r>
            <a:r>
              <a:rPr b="0" spc="-20" dirty="0">
                <a:latin typeface="Calibri"/>
                <a:cs typeface="Calibri"/>
              </a:rPr>
              <a:t>tract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8785"/>
            <a:ext cx="791210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In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children</a:t>
            </a:r>
            <a:r>
              <a:rPr sz="3000" dirty="0">
                <a:latin typeface="Calibri"/>
                <a:cs typeface="Calibri"/>
              </a:rPr>
              <a:t> with </a:t>
            </a:r>
            <a:r>
              <a:rPr sz="3000" spc="-5" dirty="0">
                <a:latin typeface="Calibri"/>
                <a:cs typeface="Calibri"/>
              </a:rPr>
              <a:t>≥1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infection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25" dirty="0"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lower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urinary </a:t>
            </a:r>
            <a:r>
              <a:rPr sz="3000" b="1" spc="-6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tract </a:t>
            </a:r>
            <a:r>
              <a:rPr sz="3000" spc="-10" dirty="0">
                <a:latin typeface="Calibri"/>
                <a:cs typeface="Calibri"/>
              </a:rPr>
              <a:t>(dysuria, </a:t>
            </a:r>
            <a:r>
              <a:rPr sz="3000" spc="-35" dirty="0">
                <a:latin typeface="Calibri"/>
                <a:cs typeface="Calibri"/>
              </a:rPr>
              <a:t>urgency, </a:t>
            </a:r>
            <a:r>
              <a:rPr sz="3000" spc="-30" dirty="0">
                <a:latin typeface="Calibri"/>
                <a:cs typeface="Calibri"/>
              </a:rPr>
              <a:t>frequency, </a:t>
            </a:r>
            <a:r>
              <a:rPr sz="3000" spc="-10" dirty="0">
                <a:latin typeface="Calibri"/>
                <a:cs typeface="Calibri"/>
              </a:rPr>
              <a:t>suprapubic </a:t>
            </a:r>
            <a:r>
              <a:rPr sz="3000" spc="-5" dirty="0">
                <a:latin typeface="Calibri"/>
                <a:cs typeface="Calibri"/>
              </a:rPr>
              <a:t> pain),</a:t>
            </a:r>
            <a:r>
              <a:rPr sz="3000" dirty="0">
                <a:latin typeface="Calibri"/>
                <a:cs typeface="Calibri"/>
              </a:rPr>
              <a:t> imaging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5" dirty="0">
                <a:latin typeface="Calibri"/>
                <a:cs typeface="Calibri"/>
              </a:rPr>
              <a:t> usually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unnecessary.</a:t>
            </a:r>
            <a:endParaRPr sz="3000">
              <a:latin typeface="Calibri"/>
              <a:cs typeface="Calibri"/>
            </a:endParaRPr>
          </a:p>
          <a:p>
            <a:pPr marL="355600" marR="27051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solidFill>
                  <a:srgbClr val="1F487C"/>
                </a:solidFill>
                <a:latin typeface="Calibri"/>
                <a:cs typeface="Calibri"/>
              </a:rPr>
              <a:t>Instead, </a:t>
            </a:r>
            <a:r>
              <a:rPr sz="3000" b="1" spc="-5" dirty="0">
                <a:solidFill>
                  <a:srgbClr val="1F487C"/>
                </a:solidFill>
                <a:latin typeface="Calibri"/>
                <a:cs typeface="Calibri"/>
              </a:rPr>
              <a:t>assessment </a:t>
            </a:r>
            <a:r>
              <a:rPr sz="3000" b="1" dirty="0">
                <a:solidFill>
                  <a:srgbClr val="1F487C"/>
                </a:solidFill>
                <a:latin typeface="Calibri"/>
                <a:cs typeface="Calibri"/>
              </a:rPr>
              <a:t>and </a:t>
            </a:r>
            <a:r>
              <a:rPr sz="3000" b="1" spc="-10" dirty="0">
                <a:solidFill>
                  <a:srgbClr val="1F487C"/>
                </a:solidFill>
                <a:latin typeface="Calibri"/>
                <a:cs typeface="Calibri"/>
              </a:rPr>
              <a:t>treatment </a:t>
            </a:r>
            <a:r>
              <a:rPr sz="3000" b="1" dirty="0">
                <a:solidFill>
                  <a:srgbClr val="1F487C"/>
                </a:solidFill>
                <a:latin typeface="Calibri"/>
                <a:cs typeface="Calibri"/>
              </a:rPr>
              <a:t>of </a:t>
            </a:r>
            <a:r>
              <a:rPr sz="3000" b="1" spc="-5" dirty="0">
                <a:solidFill>
                  <a:srgbClr val="1F487C"/>
                </a:solidFill>
                <a:latin typeface="Calibri"/>
                <a:cs typeface="Calibri"/>
              </a:rPr>
              <a:t>bladder </a:t>
            </a:r>
            <a:r>
              <a:rPr sz="3000" b="1" spc="-66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sz="3000" b="1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1F487C"/>
                </a:solidFill>
                <a:latin typeface="Calibri"/>
                <a:cs typeface="Calibri"/>
              </a:rPr>
              <a:t>bowel</a:t>
            </a:r>
            <a:r>
              <a:rPr sz="30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1F487C"/>
                </a:solidFill>
                <a:latin typeface="Calibri"/>
                <a:cs typeface="Calibri"/>
              </a:rPr>
              <a:t>dysfunction</a:t>
            </a:r>
            <a:r>
              <a:rPr sz="30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1F487C"/>
                </a:solidFill>
                <a:latin typeface="Calibri"/>
                <a:cs typeface="Calibri"/>
              </a:rPr>
              <a:t>is </a:t>
            </a:r>
            <a:r>
              <a:rPr sz="3000" b="1" spc="-5" dirty="0">
                <a:solidFill>
                  <a:srgbClr val="1F487C"/>
                </a:solidFill>
                <a:latin typeface="Calibri"/>
                <a:cs typeface="Calibri"/>
              </a:rPr>
              <a:t>important.</a:t>
            </a:r>
            <a:endParaRPr sz="3000">
              <a:latin typeface="Calibri"/>
              <a:cs typeface="Calibri"/>
            </a:endParaRPr>
          </a:p>
          <a:p>
            <a:pPr marL="355600" marR="2159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If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there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numerous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lower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urinary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tract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infections,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then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0" dirty="0">
                <a:latin typeface="Calibri"/>
                <a:cs typeface="Calibri"/>
              </a:rPr>
              <a:t> renal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sonogram</a:t>
            </a:r>
            <a:r>
              <a:rPr sz="3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5" dirty="0">
                <a:latin typeface="Calibri"/>
                <a:cs typeface="Calibri"/>
              </a:rPr>
              <a:t> appropriate,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but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C00000"/>
                </a:solidFill>
                <a:latin typeface="Calibri"/>
                <a:cs typeface="Calibri"/>
              </a:rPr>
              <a:t>VCUG </a:t>
            </a:r>
            <a:r>
              <a:rPr sz="3000" spc="-20" dirty="0">
                <a:latin typeface="Calibri"/>
                <a:cs typeface="Calibri"/>
              </a:rPr>
              <a:t>rarely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adds </a:t>
            </a:r>
            <a:r>
              <a:rPr sz="3000" spc="-10" dirty="0">
                <a:latin typeface="Calibri"/>
                <a:cs typeface="Calibri"/>
              </a:rPr>
              <a:t>useful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information.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85565" y="461899"/>
            <a:ext cx="23736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So</a:t>
            </a:r>
            <a:r>
              <a:rPr sz="4400" spc="-15" dirty="0"/>
              <a:t>n</a:t>
            </a:r>
            <a:r>
              <a:rPr sz="4400" dirty="0"/>
              <a:t>og</a:t>
            </a:r>
            <a:r>
              <a:rPr sz="4400" spc="-105" dirty="0"/>
              <a:t>r</a:t>
            </a:r>
            <a:r>
              <a:rPr sz="4400" dirty="0"/>
              <a:t>am</a:t>
            </a:r>
            <a:endParaRPr sz="44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6348" y="1522844"/>
            <a:ext cx="4105645" cy="71343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57200" y="2174748"/>
            <a:ext cx="4040504" cy="3952240"/>
          </a:xfrm>
          <a:prstGeom prst="rect">
            <a:avLst/>
          </a:prstGeom>
          <a:solidFill>
            <a:srgbClr val="D6E3BC"/>
          </a:solidFill>
        </p:spPr>
        <p:txBody>
          <a:bodyPr vert="horz" wrap="square" lIns="0" tIns="31750" rIns="0" bIns="0" rtlCol="0">
            <a:spAutoFit/>
          </a:bodyPr>
          <a:lstStyle/>
          <a:p>
            <a:pPr marL="434340" marR="567055" indent="-342900">
              <a:lnSpc>
                <a:spcPts val="2590"/>
              </a:lnSpc>
              <a:spcBef>
                <a:spcPts val="25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In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children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1st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episode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clinical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pyelonephritis—</a:t>
            </a:r>
            <a:endParaRPr sz="2400">
              <a:latin typeface="Calibri"/>
              <a:cs typeface="Calibri"/>
            </a:endParaRPr>
          </a:p>
          <a:p>
            <a:pPr marL="43434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433705" algn="l"/>
                <a:tab pos="434340" algn="l"/>
                <a:tab pos="1884680" algn="l"/>
              </a:tabLst>
            </a:pPr>
            <a:r>
              <a:rPr sz="2400" dirty="0">
                <a:latin typeface="Calibri"/>
                <a:cs typeface="Calibri"/>
              </a:rPr>
              <a:t>those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	</a:t>
            </a:r>
            <a:r>
              <a:rPr sz="2400" spc="-10" dirty="0">
                <a:latin typeface="Calibri"/>
                <a:cs typeface="Calibri"/>
              </a:rPr>
              <a:t>febrile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UTI,</a:t>
            </a:r>
            <a:endParaRPr sz="2400">
              <a:latin typeface="Calibri"/>
              <a:cs typeface="Calibri"/>
            </a:endParaRPr>
          </a:p>
          <a:p>
            <a:pPr marL="43434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in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infants,</a:t>
            </a:r>
            <a:endParaRPr sz="2400">
              <a:latin typeface="Calibri"/>
              <a:cs typeface="Calibri"/>
            </a:endParaRPr>
          </a:p>
          <a:p>
            <a:pPr marL="434340" marR="93345" indent="-342900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those with </a:t>
            </a:r>
            <a:r>
              <a:rPr sz="2400" spc="-15" dirty="0">
                <a:latin typeface="Calibri"/>
                <a:cs typeface="Calibri"/>
              </a:rPr>
              <a:t>systemic 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illness—and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positive </a:t>
            </a:r>
            <a:r>
              <a:rPr sz="2400" spc="-5" dirty="0">
                <a:latin typeface="Calibri"/>
                <a:cs typeface="Calibri"/>
              </a:rPr>
              <a:t>urine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culture, irrespective of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temperature,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sonogram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kidneys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bladder should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performed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09515" y="1513332"/>
            <a:ext cx="4221480" cy="86563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645152" y="2174748"/>
            <a:ext cx="4041775" cy="395224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4925" rIns="0" bIns="0" rtlCol="0">
            <a:spAutoFit/>
          </a:bodyPr>
          <a:lstStyle/>
          <a:p>
            <a:pPr marL="434975" marR="316230" indent="-342900">
              <a:lnSpc>
                <a:spcPct val="80000"/>
              </a:lnSpc>
              <a:spcBef>
                <a:spcPts val="27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All 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children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less than 3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years </a:t>
            </a:r>
            <a:r>
              <a:rPr sz="2200" b="1" spc="-48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2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age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ts val="2375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Children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 above</a:t>
            </a:r>
            <a:r>
              <a:rPr sz="2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3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years</a:t>
            </a: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2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C00000"/>
                </a:solidFill>
                <a:latin typeface="Calibri"/>
                <a:cs typeface="Calibri"/>
              </a:rPr>
              <a:t>age</a:t>
            </a:r>
            <a:endParaRPr sz="2200">
              <a:latin typeface="Calibri"/>
              <a:cs typeface="Calibri"/>
            </a:endParaRPr>
          </a:p>
          <a:p>
            <a:pPr marL="434975">
              <a:lnSpc>
                <a:spcPts val="2375"/>
              </a:lnSpc>
            </a:pPr>
            <a:r>
              <a:rPr sz="2200" b="1" spc="-10" dirty="0">
                <a:solidFill>
                  <a:srgbClr val="C00000"/>
                </a:solidFill>
                <a:latin typeface="Calibri"/>
                <a:cs typeface="Calibri"/>
              </a:rPr>
              <a:t>with: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Calibri"/>
                <a:cs typeface="Calibri"/>
              </a:rPr>
              <a:t>poor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urinary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stream,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5" dirty="0">
                <a:latin typeface="Calibri"/>
                <a:cs typeface="Calibri"/>
              </a:rPr>
              <a:t>seriously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ill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with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UTI,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10" dirty="0">
                <a:latin typeface="Calibri"/>
                <a:cs typeface="Calibri"/>
              </a:rPr>
              <a:t>palpable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abdominal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masses,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10" dirty="0">
                <a:latin typeface="Calibri"/>
                <a:cs typeface="Calibri"/>
              </a:rPr>
              <a:t>raised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serum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creatinine,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10" dirty="0">
                <a:latin typeface="Calibri"/>
                <a:cs typeface="Calibri"/>
              </a:rPr>
              <a:t>non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coli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UTI,</a:t>
            </a:r>
            <a:endParaRPr sz="2200">
              <a:latin typeface="Calibri"/>
              <a:cs typeface="Calibri"/>
            </a:endParaRPr>
          </a:p>
          <a:p>
            <a:pPr marL="434975" marR="914400" indent="-342900">
              <a:lnSpc>
                <a:spcPts val="2110"/>
              </a:lnSpc>
              <a:spcBef>
                <a:spcPts val="509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15" dirty="0">
                <a:latin typeface="Calibri"/>
                <a:cs typeface="Calibri"/>
              </a:rPr>
              <a:t>febrile</a:t>
            </a:r>
            <a:r>
              <a:rPr sz="2200" spc="-10" dirty="0">
                <a:latin typeface="Calibri"/>
                <a:cs typeface="Calibri"/>
              </a:rPr>
              <a:t> after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48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hours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antibiotic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treatment,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</a:t>
            </a:r>
            <a:endParaRPr sz="2200">
              <a:latin typeface="Calibri"/>
              <a:cs typeface="Calibri"/>
            </a:endParaRPr>
          </a:p>
          <a:p>
            <a:pPr marL="434975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434340" algn="l"/>
                <a:tab pos="434975" algn="l"/>
              </a:tabLst>
            </a:pPr>
            <a:r>
              <a:rPr sz="2200" spc="-15" dirty="0">
                <a:latin typeface="Calibri"/>
                <a:cs typeface="Calibri"/>
              </a:rPr>
              <a:t>recurrent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UTI.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672" y="262457"/>
            <a:ext cx="8298289" cy="121264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693" y="496950"/>
            <a:ext cx="80562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i="1" spc="-5" dirty="0">
                <a:latin typeface="Calibri"/>
                <a:cs typeface="Calibri"/>
              </a:rPr>
              <a:t>Micturating</a:t>
            </a:r>
            <a:r>
              <a:rPr i="1" spc="30" dirty="0">
                <a:latin typeface="Calibri"/>
                <a:cs typeface="Calibri"/>
              </a:rPr>
              <a:t> </a:t>
            </a:r>
            <a:r>
              <a:rPr i="1" spc="-15" dirty="0">
                <a:latin typeface="Calibri"/>
                <a:cs typeface="Calibri"/>
              </a:rPr>
              <a:t>cystourethogram</a:t>
            </a:r>
            <a:r>
              <a:rPr i="1" spc="2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(MCUG)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6348" y="1522844"/>
            <a:ext cx="4105645" cy="71343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57200" y="2174748"/>
            <a:ext cx="4040504" cy="3952240"/>
          </a:xfrm>
          <a:prstGeom prst="rect">
            <a:avLst/>
          </a:prstGeom>
          <a:solidFill>
            <a:srgbClr val="D6E3BC"/>
          </a:solidFill>
        </p:spPr>
        <p:txBody>
          <a:bodyPr vert="horz" wrap="square" lIns="0" tIns="26034" rIns="0" bIns="0" rtlCol="0">
            <a:spAutoFit/>
          </a:bodyPr>
          <a:lstStyle/>
          <a:p>
            <a:pPr marL="434340" marR="241935" indent="-342900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children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10" dirty="0">
                <a:latin typeface="Calibri"/>
                <a:cs typeface="Calibri"/>
              </a:rPr>
              <a:t>second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febrile </a:t>
            </a:r>
            <a:r>
              <a:rPr sz="2400" dirty="0">
                <a:latin typeface="Calibri"/>
                <a:cs typeface="Calibri"/>
              </a:rPr>
              <a:t>UTI who </a:t>
            </a:r>
            <a:r>
              <a:rPr sz="2400" spc="-5" dirty="0">
                <a:latin typeface="Calibri"/>
                <a:cs typeface="Calibri"/>
              </a:rPr>
              <a:t>previously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had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negative</a:t>
            </a:r>
            <a:r>
              <a:rPr sz="2400" spc="-5" dirty="0">
                <a:latin typeface="Calibri"/>
                <a:cs typeface="Calibri"/>
              </a:rPr>
              <a:t> upper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tract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evaluation,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VCUG</a:t>
            </a:r>
            <a:r>
              <a:rPr sz="2400" dirty="0">
                <a:latin typeface="Calibri"/>
                <a:cs typeface="Calibri"/>
              </a:rPr>
              <a:t> is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indicated, because </a:t>
            </a:r>
            <a:r>
              <a:rPr sz="2400" spc="-15" dirty="0">
                <a:latin typeface="Calibri"/>
                <a:cs typeface="Calibri"/>
              </a:rPr>
              <a:t>low- </a:t>
            </a:r>
            <a:r>
              <a:rPr sz="2400" spc="-10" dirty="0">
                <a:latin typeface="Calibri"/>
                <a:cs typeface="Calibri"/>
              </a:rPr>
              <a:t> grade </a:t>
            </a:r>
            <a:r>
              <a:rPr sz="2400" spc="-15" dirty="0">
                <a:latin typeface="Calibri"/>
                <a:cs typeface="Calibri"/>
              </a:rPr>
              <a:t>reflux </a:t>
            </a:r>
            <a:r>
              <a:rPr sz="2400" spc="-5" dirty="0">
                <a:latin typeface="Calibri"/>
                <a:cs typeface="Calibri"/>
              </a:rPr>
              <a:t>predisposes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clinical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pyelonephritis.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09515" y="1513332"/>
            <a:ext cx="4221480" cy="5344795"/>
            <a:chOff x="4509515" y="1513332"/>
            <a:chExt cx="4221480" cy="534479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09515" y="1513332"/>
              <a:ext cx="4221480" cy="865632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645151" y="2174748"/>
              <a:ext cx="4041775" cy="4683760"/>
            </a:xfrm>
            <a:custGeom>
              <a:avLst/>
              <a:gdLst/>
              <a:ahLst/>
              <a:cxnLst/>
              <a:rect l="l" t="t" r="r" b="b"/>
              <a:pathLst>
                <a:path w="4041775" h="4683759">
                  <a:moveTo>
                    <a:pt x="4041648" y="0"/>
                  </a:moveTo>
                  <a:lnTo>
                    <a:pt x="0" y="0"/>
                  </a:lnTo>
                  <a:lnTo>
                    <a:pt x="0" y="4683252"/>
                  </a:lnTo>
                  <a:lnTo>
                    <a:pt x="4041648" y="4683252"/>
                  </a:lnTo>
                  <a:lnTo>
                    <a:pt x="4041648" y="0"/>
                  </a:lnTo>
                  <a:close/>
                </a:path>
              </a:pathLst>
            </a:custGeom>
            <a:solidFill>
              <a:srgbClr val="E6D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724527" y="1694747"/>
            <a:ext cx="3769995" cy="50215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endParaRPr sz="2400" dirty="0">
              <a:latin typeface="Calibri"/>
              <a:cs typeface="Calibri"/>
            </a:endParaRPr>
          </a:p>
          <a:p>
            <a:pPr marL="419100" indent="-407034">
              <a:lnSpc>
                <a:spcPct val="100000"/>
              </a:lnSpc>
              <a:spcBef>
                <a:spcPts val="260"/>
              </a:spcBef>
              <a:buFont typeface="Wingdings"/>
              <a:buChar char=""/>
              <a:tabLst>
                <a:tab pos="419100" algn="l"/>
                <a:tab pos="419734" algn="l"/>
              </a:tabLst>
            </a:pPr>
            <a:r>
              <a:rPr sz="2200" spc="-15" dirty="0">
                <a:latin typeface="Calibri"/>
                <a:cs typeface="Calibri"/>
              </a:rPr>
              <a:t>Infants</a:t>
            </a:r>
            <a:r>
              <a:rPr sz="2200" spc="-5" dirty="0">
                <a:latin typeface="Calibri"/>
                <a:cs typeface="Calibri"/>
              </a:rPr>
              <a:t> with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recurrent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UTI.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ts val="2375"/>
              </a:lnSpc>
              <a:buFont typeface="Wingdings"/>
              <a:buChar char=""/>
              <a:tabLst>
                <a:tab pos="355600" algn="l"/>
              </a:tabLst>
            </a:pPr>
            <a:r>
              <a:rPr sz="2200" b="1" spc="-15" dirty="0">
                <a:latin typeface="Calibri"/>
                <a:cs typeface="Calibri"/>
              </a:rPr>
              <a:t>Infants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with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UTI </a:t>
            </a:r>
            <a:r>
              <a:rPr sz="2200" b="1" spc="-10" dirty="0">
                <a:latin typeface="Calibri"/>
                <a:cs typeface="Calibri"/>
              </a:rPr>
              <a:t>and </a:t>
            </a:r>
            <a:r>
              <a:rPr sz="2200" b="1" spc="-5" dirty="0">
                <a:latin typeface="Calibri"/>
                <a:cs typeface="Calibri"/>
              </a:rPr>
              <a:t>the</a:t>
            </a:r>
            <a:endParaRPr sz="2200" dirty="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b="1" spc="-10" dirty="0">
                <a:latin typeface="Calibri"/>
                <a:cs typeface="Calibri"/>
              </a:rPr>
              <a:t>following </a:t>
            </a:r>
            <a:r>
              <a:rPr sz="2200" b="1" spc="-20" dirty="0">
                <a:latin typeface="Calibri"/>
                <a:cs typeface="Calibri"/>
              </a:rPr>
              <a:t>features:</a:t>
            </a:r>
            <a:endParaRPr sz="2200" dirty="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poor urinary </a:t>
            </a:r>
            <a:r>
              <a:rPr sz="2200" spc="-10" dirty="0">
                <a:latin typeface="Calibri"/>
                <a:cs typeface="Calibri"/>
              </a:rPr>
              <a:t>stream, seriously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ill with UTI, palpable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abdominal masses, </a:t>
            </a:r>
            <a:r>
              <a:rPr sz="2200" spc="-10" dirty="0">
                <a:latin typeface="Calibri"/>
                <a:cs typeface="Calibri"/>
              </a:rPr>
              <a:t>raised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serum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creatinine,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non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E.</a:t>
            </a:r>
            <a:r>
              <a:rPr sz="2200" i="1" spc="-10" dirty="0">
                <a:latin typeface="Calibri"/>
                <a:cs typeface="Calibri"/>
              </a:rPr>
              <a:t> </a:t>
            </a:r>
            <a:r>
              <a:rPr sz="2200" i="1" spc="-15" dirty="0">
                <a:latin typeface="Calibri"/>
                <a:cs typeface="Calibri"/>
              </a:rPr>
              <a:t>coli </a:t>
            </a:r>
            <a:r>
              <a:rPr sz="2200" i="1" spc="-10" dirty="0">
                <a:latin typeface="Calibri"/>
                <a:cs typeface="Calibri"/>
              </a:rPr>
              <a:t> </a:t>
            </a:r>
            <a:r>
              <a:rPr sz="2200" i="1" spc="-5" dirty="0">
                <a:latin typeface="Calibri"/>
                <a:cs typeface="Calibri"/>
              </a:rPr>
              <a:t>UTI,</a:t>
            </a:r>
            <a:r>
              <a:rPr sz="2200" i="1" spc="10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febrile</a:t>
            </a:r>
            <a:r>
              <a:rPr sz="2200" i="1" spc="-15" dirty="0">
                <a:latin typeface="Calibri"/>
                <a:cs typeface="Calibri"/>
              </a:rPr>
              <a:t> after</a:t>
            </a:r>
            <a:r>
              <a:rPr sz="2200" i="1" spc="-5" dirty="0">
                <a:latin typeface="Calibri"/>
                <a:cs typeface="Calibri"/>
              </a:rPr>
              <a:t> 48</a:t>
            </a:r>
            <a:r>
              <a:rPr sz="2200" i="1" spc="5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hours</a:t>
            </a:r>
            <a:r>
              <a:rPr sz="2200" i="1" spc="-20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of </a:t>
            </a:r>
            <a:r>
              <a:rPr sz="2200" i="1" spc="-5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antibiotic</a:t>
            </a:r>
            <a:r>
              <a:rPr sz="2200" i="1" spc="-15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treatment.</a:t>
            </a:r>
            <a:endParaRPr sz="2200" dirty="0">
              <a:latin typeface="Calibri"/>
              <a:cs typeface="Calibri"/>
            </a:endParaRPr>
          </a:p>
          <a:p>
            <a:pPr marL="355600" marR="29209" indent="-342900">
              <a:lnSpc>
                <a:spcPts val="2110"/>
              </a:lnSpc>
              <a:spcBef>
                <a:spcPts val="515"/>
              </a:spcBef>
              <a:buFont typeface="Wingdings"/>
              <a:buChar char=""/>
              <a:tabLst>
                <a:tab pos="355600" algn="l"/>
              </a:tabLst>
            </a:pPr>
            <a:r>
              <a:rPr sz="2200" b="1" spc="-10" dirty="0">
                <a:latin typeface="Calibri"/>
                <a:cs typeface="Calibri"/>
              </a:rPr>
              <a:t>Children </a:t>
            </a:r>
            <a:r>
              <a:rPr sz="2200" b="1" spc="-5" dirty="0">
                <a:latin typeface="Calibri"/>
                <a:cs typeface="Calibri"/>
              </a:rPr>
              <a:t>less than 3 </a:t>
            </a:r>
            <a:r>
              <a:rPr sz="2200" b="1" spc="-15" dirty="0">
                <a:latin typeface="Calibri"/>
                <a:cs typeface="Calibri"/>
              </a:rPr>
              <a:t>years </a:t>
            </a:r>
            <a:r>
              <a:rPr sz="2200" b="1" spc="-5" dirty="0">
                <a:latin typeface="Calibri"/>
                <a:cs typeface="Calibri"/>
              </a:rPr>
              <a:t>old </a:t>
            </a:r>
            <a:r>
              <a:rPr sz="2200" b="1" spc="-484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with </a:t>
            </a:r>
            <a:r>
              <a:rPr sz="2200" b="1" spc="-5" dirty="0">
                <a:latin typeface="Calibri"/>
                <a:cs typeface="Calibri"/>
              </a:rPr>
              <a:t>the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following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features: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Dilatation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on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ultrasound.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Poor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urine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flow.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libri"/>
                <a:cs typeface="Calibri"/>
              </a:rPr>
              <a:t>Non </a:t>
            </a:r>
            <a:r>
              <a:rPr sz="2200" i="1" spc="-5" dirty="0">
                <a:latin typeface="Calibri"/>
                <a:cs typeface="Calibri"/>
              </a:rPr>
              <a:t>E.</a:t>
            </a:r>
            <a:r>
              <a:rPr sz="2200" i="1" spc="-15" dirty="0">
                <a:latin typeface="Calibri"/>
                <a:cs typeface="Calibri"/>
              </a:rPr>
              <a:t> coli </a:t>
            </a:r>
            <a:r>
              <a:rPr sz="2200" i="1" spc="-10" dirty="0">
                <a:latin typeface="Calibri"/>
                <a:cs typeface="Calibri"/>
              </a:rPr>
              <a:t>infection.</a:t>
            </a:r>
            <a:endParaRPr sz="22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libri"/>
                <a:cs typeface="Calibri"/>
              </a:rPr>
              <a:t>Family </a:t>
            </a:r>
            <a:r>
              <a:rPr sz="2200" spc="-10" dirty="0">
                <a:latin typeface="Calibri"/>
                <a:cs typeface="Calibri"/>
              </a:rPr>
              <a:t>history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r>
              <a:rPr sz="2200" spc="-10" dirty="0">
                <a:latin typeface="Calibri"/>
                <a:cs typeface="Calibri"/>
              </a:rPr>
              <a:t> VUR.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4676" y="362711"/>
            <a:ext cx="5040721" cy="33528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3962398"/>
            <a:ext cx="9144000" cy="2895600"/>
            <a:chOff x="0" y="3962398"/>
            <a:chExt cx="9144000" cy="289560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62600" y="3962398"/>
              <a:ext cx="3581399" cy="28575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4311394"/>
              <a:ext cx="7432549" cy="254660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535940" y="4619650"/>
            <a:ext cx="61341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b="1" dirty="0">
                <a:solidFill>
                  <a:srgbClr val="C00000"/>
                </a:solidFill>
                <a:latin typeface="Comic Sans MS"/>
                <a:cs typeface="Comic Sans MS"/>
              </a:rPr>
              <a:t>Thank</a:t>
            </a:r>
            <a:r>
              <a:rPr sz="9600" b="1" spc="-8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9600" b="1" spc="-5" dirty="0">
                <a:solidFill>
                  <a:srgbClr val="C00000"/>
                </a:solidFill>
                <a:latin typeface="Comic Sans MS"/>
                <a:cs typeface="Comic Sans MS"/>
              </a:rPr>
              <a:t>You</a:t>
            </a:r>
            <a:endParaRPr sz="9600">
              <a:latin typeface="Comic Sans MS"/>
              <a:cs typeface="Comic Sans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152400"/>
            <a:ext cx="3886200" cy="32857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07360" y="461899"/>
            <a:ext cx="4257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Prevalence</a:t>
            </a:r>
            <a:r>
              <a:rPr sz="4400" spc="-55" dirty="0"/>
              <a:t> </a:t>
            </a:r>
            <a:r>
              <a:rPr sz="4400" spc="-15" dirty="0"/>
              <a:t>by</a:t>
            </a:r>
            <a:r>
              <a:rPr sz="4400" spc="-30" dirty="0"/>
              <a:t> </a:t>
            </a:r>
            <a:r>
              <a:rPr sz="4400" spc="-10" dirty="0"/>
              <a:t>Age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7726045" cy="32454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prevalence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UTIs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varies</a:t>
            </a:r>
            <a:r>
              <a:rPr sz="32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with</a:t>
            </a:r>
            <a:r>
              <a:rPr sz="32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age.</a:t>
            </a:r>
            <a:endParaRPr sz="3200">
              <a:latin typeface="Calibri"/>
              <a:cs typeface="Calibri"/>
            </a:endParaRPr>
          </a:p>
          <a:p>
            <a:pPr marL="355600" marR="438784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During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the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1st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yr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life</a:t>
            </a:r>
            <a:r>
              <a:rPr sz="3200" spc="-20" dirty="0">
                <a:latin typeface="Calibri"/>
                <a:cs typeface="Calibri"/>
              </a:rPr>
              <a:t>,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male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female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ratio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5" dirty="0">
                <a:latin typeface="Calibri"/>
                <a:cs typeface="Calibri"/>
              </a:rPr>
              <a:t>2.8-5.4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libri"/>
                <a:cs typeface="Calibri"/>
              </a:rPr>
              <a:t>Beyond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1-2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85" dirty="0">
                <a:latin typeface="Calibri"/>
                <a:cs typeface="Calibri"/>
              </a:rPr>
              <a:t>yr,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female</a:t>
            </a:r>
            <a:endParaRPr sz="32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preponderance,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with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male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female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ratio</a:t>
            </a:r>
            <a:r>
              <a:rPr sz="3200" spc="-5" dirty="0">
                <a:latin typeface="Calibri"/>
                <a:cs typeface="Calibri"/>
              </a:rPr>
              <a:t> of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: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10.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27882" y="461899"/>
            <a:ext cx="18897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5" dirty="0"/>
              <a:t>E</a:t>
            </a:r>
            <a:r>
              <a:rPr sz="4400" dirty="0"/>
              <a:t>tio</a:t>
            </a:r>
            <a:r>
              <a:rPr sz="4400" spc="-20" dirty="0"/>
              <a:t>l</a:t>
            </a:r>
            <a:r>
              <a:rPr sz="4400" dirty="0"/>
              <a:t>ogy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83540" y="1681580"/>
            <a:ext cx="7945755" cy="36893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Calibri"/>
                <a:cs typeface="Calibri"/>
              </a:rPr>
              <a:t>UTIs</a:t>
            </a:r>
            <a:r>
              <a:rPr sz="2700" spc="-15" dirty="0">
                <a:latin typeface="Calibri"/>
                <a:cs typeface="Calibri"/>
              </a:rPr>
              <a:t> are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caused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mainly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by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colonic</a:t>
            </a:r>
            <a:r>
              <a:rPr sz="2700" b="1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bacteria.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In </a:t>
            </a:r>
            <a:r>
              <a:rPr sz="2700" b="1" spc="-5" dirty="0">
                <a:solidFill>
                  <a:srgbClr val="C00000"/>
                </a:solidFill>
                <a:latin typeface="Calibri"/>
                <a:cs typeface="Calibri"/>
              </a:rPr>
              <a:t>girls</a:t>
            </a:r>
            <a:r>
              <a:rPr sz="2700" spc="-5" dirty="0">
                <a:latin typeface="Calibri"/>
                <a:cs typeface="Calibri"/>
              </a:rPr>
              <a:t>, 75-90% of </a:t>
            </a:r>
            <a:r>
              <a:rPr sz="2700" dirty="0">
                <a:latin typeface="Calibri"/>
                <a:cs typeface="Calibri"/>
              </a:rPr>
              <a:t>all </a:t>
            </a:r>
            <a:r>
              <a:rPr sz="2700" spc="-10" dirty="0">
                <a:latin typeface="Calibri"/>
                <a:cs typeface="Calibri"/>
              </a:rPr>
              <a:t>infections </a:t>
            </a:r>
            <a:r>
              <a:rPr sz="2700" spc="-15" dirty="0">
                <a:latin typeface="Calibri"/>
                <a:cs typeface="Calibri"/>
              </a:rPr>
              <a:t>are </a:t>
            </a:r>
            <a:r>
              <a:rPr sz="2700" spc="-5" dirty="0">
                <a:latin typeface="Calibri"/>
                <a:cs typeface="Calibri"/>
              </a:rPr>
              <a:t>caused </a:t>
            </a:r>
            <a:r>
              <a:rPr sz="2700" spc="-10" dirty="0">
                <a:latin typeface="Calibri"/>
                <a:cs typeface="Calibri"/>
              </a:rPr>
              <a:t>by 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i="1" spc="-5" dirty="0">
                <a:latin typeface="Calibri"/>
                <a:cs typeface="Calibri"/>
              </a:rPr>
              <a:t>Escherichia</a:t>
            </a:r>
            <a:r>
              <a:rPr sz="2700" i="1" spc="-10" dirty="0">
                <a:latin typeface="Calibri"/>
                <a:cs typeface="Calibri"/>
              </a:rPr>
              <a:t> </a:t>
            </a:r>
            <a:r>
              <a:rPr sz="2700" i="1" spc="-5" dirty="0">
                <a:latin typeface="Calibri"/>
                <a:cs typeface="Calibri"/>
              </a:rPr>
              <a:t>coli</a:t>
            </a:r>
            <a:r>
              <a:rPr sz="2700" spc="-5" dirty="0">
                <a:latin typeface="Calibri"/>
                <a:cs typeface="Calibri"/>
              </a:rPr>
              <a:t>,</a:t>
            </a:r>
            <a:r>
              <a:rPr sz="2700" spc="2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followed </a:t>
            </a:r>
            <a:r>
              <a:rPr sz="2700" spc="-10" dirty="0">
                <a:latin typeface="Calibri"/>
                <a:cs typeface="Calibri"/>
              </a:rPr>
              <a:t>by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i="1" spc="-5" dirty="0">
                <a:latin typeface="Calibri"/>
                <a:cs typeface="Calibri"/>
              </a:rPr>
              <a:t>Klebsiella</a:t>
            </a:r>
            <a:r>
              <a:rPr sz="2700" i="1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spp </a:t>
            </a:r>
            <a:r>
              <a:rPr sz="2700" dirty="0">
                <a:latin typeface="Calibri"/>
                <a:cs typeface="Calibri"/>
              </a:rPr>
              <a:t>and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i="1" spc="-10" dirty="0">
                <a:latin typeface="Calibri"/>
                <a:cs typeface="Calibri"/>
              </a:rPr>
              <a:t>Proteus </a:t>
            </a:r>
            <a:r>
              <a:rPr sz="2700" i="1" spc="-59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spp.</a:t>
            </a:r>
            <a:endParaRPr sz="2700">
              <a:latin typeface="Calibri"/>
              <a:cs typeface="Calibri"/>
            </a:endParaRPr>
          </a:p>
          <a:p>
            <a:pPr marL="355600" marR="7620" indent="-342900">
              <a:lnSpc>
                <a:spcPts val="2920"/>
              </a:lnSpc>
              <a:spcBef>
                <a:spcPts val="6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libri"/>
                <a:cs typeface="Calibri"/>
              </a:rPr>
              <a:t>Some series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report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that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2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C00000"/>
                </a:solidFill>
                <a:latin typeface="Calibri"/>
                <a:cs typeface="Calibri"/>
              </a:rPr>
              <a:t>boys</a:t>
            </a:r>
            <a:r>
              <a:rPr sz="27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&gt;1</a:t>
            </a:r>
            <a:r>
              <a:rPr sz="2700" dirty="0">
                <a:latin typeface="Calibri"/>
                <a:cs typeface="Calibri"/>
              </a:rPr>
              <a:t> yr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of </a:t>
            </a:r>
            <a:r>
              <a:rPr sz="2700" spc="-10" dirty="0">
                <a:latin typeface="Calibri"/>
                <a:cs typeface="Calibri"/>
              </a:rPr>
              <a:t>age, </a:t>
            </a:r>
            <a:r>
              <a:rPr sz="2700" i="1" spc="-10" dirty="0">
                <a:latin typeface="Calibri"/>
                <a:cs typeface="Calibri"/>
              </a:rPr>
              <a:t>Proteus</a:t>
            </a:r>
            <a:r>
              <a:rPr sz="2700" i="1" spc="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spc="-5" dirty="0">
                <a:latin typeface="Calibri"/>
                <a:cs typeface="Calibri"/>
              </a:rPr>
              <a:t>common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-5" dirty="0">
                <a:latin typeface="Calibri"/>
                <a:cs typeface="Calibri"/>
              </a:rPr>
              <a:t>cause </a:t>
            </a:r>
            <a:r>
              <a:rPr sz="2700" dirty="0">
                <a:latin typeface="Calibri"/>
                <a:cs typeface="Calibri"/>
              </a:rPr>
              <a:t>as </a:t>
            </a:r>
            <a:r>
              <a:rPr sz="2700" i="1" spc="-5" dirty="0">
                <a:latin typeface="Calibri"/>
                <a:cs typeface="Calibri"/>
              </a:rPr>
              <a:t>E. </a:t>
            </a:r>
            <a:r>
              <a:rPr sz="2700" i="1" spc="-10" dirty="0">
                <a:latin typeface="Calibri"/>
                <a:cs typeface="Calibri"/>
              </a:rPr>
              <a:t>coli; </a:t>
            </a:r>
            <a:r>
              <a:rPr sz="2700" spc="-15" dirty="0">
                <a:latin typeface="Calibri"/>
                <a:cs typeface="Calibri"/>
              </a:rPr>
              <a:t>others </a:t>
            </a:r>
            <a:r>
              <a:rPr sz="2700" spc="-10" dirty="0">
                <a:latin typeface="Calibri"/>
                <a:cs typeface="Calibri"/>
              </a:rPr>
              <a:t>report </a:t>
            </a:r>
            <a:r>
              <a:rPr sz="2700" dirty="0">
                <a:latin typeface="Calibri"/>
                <a:cs typeface="Calibri"/>
              </a:rPr>
              <a:t>a 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preponderance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of</a:t>
            </a:r>
            <a:r>
              <a:rPr sz="2700" spc="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gram-positive</a:t>
            </a:r>
            <a:r>
              <a:rPr sz="2700" spc="-15" dirty="0">
                <a:latin typeface="Calibri"/>
                <a:cs typeface="Calibri"/>
              </a:rPr>
              <a:t> organisms </a:t>
            </a:r>
            <a:r>
              <a:rPr sz="2700" dirty="0">
                <a:latin typeface="Calibri"/>
                <a:cs typeface="Calibri"/>
              </a:rPr>
              <a:t>in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boys.</a:t>
            </a:r>
            <a:endParaRPr sz="2700">
              <a:latin typeface="Calibri"/>
              <a:cs typeface="Calibri"/>
            </a:endParaRPr>
          </a:p>
          <a:p>
            <a:pPr marL="355600" marR="419734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i="1" spc="-15" dirty="0">
                <a:latin typeface="Calibri"/>
                <a:cs typeface="Calibri"/>
              </a:rPr>
              <a:t>Staphylococcus </a:t>
            </a:r>
            <a:r>
              <a:rPr sz="2700" i="1" spc="-5" dirty="0">
                <a:latin typeface="Calibri"/>
                <a:cs typeface="Calibri"/>
              </a:rPr>
              <a:t>saprophyticus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15" dirty="0">
                <a:latin typeface="Calibri"/>
                <a:cs typeface="Calibri"/>
              </a:rPr>
              <a:t>enterococcus are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pathogens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in </a:t>
            </a:r>
            <a:r>
              <a:rPr sz="2700" spc="-5" dirty="0">
                <a:latin typeface="Calibri"/>
                <a:cs typeface="Calibri"/>
              </a:rPr>
              <a:t>both </a:t>
            </a:r>
            <a:r>
              <a:rPr sz="2700" spc="-25" dirty="0">
                <a:latin typeface="Calibri"/>
                <a:cs typeface="Calibri"/>
              </a:rPr>
              <a:t>sexes.</a:t>
            </a:r>
            <a:endParaRPr sz="27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1800" y="5143499"/>
            <a:ext cx="2362199" cy="17144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3086"/>
            <a:ext cx="8289440" cy="12134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7110" marR="5080" indent="-139827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Clinical</a:t>
            </a:r>
            <a:r>
              <a:rPr spc="-5" dirty="0"/>
              <a:t> </a:t>
            </a:r>
            <a:r>
              <a:rPr spc="-20" dirty="0"/>
              <a:t>Manifestations</a:t>
            </a:r>
            <a:r>
              <a:rPr dirty="0"/>
              <a:t> </a:t>
            </a:r>
            <a:r>
              <a:rPr spc="-5" dirty="0"/>
              <a:t>and </a:t>
            </a:r>
            <a:r>
              <a:rPr spc="-885" dirty="0"/>
              <a:t> </a:t>
            </a:r>
            <a:r>
              <a:rPr spc="-10" dirty="0"/>
              <a:t>Classification: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09941"/>
            <a:ext cx="5259070" cy="2367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3 basic</a:t>
            </a:r>
            <a:r>
              <a:rPr sz="32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forms</a:t>
            </a:r>
            <a:r>
              <a:rPr sz="3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UTI </a:t>
            </a:r>
            <a:r>
              <a:rPr sz="3200" b="1" spc="-10" dirty="0">
                <a:solidFill>
                  <a:srgbClr val="C00000"/>
                </a:solidFill>
                <a:latin typeface="Calibri"/>
                <a:cs typeface="Calibri"/>
              </a:rPr>
              <a:t>are</a:t>
            </a:r>
            <a:r>
              <a:rPr sz="32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375F92"/>
                </a:solidFill>
                <a:latin typeface="Calibri"/>
                <a:cs typeface="Calibri"/>
              </a:rPr>
              <a:t>pyelonephritis,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375F92"/>
                </a:solidFill>
                <a:latin typeface="Calibri"/>
                <a:cs typeface="Calibri"/>
              </a:rPr>
              <a:t>cystitis,</a:t>
            </a:r>
            <a:r>
              <a:rPr sz="3200" b="1" spc="-60" dirty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375F92"/>
                </a:solidFill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solidFill>
                  <a:srgbClr val="375F92"/>
                </a:solidFill>
                <a:latin typeface="Calibri"/>
                <a:cs typeface="Calibri"/>
              </a:rPr>
              <a:t>asymptomatic</a:t>
            </a:r>
            <a:r>
              <a:rPr sz="3200" b="1" spc="-90" dirty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375F92"/>
                </a:solidFill>
                <a:latin typeface="Calibri"/>
                <a:cs typeface="Calibri"/>
              </a:rPr>
              <a:t>bacteriuria.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444" y="4020802"/>
            <a:ext cx="2728824" cy="26847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67400" y="3361961"/>
            <a:ext cx="2905125" cy="31245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9097" y="461899"/>
            <a:ext cx="53060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Clinical</a:t>
            </a:r>
            <a:r>
              <a:rPr sz="4400" spc="-55" dirty="0"/>
              <a:t> </a:t>
            </a:r>
            <a:r>
              <a:rPr sz="4400" spc="-5" dirty="0"/>
              <a:t>Pyelonephritis: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976234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6675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Clinical </a:t>
            </a:r>
            <a:r>
              <a:rPr sz="3200" b="1" spc="-10" dirty="0">
                <a:latin typeface="Calibri"/>
                <a:cs typeface="Calibri"/>
              </a:rPr>
              <a:t>pyelonephritis </a:t>
            </a:r>
            <a:r>
              <a:rPr sz="3200" dirty="0">
                <a:latin typeface="Calibri"/>
                <a:cs typeface="Calibri"/>
              </a:rPr>
              <a:t>is </a:t>
            </a:r>
            <a:r>
              <a:rPr sz="3200" spc="-15" dirty="0">
                <a:latin typeface="Calibri"/>
                <a:cs typeface="Calibri"/>
              </a:rPr>
              <a:t>characterized by </a:t>
            </a: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all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following:</a:t>
            </a:r>
            <a:endParaRPr sz="3200">
              <a:latin typeface="Calibri"/>
              <a:cs typeface="Calibri"/>
            </a:endParaRPr>
          </a:p>
          <a:p>
            <a:pPr marL="355600" marR="1079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abdominal, </a:t>
            </a:r>
            <a:r>
              <a:rPr sz="3200" spc="-5" dirty="0">
                <a:latin typeface="Calibri"/>
                <a:cs typeface="Calibri"/>
              </a:rPr>
              <a:t>back,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5" dirty="0">
                <a:latin typeface="Calibri"/>
                <a:cs typeface="Calibri"/>
              </a:rPr>
              <a:t>flank pain; </a:t>
            </a:r>
            <a:r>
              <a:rPr sz="3200" spc="-25" dirty="0">
                <a:latin typeface="Calibri"/>
                <a:cs typeface="Calibri"/>
              </a:rPr>
              <a:t>fever; </a:t>
            </a:r>
            <a:r>
              <a:rPr sz="3200" dirty="0">
                <a:latin typeface="Calibri"/>
                <a:cs typeface="Calibri"/>
              </a:rPr>
              <a:t>malaise;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nausea; vomiting; </a:t>
            </a:r>
            <a:r>
              <a:rPr sz="3200" dirty="0">
                <a:latin typeface="Calibri"/>
                <a:cs typeface="Calibri"/>
              </a:rPr>
              <a:t>and, </a:t>
            </a:r>
            <a:r>
              <a:rPr sz="3200" spc="-20" dirty="0">
                <a:latin typeface="Calibri"/>
                <a:cs typeface="Calibri"/>
              </a:rPr>
              <a:t>occasionally, </a:t>
            </a:r>
            <a:r>
              <a:rPr sz="3200" spc="-5" dirty="0">
                <a:latin typeface="Calibri"/>
                <a:cs typeface="Calibri"/>
              </a:rPr>
              <a:t>diarrhea.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b="1" i="1" spc="-15" dirty="0">
                <a:solidFill>
                  <a:srgbClr val="375F92"/>
                </a:solidFill>
                <a:latin typeface="Calibri"/>
                <a:cs typeface="Calibri"/>
              </a:rPr>
              <a:t>Fever </a:t>
            </a:r>
            <a:r>
              <a:rPr sz="3200" i="1" spc="-5" dirty="0">
                <a:latin typeface="Calibri"/>
                <a:cs typeface="Calibri"/>
              </a:rPr>
              <a:t>may</a:t>
            </a:r>
            <a:r>
              <a:rPr sz="3200" i="1" spc="1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be the</a:t>
            </a:r>
            <a:r>
              <a:rPr sz="3200" i="1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only</a:t>
            </a:r>
            <a:r>
              <a:rPr sz="3200" i="1" dirty="0">
                <a:latin typeface="Calibri"/>
                <a:cs typeface="Calibri"/>
              </a:rPr>
              <a:t> </a:t>
            </a:r>
            <a:r>
              <a:rPr sz="3200" i="1" spc="-15" dirty="0">
                <a:latin typeface="Calibri"/>
                <a:cs typeface="Calibri"/>
              </a:rPr>
              <a:t>manifestation</a:t>
            </a:r>
            <a:r>
              <a:rPr sz="3200" spc="-15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C00000"/>
                </a:solidFill>
                <a:latin typeface="Calibri"/>
                <a:cs typeface="Calibri"/>
              </a:rPr>
              <a:t>Newborns </a:t>
            </a:r>
            <a:r>
              <a:rPr sz="3200" spc="-10" dirty="0">
                <a:latin typeface="Calibri"/>
                <a:cs typeface="Calibri"/>
              </a:rPr>
              <a:t>can show </a:t>
            </a:r>
            <a:r>
              <a:rPr sz="3200" spc="-5" dirty="0">
                <a:latin typeface="Calibri"/>
                <a:cs typeface="Calibri"/>
              </a:rPr>
              <a:t>nonspecific </a:t>
            </a:r>
            <a:r>
              <a:rPr sz="3200" spc="-15" dirty="0">
                <a:latin typeface="Calibri"/>
                <a:cs typeface="Calibri"/>
              </a:rPr>
              <a:t>symptoms 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such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poor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feeding,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irritability,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jaundice,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weight </a:t>
            </a:r>
            <a:r>
              <a:rPr sz="3200" dirty="0">
                <a:latin typeface="Calibri"/>
                <a:cs typeface="Calibri"/>
              </a:rPr>
              <a:t>loss.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3794"/>
            <a:ext cx="7839709" cy="44151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marR="128270" indent="-342900">
              <a:lnSpc>
                <a:spcPts val="2880"/>
              </a:lnSpc>
              <a:spcBef>
                <a:spcPts val="7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Pyelonephritis</a:t>
            </a:r>
            <a:r>
              <a:rPr sz="3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 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most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common serious </a:t>
            </a:r>
            <a:r>
              <a:rPr sz="3000" spc="-5" dirty="0">
                <a:latin typeface="Calibri"/>
                <a:cs typeface="Calibri"/>
              </a:rPr>
              <a:t> bacterial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infection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infants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&lt;24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mo</a:t>
            </a:r>
            <a:r>
              <a:rPr sz="3000" spc="-5" dirty="0">
                <a:latin typeface="Calibri"/>
                <a:cs typeface="Calibri"/>
              </a:rPr>
              <a:t> of</a:t>
            </a:r>
            <a:r>
              <a:rPr sz="3000" spc="-10" dirty="0">
                <a:latin typeface="Calibri"/>
                <a:cs typeface="Calibri"/>
              </a:rPr>
              <a:t> age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who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have</a:t>
            </a:r>
            <a:r>
              <a:rPr sz="3000" spc="-25" dirty="0">
                <a:latin typeface="Calibri"/>
                <a:cs typeface="Calibri"/>
              </a:rPr>
              <a:t> fever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without an</a:t>
            </a:r>
            <a:r>
              <a:rPr sz="3000" spc="-5" dirty="0">
                <a:latin typeface="Calibri"/>
                <a:cs typeface="Calibri"/>
              </a:rPr>
              <a:t> obvious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focus.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These </a:t>
            </a:r>
            <a:r>
              <a:rPr sz="3000" spc="-15" dirty="0">
                <a:latin typeface="Calibri"/>
                <a:cs typeface="Calibri"/>
              </a:rPr>
              <a:t>symptoms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indication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that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there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 bacterial</a:t>
            </a:r>
            <a:r>
              <a:rPr sz="3000" spc="-15" dirty="0">
                <a:latin typeface="Calibri"/>
                <a:cs typeface="Calibri"/>
              </a:rPr>
              <a:t> involvement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5" dirty="0">
                <a:latin typeface="Calibri"/>
                <a:cs typeface="Calibri"/>
              </a:rPr>
              <a:t> upper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urinary</a:t>
            </a:r>
            <a:r>
              <a:rPr sz="3000" spc="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tract.</a:t>
            </a:r>
            <a:endParaRPr sz="3000">
              <a:latin typeface="Calibri"/>
              <a:cs typeface="Calibri"/>
            </a:endParaRPr>
          </a:p>
          <a:p>
            <a:pPr marL="355600" marR="12065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libri"/>
                <a:cs typeface="Calibri"/>
              </a:rPr>
              <a:t>Involvement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renal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parenchyma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10" dirty="0">
                <a:latin typeface="Calibri"/>
                <a:cs typeface="Calibri"/>
              </a:rPr>
              <a:t>termed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i="1" spc="-10" dirty="0">
                <a:solidFill>
                  <a:srgbClr val="C00000"/>
                </a:solidFill>
                <a:latin typeface="Calibri"/>
                <a:cs typeface="Calibri"/>
              </a:rPr>
              <a:t>acute </a:t>
            </a:r>
            <a:r>
              <a:rPr sz="3000" i="1" spc="-5" dirty="0">
                <a:solidFill>
                  <a:srgbClr val="C00000"/>
                </a:solidFill>
                <a:latin typeface="Calibri"/>
                <a:cs typeface="Calibri"/>
              </a:rPr>
              <a:t>pyelonephritis</a:t>
            </a:r>
            <a:r>
              <a:rPr sz="3000" i="1" spc="-5" dirty="0">
                <a:latin typeface="Calibri"/>
                <a:cs typeface="Calibri"/>
              </a:rPr>
              <a:t>, </a:t>
            </a:r>
            <a:r>
              <a:rPr sz="3000" spc="-10" dirty="0">
                <a:latin typeface="Calibri"/>
                <a:cs typeface="Calibri"/>
              </a:rPr>
              <a:t>whereas if there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no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parenchymal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involvement,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condition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may</a:t>
            </a:r>
            <a:r>
              <a:rPr sz="3000" spc="-5" dirty="0">
                <a:latin typeface="Calibri"/>
                <a:cs typeface="Calibri"/>
              </a:rPr>
              <a:t> be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termed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i="1" spc="-5" dirty="0">
                <a:solidFill>
                  <a:srgbClr val="C00000"/>
                </a:solidFill>
                <a:latin typeface="Calibri"/>
                <a:cs typeface="Calibri"/>
              </a:rPr>
              <a:t>pyelitis</a:t>
            </a:r>
            <a:r>
              <a:rPr sz="3000" i="1" spc="-5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  <a:p>
            <a:pPr marL="355600" marR="40195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libri"/>
                <a:cs typeface="Calibri"/>
              </a:rPr>
              <a:t>Acute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pyelonephritis</a:t>
            </a:r>
            <a:r>
              <a:rPr sz="3000" spc="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can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result</a:t>
            </a:r>
            <a:r>
              <a:rPr sz="3000" spc="-5" dirty="0">
                <a:latin typeface="Calibri"/>
                <a:cs typeface="Calibri"/>
              </a:rPr>
              <a:t> in</a:t>
            </a:r>
            <a:r>
              <a:rPr sz="3000" spc="-10" dirty="0">
                <a:latin typeface="Calibri"/>
                <a:cs typeface="Calibri"/>
              </a:rPr>
              <a:t> renal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injury,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termed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pyelonephritic</a:t>
            </a:r>
            <a:r>
              <a:rPr sz="3000" i="1" spc="-3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scarring.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4166" y="6053619"/>
            <a:ext cx="3196742" cy="6322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01944" y="6133591"/>
            <a:ext cx="2903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Clinical</a:t>
            </a:r>
            <a:r>
              <a:rPr sz="24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Pyelonephritis: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600" y="4961701"/>
            <a:ext cx="2234711" cy="174050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14056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3790" y="339597"/>
            <a:ext cx="18383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5" dirty="0"/>
              <a:t>Cystitis: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410970"/>
            <a:ext cx="7995920" cy="31349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4191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libri"/>
                <a:cs typeface="Calibri"/>
              </a:rPr>
              <a:t>Cystitis </a:t>
            </a:r>
            <a:r>
              <a:rPr sz="3000" spc="-15" dirty="0">
                <a:latin typeface="Calibri"/>
                <a:cs typeface="Calibri"/>
              </a:rPr>
              <a:t>indicates </a:t>
            </a:r>
            <a:r>
              <a:rPr sz="3000" spc="-10" dirty="0">
                <a:latin typeface="Calibri"/>
                <a:cs typeface="Calibri"/>
              </a:rPr>
              <a:t>that there </a:t>
            </a:r>
            <a:r>
              <a:rPr sz="3000" dirty="0">
                <a:latin typeface="Calibri"/>
                <a:cs typeface="Calibri"/>
              </a:rPr>
              <a:t>is </a:t>
            </a:r>
            <a:r>
              <a:rPr sz="3000" spc="-5" dirty="0">
                <a:latin typeface="Calibri"/>
                <a:cs typeface="Calibri"/>
              </a:rPr>
              <a:t>bladder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involvement; symptoms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include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dysuria,</a:t>
            </a:r>
            <a:r>
              <a:rPr sz="3000" spc="20" dirty="0">
                <a:latin typeface="Calibri"/>
                <a:cs typeface="Calibri"/>
              </a:rPr>
              <a:t> </a:t>
            </a:r>
            <a:r>
              <a:rPr sz="3000" spc="-40" dirty="0">
                <a:latin typeface="Calibri"/>
                <a:cs typeface="Calibri"/>
              </a:rPr>
              <a:t>urgency,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frequency,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suprapubic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pain,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incontinence,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malodorous</a:t>
            </a:r>
            <a:r>
              <a:rPr sz="3000" spc="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urine.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Cystitis</a:t>
            </a:r>
            <a:r>
              <a:rPr sz="3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does not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 cause </a:t>
            </a:r>
            <a:r>
              <a:rPr sz="3000" b="1" spc="-20" dirty="0">
                <a:solidFill>
                  <a:srgbClr val="C00000"/>
                </a:solidFill>
                <a:latin typeface="Calibri"/>
                <a:cs typeface="Calibri"/>
              </a:rPr>
              <a:t>fever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 and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does</a:t>
            </a:r>
            <a:r>
              <a:rPr sz="30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not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result </a:t>
            </a:r>
            <a:r>
              <a:rPr sz="3000" b="1" spc="-6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C00000"/>
                </a:solidFill>
                <a:latin typeface="Calibri"/>
                <a:cs typeface="Calibri"/>
              </a:rPr>
              <a:t>in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renal</a:t>
            </a:r>
            <a:r>
              <a:rPr sz="3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000" b="1" spc="-25" dirty="0">
                <a:solidFill>
                  <a:srgbClr val="C00000"/>
                </a:solidFill>
                <a:latin typeface="Calibri"/>
                <a:cs typeface="Calibri"/>
              </a:rPr>
              <a:t>injury.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Malodorous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urine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5" dirty="0">
                <a:latin typeface="Calibri"/>
                <a:cs typeface="Calibri"/>
              </a:rPr>
              <a:t> not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specific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for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UTI.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16086" y="4652173"/>
            <a:ext cx="1883391" cy="21296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2038" y="262487"/>
            <a:ext cx="8289440" cy="12069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4257" y="461899"/>
            <a:ext cx="6682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Pathogenesis</a:t>
            </a:r>
            <a:r>
              <a:rPr sz="4400" spc="-45" dirty="0"/>
              <a:t> </a:t>
            </a:r>
            <a:r>
              <a:rPr sz="4400" dirty="0"/>
              <a:t>and</a:t>
            </a:r>
            <a:r>
              <a:rPr sz="4400" spc="-15" dirty="0"/>
              <a:t> Pathology: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26489"/>
            <a:ext cx="7782559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Most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UTIs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are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ascending</a:t>
            </a:r>
            <a:r>
              <a:rPr sz="3000" spc="-10" dirty="0">
                <a:latin typeface="Calibri"/>
                <a:cs typeface="Calibri"/>
              </a:rPr>
              <a:t> infections.</a:t>
            </a:r>
            <a:endParaRPr sz="3000">
              <a:latin typeface="Calibri"/>
              <a:cs typeface="Calibri"/>
            </a:endParaRPr>
          </a:p>
          <a:p>
            <a:pPr marL="355600" marR="173990" indent="-342900">
              <a:lnSpc>
                <a:spcPts val="2880"/>
              </a:lnSpc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libri"/>
                <a:cs typeface="Calibri"/>
              </a:rPr>
              <a:t>The</a:t>
            </a:r>
            <a:r>
              <a:rPr sz="3000" spc="-10" dirty="0">
                <a:latin typeface="Calibri"/>
                <a:cs typeface="Calibri"/>
              </a:rPr>
              <a:t> bacteria</a:t>
            </a:r>
            <a:r>
              <a:rPr sz="3000" dirty="0">
                <a:latin typeface="Calibri"/>
                <a:cs typeface="Calibri"/>
              </a:rPr>
              <a:t> arise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from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fecal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flora,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colonize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perineum,</a:t>
            </a:r>
            <a:r>
              <a:rPr sz="3000" spc="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5" dirty="0">
                <a:latin typeface="Calibri"/>
                <a:cs typeface="Calibri"/>
              </a:rPr>
              <a:t>enter</a:t>
            </a:r>
            <a:r>
              <a:rPr sz="3000" dirty="0">
                <a:latin typeface="Calibri"/>
                <a:cs typeface="Calibri"/>
              </a:rPr>
              <a:t> 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bladder </a:t>
            </a:r>
            <a:r>
              <a:rPr sz="3000" dirty="0">
                <a:latin typeface="Calibri"/>
                <a:cs typeface="Calibri"/>
              </a:rPr>
              <a:t>via</a:t>
            </a:r>
            <a:r>
              <a:rPr sz="3000" spc="-5" dirty="0">
                <a:latin typeface="Calibri"/>
                <a:cs typeface="Calibri"/>
              </a:rPr>
              <a:t> the 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urethra.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latin typeface="Calibri"/>
                <a:cs typeface="Calibri"/>
              </a:rPr>
              <a:t>In </a:t>
            </a:r>
            <a:r>
              <a:rPr sz="3000" b="1" spc="-5" dirty="0">
                <a:latin typeface="Calibri"/>
                <a:cs typeface="Calibri"/>
              </a:rPr>
              <a:t>uncircumcised </a:t>
            </a:r>
            <a:r>
              <a:rPr sz="3000" b="1" spc="-10" dirty="0">
                <a:latin typeface="Calibri"/>
                <a:cs typeface="Calibri"/>
              </a:rPr>
              <a:t>boys, </a:t>
            </a:r>
            <a:r>
              <a:rPr sz="3000" b="1" dirty="0">
                <a:latin typeface="Calibri"/>
                <a:cs typeface="Calibri"/>
              </a:rPr>
              <a:t>the </a:t>
            </a:r>
            <a:r>
              <a:rPr sz="3000" b="1" spc="-5" dirty="0">
                <a:latin typeface="Calibri"/>
                <a:cs typeface="Calibri"/>
              </a:rPr>
              <a:t>bacterial </a:t>
            </a:r>
            <a:r>
              <a:rPr sz="3000" b="1" spc="-10" dirty="0">
                <a:latin typeface="Calibri"/>
                <a:cs typeface="Calibri"/>
              </a:rPr>
              <a:t>pathogens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arise </a:t>
            </a:r>
            <a:r>
              <a:rPr sz="3000" b="1" spc="-10" dirty="0">
                <a:latin typeface="Calibri"/>
                <a:cs typeface="Calibri"/>
              </a:rPr>
              <a:t>from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the </a:t>
            </a:r>
            <a:r>
              <a:rPr sz="3000" b="1" spc="-15" dirty="0">
                <a:latin typeface="Calibri"/>
                <a:cs typeface="Calibri"/>
              </a:rPr>
              <a:t>flora</a:t>
            </a:r>
            <a:r>
              <a:rPr sz="3000" b="1" spc="-5" dirty="0">
                <a:latin typeface="Calibri"/>
                <a:cs typeface="Calibri"/>
              </a:rPr>
              <a:t> beneath </a:t>
            </a:r>
            <a:r>
              <a:rPr sz="3000" b="1" dirty="0">
                <a:latin typeface="Calibri"/>
                <a:cs typeface="Calibri"/>
              </a:rPr>
              <a:t>the</a:t>
            </a:r>
            <a:r>
              <a:rPr sz="3000" b="1" spc="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prepuce.</a:t>
            </a:r>
            <a:endParaRPr sz="3000">
              <a:latin typeface="Calibri"/>
              <a:cs typeface="Calibri"/>
            </a:endParaRPr>
          </a:p>
          <a:p>
            <a:pPr marL="355600" marR="384175" indent="-342900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In some </a:t>
            </a:r>
            <a:r>
              <a:rPr sz="3000" spc="-5" dirty="0">
                <a:latin typeface="Calibri"/>
                <a:cs typeface="Calibri"/>
              </a:rPr>
              <a:t>cases,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bacteria </a:t>
            </a:r>
            <a:r>
              <a:rPr sz="3000" spc="-5" dirty="0">
                <a:latin typeface="Calibri"/>
                <a:cs typeface="Calibri"/>
              </a:rPr>
              <a:t>causing </a:t>
            </a:r>
            <a:r>
              <a:rPr sz="3000" spc="-10" dirty="0">
                <a:latin typeface="Calibri"/>
                <a:cs typeface="Calibri"/>
              </a:rPr>
              <a:t>cystitis 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ascend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5" dirty="0">
                <a:latin typeface="Calibri"/>
                <a:cs typeface="Calibri"/>
              </a:rPr>
              <a:t> kidney </a:t>
            </a:r>
            <a:r>
              <a:rPr sz="3000" spc="-10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cause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Calibri"/>
                <a:cs typeface="Calibri"/>
              </a:rPr>
              <a:t>pyelonephritis</a:t>
            </a:r>
            <a:r>
              <a:rPr sz="3000" spc="-10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  <a:p>
            <a:pPr marL="355600" indent="-342900">
              <a:lnSpc>
                <a:spcPts val="324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40" dirty="0">
                <a:latin typeface="Calibri"/>
                <a:cs typeface="Calibri"/>
              </a:rPr>
              <a:t>Rarely,</a:t>
            </a:r>
            <a:r>
              <a:rPr sz="3000" spc="-10" dirty="0">
                <a:latin typeface="Calibri"/>
                <a:cs typeface="Calibri"/>
              </a:rPr>
              <a:t> renal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infection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occurs by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hematogenous</a:t>
            </a:r>
            <a:endParaRPr sz="3000">
              <a:latin typeface="Calibri"/>
              <a:cs typeface="Calibri"/>
            </a:endParaRPr>
          </a:p>
          <a:p>
            <a:pPr marL="355600">
              <a:lnSpc>
                <a:spcPts val="3240"/>
              </a:lnSpc>
            </a:pPr>
            <a:r>
              <a:rPr sz="3000" spc="-10" dirty="0">
                <a:latin typeface="Calibri"/>
                <a:cs typeface="Calibri"/>
              </a:rPr>
              <a:t>spread,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endocarditis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or </a:t>
            </a:r>
            <a:r>
              <a:rPr sz="3000" dirty="0">
                <a:latin typeface="Calibri"/>
                <a:cs typeface="Calibri"/>
              </a:rPr>
              <a:t>in some</a:t>
            </a:r>
            <a:r>
              <a:rPr sz="3000" spc="-10" dirty="0">
                <a:latin typeface="Calibri"/>
                <a:cs typeface="Calibri"/>
              </a:rPr>
              <a:t> neonates.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1620</Words>
  <Application>Microsoft Office PowerPoint</Application>
  <PresentationFormat>On-screen Show (4:3)</PresentationFormat>
  <Paragraphs>150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Comic Sans MS</vt:lpstr>
      <vt:lpstr>Times New Roman</vt:lpstr>
      <vt:lpstr>Wingdings</vt:lpstr>
      <vt:lpstr>Office Theme</vt:lpstr>
      <vt:lpstr>PowerPoint Presentation</vt:lpstr>
      <vt:lpstr>Prevalence and Etiology:</vt:lpstr>
      <vt:lpstr>Prevalence by Age</vt:lpstr>
      <vt:lpstr>Etiology</vt:lpstr>
      <vt:lpstr>Clinical Manifestations and  Classification:</vt:lpstr>
      <vt:lpstr>Clinical Pyelonephritis:</vt:lpstr>
      <vt:lpstr>PowerPoint Presentation</vt:lpstr>
      <vt:lpstr>Cystitis:</vt:lpstr>
      <vt:lpstr>Pathogenesis and Pathology:</vt:lpstr>
      <vt:lpstr>RISK FACTORS FOR URINARY TRACT  INFECTION:</vt:lpstr>
      <vt:lpstr>Diagnosis: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 for imaging</vt:lpstr>
      <vt:lpstr>Imaging Studies:</vt:lpstr>
      <vt:lpstr>Imaging Studies: lower urinary tract</vt:lpstr>
      <vt:lpstr>Sonogram</vt:lpstr>
      <vt:lpstr>Micturating cystourethogram (MCUG)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Moses</dc:creator>
  <cp:lastModifiedBy>MOSES</cp:lastModifiedBy>
  <cp:revision>3</cp:revision>
  <dcterms:created xsi:type="dcterms:W3CDTF">2021-05-11T14:29:46Z</dcterms:created>
  <dcterms:modified xsi:type="dcterms:W3CDTF">2022-04-13T18:52:08Z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2021-05-11T00:00:00Z</vt:filetime>
  </property>
</Properties>
</file>