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5"/>
  </p:notesMasterIdLst>
  <p:sldIdLst>
    <p:sldId id="257" r:id="rId2"/>
    <p:sldId id="258" r:id="rId3"/>
    <p:sldId id="259" r:id="rId4"/>
    <p:sldId id="260" r:id="rId5"/>
    <p:sldId id="305" r:id="rId6"/>
    <p:sldId id="306" r:id="rId7"/>
    <p:sldId id="307" r:id="rId8"/>
    <p:sldId id="262" r:id="rId9"/>
    <p:sldId id="263" r:id="rId10"/>
    <p:sldId id="264" r:id="rId11"/>
    <p:sldId id="265" r:id="rId12"/>
    <p:sldId id="266" r:id="rId13"/>
    <p:sldId id="310"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308" r:id="rId47"/>
    <p:sldId id="311" r:id="rId48"/>
    <p:sldId id="309" r:id="rId49"/>
    <p:sldId id="299" r:id="rId50"/>
    <p:sldId id="300" r:id="rId51"/>
    <p:sldId id="301" r:id="rId52"/>
    <p:sldId id="302" r:id="rId53"/>
    <p:sldId id="303"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7" autoAdjust="0"/>
    <p:restoredTop sz="94660"/>
  </p:normalViewPr>
  <p:slideViewPr>
    <p:cSldViewPr snapToGrid="0">
      <p:cViewPr varScale="1">
        <p:scale>
          <a:sx n="35" d="100"/>
          <a:sy n="35" d="100"/>
        </p:scale>
        <p:origin x="30"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FB725E-731B-476E-AF24-9451AEC3A2A2}" type="datetimeFigureOut">
              <a:rPr lang="en-US" smtClean="0"/>
              <a:t>07-Jan-22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809816-16C1-4870-B548-EB80DAA3486D}" type="slidenum">
              <a:rPr lang="en-US" smtClean="0"/>
              <a:t>‹#›</a:t>
            </a:fld>
            <a:endParaRPr lang="en-US"/>
          </a:p>
        </p:txBody>
      </p:sp>
    </p:spTree>
    <p:extLst>
      <p:ext uri="{BB962C8B-B14F-4D97-AF65-F5344CB8AC3E}">
        <p14:creationId xmlns:p14="http://schemas.microsoft.com/office/powerpoint/2010/main" val="52823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FCDBDE-E1FD-49CB-A879-6A54935A0936}" type="slidenum">
              <a:rPr lang="en-US" smtClean="0"/>
              <a:t>11</a:t>
            </a:fld>
            <a:endParaRPr lang="en-US"/>
          </a:p>
        </p:txBody>
      </p:sp>
    </p:spTree>
    <p:extLst>
      <p:ext uri="{BB962C8B-B14F-4D97-AF65-F5344CB8AC3E}">
        <p14:creationId xmlns:p14="http://schemas.microsoft.com/office/powerpoint/2010/main" val="50195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21FEF4D1-F3AC-4A69-8A2A-D90C9C43BDB9}" type="datetimeFigureOut">
              <a:rPr lang="en-US">
                <a:solidFill>
                  <a:srgbClr val="F4E7ED">
                    <a:shade val="90000"/>
                  </a:srgbClr>
                </a:solidFill>
              </a:rPr>
              <a:pPr>
                <a:defRPr/>
              </a:pPr>
              <a:t>07-Jan-22</a:t>
            </a:fld>
            <a:endParaRPr lang="en-US">
              <a:solidFill>
                <a:srgbClr val="F4E7ED">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F4E7ED">
                  <a:shade val="90000"/>
                </a:srgbClr>
              </a:solidFill>
            </a:endParaRPr>
          </a:p>
        </p:txBody>
      </p:sp>
      <p:sp>
        <p:nvSpPr>
          <p:cNvPr id="6" name="Slide Number Placeholder 26"/>
          <p:cNvSpPr>
            <a:spLocks noGrp="1"/>
          </p:cNvSpPr>
          <p:nvPr>
            <p:ph type="sldNum" sz="quarter" idx="12"/>
          </p:nvPr>
        </p:nvSpPr>
        <p:spPr/>
        <p:txBody>
          <a:bodyPr/>
          <a:lstStyle>
            <a:lvl1pPr>
              <a:defRPr>
                <a:solidFill>
                  <a:srgbClr val="E9DCE2"/>
                </a:solidFill>
              </a:defRPr>
            </a:lvl1pPr>
          </a:lstStyle>
          <a:p>
            <a:fld id="{7FD7493A-3E1E-42B7-A0DC-ED982334C914}" type="slidenum">
              <a:rPr lang="en-US"/>
              <a:pPr/>
              <a:t>‹#›</a:t>
            </a:fld>
            <a:endParaRPr lang="en-US"/>
          </a:p>
        </p:txBody>
      </p:sp>
    </p:spTree>
    <p:extLst>
      <p:ext uri="{BB962C8B-B14F-4D97-AF65-F5344CB8AC3E}">
        <p14:creationId xmlns:p14="http://schemas.microsoft.com/office/powerpoint/2010/main" val="735186752"/>
      </p:ext>
    </p:extLst>
  </p:cSld>
  <p:clrMapOvr>
    <a:overrideClrMapping bg1="dk1" tx1="lt1" bg2="dk2" tx2="lt2" accent1="accent1" accent2="accent2" accent3="accent3" accent4="accent4" accent5="accent5" accent6="accent6" hlink="hlink" folHlink="folHlink"/>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80A31A2-9FFC-4E63-9106-1547920CD856}" type="datetimeFigureOut">
              <a:rPr lang="en-US">
                <a:solidFill>
                  <a:srgbClr val="B13F9A">
                    <a:shade val="90000"/>
                  </a:srgbClr>
                </a:solidFill>
              </a:rPr>
              <a:pPr>
                <a:defRPr/>
              </a:pPr>
              <a:t>07-Jan-22</a:t>
            </a:fld>
            <a:endParaRPr lang="en-US">
              <a:solidFill>
                <a:srgbClr val="B13F9A">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B13F9A">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F6D1D2CF-84D3-4A92-9BB1-0159F52A10F1}" type="slidenum">
              <a:rPr lang="en-US"/>
              <a:pPr/>
              <a:t>‹#›</a:t>
            </a:fld>
            <a:endParaRPr lang="en-US"/>
          </a:p>
        </p:txBody>
      </p:sp>
    </p:spTree>
    <p:extLst>
      <p:ext uri="{BB962C8B-B14F-4D97-AF65-F5344CB8AC3E}">
        <p14:creationId xmlns:p14="http://schemas.microsoft.com/office/powerpoint/2010/main" val="2583912187"/>
      </p:ext>
    </p:extLst>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B7CA8C9-7AC2-42FF-8C2E-07FC3B83ECE0}" type="datetimeFigureOut">
              <a:rPr lang="en-US">
                <a:solidFill>
                  <a:srgbClr val="B13F9A">
                    <a:shade val="90000"/>
                  </a:srgbClr>
                </a:solidFill>
              </a:rPr>
              <a:pPr>
                <a:defRPr/>
              </a:pPr>
              <a:t>07-Jan-22</a:t>
            </a:fld>
            <a:endParaRPr lang="en-US">
              <a:solidFill>
                <a:srgbClr val="B13F9A">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B13F9A">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B1AB2936-1495-45CE-BA7D-77DBCB290B37}" type="slidenum">
              <a:rPr lang="en-US"/>
              <a:pPr/>
              <a:t>‹#›</a:t>
            </a:fld>
            <a:endParaRPr lang="en-US"/>
          </a:p>
        </p:txBody>
      </p:sp>
    </p:spTree>
    <p:extLst>
      <p:ext uri="{BB962C8B-B14F-4D97-AF65-F5344CB8AC3E}">
        <p14:creationId xmlns:p14="http://schemas.microsoft.com/office/powerpoint/2010/main" val="2858628864"/>
      </p:ext>
    </p:extLst>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B86EEB9-7790-4BB9-ABBE-E411C5A6479F}" type="datetimeFigureOut">
              <a:rPr lang="en-US">
                <a:solidFill>
                  <a:srgbClr val="B13F9A">
                    <a:shade val="90000"/>
                  </a:srgbClr>
                </a:solidFill>
              </a:rPr>
              <a:pPr>
                <a:defRPr/>
              </a:pPr>
              <a:t>07-Jan-22</a:t>
            </a:fld>
            <a:endParaRPr lang="en-US">
              <a:solidFill>
                <a:srgbClr val="B13F9A">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B13F9A">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20634950-4392-4F85-99FE-8966577A85E5}" type="slidenum">
              <a:rPr lang="en-US"/>
              <a:pPr/>
              <a:t>‹#›</a:t>
            </a:fld>
            <a:endParaRPr lang="en-US"/>
          </a:p>
        </p:txBody>
      </p:sp>
    </p:spTree>
    <p:extLst>
      <p:ext uri="{BB962C8B-B14F-4D97-AF65-F5344CB8AC3E}">
        <p14:creationId xmlns:p14="http://schemas.microsoft.com/office/powerpoint/2010/main" val="4163732245"/>
      </p:ext>
    </p:extLst>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4658DAC-E731-466A-9B06-814AD120F57A}" type="datetimeFigureOut">
              <a:rPr lang="en-US">
                <a:solidFill>
                  <a:srgbClr val="F4E7ED">
                    <a:shade val="90000"/>
                  </a:srgbClr>
                </a:solidFill>
              </a:rPr>
              <a:pPr>
                <a:defRPr/>
              </a:pPr>
              <a:t>07-Jan-22</a:t>
            </a:fld>
            <a:endParaRPr lang="en-US">
              <a:solidFill>
                <a:srgbClr val="F4E7ED">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F4E7ED">
                  <a:shade val="90000"/>
                </a:srgbClr>
              </a:solidFill>
            </a:endParaRPr>
          </a:p>
        </p:txBody>
      </p:sp>
      <p:sp>
        <p:nvSpPr>
          <p:cNvPr id="6" name="Slide Number Placeholder 5"/>
          <p:cNvSpPr>
            <a:spLocks noGrp="1"/>
          </p:cNvSpPr>
          <p:nvPr>
            <p:ph type="sldNum" sz="quarter" idx="12"/>
          </p:nvPr>
        </p:nvSpPr>
        <p:spPr/>
        <p:txBody>
          <a:bodyPr/>
          <a:lstStyle>
            <a:lvl1pPr>
              <a:defRPr>
                <a:solidFill>
                  <a:srgbClr val="E9DCE2"/>
                </a:solidFill>
              </a:defRPr>
            </a:lvl1pPr>
          </a:lstStyle>
          <a:p>
            <a:fld id="{82D822BD-C8C5-465F-B6F5-6805FDC36E7F}" type="slidenum">
              <a:rPr lang="en-US"/>
              <a:pPr/>
              <a:t>‹#›</a:t>
            </a:fld>
            <a:endParaRPr lang="en-US"/>
          </a:p>
        </p:txBody>
      </p:sp>
    </p:spTree>
    <p:extLst>
      <p:ext uri="{BB962C8B-B14F-4D97-AF65-F5344CB8AC3E}">
        <p14:creationId xmlns:p14="http://schemas.microsoft.com/office/powerpoint/2010/main" val="4208961528"/>
      </p:ext>
    </p:extLst>
  </p:cSld>
  <p:clrMapOvr>
    <a:overrideClrMapping bg1="dk1" tx1="lt1" bg2="dk2" tx2="lt2" accent1="accent1" accent2="accent2" accent3="accent3" accent4="accent4" accent5="accent5" accent6="accent6" hlink="hlink" folHlink="folHlink"/>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E92EC9FE-586C-46D3-950B-54640D0BFDB7}" type="datetimeFigureOut">
              <a:rPr lang="en-US">
                <a:solidFill>
                  <a:srgbClr val="B13F9A">
                    <a:shade val="90000"/>
                  </a:srgbClr>
                </a:solidFill>
              </a:rPr>
              <a:pPr>
                <a:defRPr/>
              </a:pPr>
              <a:t>07-Jan-22</a:t>
            </a:fld>
            <a:endParaRPr lang="en-US">
              <a:solidFill>
                <a:srgbClr val="B13F9A">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B13F9A">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F5E372DE-E56F-4E08-85C6-819D4DF4F892}" type="slidenum">
              <a:rPr lang="en-US"/>
              <a:pPr/>
              <a:t>‹#›</a:t>
            </a:fld>
            <a:endParaRPr lang="en-US"/>
          </a:p>
        </p:txBody>
      </p:sp>
    </p:spTree>
    <p:extLst>
      <p:ext uri="{BB962C8B-B14F-4D97-AF65-F5344CB8AC3E}">
        <p14:creationId xmlns:p14="http://schemas.microsoft.com/office/powerpoint/2010/main" val="3827765923"/>
      </p:ext>
    </p:extLst>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B758BF0C-00D4-4EEB-9A4A-9AFED47C7433}" type="datetimeFigureOut">
              <a:rPr lang="en-US">
                <a:solidFill>
                  <a:srgbClr val="B13F9A">
                    <a:shade val="90000"/>
                  </a:srgbClr>
                </a:solidFill>
              </a:rPr>
              <a:pPr>
                <a:defRPr/>
              </a:pPr>
              <a:t>07-Jan-22</a:t>
            </a:fld>
            <a:endParaRPr lang="en-US">
              <a:solidFill>
                <a:srgbClr val="B13F9A">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B13F9A">
                  <a:shade val="90000"/>
                </a:srgbClr>
              </a:solidFill>
            </a:endParaRPr>
          </a:p>
        </p:txBody>
      </p:sp>
      <p:sp>
        <p:nvSpPr>
          <p:cNvPr id="9" name="Slide Number Placeholder 17"/>
          <p:cNvSpPr>
            <a:spLocks noGrp="1"/>
          </p:cNvSpPr>
          <p:nvPr>
            <p:ph type="sldNum" sz="quarter" idx="12"/>
          </p:nvPr>
        </p:nvSpPr>
        <p:spPr/>
        <p:txBody>
          <a:bodyPr/>
          <a:lstStyle>
            <a:lvl1pPr>
              <a:defRPr/>
            </a:lvl1pPr>
          </a:lstStyle>
          <a:p>
            <a:fld id="{13453F0D-2EF2-4AE2-8E79-033E269776AE}" type="slidenum">
              <a:rPr lang="en-US"/>
              <a:pPr/>
              <a:t>‹#›</a:t>
            </a:fld>
            <a:endParaRPr lang="en-US"/>
          </a:p>
        </p:txBody>
      </p:sp>
    </p:spTree>
    <p:extLst>
      <p:ext uri="{BB962C8B-B14F-4D97-AF65-F5344CB8AC3E}">
        <p14:creationId xmlns:p14="http://schemas.microsoft.com/office/powerpoint/2010/main" val="728184989"/>
      </p:ext>
    </p:extLst>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E819E111-A547-417A-BDE2-86DA4FE63855}" type="datetimeFigureOut">
              <a:rPr lang="en-US">
                <a:solidFill>
                  <a:srgbClr val="B13F9A">
                    <a:shade val="90000"/>
                  </a:srgbClr>
                </a:solidFill>
              </a:rPr>
              <a:pPr>
                <a:defRPr/>
              </a:pPr>
              <a:t>07-Jan-22</a:t>
            </a:fld>
            <a:endParaRPr lang="en-US">
              <a:solidFill>
                <a:srgbClr val="B13F9A">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B13F9A">
                  <a:shade val="90000"/>
                </a:srgbClr>
              </a:solidFill>
            </a:endParaRPr>
          </a:p>
        </p:txBody>
      </p:sp>
      <p:sp>
        <p:nvSpPr>
          <p:cNvPr id="5" name="Slide Number Placeholder 17"/>
          <p:cNvSpPr>
            <a:spLocks noGrp="1"/>
          </p:cNvSpPr>
          <p:nvPr>
            <p:ph type="sldNum" sz="quarter" idx="12"/>
          </p:nvPr>
        </p:nvSpPr>
        <p:spPr/>
        <p:txBody>
          <a:bodyPr/>
          <a:lstStyle>
            <a:lvl1pPr>
              <a:defRPr/>
            </a:lvl1pPr>
          </a:lstStyle>
          <a:p>
            <a:fld id="{3B358381-AB88-4D3F-BEE0-6AA6E1AA63F9}" type="slidenum">
              <a:rPr lang="en-US"/>
              <a:pPr/>
              <a:t>‹#›</a:t>
            </a:fld>
            <a:endParaRPr lang="en-US"/>
          </a:p>
        </p:txBody>
      </p:sp>
    </p:spTree>
    <p:extLst>
      <p:ext uri="{BB962C8B-B14F-4D97-AF65-F5344CB8AC3E}">
        <p14:creationId xmlns:p14="http://schemas.microsoft.com/office/powerpoint/2010/main" val="940339567"/>
      </p:ext>
    </p:extLst>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1FDE3D57-ED63-4E4B-AF5E-4D4772F82D1F}" type="datetimeFigureOut">
              <a:rPr lang="en-US">
                <a:solidFill>
                  <a:srgbClr val="B13F9A">
                    <a:shade val="90000"/>
                  </a:srgbClr>
                </a:solidFill>
              </a:rPr>
              <a:pPr>
                <a:defRPr/>
              </a:pPr>
              <a:t>07-Jan-22</a:t>
            </a:fld>
            <a:endParaRPr lang="en-US">
              <a:solidFill>
                <a:srgbClr val="B13F9A">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B13F9A">
                  <a:shade val="90000"/>
                </a:srgbClr>
              </a:solidFill>
            </a:endParaRPr>
          </a:p>
        </p:txBody>
      </p:sp>
      <p:sp>
        <p:nvSpPr>
          <p:cNvPr id="4" name="Slide Number Placeholder 17"/>
          <p:cNvSpPr>
            <a:spLocks noGrp="1"/>
          </p:cNvSpPr>
          <p:nvPr>
            <p:ph type="sldNum" sz="quarter" idx="12"/>
          </p:nvPr>
        </p:nvSpPr>
        <p:spPr/>
        <p:txBody>
          <a:bodyPr/>
          <a:lstStyle>
            <a:lvl1pPr>
              <a:defRPr/>
            </a:lvl1pPr>
          </a:lstStyle>
          <a:p>
            <a:fld id="{5BFB4245-7316-446A-8816-C293BF8A50FC}" type="slidenum">
              <a:rPr lang="en-US"/>
              <a:pPr/>
              <a:t>‹#›</a:t>
            </a:fld>
            <a:endParaRPr lang="en-US"/>
          </a:p>
        </p:txBody>
      </p:sp>
    </p:spTree>
    <p:extLst>
      <p:ext uri="{BB962C8B-B14F-4D97-AF65-F5344CB8AC3E}">
        <p14:creationId xmlns:p14="http://schemas.microsoft.com/office/powerpoint/2010/main" val="3739594385"/>
      </p:ext>
    </p:extLst>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4176D27-A25B-48E4-BB4F-384D1F416502}" type="datetimeFigureOut">
              <a:rPr lang="en-US">
                <a:solidFill>
                  <a:srgbClr val="B13F9A">
                    <a:shade val="90000"/>
                  </a:srgbClr>
                </a:solidFill>
              </a:rPr>
              <a:pPr>
                <a:defRPr/>
              </a:pPr>
              <a:t>07-Jan-22</a:t>
            </a:fld>
            <a:endParaRPr lang="en-US">
              <a:solidFill>
                <a:srgbClr val="B13F9A">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B13F9A">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9E55D0D3-7A74-4294-A687-9C46497CD91F}" type="slidenum">
              <a:rPr lang="en-US"/>
              <a:pPr/>
              <a:t>‹#›</a:t>
            </a:fld>
            <a:endParaRPr lang="en-US"/>
          </a:p>
        </p:txBody>
      </p:sp>
    </p:spTree>
    <p:extLst>
      <p:ext uri="{BB962C8B-B14F-4D97-AF65-F5344CB8AC3E}">
        <p14:creationId xmlns:p14="http://schemas.microsoft.com/office/powerpoint/2010/main" val="1074278266"/>
      </p:ext>
    </p:extLst>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1800">
              <a:solidFill>
                <a:prstClr val="black"/>
              </a:solidFill>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1800">
              <a:solidFill>
                <a:prstClr val="black"/>
              </a:solidFill>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A4D8AC9E-7715-497A-A40D-1AA27EB758DD}" type="datetimeFigureOut">
              <a:rPr lang="en-US">
                <a:solidFill>
                  <a:srgbClr val="B13F9A">
                    <a:shade val="90000"/>
                  </a:srgbClr>
                </a:solidFill>
              </a:rPr>
              <a:pPr>
                <a:defRPr/>
              </a:pPr>
              <a:t>07-Jan-22</a:t>
            </a:fld>
            <a:endParaRPr lang="en-US">
              <a:solidFill>
                <a:srgbClr val="B13F9A">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B13F9A">
                  <a:shade val="90000"/>
                </a:srgbClr>
              </a:solidFill>
            </a:endParaRPr>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fld id="{FBBF4EA0-2C52-485B-8120-C7D506185C1C}" type="slidenum">
              <a:rPr lang="en-US"/>
              <a:pPr/>
              <a:t>‹#›</a:t>
            </a:fld>
            <a:endParaRPr lang="en-US"/>
          </a:p>
        </p:txBody>
      </p:sp>
    </p:spTree>
    <p:extLst>
      <p:ext uri="{BB962C8B-B14F-4D97-AF65-F5344CB8AC3E}">
        <p14:creationId xmlns:p14="http://schemas.microsoft.com/office/powerpoint/2010/main" val="1240364772"/>
      </p:ext>
    </p:extLst>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1800">
              <a:solidFill>
                <a:prstClr val="black"/>
              </a:solidFill>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1800">
              <a:solidFill>
                <a:prstClr val="black"/>
              </a:solidFill>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Arial" charset="0"/>
              </a:defRPr>
            </a:lvl1pPr>
          </a:lstStyle>
          <a:p>
            <a:pPr fontAlgn="base">
              <a:spcBef>
                <a:spcPct val="0"/>
              </a:spcBef>
              <a:spcAft>
                <a:spcPct val="0"/>
              </a:spcAft>
              <a:defRPr/>
            </a:pPr>
            <a:fld id="{CEEF8EA1-8529-4CBB-BFAF-0B53EFAEB0B9}" type="datetimeFigureOut">
              <a:rPr lang="en-US">
                <a:solidFill>
                  <a:srgbClr val="B13F9A">
                    <a:shade val="90000"/>
                  </a:srgbClr>
                </a:solidFill>
                <a:latin typeface="Calibri" panose="020F0502020204030204" pitchFamily="34" charset="0"/>
              </a:rPr>
              <a:pPr fontAlgn="base">
                <a:spcBef>
                  <a:spcPct val="0"/>
                </a:spcBef>
                <a:spcAft>
                  <a:spcPct val="0"/>
                </a:spcAft>
                <a:defRPr/>
              </a:pPr>
              <a:t>07-Jan-22</a:t>
            </a:fld>
            <a:endParaRPr lang="en-US">
              <a:solidFill>
                <a:srgbClr val="B13F9A">
                  <a:shade val="90000"/>
                </a:srgbClr>
              </a:solidFill>
              <a:latin typeface="Calibri" panose="020F0502020204030204" pitchFamily="34" charset="0"/>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Arial" charset="0"/>
              </a:defRPr>
            </a:lvl1pPr>
          </a:lstStyle>
          <a:p>
            <a:pPr fontAlgn="base">
              <a:spcBef>
                <a:spcPct val="0"/>
              </a:spcBef>
              <a:spcAft>
                <a:spcPct val="0"/>
              </a:spcAft>
              <a:defRPr/>
            </a:pPr>
            <a:endParaRPr lang="en-US">
              <a:solidFill>
                <a:srgbClr val="B13F9A">
                  <a:shade val="90000"/>
                </a:srgbClr>
              </a:solidFill>
              <a:latin typeface="Calibri" panose="020F0502020204030204" pitchFamily="34" charset="0"/>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A93C93"/>
                </a:solidFill>
              </a:defRPr>
            </a:lvl1pPr>
          </a:lstStyle>
          <a:p>
            <a:pPr fontAlgn="base">
              <a:spcBef>
                <a:spcPct val="0"/>
              </a:spcBef>
              <a:spcAft>
                <a:spcPct val="0"/>
              </a:spcAft>
            </a:pPr>
            <a:fld id="{097A5E54-9CFD-427C-A8C9-76A2A644A4B3}" type="slidenum">
              <a:rPr lang="en-US">
                <a:latin typeface="Calibri" panose="020F0502020204030204" pitchFamily="34" charset="0"/>
                <a:cs typeface="Arial" panose="020B0604020202020204" pitchFamily="34" charset="0"/>
              </a:rPr>
              <a:pPr fontAlgn="base">
                <a:spcBef>
                  <a:spcPct val="0"/>
                </a:spcBef>
                <a:spcAft>
                  <a:spcPct val="0"/>
                </a:spcAft>
              </a:pPr>
              <a:t>‹#›</a:t>
            </a:fld>
            <a:endParaRPr lang="en-US">
              <a:latin typeface="Calibri" panose="020F0502020204030204" pitchFamily="34" charset="0"/>
              <a:cs typeface="Arial" panose="020B0604020202020204" pitchFamily="34" charset="0"/>
            </a:endParaRPr>
          </a:p>
        </p:txBody>
      </p:sp>
      <p:grpSp>
        <p:nvGrpSpPr>
          <p:cNvPr id="1033"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sz="1800">
                <a:solidFill>
                  <a:prstClr val="black"/>
                </a:solidFill>
                <a:latin typeface="Calibri" panose="020F0502020204030204" pitchFamily="34"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sz="1800">
                <a:solidFill>
                  <a:prstClr val="black"/>
                </a:solidFill>
                <a:latin typeface="Calibri" panose="020F0502020204030204" pitchFamily="34" charset="0"/>
                <a:cs typeface="Arial" charset="0"/>
              </a:endParaRPr>
            </a:p>
          </p:txBody>
        </p:sp>
      </p:grpSp>
    </p:spTree>
    <p:extLst>
      <p:ext uri="{BB962C8B-B14F-4D97-AF65-F5344CB8AC3E}">
        <p14:creationId xmlns:p14="http://schemas.microsoft.com/office/powerpoint/2010/main" val="9863901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heel spokes="1"/>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Platelet-derived_growth_factor" TargetMode="External"/><Relationship Id="rId2" Type="http://schemas.openxmlformats.org/officeDocument/2006/relationships/hyperlink" Target="https://en.wikipedia.org/wiki/Phagocytosi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Myofibroblast" TargetMode="External"/><Relationship Id="rId2" Type="http://schemas.openxmlformats.org/officeDocument/2006/relationships/hyperlink" Target="https://en.wikipedia.org/wiki/Fibronectin" TargetMode="External"/><Relationship Id="rId1" Type="http://schemas.openxmlformats.org/officeDocument/2006/relationships/slideLayout" Target="../slideLayouts/slideLayout2.xml"/><Relationship Id="rId4" Type="http://schemas.openxmlformats.org/officeDocument/2006/relationships/hyperlink" Target="https://en.wikipedia.org/wiki/Apoptosi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n.wikipedia.org/wiki/Immunosuppression" TargetMode="External"/><Relationship Id="rId2" Type="http://schemas.openxmlformats.org/officeDocument/2006/relationships/hyperlink" Target="https://en.wikipedia.org/wiki/Metabolic_disease" TargetMode="External"/><Relationship Id="rId1" Type="http://schemas.openxmlformats.org/officeDocument/2006/relationships/slideLayout" Target="../slideLayouts/slideLayout2.xml"/><Relationship Id="rId5" Type="http://schemas.openxmlformats.org/officeDocument/2006/relationships/hyperlink" Target="https://en.wikipedia.org/wiki/Smoking" TargetMode="External"/><Relationship Id="rId4" Type="http://schemas.openxmlformats.org/officeDocument/2006/relationships/hyperlink" Target="https://en.wikipedia.org/wiki/Connective_tissue"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en.wikipedia.org/wiki/Exudate" TargetMode="External"/><Relationship Id="rId2" Type="http://schemas.openxmlformats.org/officeDocument/2006/relationships/hyperlink" Target="https://en.wikipedia.org/wiki/Wound_healing#cite_note-:1-93" TargetMode="External"/><Relationship Id="rId1" Type="http://schemas.openxmlformats.org/officeDocument/2006/relationships/slideLayout" Target="../slideLayouts/slideLayout2.xml"/><Relationship Id="rId5" Type="http://schemas.openxmlformats.org/officeDocument/2006/relationships/hyperlink" Target="https://en.wikipedia.org/wiki/Anaphylaxis" TargetMode="External"/><Relationship Id="rId4" Type="http://schemas.openxmlformats.org/officeDocument/2006/relationships/hyperlink" Target="https://en.wikipedia.org/wiki/Antimicrobial"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smtClean="0"/>
              <a:t>WOUND CARE</a:t>
            </a:r>
            <a:endParaRPr lang="en-US" sz="4800" b="1" dirty="0"/>
          </a:p>
        </p:txBody>
      </p:sp>
      <p:sp>
        <p:nvSpPr>
          <p:cNvPr id="3" name="Subtitle 2"/>
          <p:cNvSpPr>
            <a:spLocks noGrp="1"/>
          </p:cNvSpPr>
          <p:nvPr>
            <p:ph type="subTitle" idx="1"/>
          </p:nvPr>
        </p:nvSpPr>
        <p:spPr/>
        <p:txBody>
          <a:bodyPr>
            <a:normAutofit/>
          </a:bodyPr>
          <a:lstStyle/>
          <a:p>
            <a:r>
              <a:rPr lang="en-US" sz="1800" dirty="0" err="1" smtClean="0"/>
              <a:t>doreen</a:t>
            </a:r>
            <a:endParaRPr lang="en-US" sz="1800" dirty="0"/>
          </a:p>
        </p:txBody>
      </p:sp>
    </p:spTree>
    <p:extLst>
      <p:ext uri="{BB962C8B-B14F-4D97-AF65-F5344CB8AC3E}">
        <p14:creationId xmlns:p14="http://schemas.microsoft.com/office/powerpoint/2010/main" val="4283062433"/>
      </p:ext>
    </p:extLst>
  </p:cSld>
  <p:clrMapOvr>
    <a:masterClrMapping/>
  </p:clrMapOvr>
  <p:transition spd="slow">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5018"/>
            <a:ext cx="10515600" cy="5783283"/>
          </a:xfrm>
        </p:spPr>
        <p:txBody>
          <a:bodyPr>
            <a:noAutofit/>
          </a:bodyPr>
          <a:lstStyle/>
          <a:p>
            <a:pPr>
              <a:lnSpc>
                <a:spcPct val="115000"/>
              </a:lnSpc>
              <a:spcAft>
                <a:spcPts val="675"/>
              </a:spcAft>
            </a:pPr>
            <a:r>
              <a:rPr lang="en-US" b="1" dirty="0">
                <a:latin typeface="Calibri Light" panose="020F0302020204030204" pitchFamily="34" charset="0"/>
                <a:ea typeface="Times New Roman" panose="02020603050405020304" pitchFamily="18" charset="0"/>
              </a:rPr>
              <a:t>Secondary intention</a:t>
            </a:r>
            <a:r>
              <a:rPr lang="en-US" dirty="0">
                <a:latin typeface="Calibri Light" panose="020F0302020204030204" pitchFamily="34" charset="0"/>
                <a:ea typeface="Times New Roman" panose="02020603050405020304" pitchFamily="18" charset="0"/>
              </a:rPr>
              <a:t>- spontaneous wound healing occurs through a process of granulation, contraction and </a:t>
            </a:r>
            <a:r>
              <a:rPr lang="en-US" dirty="0" err="1">
                <a:latin typeface="Calibri Light" panose="020F0302020204030204" pitchFamily="34" charset="0"/>
                <a:ea typeface="Times New Roman" panose="02020603050405020304" pitchFamily="18" charset="0"/>
              </a:rPr>
              <a:t>epithelialisation</a:t>
            </a:r>
            <a:r>
              <a:rPr lang="en-US" dirty="0">
                <a:latin typeface="Calibri Light" panose="020F0302020204030204" pitchFamily="34" charset="0"/>
                <a:ea typeface="Times New Roman" panose="02020603050405020304" pitchFamily="18" charset="0"/>
              </a:rPr>
              <a:t>. Results in scar formation and used as a method of healing for pressure injuries, ulcers or dehisced wounds</a:t>
            </a:r>
            <a:r>
              <a:rPr lang="en-US" dirty="0" smtClean="0">
                <a:latin typeface="Calibri Light" panose="020F0302020204030204" pitchFamily="34" charset="0"/>
                <a:ea typeface="Times New Roman" panose="02020603050405020304" pitchFamily="18" charset="0"/>
              </a:rPr>
              <a:t>. </a:t>
            </a:r>
            <a:r>
              <a:rPr lang="en-US" smtClean="0">
                <a:latin typeface="Calibri Light" panose="020F0302020204030204" pitchFamily="34" charset="0"/>
                <a:ea typeface="Times New Roman" panose="02020603050405020304" pitchFamily="18" charset="0"/>
              </a:rPr>
              <a:t>BROADERSCAR , SLOW HEALING PROCESS,DAILY CARE PERFOMED, DRUGS, </a:t>
            </a:r>
            <a:endParaRPr lang="en-US" dirty="0">
              <a:latin typeface="Calibri Light" panose="020F0302020204030204" pitchFamily="34" charset="0"/>
              <a:ea typeface="Calibri" panose="020F0502020204030204" pitchFamily="34" charset="0"/>
            </a:endParaRPr>
          </a:p>
          <a:p>
            <a:pPr>
              <a:lnSpc>
                <a:spcPct val="115000"/>
              </a:lnSpc>
              <a:spcAft>
                <a:spcPts val="675"/>
              </a:spcAft>
            </a:pPr>
            <a:r>
              <a:rPr lang="en-US" b="1" dirty="0">
                <a:latin typeface="Calibri Light" panose="020F0302020204030204" pitchFamily="34" charset="0"/>
                <a:ea typeface="Times New Roman" panose="02020603050405020304" pitchFamily="18" charset="0"/>
              </a:rPr>
              <a:t>Skin graft-</a:t>
            </a:r>
            <a:r>
              <a:rPr lang="en-US" dirty="0">
                <a:latin typeface="Calibri Light" panose="020F0302020204030204" pitchFamily="34" charset="0"/>
                <a:ea typeface="Times New Roman" panose="02020603050405020304" pitchFamily="18" charset="0"/>
              </a:rPr>
              <a:t> removal of partial or full thickness segment of epidermis and dermis from its blood supply and transplanting it to another site to speed up healing and reduce the risk of infection.</a:t>
            </a:r>
            <a:br>
              <a:rPr lang="en-US" dirty="0">
                <a:latin typeface="Calibri Light" panose="020F0302020204030204" pitchFamily="34" charset="0"/>
                <a:ea typeface="Times New Roman" panose="02020603050405020304" pitchFamily="18" charset="0"/>
              </a:rPr>
            </a:br>
            <a:r>
              <a:rPr lang="en-US" b="1" dirty="0">
                <a:latin typeface="Calibri Light" panose="020F0302020204030204" pitchFamily="34" charset="0"/>
                <a:ea typeface="Times New Roman" panose="02020603050405020304" pitchFamily="18" charset="0"/>
              </a:rPr>
              <a:t>Flap</a:t>
            </a:r>
            <a:r>
              <a:rPr lang="en-US" dirty="0">
                <a:latin typeface="Calibri Light" panose="020F0302020204030204" pitchFamily="34" charset="0"/>
                <a:ea typeface="Times New Roman" panose="02020603050405020304" pitchFamily="18" charset="0"/>
              </a:rPr>
              <a:t>- the surgical relocation of skin and underlying structures to repair a wound. Flaps are named according to their tissue components and may include an anastomosis of blood supply to vessels attached to or at the affected site.</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1329232591"/>
      </p:ext>
    </p:extLst>
  </p:cSld>
  <p:clrMapOvr>
    <a:masterClrMapping/>
  </p:clrMapOvr>
  <p:transition spd="slow">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894" y="704850"/>
            <a:ext cx="10905506" cy="850818"/>
          </a:xfrm>
        </p:spPr>
        <p:txBody>
          <a:bodyPr>
            <a:normAutofit/>
          </a:bodyPr>
          <a:lstStyle/>
          <a:p>
            <a:r>
              <a:rPr lang="en-US" sz="3600" dirty="0" smtClean="0"/>
              <a:t>Stages of wound healing-2</a:t>
            </a:r>
            <a:endParaRPr lang="en-US" sz="3600" dirty="0"/>
          </a:p>
        </p:txBody>
      </p:sp>
      <p:sp>
        <p:nvSpPr>
          <p:cNvPr id="3" name="Content Placeholder 2"/>
          <p:cNvSpPr>
            <a:spLocks noGrp="1"/>
          </p:cNvSpPr>
          <p:nvPr>
            <p:ph idx="1"/>
          </p:nvPr>
        </p:nvSpPr>
        <p:spPr>
          <a:xfrm>
            <a:off x="838200" y="1555668"/>
            <a:ext cx="10515600" cy="4621295"/>
          </a:xfrm>
        </p:spPr>
        <p:txBody>
          <a:bodyPr>
            <a:normAutofit fontScale="77500" lnSpcReduction="20000"/>
          </a:bodyPr>
          <a:lstStyle/>
          <a:p>
            <a:pPr>
              <a:lnSpc>
                <a:spcPct val="100000"/>
              </a:lnSpc>
            </a:pPr>
            <a:r>
              <a:rPr lang="en-US" dirty="0" smtClean="0">
                <a:latin typeface="Calibri Light" panose="020F0302020204030204" pitchFamily="34" charset="0"/>
              </a:rPr>
              <a:t>REPLACEMENT OF DAMGED TISSUE BY NEWLY PRODUCEED TISSUE</a:t>
            </a:r>
          </a:p>
          <a:p>
            <a:pPr>
              <a:lnSpc>
                <a:spcPct val="100000"/>
              </a:lnSpc>
            </a:pPr>
            <a:r>
              <a:rPr lang="en-US" dirty="0" smtClean="0">
                <a:latin typeface="Calibri Light" panose="020F0302020204030204" pitchFamily="34" charset="0"/>
              </a:rPr>
              <a:t>Follows </a:t>
            </a:r>
            <a:r>
              <a:rPr lang="en-US" dirty="0" smtClean="0">
                <a:latin typeface="Calibri Light" panose="020F0302020204030204" pitchFamily="34" charset="0"/>
              </a:rPr>
              <a:t>complex sequence of events and divided into 2 stages;</a:t>
            </a:r>
          </a:p>
          <a:p>
            <a:pPr marL="514350" indent="-514350">
              <a:lnSpc>
                <a:spcPct val="100000"/>
              </a:lnSpc>
              <a:spcAft>
                <a:spcPts val="675"/>
              </a:spcAft>
              <a:buAutoNum type="arabicPeriod"/>
            </a:pPr>
            <a:r>
              <a:rPr lang="en-US" b="1" dirty="0" err="1" smtClean="0">
                <a:latin typeface="Calibri Light" panose="020F0302020204030204" pitchFamily="34" charset="0"/>
                <a:ea typeface="Times New Roman" panose="02020603050405020304" pitchFamily="18" charset="0"/>
              </a:rPr>
              <a:t>Haemostasis</a:t>
            </a:r>
            <a:r>
              <a:rPr lang="en-US" dirty="0" smtClean="0">
                <a:latin typeface="Calibri Light" panose="020F0302020204030204" pitchFamily="34" charset="0"/>
                <a:ea typeface="Times New Roman" panose="02020603050405020304" pitchFamily="18" charset="0"/>
              </a:rPr>
              <a:t>-BLOOD CLOTTING  </a:t>
            </a:r>
            <a:r>
              <a:rPr lang="en-US" dirty="0">
                <a:latin typeface="Calibri Light" panose="020F0302020204030204" pitchFamily="34" charset="0"/>
                <a:ea typeface="Times New Roman" panose="02020603050405020304" pitchFamily="18" charset="0"/>
              </a:rPr>
              <a:t>is the rapid response to physical injury and is necessary to control bleeding. It involves the following components: </a:t>
            </a:r>
            <a:endParaRPr lang="en-US" dirty="0" smtClean="0">
              <a:latin typeface="Calibri Light" panose="020F0302020204030204" pitchFamily="34" charset="0"/>
              <a:ea typeface="Times New Roman" panose="02020603050405020304" pitchFamily="18" charset="0"/>
            </a:endParaRPr>
          </a:p>
          <a:p>
            <a:pPr>
              <a:lnSpc>
                <a:spcPct val="100000"/>
              </a:lnSpc>
              <a:spcAft>
                <a:spcPts val="675"/>
              </a:spcAft>
            </a:pPr>
            <a:r>
              <a:rPr lang="en-US" dirty="0" smtClean="0">
                <a:latin typeface="Calibri Light" panose="020F0302020204030204" pitchFamily="34" charset="0"/>
                <a:ea typeface="Times New Roman" panose="02020603050405020304" pitchFamily="18" charset="0"/>
              </a:rPr>
              <a:t>Vasoconstriction- clot formation and act as </a:t>
            </a:r>
            <a:r>
              <a:rPr lang="en-US" dirty="0" smtClean="0">
                <a:latin typeface="Calibri Light" panose="020F0302020204030204" pitchFamily="34" charset="0"/>
                <a:ea typeface="Times New Roman" panose="02020603050405020304" pitchFamily="18" charset="0"/>
              </a:rPr>
              <a:t>a barrier  THROMBOXANE AND PROSTAGLANDINS ARE RELEASED TO CAUSE SPASM AND PREVENT BLOOD LOSS,LAST 5-10MIN. THEN VASODILATIONCAUSED BY HISTAMINE AND TISSUE BECOME EDEMATOUSASPROTEINS LEAK TO EXTRAVASCULAR SPACE AND FACILITATING ENTRY OF INFLAMMATORY CELLS IE LEUCOCYTES TO CITE.</a:t>
            </a:r>
            <a:endParaRPr lang="en-US" dirty="0" smtClean="0">
              <a:latin typeface="Calibri Light" panose="020F0302020204030204" pitchFamily="34" charset="0"/>
              <a:ea typeface="Times New Roman" panose="02020603050405020304" pitchFamily="18" charset="0"/>
            </a:endParaRPr>
          </a:p>
          <a:p>
            <a:pPr>
              <a:lnSpc>
                <a:spcPct val="100000"/>
              </a:lnSpc>
              <a:spcAft>
                <a:spcPts val="675"/>
              </a:spcAft>
            </a:pPr>
            <a:r>
              <a:rPr lang="en-US" dirty="0" smtClean="0">
                <a:latin typeface="Calibri Light" panose="020F0302020204030204" pitchFamily="34" charset="0"/>
                <a:ea typeface="Times New Roman" panose="02020603050405020304" pitchFamily="18" charset="0"/>
              </a:rPr>
              <a:t>Platelet </a:t>
            </a:r>
            <a:r>
              <a:rPr lang="en-US" dirty="0" smtClean="0">
                <a:latin typeface="Calibri Light" panose="020F0302020204030204" pitchFamily="34" charset="0"/>
                <a:ea typeface="Times New Roman" panose="02020603050405020304" pitchFamily="18" charset="0"/>
              </a:rPr>
              <a:t>response-PLATELETS BEGIN TO STICK TO INJURED SITE BY CHANGING TO ARMOPHOUS SHAPE THEN </a:t>
            </a:r>
            <a:r>
              <a:rPr lang="en-US" dirty="0" smtClean="0">
                <a:latin typeface="Calibri Light" panose="020F0302020204030204" pitchFamily="34" charset="0"/>
                <a:ea typeface="Times New Roman" panose="02020603050405020304" pitchFamily="18" charset="0"/>
              </a:rPr>
              <a:t>release </a:t>
            </a:r>
            <a:r>
              <a:rPr lang="en-US" dirty="0">
                <a:latin typeface="Calibri Light" panose="020F0302020204030204" pitchFamily="34" charset="0"/>
                <a:ea typeface="Times New Roman" panose="02020603050405020304" pitchFamily="18" charset="0"/>
              </a:rPr>
              <a:t>chemicals for next </a:t>
            </a:r>
            <a:r>
              <a:rPr lang="en-US" dirty="0" smtClean="0">
                <a:latin typeface="Calibri Light" panose="020F0302020204030204" pitchFamily="34" charset="0"/>
                <a:ea typeface="Times New Roman" panose="02020603050405020304" pitchFamily="18" charset="0"/>
              </a:rPr>
              <a:t>process. THIS FORMS THE FIBRIN AND FIBRONECTIN, WHICH FORMS THE CLOT.</a:t>
            </a:r>
            <a:endParaRPr lang="en-US" dirty="0" smtClean="0">
              <a:latin typeface="Calibri Light" panose="020F0302020204030204" pitchFamily="34" charset="0"/>
              <a:ea typeface="Times New Roman" panose="02020603050405020304" pitchFamily="18" charset="0"/>
            </a:endParaRPr>
          </a:p>
          <a:p>
            <a:pPr>
              <a:lnSpc>
                <a:spcPct val="100000"/>
              </a:lnSpc>
              <a:spcAft>
                <a:spcPts val="675"/>
              </a:spcAft>
            </a:pPr>
            <a:r>
              <a:rPr lang="en-US" dirty="0" smtClean="0">
                <a:latin typeface="Calibri Light" panose="020F0302020204030204" pitchFamily="34" charset="0"/>
                <a:ea typeface="Times New Roman" panose="02020603050405020304" pitchFamily="18" charset="0"/>
              </a:rPr>
              <a:t>Biochemical </a:t>
            </a:r>
            <a:r>
              <a:rPr lang="en-US" dirty="0" smtClean="0">
                <a:latin typeface="Calibri Light" panose="020F0302020204030204" pitchFamily="34" charset="0"/>
                <a:ea typeface="Times New Roman" panose="02020603050405020304" pitchFamily="18" charset="0"/>
              </a:rPr>
              <a:t>response-CHEMOKINES AND CYTOKINES,  MACROPHAGES, HISTAMINE, THROMBOXANEETC</a:t>
            </a:r>
            <a:r>
              <a:rPr lang="en-US" dirty="0">
                <a:latin typeface="Calibri Light" panose="020F0302020204030204" pitchFamily="34" charset="0"/>
                <a:ea typeface="Times New Roman" panose="02020603050405020304" pitchFamily="18" charset="0"/>
              </a:rPr>
              <a:t/>
            </a:r>
            <a:br>
              <a:rPr lang="en-US" dirty="0">
                <a:latin typeface="Calibri Light" panose="020F0302020204030204" pitchFamily="34" charset="0"/>
                <a:ea typeface="Times New Roman" panose="02020603050405020304" pitchFamily="18" charset="0"/>
              </a:rPr>
            </a:br>
            <a:endParaRPr lang="en-US" dirty="0">
              <a:latin typeface="Calibri Light" panose="020F0302020204030204" pitchFamily="34" charset="0"/>
              <a:ea typeface="Calibri" panose="020F0502020204030204" pitchFamily="34" charset="0"/>
            </a:endParaRPr>
          </a:p>
        </p:txBody>
      </p:sp>
    </p:spTree>
    <p:extLst>
      <p:ext uri="{BB962C8B-B14F-4D97-AF65-F5344CB8AC3E}">
        <p14:creationId xmlns:p14="http://schemas.microsoft.com/office/powerpoint/2010/main" val="4229491257"/>
      </p:ext>
    </p:extLst>
  </p:cSld>
  <p:clrMapOvr>
    <a:masterClrMapping/>
  </p:clrMapOvr>
  <p:transition spd="slow">
    <p:wheel spokes="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1671" y="665018"/>
            <a:ext cx="10762129" cy="6999806"/>
          </a:xfrm>
        </p:spPr>
        <p:txBody>
          <a:bodyPr>
            <a:noAutofit/>
          </a:bodyPr>
          <a:lstStyle/>
          <a:p>
            <a:pPr marL="0" indent="0">
              <a:lnSpc>
                <a:spcPct val="115000"/>
              </a:lnSpc>
              <a:spcAft>
                <a:spcPts val="675"/>
              </a:spcAft>
              <a:buNone/>
            </a:pPr>
            <a:r>
              <a:rPr lang="en-US" b="1" dirty="0" smtClean="0">
                <a:latin typeface="Calibri Light" panose="020F0302020204030204" pitchFamily="34" charset="0"/>
                <a:ea typeface="Times New Roman" panose="02020603050405020304" pitchFamily="18" charset="0"/>
              </a:rPr>
              <a:t>2. Tissue </a:t>
            </a:r>
            <a:r>
              <a:rPr lang="en-US" b="1" dirty="0">
                <a:latin typeface="Calibri Light" panose="020F0302020204030204" pitchFamily="34" charset="0"/>
                <a:ea typeface="Times New Roman" panose="02020603050405020304" pitchFamily="18" charset="0"/>
              </a:rPr>
              <a:t>Repair &amp; Regeneration</a:t>
            </a:r>
            <a:r>
              <a:rPr lang="en-US" dirty="0">
                <a:latin typeface="Calibri Light" panose="020F0302020204030204" pitchFamily="34" charset="0"/>
                <a:ea typeface="Times New Roman" panose="02020603050405020304" pitchFamily="18" charset="0"/>
              </a:rPr>
              <a:t>- involves 3 phases:</a:t>
            </a:r>
            <a:endParaRPr lang="en-US" dirty="0">
              <a:latin typeface="Calibri Light" panose="020F0302020204030204" pitchFamily="34" charset="0"/>
              <a:ea typeface="Calibri" panose="020F0502020204030204" pitchFamily="34" charset="0"/>
            </a:endParaRPr>
          </a:p>
          <a:p>
            <a:pPr>
              <a:lnSpc>
                <a:spcPct val="115000"/>
              </a:lnSpc>
              <a:spcAft>
                <a:spcPts val="1000"/>
              </a:spcAft>
              <a:tabLst>
                <a:tab pos="457200" algn="l"/>
              </a:tabLst>
            </a:pPr>
            <a:r>
              <a:rPr lang="en-US" b="1" dirty="0">
                <a:latin typeface="Calibri Light" panose="020F0302020204030204" pitchFamily="34" charset="0"/>
                <a:ea typeface="Times New Roman" panose="02020603050405020304" pitchFamily="18" charset="0"/>
              </a:rPr>
              <a:t>Inflammation phase (0-4 Days)</a:t>
            </a:r>
            <a:r>
              <a:rPr lang="en-US" dirty="0">
                <a:latin typeface="Calibri Light" panose="020F0302020204030204" pitchFamily="34" charset="0"/>
                <a:ea typeface="Times New Roman" panose="02020603050405020304" pitchFamily="18" charset="0"/>
              </a:rPr>
              <a:t> the body's </a:t>
            </a:r>
            <a:r>
              <a:rPr lang="en-US" b="1" dirty="0">
                <a:latin typeface="Calibri Light" panose="020F0302020204030204" pitchFamily="34" charset="0"/>
                <a:ea typeface="Times New Roman" panose="02020603050405020304" pitchFamily="18" charset="0"/>
              </a:rPr>
              <a:t>normal </a:t>
            </a:r>
            <a:r>
              <a:rPr lang="en-US" dirty="0">
                <a:latin typeface="Calibri Light" panose="020F0302020204030204" pitchFamily="34" charset="0"/>
                <a:ea typeface="Times New Roman" panose="02020603050405020304" pitchFamily="18" charset="0"/>
              </a:rPr>
              <a:t>response to injury. This phase activates vasodilatation leading to increased blood flow causing heat, redness, pain, swelling and loss of function. Wound exudate may be present and this is also a normal body response</a:t>
            </a:r>
            <a:r>
              <a:rPr lang="en-US" dirty="0" smtClean="0">
                <a:latin typeface="Calibri Light" panose="020F0302020204030204" pitchFamily="34" charset="0"/>
                <a:ea typeface="Times New Roman" panose="02020603050405020304" pitchFamily="18" charset="0"/>
              </a:rPr>
              <a:t>.</a:t>
            </a:r>
            <a:r>
              <a:rPr lang="en-US" dirty="0">
                <a:solidFill>
                  <a:srgbClr val="32323C"/>
                </a:solidFill>
                <a:latin typeface="Calibri Light" panose="020F0302020204030204" pitchFamily="34" charset="0"/>
              </a:rPr>
              <a:t> a cellular inflammatory response acts to remove any cell debris and pathogens </a:t>
            </a:r>
            <a:r>
              <a:rPr lang="en-US" dirty="0" smtClean="0">
                <a:solidFill>
                  <a:srgbClr val="32323C"/>
                </a:solidFill>
                <a:latin typeface="Calibri Light" panose="020F0302020204030204" pitchFamily="34" charset="0"/>
              </a:rPr>
              <a:t>present </a:t>
            </a:r>
            <a:r>
              <a:rPr lang="en-US" dirty="0"/>
              <a:t>This happens through the process of </a:t>
            </a:r>
            <a:r>
              <a:rPr lang="en-US" dirty="0">
                <a:hlinkClick r:id="rId2" tooltip="Phagocytosis"/>
              </a:rPr>
              <a:t>phagocytosis</a:t>
            </a:r>
            <a:r>
              <a:rPr lang="en-US" dirty="0"/>
              <a:t>, where white blood cells engulf debris and destroy it. </a:t>
            </a:r>
            <a:r>
              <a:rPr lang="en-US" dirty="0">
                <a:hlinkClick r:id="rId3" tooltip="Platelet-derived growth factor"/>
              </a:rPr>
              <a:t>Platelet-derived growth factors</a:t>
            </a:r>
            <a:r>
              <a:rPr lang="en-US" dirty="0"/>
              <a:t> are released into the wound that cause the migration and division of cells during the proliferative phase.</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2233834577"/>
      </p:ext>
    </p:extLst>
  </p:cSld>
  <p:clrMapOvr>
    <a:masterClrMapping/>
  </p:clrMapOvr>
  <p:transition spd="slow">
    <p:wheel spokes="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a:latin typeface="Calibri Light" panose="020F0302020204030204" pitchFamily="34" charset="0"/>
                <a:ea typeface="Times New Roman" panose="02020603050405020304" pitchFamily="18" charset="0"/>
              </a:rPr>
              <a:t>Reconstruction phase (2-24 Days)</a:t>
            </a:r>
            <a:r>
              <a:rPr lang="en-US" dirty="0">
                <a:latin typeface="Calibri Light" panose="020F0302020204030204" pitchFamily="34" charset="0"/>
                <a:ea typeface="Times New Roman" panose="02020603050405020304" pitchFamily="18" charset="0"/>
              </a:rPr>
              <a:t> the time when the wound is </a:t>
            </a:r>
            <a:r>
              <a:rPr lang="en-US" b="1" i="1" dirty="0">
                <a:latin typeface="Calibri Light" panose="020F0302020204030204" pitchFamily="34" charset="0"/>
                <a:ea typeface="Times New Roman" panose="02020603050405020304" pitchFamily="18" charset="0"/>
              </a:rPr>
              <a:t>healing</a:t>
            </a:r>
            <a:r>
              <a:rPr lang="en-US" dirty="0">
                <a:latin typeface="Calibri Light" panose="020F0302020204030204" pitchFamily="34" charset="0"/>
                <a:ea typeface="Times New Roman" panose="02020603050405020304" pitchFamily="18" charset="0"/>
              </a:rPr>
              <a:t>. The body makes new blood vessels, which cover the surface of the wound. This phase includes reconstruction and epithelialization. The wound will become smaller as it heals.</a:t>
            </a:r>
            <a:endParaRPr lang="en-US" dirty="0">
              <a:latin typeface="Calibri Light" panose="020F03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786815852"/>
      </p:ext>
    </p:extLst>
  </p:cSld>
  <p:clrMapOvr>
    <a:masterClrMapping/>
  </p:clrMapOvr>
  <p:transition spd="slow">
    <p:wheel spokes="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5642" y="1377538"/>
            <a:ext cx="10748158" cy="4799425"/>
          </a:xfrm>
        </p:spPr>
        <p:txBody>
          <a:bodyPr>
            <a:normAutofit lnSpcReduction="10000"/>
          </a:bodyPr>
          <a:lstStyle/>
          <a:p>
            <a:r>
              <a:rPr lang="en-US" dirty="0">
                <a:solidFill>
                  <a:srgbClr val="231F20"/>
                </a:solidFill>
                <a:latin typeface="Calibri Light" panose="020F0302020204030204" pitchFamily="34" charset="0"/>
              </a:rPr>
              <a:t>This occurs over the course of four different processes:</a:t>
            </a:r>
          </a:p>
          <a:p>
            <a:r>
              <a:rPr lang="en-US" b="1" dirty="0">
                <a:solidFill>
                  <a:srgbClr val="231F20"/>
                </a:solidFill>
                <a:latin typeface="Calibri Light" panose="020F0302020204030204" pitchFamily="34" charset="0"/>
              </a:rPr>
              <a:t>Epithelialization:</a:t>
            </a:r>
            <a:r>
              <a:rPr lang="en-US" dirty="0">
                <a:solidFill>
                  <a:srgbClr val="231F20"/>
                </a:solidFill>
                <a:latin typeface="Calibri Light" panose="020F0302020204030204" pitchFamily="34" charset="0"/>
              </a:rPr>
              <a:t> This is the process of creating new skin tissue in the various layers of damaged skin.</a:t>
            </a:r>
          </a:p>
          <a:p>
            <a:r>
              <a:rPr lang="en-US" b="1" dirty="0">
                <a:solidFill>
                  <a:srgbClr val="231F20"/>
                </a:solidFill>
                <a:latin typeface="Calibri Light" panose="020F0302020204030204" pitchFamily="34" charset="0"/>
              </a:rPr>
              <a:t>Angiogenesis: </a:t>
            </a:r>
            <a:r>
              <a:rPr lang="en-US" dirty="0">
                <a:solidFill>
                  <a:srgbClr val="231F20"/>
                </a:solidFill>
                <a:latin typeface="Calibri Light" panose="020F0302020204030204" pitchFamily="34" charset="0"/>
              </a:rPr>
              <a:t>This is the creation of new blood vessels in the area of the wound healing.</a:t>
            </a:r>
          </a:p>
          <a:p>
            <a:r>
              <a:rPr lang="en-US" b="1" dirty="0">
                <a:solidFill>
                  <a:srgbClr val="231F20"/>
                </a:solidFill>
                <a:latin typeface="Calibri Light" panose="020F0302020204030204" pitchFamily="34" charset="0"/>
              </a:rPr>
              <a:t>Collagen formation:</a:t>
            </a:r>
            <a:r>
              <a:rPr lang="en-US" dirty="0">
                <a:solidFill>
                  <a:srgbClr val="231F20"/>
                </a:solidFill>
                <a:latin typeface="Calibri Light" panose="020F0302020204030204" pitchFamily="34" charset="0"/>
              </a:rPr>
              <a:t> This is the building up of strength in the tissue of the wound</a:t>
            </a:r>
            <a:r>
              <a:rPr lang="en-US" dirty="0" smtClean="0">
                <a:solidFill>
                  <a:srgbClr val="231F20"/>
                </a:solidFill>
                <a:latin typeface="Calibri Light" panose="020F0302020204030204" pitchFamily="34" charset="0"/>
              </a:rPr>
              <a:t>.</a:t>
            </a:r>
            <a:r>
              <a:rPr lang="en-US" dirty="0"/>
              <a:t> by excreting collagen and </a:t>
            </a:r>
            <a:r>
              <a:rPr lang="en-US" u="sng" dirty="0" err="1">
                <a:hlinkClick r:id="rId2"/>
              </a:rPr>
              <a:t>fibronectin</a:t>
            </a:r>
            <a:endParaRPr lang="en-US" dirty="0">
              <a:solidFill>
                <a:srgbClr val="231F20"/>
              </a:solidFill>
              <a:latin typeface="Calibri Light" panose="020F0302020204030204" pitchFamily="34" charset="0"/>
            </a:endParaRPr>
          </a:p>
          <a:p>
            <a:r>
              <a:rPr lang="en-US" b="1" dirty="0">
                <a:solidFill>
                  <a:srgbClr val="231F20"/>
                </a:solidFill>
                <a:latin typeface="Calibri Light" panose="020F0302020204030204" pitchFamily="34" charset="0"/>
              </a:rPr>
              <a:t>Contraction:</a:t>
            </a:r>
            <a:r>
              <a:rPr lang="en-US" dirty="0">
                <a:solidFill>
                  <a:srgbClr val="231F20"/>
                </a:solidFill>
                <a:latin typeface="Calibri Light" panose="020F0302020204030204" pitchFamily="34" charset="0"/>
              </a:rPr>
              <a:t> This is the reduction and eventual closing of the wound size and area</a:t>
            </a:r>
            <a:r>
              <a:rPr lang="en-US" dirty="0" smtClean="0">
                <a:solidFill>
                  <a:srgbClr val="231F20"/>
                </a:solidFill>
                <a:latin typeface="Calibri Light" panose="020F0302020204030204" pitchFamily="34" charset="0"/>
              </a:rPr>
              <a:t>.</a:t>
            </a:r>
            <a:r>
              <a:rPr lang="en-US" dirty="0"/>
              <a:t> In wound contraction, </a:t>
            </a:r>
            <a:r>
              <a:rPr lang="en-US" dirty="0" err="1">
                <a:hlinkClick r:id="rId3" tooltip="Myofibroblast"/>
              </a:rPr>
              <a:t>myofibroblasts</a:t>
            </a:r>
            <a:r>
              <a:rPr lang="en-US" dirty="0"/>
              <a:t> decrease the size of the wound by gripping the wound edges and contracting using a mechanism that resembles that in smooth muscle cells. When the cells' roles are close to complete, unneeded cells undergo </a:t>
            </a:r>
            <a:r>
              <a:rPr lang="en-US" dirty="0">
                <a:hlinkClick r:id="rId4" tooltip="Apoptosis"/>
              </a:rPr>
              <a:t>apoptosis</a:t>
            </a:r>
            <a:endParaRPr lang="en-US" dirty="0">
              <a:solidFill>
                <a:srgbClr val="231F20"/>
              </a:solidFill>
              <a:latin typeface="Calibri Light" panose="020F03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3836566201"/>
      </p:ext>
    </p:extLst>
  </p:cSld>
  <p:clrMapOvr>
    <a:masterClrMapping/>
  </p:clrMapOvr>
  <p:transition spd="slow">
    <p:wheel spokes="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0021" y="1151906"/>
            <a:ext cx="10593779" cy="5025057"/>
          </a:xfrm>
        </p:spPr>
        <p:txBody>
          <a:bodyPr>
            <a:normAutofit/>
          </a:bodyPr>
          <a:lstStyle/>
          <a:p>
            <a:pPr lvl="0"/>
            <a:r>
              <a:rPr lang="en-US" b="1" dirty="0">
                <a:latin typeface="Calibri Light" panose="020F0302020204030204" pitchFamily="34" charset="0"/>
                <a:ea typeface="Times New Roman" panose="02020603050405020304" pitchFamily="18" charset="0"/>
              </a:rPr>
              <a:t>Maturation phase (24 days-1 year)</a:t>
            </a:r>
            <a:r>
              <a:rPr lang="en-US" dirty="0">
                <a:latin typeface="Calibri Light" panose="020F0302020204030204" pitchFamily="34" charset="0"/>
                <a:ea typeface="Times New Roman" panose="02020603050405020304" pitchFamily="18" charset="0"/>
              </a:rPr>
              <a:t> the final phase of healing, when scar tissue is formed. The wound is still at risk and should be protected where possible.</a:t>
            </a:r>
            <a:endParaRPr lang="en-US" dirty="0">
              <a:latin typeface="Calibri Light" panose="020F0302020204030204" pitchFamily="34" charset="0"/>
              <a:ea typeface="Calibri" panose="020F0502020204030204" pitchFamily="34" charset="0"/>
            </a:endParaRPr>
          </a:p>
          <a:p>
            <a:r>
              <a:rPr lang="en-US" dirty="0">
                <a:solidFill>
                  <a:srgbClr val="231F20"/>
                </a:solidFill>
                <a:latin typeface="Calibri Light" panose="020F0302020204030204" pitchFamily="34" charset="0"/>
              </a:rPr>
              <a:t>The body replaces the temporary granular tissue from the early wound with stronger scar tissue. As time goes on, the scar tissue has an increased concentration of collagen, which makes it stronger</a:t>
            </a:r>
            <a:endParaRPr lang="en-US" dirty="0">
              <a:latin typeface="Calibri Light" panose="020F0302020204030204" pitchFamily="34" charset="0"/>
            </a:endParaRPr>
          </a:p>
        </p:txBody>
      </p:sp>
    </p:spTree>
    <p:extLst>
      <p:ext uri="{BB962C8B-B14F-4D97-AF65-F5344CB8AC3E}">
        <p14:creationId xmlns:p14="http://schemas.microsoft.com/office/powerpoint/2010/main" val="3700128292"/>
      </p:ext>
    </p:extLst>
  </p:cSld>
  <p:clrMapOvr>
    <a:masterClrMapping/>
  </p:clrMapOvr>
  <p:transition spd="slow">
    <p:wheel spokes="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ea typeface="Times New Roman" panose="02020603050405020304" pitchFamily="18" charset="0"/>
              </a:rPr>
              <a:t>Factors That Inhibit Wound Healing</a:t>
            </a:r>
            <a:endParaRPr lang="en-US" sz="3600" dirty="0"/>
          </a:p>
        </p:txBody>
      </p:sp>
      <p:sp>
        <p:nvSpPr>
          <p:cNvPr id="3" name="Content Placeholder 2"/>
          <p:cNvSpPr>
            <a:spLocks noGrp="1"/>
          </p:cNvSpPr>
          <p:nvPr>
            <p:ph idx="1"/>
          </p:nvPr>
        </p:nvSpPr>
        <p:spPr/>
        <p:txBody>
          <a:bodyPr/>
          <a:lstStyle/>
          <a:p>
            <a:r>
              <a:rPr lang="en-US" dirty="0" smtClean="0"/>
              <a:t>Assessment of the patient is important for wound management process.</a:t>
            </a:r>
          </a:p>
          <a:p>
            <a:r>
              <a:rPr lang="en-US" dirty="0" smtClean="0"/>
              <a:t>Factors may be local or general.</a:t>
            </a:r>
            <a:endParaRPr lang="en-US" dirty="0"/>
          </a:p>
        </p:txBody>
      </p:sp>
    </p:spTree>
    <p:extLst>
      <p:ext uri="{BB962C8B-B14F-4D97-AF65-F5344CB8AC3E}">
        <p14:creationId xmlns:p14="http://schemas.microsoft.com/office/powerpoint/2010/main" val="3082972871"/>
      </p:ext>
    </p:extLst>
  </p:cSld>
  <p:clrMapOvr>
    <a:masterClrMapping/>
  </p:clrMapOvr>
  <p:transition spd="slow">
    <p:wheel spokes="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0532"/>
          </a:xfrm>
        </p:spPr>
        <p:txBody>
          <a:bodyPr>
            <a:normAutofit/>
          </a:bodyPr>
          <a:lstStyle/>
          <a:p>
            <a:r>
              <a:rPr lang="en-US" sz="3600" dirty="0" smtClean="0"/>
              <a:t>Local factors</a:t>
            </a:r>
            <a:endParaRPr lang="en-US" sz="3600" dirty="0"/>
          </a:p>
        </p:txBody>
      </p:sp>
      <p:sp>
        <p:nvSpPr>
          <p:cNvPr id="3" name="Content Placeholder 2"/>
          <p:cNvSpPr>
            <a:spLocks noGrp="1"/>
          </p:cNvSpPr>
          <p:nvPr>
            <p:ph idx="1"/>
          </p:nvPr>
        </p:nvSpPr>
        <p:spPr>
          <a:xfrm>
            <a:off x="838200" y="1413164"/>
            <a:ext cx="10515600" cy="4763799"/>
          </a:xfrm>
        </p:spPr>
        <p:txBody>
          <a:bodyPr>
            <a:normAutofit/>
          </a:bodyPr>
          <a:lstStyle/>
          <a:p>
            <a:pPr>
              <a:lnSpc>
                <a:spcPct val="115000"/>
              </a:lnSpc>
              <a:spcAft>
                <a:spcPts val="1000"/>
              </a:spcAft>
              <a:buSzPts val="1000"/>
              <a:tabLst>
                <a:tab pos="457200" algn="l"/>
              </a:tabLst>
            </a:pPr>
            <a:r>
              <a:rPr lang="en-US" dirty="0">
                <a:latin typeface="Calibri Light" panose="020F0302020204030204" pitchFamily="34" charset="0"/>
                <a:ea typeface="Times New Roman" panose="02020603050405020304" pitchFamily="18" charset="0"/>
              </a:rPr>
              <a:t>Wound management practices- the goal is to </a:t>
            </a:r>
            <a:r>
              <a:rPr lang="en-US" dirty="0" err="1">
                <a:latin typeface="Calibri Light" panose="020F0302020204030204" pitchFamily="34" charset="0"/>
                <a:ea typeface="Times New Roman" panose="02020603050405020304" pitchFamily="18" charset="0"/>
              </a:rPr>
              <a:t>optimise</a:t>
            </a:r>
            <a:r>
              <a:rPr lang="en-US" dirty="0">
                <a:latin typeface="Calibri Light" panose="020F0302020204030204" pitchFamily="34" charset="0"/>
                <a:ea typeface="Times New Roman" panose="02020603050405020304" pitchFamily="18" charset="0"/>
              </a:rPr>
              <a:t> the wound environment so healing progresses   </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Moisture balance- dressings are designed to promote moist wound </a:t>
            </a:r>
            <a:r>
              <a:rPr lang="en-US" dirty="0" smtClean="0">
                <a:latin typeface="Calibri Light" panose="020F0302020204030204" pitchFamily="34" charset="0"/>
                <a:ea typeface="Times New Roman" panose="02020603050405020304" pitchFamily="18" charset="0"/>
              </a:rPr>
              <a:t>healing</a:t>
            </a:r>
            <a:endParaRPr lang="en-US" dirty="0">
              <a:latin typeface="Calibri Light" panose="020F0302020204030204" pitchFamily="34" charset="0"/>
              <a:ea typeface="Times New Roman" panose="02020603050405020304" pitchFamily="18" charset="0"/>
            </a:endParaRPr>
          </a:p>
          <a:p>
            <a:pPr>
              <a:lnSpc>
                <a:spcPct val="115000"/>
              </a:lnSpc>
              <a:spcAft>
                <a:spcPts val="1000"/>
              </a:spcAft>
              <a:buSzPts val="1000"/>
              <a:buFont typeface="Symbol" panose="05050102010706020507" pitchFamily="18" charset="2"/>
              <a:buChar char=""/>
              <a:tabLst>
                <a:tab pos="457200" algn="l"/>
              </a:tabLst>
            </a:pPr>
            <a:r>
              <a:rPr lang="en-US" dirty="0" smtClean="0">
                <a:latin typeface="Calibri Light" panose="020F0302020204030204" pitchFamily="34" charset="0"/>
                <a:ea typeface="Times New Roman" panose="02020603050405020304" pitchFamily="18" charset="0"/>
              </a:rPr>
              <a:t>Wound </a:t>
            </a:r>
            <a:r>
              <a:rPr lang="en-US" dirty="0">
                <a:latin typeface="Calibri Light" panose="020F0302020204030204" pitchFamily="34" charset="0"/>
                <a:ea typeface="Times New Roman" panose="02020603050405020304" pitchFamily="18" charset="0"/>
              </a:rPr>
              <a:t>temperature and pH- a constant temperature of approximately 37’C has been shown to have a significant effect on healing along with the impact of maintaining a neutral or acidic pH to reduce the risk of bacterial </a:t>
            </a:r>
            <a:r>
              <a:rPr lang="en-US" dirty="0" smtClean="0">
                <a:latin typeface="Calibri Light" panose="020F0302020204030204" pitchFamily="34" charset="0"/>
                <a:ea typeface="Times New Roman" panose="02020603050405020304" pitchFamily="18" charset="0"/>
              </a:rPr>
              <a:t>colonization </a:t>
            </a:r>
            <a:r>
              <a:rPr lang="en-US" dirty="0">
                <a:latin typeface="Calibri Light" panose="020F0302020204030204" pitchFamily="34" charset="0"/>
                <a:ea typeface="Times New Roman" panose="02020603050405020304" pitchFamily="18" charset="0"/>
              </a:rPr>
              <a:t>and opportunistic infection</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597508143"/>
      </p:ext>
    </p:extLst>
  </p:cSld>
  <p:clrMapOvr>
    <a:masterClrMapping/>
  </p:clrMapOvr>
  <p:transition spd="slow">
    <p:wheel spokes="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3148" y="1128156"/>
            <a:ext cx="10510652" cy="5048807"/>
          </a:xfrm>
        </p:spPr>
        <p:txBody>
          <a:bodyPr/>
          <a:lstStyle/>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Infection- replication of organisms within a wound with subsequent host injury </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Pressure, friction and shearing, limited mobility</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Presence of foreign bodies</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1786447920"/>
      </p:ext>
    </p:extLst>
  </p:cSld>
  <p:clrMapOvr>
    <a:masterClrMapping/>
  </p:clrMapOvr>
  <p:transition spd="slow">
    <p:wheel spokes="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524" y="704850"/>
            <a:ext cx="10679875" cy="660812"/>
          </a:xfrm>
        </p:spPr>
        <p:txBody>
          <a:bodyPr>
            <a:normAutofit/>
          </a:bodyPr>
          <a:lstStyle/>
          <a:p>
            <a:r>
              <a:rPr lang="en-US" sz="3600" dirty="0" smtClean="0"/>
              <a:t>General factors</a:t>
            </a:r>
            <a:endParaRPr lang="en-US" sz="3600" dirty="0"/>
          </a:p>
        </p:txBody>
      </p:sp>
      <p:sp>
        <p:nvSpPr>
          <p:cNvPr id="3" name="Content Placeholder 2"/>
          <p:cNvSpPr>
            <a:spLocks noGrp="1"/>
          </p:cNvSpPr>
          <p:nvPr>
            <p:ph idx="1"/>
          </p:nvPr>
        </p:nvSpPr>
        <p:spPr>
          <a:xfrm>
            <a:off x="486889" y="1365662"/>
            <a:ext cx="10866912" cy="4811301"/>
          </a:xfrm>
        </p:spPr>
        <p:txBody>
          <a:bodyPr>
            <a:normAutofit/>
          </a:bodyPr>
          <a:lstStyle/>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Underlying disease- diabetes, autoimmune disorders, </a:t>
            </a:r>
            <a:r>
              <a:rPr lang="en-US" dirty="0" err="1">
                <a:latin typeface="Calibri Light" panose="020F0302020204030204" pitchFamily="34" charset="0"/>
                <a:ea typeface="Times New Roman" panose="02020603050405020304" pitchFamily="18" charset="0"/>
              </a:rPr>
              <a:t>anaemia</a:t>
            </a:r>
            <a:r>
              <a:rPr lang="en-US" dirty="0">
                <a:latin typeface="Calibri Light" panose="020F0302020204030204" pitchFamily="34" charset="0"/>
                <a:ea typeface="Times New Roman" panose="02020603050405020304" pitchFamily="18" charset="0"/>
              </a:rPr>
              <a:t> and malignancy. The reason these conditions impair healing include- impaired collagen, impairment of angiogenesis, delayed infiltration of inflammatory cells, macrophages and lymphocytes, due to decreased host resistance, poor cutaneous or epidermal vasculature.</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Impaired perfusion and hypoxia- cardiac conditions, smoking, shock and </a:t>
            </a:r>
            <a:r>
              <a:rPr lang="en-US" dirty="0" smtClean="0">
                <a:latin typeface="Calibri Light" panose="020F0302020204030204" pitchFamily="34" charset="0"/>
                <a:ea typeface="Times New Roman" panose="02020603050405020304" pitchFamily="18" charset="0"/>
              </a:rPr>
              <a:t>hemorrhage</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793361772"/>
      </p:ext>
    </p:extLst>
  </p:cSld>
  <p:clrMapOvr>
    <a:masterClrMapping/>
  </p:clrMapOvr>
  <p:transition spd="slow">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9039"/>
          </a:xfrm>
        </p:spPr>
        <p:txBody>
          <a:bodyPr/>
          <a:lstStyle/>
          <a:p>
            <a:r>
              <a:rPr lang="en-US" sz="3600" dirty="0" smtClean="0"/>
              <a:t>Definition</a:t>
            </a:r>
            <a:endParaRPr lang="en-US" dirty="0"/>
          </a:p>
        </p:txBody>
      </p:sp>
      <p:sp>
        <p:nvSpPr>
          <p:cNvPr id="3" name="Content Placeholder 2"/>
          <p:cNvSpPr>
            <a:spLocks noGrp="1"/>
          </p:cNvSpPr>
          <p:nvPr>
            <p:ph idx="1"/>
          </p:nvPr>
        </p:nvSpPr>
        <p:spPr>
          <a:xfrm>
            <a:off x="463137" y="1425039"/>
            <a:ext cx="10485927" cy="4628862"/>
          </a:xfrm>
        </p:spPr>
        <p:txBody>
          <a:bodyPr>
            <a:normAutofit/>
          </a:bodyPr>
          <a:lstStyle/>
          <a:p>
            <a:r>
              <a:rPr lang="en-US" dirty="0" smtClean="0">
                <a:latin typeface="Calibri Light" panose="020F0302020204030204" pitchFamily="34" charset="0"/>
              </a:rPr>
              <a:t>A wound is defined as a physical injury to the skin or mucous membrane.</a:t>
            </a:r>
          </a:p>
          <a:p>
            <a:r>
              <a:rPr lang="en-US" dirty="0" smtClean="0">
                <a:latin typeface="Calibri Light" panose="020F0302020204030204" pitchFamily="34" charset="0"/>
              </a:rPr>
              <a:t>A wound is any abnormal opening on the skin.</a:t>
            </a:r>
          </a:p>
          <a:p>
            <a:r>
              <a:rPr lang="en-US" dirty="0" smtClean="0">
                <a:latin typeface="Calibri Light" panose="020F0302020204030204" pitchFamily="34" charset="0"/>
              </a:rPr>
              <a:t>An </a:t>
            </a:r>
            <a:r>
              <a:rPr lang="en-US" dirty="0">
                <a:latin typeface="Calibri Light" panose="020F0302020204030204" pitchFamily="34" charset="0"/>
              </a:rPr>
              <a:t>injury to living tissue </a:t>
            </a:r>
            <a:r>
              <a:rPr lang="en-US" dirty="0" smtClean="0">
                <a:latin typeface="Calibri Light" panose="020F0302020204030204" pitchFamily="34" charset="0"/>
              </a:rPr>
              <a:t>in </a:t>
            </a:r>
            <a:r>
              <a:rPr lang="en-US" dirty="0">
                <a:latin typeface="Calibri Light" panose="020F0302020204030204" pitchFamily="34" charset="0"/>
              </a:rPr>
              <a:t>which the skin is cut or broken</a:t>
            </a:r>
            <a:r>
              <a:rPr lang="en-US" dirty="0" smtClean="0">
                <a:latin typeface="Calibri Light" panose="020F0302020204030204" pitchFamily="34" charset="0"/>
              </a:rPr>
              <a:t>. </a:t>
            </a:r>
          </a:p>
          <a:p>
            <a:r>
              <a:rPr lang="en-US" dirty="0" smtClean="0">
                <a:latin typeface="Calibri Light" panose="020F0302020204030204" pitchFamily="34" charset="0"/>
              </a:rPr>
              <a:t>It can be a;</a:t>
            </a:r>
          </a:p>
          <a:p>
            <a:pPr marL="0" indent="0">
              <a:buNone/>
            </a:pPr>
            <a:r>
              <a:rPr lang="en-US" dirty="0">
                <a:latin typeface="Calibri Light" panose="020F0302020204030204" pitchFamily="34" charset="0"/>
              </a:rPr>
              <a:t> </a:t>
            </a:r>
            <a:endParaRPr lang="en-US" dirty="0" smtClean="0">
              <a:latin typeface="Calibri Light" panose="020F0302020204030204" pitchFamily="34" charset="0"/>
            </a:endParaRPr>
          </a:p>
          <a:p>
            <a:endParaRPr lang="en-US" dirty="0">
              <a:latin typeface="Calibri Light" panose="020F0302020204030204" pitchFamily="34" charset="0"/>
            </a:endParaRPr>
          </a:p>
          <a:p>
            <a:endParaRPr lang="en-US" dirty="0" smtClean="0">
              <a:latin typeface="Calibri Light" panose="020F0302020204030204" pitchFamily="34" charset="0"/>
            </a:endParaRPr>
          </a:p>
          <a:p>
            <a:endParaRPr lang="en-US" dirty="0">
              <a:latin typeface="Calibri Light" panose="020F0302020204030204" pitchFamily="34" charset="0"/>
            </a:endParaRPr>
          </a:p>
          <a:p>
            <a:endParaRPr lang="en-US" dirty="0">
              <a:latin typeface="Calibri Light" panose="020F03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20919452"/>
              </p:ext>
            </p:extLst>
          </p:nvPr>
        </p:nvGraphicFramePr>
        <p:xfrm>
          <a:off x="838199" y="3942609"/>
          <a:ext cx="8650576" cy="2293302"/>
        </p:xfrm>
        <a:graphic>
          <a:graphicData uri="http://schemas.openxmlformats.org/drawingml/2006/table">
            <a:tbl>
              <a:tblPr firstRow="1" bandRow="1">
                <a:tableStyleId>{5C22544A-7EE6-4342-B048-85BDC9FD1C3A}</a:tableStyleId>
              </a:tblPr>
              <a:tblGrid>
                <a:gridCol w="2162644"/>
                <a:gridCol w="2162644"/>
                <a:gridCol w="2162644"/>
                <a:gridCol w="2162644"/>
              </a:tblGrid>
              <a:tr h="764434">
                <a:tc>
                  <a:txBody>
                    <a:bodyPr/>
                    <a:lstStyle/>
                    <a:p>
                      <a:r>
                        <a:rPr lang="en-US" b="0" dirty="0" smtClean="0">
                          <a:solidFill>
                            <a:schemeClr val="tx1"/>
                          </a:solidFill>
                          <a:latin typeface="+mj-lt"/>
                        </a:rPr>
                        <a:t>scratch</a:t>
                      </a:r>
                      <a:endParaRPr lang="en-US" b="0" dirty="0">
                        <a:solidFill>
                          <a:schemeClr val="tx1"/>
                        </a:solidFill>
                      </a:endParaRPr>
                    </a:p>
                  </a:txBody>
                  <a:tcPr>
                    <a:solidFill>
                      <a:schemeClr val="bg1">
                        <a:lumMod val="95000"/>
                      </a:schemeClr>
                    </a:solidFill>
                  </a:tcPr>
                </a:tc>
                <a:tc>
                  <a:txBody>
                    <a:bodyPr/>
                    <a:lstStyle/>
                    <a:p>
                      <a:endParaRPr lang="en-US" b="0" dirty="0">
                        <a:solidFill>
                          <a:schemeClr val="tx1"/>
                        </a:solidFill>
                      </a:endParaRPr>
                    </a:p>
                  </a:txBody>
                  <a:tcPr>
                    <a:solidFill>
                      <a:schemeClr val="bg1">
                        <a:lumMod val="95000"/>
                      </a:schemeClr>
                    </a:solidFill>
                  </a:tcPr>
                </a:tc>
                <a:tc>
                  <a:txBody>
                    <a:bodyPr/>
                    <a:lstStyle/>
                    <a:p>
                      <a:r>
                        <a:rPr lang="en-US" b="0" dirty="0" smtClean="0">
                          <a:solidFill>
                            <a:schemeClr val="tx1"/>
                          </a:solidFill>
                          <a:latin typeface="+mj-lt"/>
                        </a:rPr>
                        <a:t> bruise</a:t>
                      </a:r>
                      <a:endParaRPr lang="en-US" b="0" dirty="0">
                        <a:solidFill>
                          <a:schemeClr val="tx1"/>
                        </a:solidFill>
                      </a:endParaRPr>
                    </a:p>
                  </a:txBody>
                  <a:tcPr>
                    <a:solidFill>
                      <a:schemeClr val="bg1">
                        <a:lumMod val="95000"/>
                      </a:schemeClr>
                    </a:solidFill>
                  </a:tcPr>
                </a:tc>
                <a:tc>
                  <a:txBody>
                    <a:bodyPr/>
                    <a:lstStyle/>
                    <a:p>
                      <a:r>
                        <a:rPr lang="en-US" b="0" dirty="0" smtClean="0">
                          <a:solidFill>
                            <a:schemeClr val="tx1"/>
                          </a:solidFill>
                          <a:latin typeface="+mj-lt"/>
                        </a:rPr>
                        <a:t>injury</a:t>
                      </a:r>
                      <a:endParaRPr lang="en-US" b="0" dirty="0">
                        <a:solidFill>
                          <a:schemeClr val="tx1"/>
                        </a:solidFill>
                      </a:endParaRPr>
                    </a:p>
                  </a:txBody>
                  <a:tcPr>
                    <a:solidFill>
                      <a:schemeClr val="bg1">
                        <a:lumMod val="95000"/>
                      </a:schemeClr>
                    </a:solidFill>
                  </a:tcPr>
                </a:tc>
              </a:tr>
              <a:tr h="764434">
                <a:tc>
                  <a:txBody>
                    <a:bodyPr/>
                    <a:lstStyle/>
                    <a:p>
                      <a:r>
                        <a:rPr lang="en-US" b="0" dirty="0" smtClean="0">
                          <a:solidFill>
                            <a:schemeClr val="tx1"/>
                          </a:solidFill>
                          <a:latin typeface="+mj-lt"/>
                        </a:rPr>
                        <a:t>Tear</a:t>
                      </a:r>
                      <a:endParaRPr lang="en-US" b="0" dirty="0">
                        <a:solidFill>
                          <a:schemeClr val="tx1"/>
                        </a:solidFill>
                      </a:endParaRPr>
                    </a:p>
                  </a:txBody>
                  <a:tcPr>
                    <a:solidFill>
                      <a:schemeClr val="bg1">
                        <a:lumMod val="95000"/>
                      </a:schemeClr>
                    </a:solidFill>
                  </a:tcPr>
                </a:tc>
                <a:tc>
                  <a:txBody>
                    <a:bodyPr/>
                    <a:lstStyle/>
                    <a:p>
                      <a:r>
                        <a:rPr lang="en-US" dirty="0" smtClean="0">
                          <a:latin typeface="+mj-lt"/>
                        </a:rPr>
                        <a:t> contusion</a:t>
                      </a:r>
                      <a:endParaRPr lang="en-US" b="0" dirty="0">
                        <a:solidFill>
                          <a:schemeClr val="tx1"/>
                        </a:solidFill>
                      </a:endParaRPr>
                    </a:p>
                  </a:txBody>
                  <a:tcPr>
                    <a:solidFill>
                      <a:schemeClr val="bg1">
                        <a:lumMod val="95000"/>
                      </a:schemeClr>
                    </a:solidFill>
                  </a:tcPr>
                </a:tc>
                <a:tc>
                  <a:txBody>
                    <a:bodyPr/>
                    <a:lstStyle/>
                    <a:p>
                      <a:r>
                        <a:rPr lang="en-US" b="0" dirty="0" smtClean="0">
                          <a:solidFill>
                            <a:schemeClr val="tx1"/>
                          </a:solidFill>
                          <a:latin typeface="+mj-lt"/>
                        </a:rPr>
                        <a:t>laceration</a:t>
                      </a:r>
                      <a:endParaRPr lang="en-US" b="0" dirty="0">
                        <a:solidFill>
                          <a:schemeClr val="tx1"/>
                        </a:solidFill>
                      </a:endParaRPr>
                    </a:p>
                  </a:txBody>
                  <a:tcPr>
                    <a:solidFill>
                      <a:schemeClr val="bg1">
                        <a:lumMod val="95000"/>
                      </a:schemeClr>
                    </a:solidFill>
                  </a:tcPr>
                </a:tc>
                <a:tc>
                  <a:txBody>
                    <a:bodyPr/>
                    <a:lstStyle/>
                    <a:p>
                      <a:r>
                        <a:rPr lang="en-US" b="0" dirty="0" smtClean="0">
                          <a:solidFill>
                            <a:schemeClr val="tx1"/>
                          </a:solidFill>
                          <a:latin typeface="+mj-lt"/>
                        </a:rPr>
                        <a:t>lesion</a:t>
                      </a:r>
                      <a:endParaRPr lang="en-US" b="0" dirty="0">
                        <a:solidFill>
                          <a:schemeClr val="tx1"/>
                        </a:solidFill>
                      </a:endParaRPr>
                    </a:p>
                  </a:txBody>
                  <a:tcPr>
                    <a:solidFill>
                      <a:schemeClr val="bg1">
                        <a:lumMod val="95000"/>
                      </a:schemeClr>
                    </a:solidFill>
                  </a:tcPr>
                </a:tc>
              </a:tr>
              <a:tr h="764434">
                <a:tc>
                  <a:txBody>
                    <a:bodyPr/>
                    <a:lstStyle/>
                    <a:p>
                      <a:r>
                        <a:rPr lang="en-US" b="0" dirty="0" smtClean="0">
                          <a:solidFill>
                            <a:schemeClr val="tx1"/>
                          </a:solidFill>
                          <a:latin typeface="+mj-lt"/>
                        </a:rPr>
                        <a:t>abrasion</a:t>
                      </a:r>
                      <a:endParaRPr lang="en-US" b="0" dirty="0">
                        <a:solidFill>
                          <a:schemeClr val="tx1"/>
                        </a:solidFill>
                      </a:endParaRPr>
                    </a:p>
                  </a:txBody>
                  <a:tcPr>
                    <a:solidFill>
                      <a:schemeClr val="bg1">
                        <a:lumMod val="95000"/>
                      </a:schemeClr>
                    </a:solidFill>
                  </a:tcPr>
                </a:tc>
                <a:tc>
                  <a:txBody>
                    <a:bodyPr/>
                    <a:lstStyle/>
                    <a:p>
                      <a:r>
                        <a:rPr lang="en-US" dirty="0" smtClean="0">
                          <a:latin typeface="+mj-lt"/>
                        </a:rPr>
                        <a:t>sore</a:t>
                      </a:r>
                      <a:endParaRPr lang="en-US" b="0" dirty="0">
                        <a:solidFill>
                          <a:schemeClr val="tx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latin typeface="+mj-lt"/>
                        </a:rPr>
                        <a:t>trauma</a:t>
                      </a:r>
                      <a:endParaRPr lang="en-US" b="0" dirty="0">
                        <a:solidFill>
                          <a:schemeClr val="tx1"/>
                        </a:solidFill>
                      </a:endParaRPr>
                    </a:p>
                  </a:txBody>
                  <a:tcPr>
                    <a:solidFill>
                      <a:schemeClr val="bg1">
                        <a:lumMod val="95000"/>
                      </a:schemeClr>
                    </a:solidFill>
                  </a:tcPr>
                </a:tc>
                <a:tc>
                  <a:txBody>
                    <a:bodyPr/>
                    <a:lstStyle/>
                    <a:p>
                      <a:r>
                        <a:rPr lang="en-US" b="0" dirty="0" smtClean="0">
                          <a:solidFill>
                            <a:schemeClr val="tx1"/>
                          </a:solidFill>
                          <a:latin typeface="+mj-lt"/>
                        </a:rPr>
                        <a:t>Cut</a:t>
                      </a:r>
                      <a:endParaRPr lang="en-US" b="0" dirty="0">
                        <a:solidFill>
                          <a:schemeClr val="tx1"/>
                        </a:solidFill>
                      </a:endParaRPr>
                    </a:p>
                  </a:txBody>
                  <a:tcPr>
                    <a:solidFill>
                      <a:schemeClr val="bg1">
                        <a:lumMod val="95000"/>
                      </a:schemeClr>
                    </a:solidFill>
                  </a:tcPr>
                </a:tc>
              </a:tr>
            </a:tbl>
          </a:graphicData>
        </a:graphic>
      </p:graphicFrame>
    </p:spTree>
    <p:extLst>
      <p:ext uri="{BB962C8B-B14F-4D97-AF65-F5344CB8AC3E}">
        <p14:creationId xmlns:p14="http://schemas.microsoft.com/office/powerpoint/2010/main" val="2152023650"/>
      </p:ext>
    </p:extLst>
  </p:cSld>
  <p:clrMapOvr>
    <a:masterClrMapping/>
  </p:clrMapOvr>
  <p:transition spd="slow">
    <p:wheel spokes="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8769" y="1092530"/>
            <a:ext cx="10665031" cy="5084433"/>
          </a:xfrm>
        </p:spPr>
        <p:txBody>
          <a:bodyPr>
            <a:normAutofit/>
          </a:bodyPr>
          <a:lstStyle/>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Malnutrition- inadequate supply of protein, carbohydrates, lipids and trace elements and vitamins essential for all phases of wound healing</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Body mass index</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Disorders of sensation or movement- cerebral palsy, movement disorders, peripheral neuropathies, </a:t>
            </a:r>
            <a:r>
              <a:rPr lang="en-US" dirty="0" err="1">
                <a:latin typeface="Calibri Light" panose="020F0302020204030204" pitchFamily="34" charset="0"/>
                <a:ea typeface="Times New Roman" panose="02020603050405020304" pitchFamily="18" charset="0"/>
              </a:rPr>
              <a:t>spina</a:t>
            </a:r>
            <a:r>
              <a:rPr lang="en-US" dirty="0">
                <a:latin typeface="Calibri Light" panose="020F0302020204030204" pitchFamily="34" charset="0"/>
                <a:ea typeface="Times New Roman" panose="02020603050405020304" pitchFamily="18" charset="0"/>
              </a:rPr>
              <a:t> bifida</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Medications- NSAIDs, chemotherapy, immunosuppressive drugs, corticosteroids</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468940529"/>
      </p:ext>
    </p:extLst>
  </p:cSld>
  <p:clrMapOvr>
    <a:masterClrMapping/>
  </p:clrMapOvr>
  <p:transition spd="slow">
    <p:wheel spokes="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2524" y="985652"/>
            <a:ext cx="10451275" cy="5191311"/>
          </a:xfrm>
        </p:spPr>
        <p:txBody>
          <a:bodyPr/>
          <a:lstStyle/>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Radiation therapy</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Stress, anxiety and </a:t>
            </a:r>
            <a:r>
              <a:rPr lang="en-US" dirty="0" smtClean="0">
                <a:latin typeface="Calibri Light" panose="020F0302020204030204" pitchFamily="34" charset="0"/>
                <a:ea typeface="Times New Roman" panose="02020603050405020304" pitchFamily="18" charset="0"/>
              </a:rPr>
              <a:t>depression</a:t>
            </a:r>
          </a:p>
          <a:p>
            <a:pPr>
              <a:lnSpc>
                <a:spcPct val="115000"/>
              </a:lnSpc>
              <a:spcAft>
                <a:spcPts val="1000"/>
              </a:spcAft>
              <a:buSzPts val="1000"/>
              <a:buFont typeface="Symbol" panose="05050102010706020507" pitchFamily="18" charset="2"/>
              <a:buChar char=""/>
              <a:tabLst>
                <a:tab pos="457200" algn="l"/>
              </a:tabLst>
            </a:pPr>
            <a:r>
              <a:rPr lang="en-US" dirty="0" smtClean="0">
                <a:latin typeface="Calibri Light" panose="020F0302020204030204" pitchFamily="34" charset="0"/>
                <a:ea typeface="Times New Roman" panose="02020603050405020304" pitchFamily="18" charset="0"/>
              </a:rPr>
              <a:t>Increasing age</a:t>
            </a:r>
            <a:r>
              <a:rPr lang="en-US" dirty="0">
                <a:latin typeface="Calibri Light" panose="020F0302020204030204" pitchFamily="34" charset="0"/>
                <a:ea typeface="Times New Roman" panose="02020603050405020304" pitchFamily="18" charset="0"/>
              </a:rPr>
              <a:t> </a:t>
            </a:r>
            <a:endParaRPr lang="en-US" dirty="0">
              <a:latin typeface="Calibri Light" panose="020F0302020204030204" pitchFamily="34" charset="0"/>
              <a:ea typeface="Calibri" panose="020F0502020204030204" pitchFamily="34" charset="0"/>
            </a:endParaRPr>
          </a:p>
          <a:p>
            <a:r>
              <a:rPr lang="en-US" dirty="0">
                <a:hlinkClick r:id="rId2" tooltip="Metabolic disease"/>
              </a:rPr>
              <a:t>Metabolic diseases</a:t>
            </a:r>
            <a:endParaRPr lang="en-US" dirty="0"/>
          </a:p>
          <a:p>
            <a:r>
              <a:rPr lang="en-US" u="sng" dirty="0">
                <a:hlinkClick r:id="rId3"/>
              </a:rPr>
              <a:t>Immunosuppression</a:t>
            </a:r>
            <a:endParaRPr lang="en-US" dirty="0"/>
          </a:p>
          <a:p>
            <a:r>
              <a:rPr lang="en-US" dirty="0">
                <a:hlinkClick r:id="rId4" tooltip="Connective tissue"/>
              </a:rPr>
              <a:t>Connective tissue</a:t>
            </a:r>
            <a:r>
              <a:rPr lang="en-US" dirty="0"/>
              <a:t> disorders</a:t>
            </a:r>
          </a:p>
          <a:p>
            <a:r>
              <a:rPr lang="en-US" dirty="0">
                <a:hlinkClick r:id="rId5" tooltip="Smoking"/>
              </a:rPr>
              <a:t>Smoking</a:t>
            </a:r>
            <a:endParaRPr lang="en-US" dirty="0"/>
          </a:p>
          <a:p>
            <a:endParaRPr lang="en-US" dirty="0">
              <a:latin typeface="Calibri Light" panose="020F0302020204030204" pitchFamily="34" charset="0"/>
            </a:endParaRPr>
          </a:p>
        </p:txBody>
      </p:sp>
    </p:spTree>
    <p:extLst>
      <p:ext uri="{BB962C8B-B14F-4D97-AF65-F5344CB8AC3E}">
        <p14:creationId xmlns:p14="http://schemas.microsoft.com/office/powerpoint/2010/main" val="3443190728"/>
      </p:ext>
    </p:extLst>
  </p:cSld>
  <p:clrMapOvr>
    <a:masterClrMapping/>
  </p:clrMapOvr>
  <p:transition spd="slow">
    <p:wheel spokes="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522" y="365126"/>
            <a:ext cx="10546278" cy="1059914"/>
          </a:xfrm>
        </p:spPr>
        <p:txBody>
          <a:bodyPr>
            <a:normAutofit/>
          </a:bodyPr>
          <a:lstStyle/>
          <a:p>
            <a:r>
              <a:rPr lang="en-US" sz="3600" dirty="0">
                <a:latin typeface="Times New Roman" panose="02020603050405020304" pitchFamily="18" charset="0"/>
                <a:ea typeface="Times New Roman" panose="02020603050405020304" pitchFamily="18" charset="0"/>
              </a:rPr>
              <a:t>Wound </a:t>
            </a:r>
            <a:r>
              <a:rPr lang="en-US" sz="3600" dirty="0" smtClean="0">
                <a:latin typeface="Times New Roman" panose="02020603050405020304" pitchFamily="18" charset="0"/>
                <a:ea typeface="Times New Roman" panose="02020603050405020304" pitchFamily="18" charset="0"/>
              </a:rPr>
              <a:t>Assessment</a:t>
            </a:r>
            <a:endParaRPr lang="en-US" sz="3600" dirty="0"/>
          </a:p>
        </p:txBody>
      </p:sp>
      <p:sp>
        <p:nvSpPr>
          <p:cNvPr id="3" name="Content Placeholder 2"/>
          <p:cNvSpPr>
            <a:spLocks noGrp="1"/>
          </p:cNvSpPr>
          <p:nvPr>
            <p:ph idx="1"/>
          </p:nvPr>
        </p:nvSpPr>
        <p:spPr>
          <a:xfrm>
            <a:off x="807521" y="1425040"/>
            <a:ext cx="10546279" cy="4751923"/>
          </a:xfrm>
        </p:spPr>
        <p:txBody>
          <a:bodyPr/>
          <a:lstStyle/>
          <a:p>
            <a:pPr marL="0" indent="0">
              <a:buNone/>
            </a:pPr>
            <a:r>
              <a:rPr lang="en-US" dirty="0" smtClean="0">
                <a:latin typeface="Calibri Light" panose="020F0302020204030204" pitchFamily="34" charset="0"/>
              </a:rPr>
              <a:t>Areas to assess for appropriate management.</a:t>
            </a:r>
          </a:p>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Type of wound- acute or chronic</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dirty="0" smtClean="0">
                <a:latin typeface="Calibri Light" panose="020F0302020204030204" pitchFamily="34" charset="0"/>
                <a:ea typeface="Times New Roman" panose="02020603050405020304" pitchFamily="18" charset="0"/>
              </a:rPr>
              <a:t>Etiology- </a:t>
            </a:r>
            <a:r>
              <a:rPr lang="en-US" dirty="0">
                <a:latin typeface="Calibri Light" panose="020F0302020204030204" pitchFamily="34" charset="0"/>
                <a:ea typeface="Times New Roman" panose="02020603050405020304" pitchFamily="18" charset="0"/>
              </a:rPr>
              <a:t>surgical, laceration, ulcer, burn, abrasion, traumatic, pressure injury, neoplastic</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Location and surrounding skin</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Tissue Loss</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2428628420"/>
      </p:ext>
    </p:extLst>
  </p:cSld>
  <p:clrMapOvr>
    <a:masterClrMapping/>
  </p:clrMapOvr>
  <p:transition spd="slow">
    <p:wheel spokes="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1896" y="1092530"/>
            <a:ext cx="10581904" cy="5510151"/>
          </a:xfrm>
        </p:spPr>
        <p:txBody>
          <a:bodyPr>
            <a:noAutofit/>
          </a:bodyPr>
          <a:lstStyle/>
          <a:p>
            <a:pPr>
              <a:lnSpc>
                <a:spcPct val="10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Clinical appearance of the wound bed and stage of healing</a:t>
            </a:r>
            <a:endParaRPr lang="en-US"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Measurement and dimensions</a:t>
            </a:r>
            <a:endParaRPr lang="en-US"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Wound edge</a:t>
            </a:r>
            <a:endParaRPr lang="en-US"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Exudate</a:t>
            </a:r>
            <a:endParaRPr lang="en-US"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Presence of infection</a:t>
            </a:r>
            <a:endParaRPr lang="en-US"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Pain</a:t>
            </a:r>
            <a:endParaRPr lang="en-US"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Previous wound management</a:t>
            </a:r>
            <a:endParaRPr lang="en-US" dirty="0">
              <a:latin typeface="Calibri Light" panose="020F0302020204030204" pitchFamily="34" charset="0"/>
              <a:ea typeface="Calibri" panose="020F0502020204030204" pitchFamily="34" charset="0"/>
            </a:endParaRPr>
          </a:p>
          <a:p>
            <a:pPr>
              <a:lnSpc>
                <a:spcPct val="100000"/>
              </a:lnSpc>
            </a:pPr>
            <a:endParaRPr lang="en-US" dirty="0">
              <a:latin typeface="Calibri Light" panose="020F0302020204030204" pitchFamily="34" charset="0"/>
            </a:endParaRPr>
          </a:p>
        </p:txBody>
      </p:sp>
    </p:spTree>
    <p:extLst>
      <p:ext uri="{BB962C8B-B14F-4D97-AF65-F5344CB8AC3E}">
        <p14:creationId xmlns:p14="http://schemas.microsoft.com/office/powerpoint/2010/main" val="1491105886"/>
      </p:ext>
    </p:extLst>
  </p:cSld>
  <p:clrMapOvr>
    <a:masterClrMapping/>
  </p:clrMapOvr>
  <p:transition spd="slow">
    <p:wheel spokes="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anose="02020603050405020304" pitchFamily="18" charset="0"/>
                <a:ea typeface="Times New Roman" panose="02020603050405020304" pitchFamily="18" charset="0"/>
              </a:rPr>
              <a:t>Considerations for Wound </a:t>
            </a:r>
            <a:r>
              <a:rPr lang="en-US" sz="3600" dirty="0" smtClean="0">
                <a:latin typeface="Times New Roman" panose="02020603050405020304" pitchFamily="18" charset="0"/>
                <a:ea typeface="Times New Roman" panose="02020603050405020304" pitchFamily="18" charset="0"/>
              </a:rPr>
              <a:t>Assessment</a:t>
            </a:r>
            <a:endParaRPr lang="en-US" sz="3600" dirty="0"/>
          </a:p>
        </p:txBody>
      </p:sp>
      <p:sp>
        <p:nvSpPr>
          <p:cNvPr id="3" name="Content Placeholder 2"/>
          <p:cNvSpPr>
            <a:spLocks noGrp="1"/>
          </p:cNvSpPr>
          <p:nvPr>
            <p:ph idx="1"/>
          </p:nvPr>
        </p:nvSpPr>
        <p:spPr/>
        <p:txBody>
          <a:bodyPr/>
          <a:lstStyle/>
          <a:p>
            <a:pPr marL="0" indent="0">
              <a:lnSpc>
                <a:spcPct val="100000"/>
              </a:lnSpc>
              <a:buNone/>
            </a:pPr>
            <a:r>
              <a:rPr lang="en-US" dirty="0" smtClean="0">
                <a:latin typeface="Calibri Light" panose="020F0302020204030204" pitchFamily="34" charset="0"/>
                <a:ea typeface="Times New Roman" panose="02020603050405020304" pitchFamily="18" charset="0"/>
              </a:rPr>
              <a:t>1. There </a:t>
            </a:r>
            <a:r>
              <a:rPr lang="en-US" dirty="0">
                <a:latin typeface="Calibri Light" panose="020F0302020204030204" pitchFamily="34" charset="0"/>
                <a:ea typeface="Times New Roman" panose="02020603050405020304" pitchFamily="18" charset="0"/>
              </a:rPr>
              <a:t>is different terminology used to describe </a:t>
            </a:r>
            <a:r>
              <a:rPr lang="en-US" b="1" dirty="0">
                <a:latin typeface="Calibri Light" panose="020F0302020204030204" pitchFamily="34" charset="0"/>
                <a:ea typeface="Times New Roman" panose="02020603050405020304" pitchFamily="18" charset="0"/>
              </a:rPr>
              <a:t>specific types </a:t>
            </a:r>
            <a:r>
              <a:rPr lang="en-US" dirty="0">
                <a:latin typeface="Calibri Light" panose="020F0302020204030204" pitchFamily="34" charset="0"/>
                <a:ea typeface="Times New Roman" panose="02020603050405020304" pitchFamily="18" charset="0"/>
              </a:rPr>
              <a:t>of wounds: such as surgical incision, burn, laceration, ulcer, abrasion. They can be generally classified as either </a:t>
            </a:r>
            <a:r>
              <a:rPr lang="en-US" b="1" dirty="0">
                <a:latin typeface="Calibri Light" panose="020F0302020204030204" pitchFamily="34" charset="0"/>
                <a:ea typeface="Times New Roman" panose="02020603050405020304" pitchFamily="18" charset="0"/>
              </a:rPr>
              <a:t>acute or chronic wounds.</a:t>
            </a:r>
            <a:endParaRPr lang="en-US" b="1" dirty="0">
              <a:latin typeface="Calibri Light" panose="020F0302020204030204" pitchFamily="34" charset="0"/>
              <a:ea typeface="Calibri" panose="020F0502020204030204" pitchFamily="34" charset="0"/>
            </a:endParaRPr>
          </a:p>
          <a:p>
            <a:pPr>
              <a:lnSpc>
                <a:spcPct val="100000"/>
              </a:lnSpc>
            </a:pPr>
            <a:endParaRPr lang="en-US" dirty="0">
              <a:latin typeface="Calibri Light" panose="020F0302020204030204" pitchFamily="34" charset="0"/>
            </a:endParaRPr>
          </a:p>
        </p:txBody>
      </p:sp>
    </p:spTree>
    <p:extLst>
      <p:ext uri="{BB962C8B-B14F-4D97-AF65-F5344CB8AC3E}">
        <p14:creationId xmlns:p14="http://schemas.microsoft.com/office/powerpoint/2010/main" val="291530319"/>
      </p:ext>
    </p:extLst>
  </p:cSld>
  <p:clrMapOvr>
    <a:masterClrMapping/>
  </p:clrMapOvr>
  <p:transition spd="slow">
    <p:wheel spokes="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5023" y="950026"/>
            <a:ext cx="10498776" cy="5226938"/>
          </a:xfrm>
        </p:spPr>
        <p:txBody>
          <a:bodyPr>
            <a:normAutofit/>
          </a:bodyPr>
          <a:lstStyle/>
          <a:p>
            <a:pPr marL="0" indent="0">
              <a:lnSpc>
                <a:spcPct val="115000"/>
              </a:lnSpc>
              <a:spcBef>
                <a:spcPts val="900"/>
              </a:spcBef>
              <a:spcAft>
                <a:spcPts val="375"/>
              </a:spcAft>
              <a:buNone/>
            </a:pPr>
            <a:r>
              <a:rPr lang="en-US" b="1" dirty="0" smtClean="0">
                <a:latin typeface="Calibri Light" panose="020F0302020204030204" pitchFamily="34" charset="0"/>
                <a:ea typeface="Times New Roman" panose="02020603050405020304" pitchFamily="18" charset="0"/>
              </a:rPr>
              <a:t>2. Tissue loss: </a:t>
            </a:r>
            <a:r>
              <a:rPr lang="en-US" dirty="0" smtClean="0">
                <a:latin typeface="Calibri Light" panose="020F0302020204030204" pitchFamily="34" charset="0"/>
                <a:ea typeface="Times New Roman" panose="02020603050405020304" pitchFamily="18" charset="0"/>
              </a:rPr>
              <a:t>The </a:t>
            </a:r>
            <a:r>
              <a:rPr lang="en-US" dirty="0">
                <a:latin typeface="Calibri Light" panose="020F0302020204030204" pitchFamily="34" charset="0"/>
                <a:ea typeface="Times New Roman" panose="02020603050405020304" pitchFamily="18" charset="0"/>
              </a:rPr>
              <a:t>degree of tissue loss may be referred to in broad terms as:</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b="1" dirty="0">
                <a:latin typeface="Calibri Light" panose="020F0302020204030204" pitchFamily="34" charset="0"/>
                <a:ea typeface="Times New Roman" panose="02020603050405020304" pitchFamily="18" charset="0"/>
              </a:rPr>
              <a:t>Superficial wound</a:t>
            </a:r>
            <a:r>
              <a:rPr lang="en-US" dirty="0">
                <a:latin typeface="Calibri Light" panose="020F0302020204030204" pitchFamily="34" charset="0"/>
                <a:ea typeface="Times New Roman" panose="02020603050405020304" pitchFamily="18" charset="0"/>
              </a:rPr>
              <a:t>- involving the epidermis</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b="1" dirty="0">
                <a:latin typeface="Calibri Light" panose="020F0302020204030204" pitchFamily="34" charset="0"/>
                <a:ea typeface="Times New Roman" panose="02020603050405020304" pitchFamily="18" charset="0"/>
              </a:rPr>
              <a:t>Partial wound</a:t>
            </a:r>
            <a:r>
              <a:rPr lang="en-US" dirty="0">
                <a:latin typeface="Calibri Light" panose="020F0302020204030204" pitchFamily="34" charset="0"/>
                <a:ea typeface="Times New Roman" panose="02020603050405020304" pitchFamily="18" charset="0"/>
              </a:rPr>
              <a:t>- involves the dermis and epidermis</a:t>
            </a:r>
            <a:endParaRPr lang="en-US" dirty="0">
              <a:latin typeface="Calibri Light" panose="020F0302020204030204" pitchFamily="34" charset="0"/>
              <a:ea typeface="Calibri" panose="020F0502020204030204" pitchFamily="34" charset="0"/>
            </a:endParaRPr>
          </a:p>
          <a:p>
            <a:r>
              <a:rPr lang="en-US" b="1" dirty="0">
                <a:latin typeface="Calibri Light" panose="020F0302020204030204" pitchFamily="34" charset="0"/>
                <a:ea typeface="Times New Roman" panose="02020603050405020304" pitchFamily="18" charset="0"/>
              </a:rPr>
              <a:t>Full thickness wound</a:t>
            </a:r>
            <a:r>
              <a:rPr lang="en-US" dirty="0">
                <a:latin typeface="Calibri Light" panose="020F0302020204030204" pitchFamily="34" charset="0"/>
                <a:ea typeface="Times New Roman" panose="02020603050405020304" pitchFamily="18" charset="0"/>
              </a:rPr>
              <a:t>-involves the epidermis, dermis, subcutaneous tissue and may extend to muscle, bones and tendons.</a:t>
            </a:r>
            <a:endParaRPr lang="en-US" dirty="0">
              <a:latin typeface="Calibri Light" panose="020F0302020204030204" pitchFamily="34" charset="0"/>
            </a:endParaRPr>
          </a:p>
        </p:txBody>
      </p:sp>
    </p:spTree>
    <p:extLst>
      <p:ext uri="{BB962C8B-B14F-4D97-AF65-F5344CB8AC3E}">
        <p14:creationId xmlns:p14="http://schemas.microsoft.com/office/powerpoint/2010/main" val="1630112322"/>
      </p:ext>
    </p:extLst>
  </p:cSld>
  <p:clrMapOvr>
    <a:masterClrMapping/>
  </p:clrMapOvr>
  <p:transition spd="slow">
    <p:wheel spokes="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3771" y="902525"/>
            <a:ext cx="10570029" cy="5274438"/>
          </a:xfrm>
        </p:spPr>
        <p:txBody>
          <a:bodyPr>
            <a:normAutofit/>
          </a:bodyPr>
          <a:lstStyle/>
          <a:p>
            <a:pPr marL="0" indent="0">
              <a:lnSpc>
                <a:spcPct val="115000"/>
              </a:lnSpc>
              <a:spcAft>
                <a:spcPts val="1000"/>
              </a:spcAft>
              <a:buSzPts val="1000"/>
              <a:buNone/>
              <a:tabLst>
                <a:tab pos="457200" algn="l"/>
              </a:tabLst>
            </a:pPr>
            <a:r>
              <a:rPr lang="en-US" b="1" dirty="0" smtClean="0">
                <a:latin typeface="Calibri Light" panose="020F0302020204030204" pitchFamily="34" charset="0"/>
                <a:ea typeface="Times New Roman" panose="02020603050405020304" pitchFamily="18" charset="0"/>
              </a:rPr>
              <a:t>3. Wound </a:t>
            </a:r>
            <a:r>
              <a:rPr lang="en-US" b="1" dirty="0">
                <a:latin typeface="Calibri Light" panose="020F0302020204030204" pitchFamily="34" charset="0"/>
                <a:ea typeface="Times New Roman" panose="02020603050405020304" pitchFamily="18" charset="0"/>
              </a:rPr>
              <a:t>bed </a:t>
            </a:r>
            <a:r>
              <a:rPr lang="en-US" b="1" dirty="0" smtClean="0">
                <a:latin typeface="Calibri Light" panose="020F0302020204030204" pitchFamily="34" charset="0"/>
                <a:ea typeface="Times New Roman" panose="02020603050405020304" pitchFamily="18" charset="0"/>
              </a:rPr>
              <a:t>clinical </a:t>
            </a:r>
            <a:r>
              <a:rPr lang="en-US" b="1" dirty="0">
                <a:latin typeface="Calibri Light" panose="020F0302020204030204" pitchFamily="34" charset="0"/>
                <a:ea typeface="Times New Roman" panose="02020603050405020304" pitchFamily="18" charset="0"/>
              </a:rPr>
              <a:t>appearance:</a:t>
            </a:r>
            <a:endParaRPr lang="en-US" dirty="0">
              <a:latin typeface="Calibri Light" panose="020F03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b="1" dirty="0" smtClean="0">
                <a:latin typeface="Calibri Light" panose="020F0302020204030204" pitchFamily="34" charset="0"/>
                <a:ea typeface="Times New Roman" panose="02020603050405020304" pitchFamily="18" charset="0"/>
              </a:rPr>
              <a:t>Granulating</a:t>
            </a:r>
            <a:r>
              <a:rPr lang="en-US" dirty="0" smtClean="0">
                <a:latin typeface="Calibri Light" panose="020F0302020204030204" pitchFamily="34" charset="0"/>
                <a:ea typeface="Times New Roman" panose="02020603050405020304" pitchFamily="18" charset="0"/>
              </a:rPr>
              <a:t>- is when healthy red tissue is observed and is deposited during the repair process. It presents as pinkish/red colored moist tissue and comprises of newly formed collagen, elastin and capillary networks. The tissue is well vascularized and bleeds easily.</a:t>
            </a:r>
            <a:endParaRPr lang="en-US" dirty="0" smtClean="0">
              <a:latin typeface="Calibri Light" panose="020F0302020204030204" pitchFamily="34" charset="0"/>
              <a:ea typeface="Calibri" panose="020F0502020204030204" pitchFamily="34" charset="0"/>
            </a:endParaRPr>
          </a:p>
          <a:p>
            <a:pPr>
              <a:lnSpc>
                <a:spcPct val="100000"/>
              </a:lnSpc>
            </a:pPr>
            <a:r>
              <a:rPr lang="en-US" b="1" dirty="0" smtClean="0">
                <a:latin typeface="Calibri Light" panose="020F0302020204030204" pitchFamily="34" charset="0"/>
                <a:ea typeface="Times New Roman" panose="02020603050405020304" pitchFamily="18" charset="0"/>
              </a:rPr>
              <a:t>Epithelializing</a:t>
            </a:r>
            <a:r>
              <a:rPr lang="en-US" dirty="0" smtClean="0">
                <a:latin typeface="Calibri Light" panose="020F0302020204030204" pitchFamily="34" charset="0"/>
                <a:ea typeface="Times New Roman" panose="02020603050405020304" pitchFamily="18" charset="0"/>
              </a:rPr>
              <a:t>- is a process by which the wound surface is covered by new epithelium, this begins when the wound has filled with granulation tissue. The tissue is pink, almost white, and only occurs on top of healthy granulation tissue</a:t>
            </a:r>
            <a:endParaRPr lang="en-US" dirty="0">
              <a:latin typeface="Calibri Light" panose="020F0302020204030204" pitchFamily="34" charset="0"/>
            </a:endParaRPr>
          </a:p>
        </p:txBody>
      </p:sp>
    </p:spTree>
    <p:extLst>
      <p:ext uri="{BB962C8B-B14F-4D97-AF65-F5344CB8AC3E}">
        <p14:creationId xmlns:p14="http://schemas.microsoft.com/office/powerpoint/2010/main" val="1711233195"/>
      </p:ext>
    </p:extLst>
  </p:cSld>
  <p:clrMapOvr>
    <a:masterClrMapping/>
  </p:clrMapOvr>
  <p:transition spd="slow">
    <p:wheel spokes="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8140" y="950026"/>
            <a:ext cx="10795660" cy="5226937"/>
          </a:xfrm>
        </p:spPr>
        <p:txBody>
          <a:bodyPr>
            <a:noAutofit/>
          </a:bodyPr>
          <a:lstStyle/>
          <a:p>
            <a:pPr>
              <a:lnSpc>
                <a:spcPct val="115000"/>
              </a:lnSpc>
              <a:spcAft>
                <a:spcPts val="1000"/>
              </a:spcAft>
              <a:buSzPts val="1000"/>
              <a:buFont typeface="Symbol" panose="05050102010706020507" pitchFamily="18" charset="2"/>
              <a:buChar char=""/>
              <a:tabLst>
                <a:tab pos="457200" algn="l"/>
              </a:tabLst>
            </a:pPr>
            <a:r>
              <a:rPr lang="en-US" b="1" dirty="0">
                <a:latin typeface="Calibri Light" panose="020F0302020204030204" pitchFamily="34" charset="0"/>
                <a:ea typeface="Times New Roman" panose="02020603050405020304" pitchFamily="18" charset="0"/>
              </a:rPr>
              <a:t>Sloughy</a:t>
            </a:r>
            <a:r>
              <a:rPr lang="en-US" dirty="0">
                <a:latin typeface="Calibri Light" panose="020F0302020204030204" pitchFamily="34" charset="0"/>
                <a:ea typeface="Times New Roman" panose="02020603050405020304" pitchFamily="18" charset="0"/>
              </a:rPr>
              <a:t>- the presence of </a:t>
            </a:r>
            <a:r>
              <a:rPr lang="en-US" dirty="0" smtClean="0">
                <a:latin typeface="Calibri Light" panose="020F0302020204030204" pitchFamily="34" charset="0"/>
                <a:ea typeface="Times New Roman" panose="02020603050405020304" pitchFamily="18" charset="0"/>
              </a:rPr>
              <a:t>devitalized </a:t>
            </a:r>
            <a:r>
              <a:rPr lang="en-US" dirty="0">
                <a:latin typeface="Calibri Light" panose="020F0302020204030204" pitchFamily="34" charset="0"/>
                <a:ea typeface="Times New Roman" panose="02020603050405020304" pitchFamily="18" charset="0"/>
              </a:rPr>
              <a:t>yellowish tissue is observed and is formed by an accumulation of dead cells. Must not be confused with the presence of pus.</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b="1" dirty="0">
                <a:latin typeface="Calibri Light" panose="020F0302020204030204" pitchFamily="34" charset="0"/>
                <a:ea typeface="Times New Roman" panose="02020603050405020304" pitchFamily="18" charset="0"/>
              </a:rPr>
              <a:t>Necrotic</a:t>
            </a:r>
            <a:r>
              <a:rPr lang="en-US" dirty="0">
                <a:latin typeface="Calibri Light" panose="020F0302020204030204" pitchFamily="34" charset="0"/>
                <a:ea typeface="Times New Roman" panose="02020603050405020304" pitchFamily="18" charset="0"/>
              </a:rPr>
              <a:t>- describes a wound containing dead tissue. The wound may appear hard, dry and black. Dead connective tissue may appear grey. The presence of dead tissue in a wound prevents healing.</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b="1" dirty="0">
                <a:latin typeface="Calibri Light" panose="020F0302020204030204" pitchFamily="34" charset="0"/>
                <a:ea typeface="Times New Roman" panose="02020603050405020304" pitchFamily="18" charset="0"/>
              </a:rPr>
              <a:t>Hyper granulating</a:t>
            </a:r>
            <a:r>
              <a:rPr lang="en-US" dirty="0">
                <a:latin typeface="Calibri Light" panose="020F0302020204030204" pitchFamily="34" charset="0"/>
                <a:ea typeface="Times New Roman" panose="02020603050405020304" pitchFamily="18" charset="0"/>
              </a:rPr>
              <a:t>- this is observed when granulation tissue grows above the wound margin. This occurs when the proliferative phase of healing is prolonged usually as a result of bacterial imbalance or irritant forces.</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4000542082"/>
      </p:ext>
    </p:extLst>
  </p:cSld>
  <p:clrMapOvr>
    <a:masterClrMapping/>
  </p:clrMapOvr>
  <p:transition spd="slow">
    <p:wheel spokes="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8769" y="997527"/>
            <a:ext cx="10665031" cy="5179436"/>
          </a:xfrm>
        </p:spPr>
        <p:txBody>
          <a:bodyPr>
            <a:noAutofit/>
          </a:bodyPr>
          <a:lstStyle/>
          <a:p>
            <a:pPr marL="0" indent="0">
              <a:buNone/>
            </a:pPr>
            <a:r>
              <a:rPr lang="en-US" dirty="0" smtClean="0">
                <a:latin typeface="Calibri Light" panose="020F0302020204030204" pitchFamily="34" charset="0"/>
              </a:rPr>
              <a:t>4. </a:t>
            </a:r>
            <a:r>
              <a:rPr lang="en-US" b="1" dirty="0">
                <a:latin typeface="Calibri Light" panose="020F0302020204030204" pitchFamily="34" charset="0"/>
                <a:ea typeface="Times New Roman" panose="02020603050405020304" pitchFamily="18" charset="0"/>
              </a:rPr>
              <a:t>Wound measurement:</a:t>
            </a:r>
            <a:endParaRPr lang="en-US" dirty="0">
              <a:latin typeface="Calibri Light" panose="020F0302020204030204" pitchFamily="34" charset="0"/>
              <a:ea typeface="Calibri" panose="020F0502020204030204" pitchFamily="34" charset="0"/>
            </a:endParaRPr>
          </a:p>
          <a:p>
            <a:r>
              <a:rPr lang="en-US" dirty="0">
                <a:latin typeface="Calibri Light" panose="020F0302020204030204" pitchFamily="34" charset="0"/>
                <a:ea typeface="Times New Roman" panose="02020603050405020304" pitchFamily="18" charset="0"/>
              </a:rPr>
              <a:t>'Assessment and evaluation of wound healing is an ongoing process.  All wounds require a two-dimensional assessment of the wound opening and a three-dimensional assessment of any cavity or tracking' (Carville, 2017)</a:t>
            </a:r>
            <a:endParaRPr lang="en-US" dirty="0">
              <a:latin typeface="Calibri Light" panose="020F0302020204030204" pitchFamily="34" charset="0"/>
              <a:ea typeface="Calibri" panose="020F0502020204030204" pitchFamily="34" charset="0"/>
            </a:endParaRPr>
          </a:p>
          <a:p>
            <a:r>
              <a:rPr lang="en-US" dirty="0">
                <a:solidFill>
                  <a:srgbClr val="666666"/>
                </a:solidFill>
                <a:latin typeface="Calibri Light" panose="020F0302020204030204" pitchFamily="34" charset="0"/>
              </a:rPr>
              <a:t> </a:t>
            </a:r>
            <a:r>
              <a:rPr lang="en-US" dirty="0">
                <a:latin typeface="Calibri Light" panose="020F0302020204030204" pitchFamily="34" charset="0"/>
              </a:rPr>
              <a:t>The</a:t>
            </a:r>
            <a:r>
              <a:rPr lang="en-US" b="1" dirty="0">
                <a:latin typeface="Calibri Light" panose="020F0302020204030204" pitchFamily="34" charset="0"/>
              </a:rPr>
              <a:t> </a:t>
            </a:r>
            <a:r>
              <a:rPr lang="en-US" dirty="0">
                <a:latin typeface="Calibri Light" panose="020F0302020204030204" pitchFamily="34" charset="0"/>
              </a:rPr>
              <a:t>wound measurement at the initial assessment is critical to calculate any change in wound size over time. Wound dimensions should become smaller as the wound heals with growth of granulation tissue and new blood vessels, reduction in tissue edema and migration of new epithelium from the edges (</a:t>
            </a:r>
            <a:r>
              <a:rPr lang="en-US" dirty="0" err="1">
                <a:latin typeface="Calibri Light" panose="020F0302020204030204" pitchFamily="34" charset="0"/>
              </a:rPr>
              <a:t>Keast</a:t>
            </a:r>
            <a:r>
              <a:rPr lang="en-US" dirty="0">
                <a:latin typeface="Calibri Light" panose="020F0302020204030204" pitchFamily="34" charset="0"/>
              </a:rPr>
              <a:t> et al 2004</a:t>
            </a:r>
            <a:r>
              <a:rPr lang="en-US" dirty="0" smtClean="0">
                <a:latin typeface="Calibri Light" panose="020F0302020204030204" pitchFamily="34" charset="0"/>
              </a:rPr>
              <a:t>)</a:t>
            </a:r>
          </a:p>
          <a:p>
            <a:r>
              <a:rPr lang="en-US" dirty="0" smtClean="0">
                <a:latin typeface="Calibri Light" panose="020F0302020204030204" pitchFamily="34" charset="0"/>
              </a:rPr>
              <a:t>Determine treatment effectiveness</a:t>
            </a:r>
          </a:p>
          <a:p>
            <a:r>
              <a:rPr lang="en-US" dirty="0" smtClean="0">
                <a:latin typeface="Calibri Light" panose="020F0302020204030204" pitchFamily="34" charset="0"/>
              </a:rPr>
              <a:t>3dm-imaging 2dm tape</a:t>
            </a:r>
            <a:endParaRPr lang="en-US" dirty="0">
              <a:latin typeface="Calibri Light" panose="020F0302020204030204" pitchFamily="34" charset="0"/>
            </a:endParaRPr>
          </a:p>
        </p:txBody>
      </p:sp>
    </p:spTree>
    <p:extLst>
      <p:ext uri="{BB962C8B-B14F-4D97-AF65-F5344CB8AC3E}">
        <p14:creationId xmlns:p14="http://schemas.microsoft.com/office/powerpoint/2010/main" val="1960373169"/>
      </p:ext>
    </p:extLst>
  </p:cSld>
  <p:clrMapOvr>
    <a:masterClrMapping/>
  </p:clrMapOvr>
  <p:transition spd="slow">
    <p:wheel spokes="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517" y="961901"/>
            <a:ext cx="10736283" cy="5215062"/>
          </a:xfrm>
        </p:spPr>
        <p:txBody>
          <a:bodyPr>
            <a:normAutofit/>
          </a:bodyPr>
          <a:lstStyle/>
          <a:p>
            <a:pPr>
              <a:lnSpc>
                <a:spcPct val="115000"/>
              </a:lnSpc>
              <a:spcAft>
                <a:spcPts val="1000"/>
              </a:spcAft>
              <a:buSzPts val="1000"/>
              <a:buFont typeface="Symbol" panose="05050102010706020507" pitchFamily="18" charset="2"/>
              <a:buChar char=""/>
              <a:tabLst>
                <a:tab pos="457200" algn="l"/>
              </a:tabLst>
            </a:pPr>
            <a:r>
              <a:rPr lang="en-US" b="1" dirty="0">
                <a:latin typeface="Calibri Light" panose="020F0302020204030204" pitchFamily="34" charset="0"/>
                <a:ea typeface="Times New Roman" panose="02020603050405020304" pitchFamily="18" charset="0"/>
              </a:rPr>
              <a:t>Two-dimensional assessment</a:t>
            </a:r>
            <a:r>
              <a:rPr lang="en-US" dirty="0">
                <a:latin typeface="Calibri Light" panose="020F0302020204030204" pitchFamily="34" charset="0"/>
                <a:ea typeface="Times New Roman" panose="02020603050405020304" pitchFamily="18" charset="0"/>
              </a:rPr>
              <a:t>- can be done with a paper tape to measure the length and width in </a:t>
            </a:r>
            <a:r>
              <a:rPr lang="en-US" dirty="0" smtClean="0">
                <a:latin typeface="Calibri Light" panose="020F0302020204030204" pitchFamily="34" charset="0"/>
                <a:ea typeface="Times New Roman" panose="02020603050405020304" pitchFamily="18" charset="0"/>
              </a:rPr>
              <a:t>millimeters. </a:t>
            </a:r>
            <a:r>
              <a:rPr lang="en-US" dirty="0">
                <a:latin typeface="Calibri Light" panose="020F0302020204030204" pitchFamily="34" charset="0"/>
                <a:ea typeface="Times New Roman" panose="02020603050405020304" pitchFamily="18" charset="0"/>
              </a:rPr>
              <a:t>The circumference of the wound can be traced if the wound edges are not even - often required for chronic wounds. The clinical picture application with the use of the ‘Rover’ device within EMR can be </a:t>
            </a:r>
            <a:r>
              <a:rPr lang="en-US" dirty="0" smtClean="0">
                <a:latin typeface="Calibri Light" panose="020F0302020204030204" pitchFamily="34" charset="0"/>
                <a:ea typeface="Times New Roman" panose="02020603050405020304" pitchFamily="18" charset="0"/>
              </a:rPr>
              <a:t>utilized </a:t>
            </a:r>
            <a:r>
              <a:rPr lang="en-US" dirty="0">
                <a:latin typeface="Calibri Light" panose="020F0302020204030204" pitchFamily="34" charset="0"/>
                <a:ea typeface="Times New Roman" panose="02020603050405020304" pitchFamily="18" charset="0"/>
              </a:rPr>
              <a:t>and added in the ‘LDA’ wound assessment flowsheet.</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b="1" dirty="0">
                <a:latin typeface="Calibri Light" panose="020F0302020204030204" pitchFamily="34" charset="0"/>
                <a:ea typeface="Times New Roman" panose="02020603050405020304" pitchFamily="18" charset="0"/>
              </a:rPr>
              <a:t>Three-dimensional assessment</a:t>
            </a:r>
            <a:r>
              <a:rPr lang="en-US" dirty="0">
                <a:latin typeface="Calibri Light" panose="020F0302020204030204" pitchFamily="34" charset="0"/>
                <a:ea typeface="Times New Roman" panose="02020603050405020304" pitchFamily="18" charset="0"/>
              </a:rPr>
              <a:t>- the wound depth is measured using a dampened cotton tip applicator.</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3698586642"/>
      </p:ext>
    </p:extLst>
  </p:cSld>
  <p:clrMapOvr>
    <a:masterClrMapping/>
  </p:clrMapOvr>
  <p:transition spd="slow">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ea typeface="Times New Roman" panose="02020603050405020304" pitchFamily="18" charset="0"/>
              </a:rPr>
              <a:t>Wound classification</a:t>
            </a:r>
            <a:endParaRPr lang="en-US" sz="3600" dirty="0"/>
          </a:p>
        </p:txBody>
      </p:sp>
      <p:sp>
        <p:nvSpPr>
          <p:cNvPr id="3" name="Content Placeholder 2"/>
          <p:cNvSpPr>
            <a:spLocks noGrp="1"/>
          </p:cNvSpPr>
          <p:nvPr>
            <p:ph idx="1"/>
          </p:nvPr>
        </p:nvSpPr>
        <p:spPr/>
        <p:txBody>
          <a:bodyPr>
            <a:normAutofit/>
          </a:bodyPr>
          <a:lstStyle/>
          <a:p>
            <a:r>
              <a:rPr lang="en-US" b="1" dirty="0">
                <a:latin typeface="Calibri Light" panose="020F0302020204030204" pitchFamily="34" charset="0"/>
                <a:ea typeface="Times New Roman" panose="02020603050405020304" pitchFamily="18" charset="0"/>
              </a:rPr>
              <a:t>Acute wound- </a:t>
            </a:r>
            <a:r>
              <a:rPr lang="en-US" dirty="0">
                <a:latin typeface="Calibri Light" panose="020F0302020204030204" pitchFamily="34" charset="0"/>
                <a:ea typeface="Times New Roman" panose="02020603050405020304" pitchFamily="18" charset="0"/>
              </a:rPr>
              <a:t>is any surgical wound that heals by primary intention or any traumatic or surgical wound that heals by secondary intention. </a:t>
            </a:r>
            <a:endParaRPr lang="en-US" dirty="0" smtClean="0">
              <a:latin typeface="Calibri Light" panose="020F0302020204030204" pitchFamily="34" charset="0"/>
              <a:ea typeface="Times New Roman" panose="02020603050405020304" pitchFamily="18" charset="0"/>
            </a:endParaRPr>
          </a:p>
          <a:p>
            <a:r>
              <a:rPr lang="en-US" dirty="0" smtClean="0">
                <a:latin typeface="Calibri Light" panose="020F0302020204030204" pitchFamily="34" charset="0"/>
                <a:ea typeface="Times New Roman" panose="02020603050405020304" pitchFamily="18" charset="0"/>
              </a:rPr>
              <a:t>An </a:t>
            </a:r>
            <a:r>
              <a:rPr lang="en-US" dirty="0">
                <a:latin typeface="Calibri Light" panose="020F0302020204030204" pitchFamily="34" charset="0"/>
                <a:ea typeface="Times New Roman" panose="02020603050405020304" pitchFamily="18" charset="0"/>
              </a:rPr>
              <a:t>acute wound is expected to progress through the phases of normal healing, resulting in the closure of the wound.  </a:t>
            </a:r>
            <a:endParaRPr lang="en-US" dirty="0">
              <a:latin typeface="Calibri Light" panose="020F0302020204030204" pitchFamily="34" charset="0"/>
              <a:ea typeface="Calibri" panose="020F0502020204030204" pitchFamily="34" charset="0"/>
            </a:endParaRPr>
          </a:p>
          <a:p>
            <a:r>
              <a:rPr lang="en-US" dirty="0" smtClean="0">
                <a:solidFill>
                  <a:srgbClr val="343434"/>
                </a:solidFill>
                <a:latin typeface="Calibri Light" panose="020F0302020204030204" pitchFamily="34" charset="0"/>
              </a:rPr>
              <a:t>They heal </a:t>
            </a:r>
            <a:r>
              <a:rPr lang="en-US" dirty="0">
                <a:solidFill>
                  <a:srgbClr val="343434"/>
                </a:solidFill>
                <a:latin typeface="Calibri Light" panose="020F0302020204030204" pitchFamily="34" charset="0"/>
              </a:rPr>
              <a:t>uneventfully (with no complications) in the predicted amount of time.</a:t>
            </a:r>
            <a:endParaRPr lang="en-US" dirty="0">
              <a:latin typeface="Calibri Light" panose="020F0302020204030204" pitchFamily="34" charset="0"/>
            </a:endParaRPr>
          </a:p>
        </p:txBody>
      </p:sp>
    </p:spTree>
    <p:extLst>
      <p:ext uri="{BB962C8B-B14F-4D97-AF65-F5344CB8AC3E}">
        <p14:creationId xmlns:p14="http://schemas.microsoft.com/office/powerpoint/2010/main" val="864288398"/>
      </p:ext>
    </p:extLst>
  </p:cSld>
  <p:clrMapOvr>
    <a:masterClrMapping/>
  </p:clrMapOvr>
  <p:transition spd="slow">
    <p:wheel spokes="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018" y="902524"/>
            <a:ext cx="10688782" cy="5676405"/>
          </a:xfrm>
        </p:spPr>
        <p:txBody>
          <a:bodyPr>
            <a:noAutofit/>
          </a:bodyPr>
          <a:lstStyle/>
          <a:p>
            <a:pPr marL="0" indent="0">
              <a:lnSpc>
                <a:spcPct val="115000"/>
              </a:lnSpc>
              <a:spcBef>
                <a:spcPts val="900"/>
              </a:spcBef>
              <a:spcAft>
                <a:spcPts val="375"/>
              </a:spcAft>
              <a:buNone/>
            </a:pPr>
            <a:r>
              <a:rPr lang="en-US" b="1" dirty="0" smtClean="0">
                <a:latin typeface="Calibri Light" panose="020F0302020204030204" pitchFamily="34" charset="0"/>
              </a:rPr>
              <a:t>5. </a:t>
            </a:r>
            <a:r>
              <a:rPr lang="en-US" b="1" dirty="0">
                <a:latin typeface="Calibri Light" panose="020F0302020204030204" pitchFamily="34" charset="0"/>
                <a:ea typeface="Times New Roman" panose="02020603050405020304" pitchFamily="18" charset="0"/>
              </a:rPr>
              <a:t>Wound edges:</a:t>
            </a:r>
            <a:endParaRPr lang="en-US" b="1" dirty="0">
              <a:latin typeface="Calibri Light" panose="020F0302020204030204" pitchFamily="34" charset="0"/>
              <a:ea typeface="Calibri" panose="020F0502020204030204" pitchFamily="34" charset="0"/>
            </a:endParaRPr>
          </a:p>
          <a:p>
            <a:pPr marL="0" indent="0">
              <a:lnSpc>
                <a:spcPct val="115000"/>
              </a:lnSpc>
              <a:spcAft>
                <a:spcPts val="675"/>
              </a:spcAft>
              <a:buNone/>
            </a:pPr>
            <a:r>
              <a:rPr lang="en-US" dirty="0">
                <a:latin typeface="Calibri Light" panose="020F0302020204030204" pitchFamily="34" charset="0"/>
                <a:ea typeface="Times New Roman" panose="02020603050405020304" pitchFamily="18" charset="0"/>
              </a:rPr>
              <a:t>The edges of the wound are assessed for-</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dirty="0" smtClean="0">
                <a:latin typeface="Calibri Light" panose="020F0302020204030204" pitchFamily="34" charset="0"/>
                <a:ea typeface="Times New Roman" panose="02020603050405020304" pitchFamily="18" charset="0"/>
              </a:rPr>
              <a:t>Color- </a:t>
            </a:r>
            <a:r>
              <a:rPr lang="en-US" dirty="0">
                <a:latin typeface="Calibri Light" panose="020F0302020204030204" pitchFamily="34" charset="0"/>
                <a:ea typeface="Times New Roman" panose="02020603050405020304" pitchFamily="18" charset="0"/>
              </a:rPr>
              <a:t>pink edges indicate growth of new tissue; dusky edges indicate hypoxia; and erythema indicates physiological inflammatory response or cellulitis</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Evidence of contraction- wound edges coming together indicate the healing process is occurring. Raised or rolled edges- raised (where the wound margin is elevated above the surrounding tissue) may indicate hyper granulation tissue and rolled (where the edges are rolled down towards the wound bed) can inhibit healing.</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3115822584"/>
      </p:ext>
    </p:extLst>
  </p:cSld>
  <p:clrMapOvr>
    <a:masterClrMapping/>
  </p:clrMapOvr>
  <p:transition spd="slow">
    <p:wheel spokes="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517" y="1151906"/>
            <a:ext cx="10736283" cy="5025057"/>
          </a:xfrm>
        </p:spPr>
        <p:txBody>
          <a:bodyPr/>
          <a:lstStyle/>
          <a:p>
            <a:pPr lvl="0"/>
            <a:r>
              <a:rPr lang="en-US" dirty="0">
                <a:latin typeface="Calibri Light" panose="020F0302020204030204" pitchFamily="34" charset="0"/>
                <a:ea typeface="Times New Roman" panose="02020603050405020304" pitchFamily="18" charset="0"/>
              </a:rPr>
              <a:t>Changes in sensation- increased pain or the absence of sensation should be further investigated</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911167842"/>
      </p:ext>
    </p:extLst>
  </p:cSld>
  <p:clrMapOvr>
    <a:masterClrMapping/>
  </p:clrMapOvr>
  <p:transition spd="slow">
    <p:wheel spokes="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2519" y="902525"/>
            <a:ext cx="10641281" cy="5274438"/>
          </a:xfrm>
        </p:spPr>
        <p:txBody>
          <a:bodyPr>
            <a:noAutofit/>
          </a:bodyPr>
          <a:lstStyle/>
          <a:p>
            <a:pPr marL="0" indent="0">
              <a:lnSpc>
                <a:spcPct val="100000"/>
              </a:lnSpc>
              <a:spcBef>
                <a:spcPts val="900"/>
              </a:spcBef>
              <a:spcAft>
                <a:spcPts val="375"/>
              </a:spcAft>
              <a:buNone/>
            </a:pPr>
            <a:r>
              <a:rPr lang="en-US" dirty="0" smtClean="0">
                <a:latin typeface="Calibri Light" panose="020F0302020204030204" pitchFamily="34" charset="0"/>
              </a:rPr>
              <a:t>6. </a:t>
            </a:r>
            <a:r>
              <a:rPr lang="en-US" b="1" dirty="0">
                <a:latin typeface="Calibri Light" panose="020F0302020204030204" pitchFamily="34" charset="0"/>
                <a:ea typeface="Times New Roman" panose="02020603050405020304" pitchFamily="18" charset="0"/>
              </a:rPr>
              <a:t>Exudate:</a:t>
            </a:r>
            <a:endParaRPr lang="en-US" dirty="0">
              <a:latin typeface="Calibri Light" panose="020F0302020204030204" pitchFamily="34" charset="0"/>
              <a:ea typeface="Calibri" panose="020F0502020204030204" pitchFamily="34" charset="0"/>
            </a:endParaRPr>
          </a:p>
          <a:p>
            <a:pPr marL="0" indent="0">
              <a:lnSpc>
                <a:spcPct val="100000"/>
              </a:lnSpc>
              <a:spcAft>
                <a:spcPts val="675"/>
              </a:spcAft>
              <a:buNone/>
            </a:pPr>
            <a:r>
              <a:rPr lang="en-US" dirty="0">
                <a:latin typeface="Calibri Light" panose="020F0302020204030204" pitchFamily="34" charset="0"/>
                <a:ea typeface="Times New Roman" panose="02020603050405020304" pitchFamily="18" charset="0"/>
              </a:rPr>
              <a:t>Is produced by all acute and chronic wounds (to a greater or lesser extent) as part of the natural healing process. It plays an essential part in the healing process in that it:</a:t>
            </a:r>
            <a:endParaRPr lang="en-US"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Contains nutrients, energy and growth factors for </a:t>
            </a:r>
            <a:r>
              <a:rPr lang="en-US" dirty="0" smtClean="0">
                <a:latin typeface="Calibri Light" panose="020F0302020204030204" pitchFamily="34" charset="0"/>
                <a:ea typeface="Times New Roman" panose="02020603050405020304" pitchFamily="18" charset="0"/>
              </a:rPr>
              <a:t>metabolizing </a:t>
            </a:r>
            <a:r>
              <a:rPr lang="en-US" dirty="0">
                <a:latin typeface="Calibri Light" panose="020F0302020204030204" pitchFamily="34" charset="0"/>
                <a:ea typeface="Times New Roman" panose="02020603050405020304" pitchFamily="18" charset="0"/>
              </a:rPr>
              <a:t>cells</a:t>
            </a:r>
            <a:endParaRPr lang="en-US"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Contains high quantities of white blood cells</a:t>
            </a:r>
            <a:endParaRPr lang="en-US"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Cleanses the wound</a:t>
            </a:r>
            <a:endParaRPr lang="en-US"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Maintains a moist environment</a:t>
            </a:r>
            <a:endParaRPr lang="en-US"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Promotes </a:t>
            </a:r>
            <a:r>
              <a:rPr lang="en-US" dirty="0" smtClean="0">
                <a:latin typeface="Calibri Light" panose="020F0302020204030204" pitchFamily="34" charset="0"/>
                <a:ea typeface="Times New Roman" panose="02020603050405020304" pitchFamily="18" charset="0"/>
              </a:rPr>
              <a:t>epithelialization</a:t>
            </a:r>
            <a:endParaRPr lang="en-US" dirty="0">
              <a:latin typeface="Calibri Light" panose="020F0302020204030204" pitchFamily="34" charset="0"/>
              <a:ea typeface="Calibri" panose="020F0502020204030204" pitchFamily="34" charset="0"/>
            </a:endParaRPr>
          </a:p>
          <a:p>
            <a:pPr>
              <a:lnSpc>
                <a:spcPct val="100000"/>
              </a:lnSpc>
            </a:pPr>
            <a:endParaRPr lang="en-US" dirty="0"/>
          </a:p>
        </p:txBody>
      </p:sp>
    </p:spTree>
    <p:extLst>
      <p:ext uri="{BB962C8B-B14F-4D97-AF65-F5344CB8AC3E}">
        <p14:creationId xmlns:p14="http://schemas.microsoft.com/office/powerpoint/2010/main" val="348725417"/>
      </p:ext>
    </p:extLst>
  </p:cSld>
  <p:clrMapOvr>
    <a:masterClrMapping/>
  </p:clrMapOvr>
  <p:transition spd="slow">
    <p:wheel spokes="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0644" y="926275"/>
            <a:ext cx="10653156" cy="5250688"/>
          </a:xfrm>
        </p:spPr>
        <p:txBody>
          <a:bodyPr/>
          <a:lstStyle/>
          <a:p>
            <a:pPr>
              <a:lnSpc>
                <a:spcPct val="100000"/>
              </a:lnSpc>
            </a:pPr>
            <a:r>
              <a:rPr lang="en-US" dirty="0">
                <a:latin typeface="Calibri Light" panose="020F0302020204030204" pitchFamily="34" charset="0"/>
                <a:ea typeface="Times New Roman" panose="02020603050405020304" pitchFamily="18" charset="0"/>
              </a:rPr>
              <a:t>It is important to assess and document the type, amount, </a:t>
            </a:r>
            <a:r>
              <a:rPr lang="en-US" dirty="0" err="1">
                <a:latin typeface="Calibri Light" panose="020F0302020204030204" pitchFamily="34" charset="0"/>
                <a:ea typeface="Times New Roman" panose="02020603050405020304" pitchFamily="18" charset="0"/>
              </a:rPr>
              <a:t>colour</a:t>
            </a:r>
            <a:r>
              <a:rPr lang="en-US" dirty="0">
                <a:latin typeface="Calibri Light" panose="020F0302020204030204" pitchFamily="34" charset="0"/>
                <a:ea typeface="Times New Roman" panose="02020603050405020304" pitchFamily="18" charset="0"/>
              </a:rPr>
              <a:t> and </a:t>
            </a:r>
            <a:r>
              <a:rPr lang="en-US" dirty="0" smtClean="0">
                <a:latin typeface="Calibri Light" panose="020F0302020204030204" pitchFamily="34" charset="0"/>
                <a:ea typeface="Times New Roman" panose="02020603050405020304" pitchFamily="18" charset="0"/>
              </a:rPr>
              <a:t>odor </a:t>
            </a:r>
            <a:r>
              <a:rPr lang="en-US" dirty="0">
                <a:latin typeface="Calibri Light" panose="020F0302020204030204" pitchFamily="34" charset="0"/>
                <a:ea typeface="Times New Roman" panose="02020603050405020304" pitchFamily="18" charset="0"/>
              </a:rPr>
              <a:t>of exudate to identify any changes. </a:t>
            </a:r>
            <a:endParaRPr lang="en-US" dirty="0" smtClean="0">
              <a:latin typeface="Calibri Light" panose="020F0302020204030204" pitchFamily="34" charset="0"/>
              <a:ea typeface="Times New Roman" panose="02020603050405020304" pitchFamily="18" charset="0"/>
            </a:endParaRPr>
          </a:p>
          <a:p>
            <a:pPr>
              <a:lnSpc>
                <a:spcPct val="100000"/>
              </a:lnSpc>
            </a:pPr>
            <a:r>
              <a:rPr lang="en-US" dirty="0" smtClean="0">
                <a:latin typeface="Calibri Light" panose="020F0302020204030204" pitchFamily="34" charset="0"/>
                <a:ea typeface="Times New Roman" panose="02020603050405020304" pitchFamily="18" charset="0"/>
              </a:rPr>
              <a:t>Excess </a:t>
            </a:r>
            <a:r>
              <a:rPr lang="en-US" dirty="0">
                <a:latin typeface="Calibri Light" panose="020F0302020204030204" pitchFamily="34" charset="0"/>
                <a:ea typeface="Times New Roman" panose="02020603050405020304" pitchFamily="18" charset="0"/>
              </a:rPr>
              <a:t>exudate leads to maceration and degradation of skin while too little can result in the wound bed drying out. </a:t>
            </a:r>
            <a:endParaRPr lang="en-US" dirty="0" smtClean="0">
              <a:latin typeface="Calibri Light" panose="020F0302020204030204" pitchFamily="34" charset="0"/>
              <a:ea typeface="Times New Roman" panose="02020603050405020304" pitchFamily="18" charset="0"/>
            </a:endParaRPr>
          </a:p>
          <a:p>
            <a:pPr>
              <a:lnSpc>
                <a:spcPct val="100000"/>
              </a:lnSpc>
            </a:pPr>
            <a:r>
              <a:rPr lang="en-US" dirty="0" smtClean="0">
                <a:latin typeface="Calibri Light" panose="020F0302020204030204" pitchFamily="34" charset="0"/>
                <a:ea typeface="Times New Roman" panose="02020603050405020304" pitchFamily="18" charset="0"/>
              </a:rPr>
              <a:t>It </a:t>
            </a:r>
            <a:r>
              <a:rPr lang="en-US" dirty="0">
                <a:latin typeface="Calibri Light" panose="020F0302020204030204" pitchFamily="34" charset="0"/>
                <a:ea typeface="Times New Roman" panose="02020603050405020304" pitchFamily="18" charset="0"/>
              </a:rPr>
              <a:t>may become more viscous and odorous in infected wounds.</a:t>
            </a:r>
            <a:endParaRPr lang="en-US" dirty="0">
              <a:latin typeface="Calibri Light" panose="020F0302020204030204" pitchFamily="34" charset="0"/>
              <a:ea typeface="Calibri" panose="020F0502020204030204" pitchFamily="34" charset="0"/>
            </a:endParaRPr>
          </a:p>
          <a:p>
            <a:pPr>
              <a:lnSpc>
                <a:spcPct val="100000"/>
              </a:lnSpc>
            </a:pPr>
            <a:endParaRPr lang="en-US" dirty="0">
              <a:latin typeface="Calibri Light" panose="020F0302020204030204" pitchFamily="34" charset="0"/>
            </a:endParaRPr>
          </a:p>
        </p:txBody>
      </p:sp>
    </p:spTree>
    <p:extLst>
      <p:ext uri="{BB962C8B-B14F-4D97-AF65-F5344CB8AC3E}">
        <p14:creationId xmlns:p14="http://schemas.microsoft.com/office/powerpoint/2010/main" val="1407035502"/>
      </p:ext>
    </p:extLst>
  </p:cSld>
  <p:clrMapOvr>
    <a:masterClrMapping/>
  </p:clrMapOvr>
  <p:transition spd="slow">
    <p:wheel spokes="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517" y="1021278"/>
            <a:ext cx="10736283" cy="5155685"/>
          </a:xfrm>
        </p:spPr>
        <p:txBody>
          <a:bodyPr/>
          <a:lstStyle/>
          <a:p>
            <a:pPr marL="0" indent="0">
              <a:lnSpc>
                <a:spcPct val="115000"/>
              </a:lnSpc>
              <a:spcBef>
                <a:spcPts val="900"/>
              </a:spcBef>
              <a:spcAft>
                <a:spcPts val="375"/>
              </a:spcAft>
              <a:buNone/>
            </a:pPr>
            <a:r>
              <a:rPr lang="en-US" dirty="0" smtClean="0">
                <a:latin typeface="Calibri Light" panose="020F0302020204030204" pitchFamily="34" charset="0"/>
              </a:rPr>
              <a:t>7. </a:t>
            </a:r>
            <a:r>
              <a:rPr lang="en-US" b="1" dirty="0">
                <a:latin typeface="Calibri Light" panose="020F0302020204030204" pitchFamily="34" charset="0"/>
                <a:ea typeface="Times New Roman" panose="02020603050405020304" pitchFamily="18" charset="0"/>
              </a:rPr>
              <a:t>Surrounding skin:</a:t>
            </a:r>
            <a:endParaRPr lang="en-US" dirty="0">
              <a:latin typeface="Calibri Light" panose="020F0302020204030204" pitchFamily="34" charset="0"/>
              <a:ea typeface="Calibri" panose="020F0502020204030204" pitchFamily="34" charset="0"/>
            </a:endParaRPr>
          </a:p>
          <a:p>
            <a:pPr>
              <a:lnSpc>
                <a:spcPct val="115000"/>
              </a:lnSpc>
              <a:spcAft>
                <a:spcPts val="675"/>
              </a:spcAft>
            </a:pPr>
            <a:r>
              <a:rPr lang="en-US" dirty="0">
                <a:latin typeface="Calibri Light" panose="020F0302020204030204" pitchFamily="34" charset="0"/>
                <a:ea typeface="Times New Roman" panose="02020603050405020304" pitchFamily="18" charset="0"/>
              </a:rPr>
              <a:t>The surrounding skin should be examined carefully as part of the process of assessment and appropriate action taken to protect it from injury.</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1477657271"/>
      </p:ext>
    </p:extLst>
  </p:cSld>
  <p:clrMapOvr>
    <a:masterClrMapping/>
  </p:clrMapOvr>
  <p:transition spd="slow">
    <p:wheel spokes="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0643" y="807522"/>
            <a:ext cx="10010899" cy="5669478"/>
          </a:xfrm>
        </p:spPr>
        <p:txBody>
          <a:bodyPr>
            <a:noAutofit/>
          </a:bodyPr>
          <a:lstStyle/>
          <a:p>
            <a:pPr marL="0" indent="0">
              <a:lnSpc>
                <a:spcPct val="100000"/>
              </a:lnSpc>
              <a:spcBef>
                <a:spcPts val="900"/>
              </a:spcBef>
              <a:spcAft>
                <a:spcPts val="375"/>
              </a:spcAft>
              <a:buNone/>
            </a:pPr>
            <a:r>
              <a:rPr lang="en-US" sz="2000" dirty="0">
                <a:latin typeface="Calibri Light" panose="020F0302020204030204" pitchFamily="34" charset="0"/>
              </a:rPr>
              <a:t>8. </a:t>
            </a:r>
            <a:r>
              <a:rPr lang="en-US" sz="2000" b="1" dirty="0">
                <a:latin typeface="Calibri Light" panose="020F0302020204030204" pitchFamily="34" charset="0"/>
                <a:ea typeface="Times New Roman" panose="02020603050405020304" pitchFamily="18" charset="0"/>
              </a:rPr>
              <a:t>Presence of infection:</a:t>
            </a:r>
            <a:endParaRPr lang="en-US" sz="2000" dirty="0">
              <a:latin typeface="Calibri Light" panose="020F0302020204030204" pitchFamily="34" charset="0"/>
              <a:ea typeface="Calibri" panose="020F0502020204030204" pitchFamily="34" charset="0"/>
            </a:endParaRPr>
          </a:p>
          <a:p>
            <a:pPr>
              <a:lnSpc>
                <a:spcPct val="100000"/>
              </a:lnSpc>
              <a:spcAft>
                <a:spcPts val="675"/>
              </a:spcAft>
            </a:pPr>
            <a:r>
              <a:rPr lang="en-US" sz="2000" dirty="0">
                <a:latin typeface="Calibri Light" panose="020F0302020204030204" pitchFamily="34" charset="0"/>
                <a:ea typeface="Times New Roman" panose="02020603050405020304" pitchFamily="18" charset="0"/>
              </a:rPr>
              <a:t>Wound infection is presence of bacteria or other organisms, which multiply and lead to the overcoming of host resistance. </a:t>
            </a:r>
          </a:p>
          <a:p>
            <a:pPr>
              <a:lnSpc>
                <a:spcPct val="100000"/>
              </a:lnSpc>
              <a:spcAft>
                <a:spcPts val="675"/>
              </a:spcAft>
            </a:pPr>
            <a:r>
              <a:rPr lang="en-US" sz="2000" dirty="0">
                <a:latin typeface="Calibri Light" panose="020F0302020204030204" pitchFamily="34" charset="0"/>
                <a:ea typeface="Times New Roman" panose="02020603050405020304" pitchFamily="18" charset="0"/>
              </a:rPr>
              <a:t>Infection disrupt healing and damage tissues (local infection) or produce spreading infection or systemic illness. </a:t>
            </a:r>
            <a:br>
              <a:rPr lang="en-US" sz="2000" dirty="0">
                <a:latin typeface="Calibri Light" panose="020F0302020204030204" pitchFamily="34" charset="0"/>
                <a:ea typeface="Times New Roman" panose="02020603050405020304" pitchFamily="18" charset="0"/>
              </a:rPr>
            </a:br>
            <a:r>
              <a:rPr lang="en-US" sz="2000" b="1" dirty="0">
                <a:latin typeface="Calibri Light" panose="020F0302020204030204" pitchFamily="34" charset="0"/>
                <a:ea typeface="Times New Roman" panose="02020603050405020304" pitchFamily="18" charset="0"/>
              </a:rPr>
              <a:t>Local indicators of infection-</a:t>
            </a:r>
            <a:endParaRPr lang="en-US" sz="2000" b="1"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sz="2000" dirty="0">
                <a:latin typeface="Calibri Light" panose="020F0302020204030204" pitchFamily="34" charset="0"/>
                <a:ea typeface="Times New Roman" panose="02020603050405020304" pitchFamily="18" charset="0"/>
              </a:rPr>
              <a:t>Redness (erythema or cellulitis) </a:t>
            </a:r>
            <a:endParaRPr lang="en-US" sz="2000"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sz="2000" dirty="0">
                <a:latin typeface="Calibri Light" panose="020F0302020204030204" pitchFamily="34" charset="0"/>
                <a:ea typeface="Times New Roman" panose="02020603050405020304" pitchFamily="18" charset="0"/>
              </a:rPr>
              <a:t>Exudate- a change to purulent fluid or an increase in amount of exudate</a:t>
            </a:r>
            <a:endParaRPr lang="en-US" sz="2000"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sz="2000" dirty="0">
                <a:latin typeface="Calibri Light" panose="020F0302020204030204" pitchFamily="34" charset="0"/>
                <a:ea typeface="Times New Roman" panose="02020603050405020304" pitchFamily="18" charset="0"/>
              </a:rPr>
              <a:t>Malodor</a:t>
            </a:r>
            <a:endParaRPr lang="en-US" sz="2000"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sz="2000" dirty="0" smtClean="0">
                <a:latin typeface="Calibri Light" panose="020F0302020204030204" pitchFamily="34" charset="0"/>
                <a:ea typeface="Times New Roman" panose="02020603050405020304" pitchFamily="18" charset="0"/>
              </a:rPr>
              <a:t>Localized </a:t>
            </a:r>
            <a:r>
              <a:rPr lang="en-US" sz="2000" dirty="0">
                <a:latin typeface="Calibri Light" panose="020F0302020204030204" pitchFamily="34" charset="0"/>
                <a:ea typeface="Times New Roman" panose="02020603050405020304" pitchFamily="18" charset="0"/>
              </a:rPr>
              <a:t>pain</a:t>
            </a:r>
            <a:endParaRPr lang="en-US" sz="2000"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sz="2000" dirty="0" smtClean="0">
                <a:latin typeface="Calibri Light" panose="020F0302020204030204" pitchFamily="34" charset="0"/>
                <a:ea typeface="Times New Roman" panose="02020603050405020304" pitchFamily="18" charset="0"/>
              </a:rPr>
              <a:t>Localized </a:t>
            </a:r>
            <a:r>
              <a:rPr lang="en-US" sz="2000" dirty="0">
                <a:latin typeface="Calibri Light" panose="020F0302020204030204" pitchFamily="34" charset="0"/>
                <a:ea typeface="Times New Roman" panose="02020603050405020304" pitchFamily="18" charset="0"/>
              </a:rPr>
              <a:t>heat</a:t>
            </a:r>
            <a:endParaRPr lang="en-US" sz="2000" dirty="0">
              <a:latin typeface="Calibri Light" panose="020F0302020204030204" pitchFamily="34" charset="0"/>
              <a:ea typeface="Calibri" panose="020F0502020204030204" pitchFamily="34" charset="0"/>
            </a:endParaRPr>
          </a:p>
          <a:p>
            <a:pPr>
              <a:lnSpc>
                <a:spcPct val="100000"/>
              </a:lnSpc>
              <a:spcAft>
                <a:spcPts val="1000"/>
              </a:spcAft>
              <a:buSzPts val="1000"/>
              <a:buFont typeface="Symbol" panose="05050102010706020507" pitchFamily="18" charset="2"/>
              <a:buChar char=""/>
              <a:tabLst>
                <a:tab pos="457200" algn="l"/>
              </a:tabLst>
            </a:pPr>
            <a:r>
              <a:rPr lang="en-US" sz="2000" dirty="0">
                <a:latin typeface="Calibri Light" panose="020F0302020204030204" pitchFamily="34" charset="0"/>
                <a:ea typeface="Times New Roman" panose="02020603050405020304" pitchFamily="18" charset="0"/>
              </a:rPr>
              <a:t>Oedema</a:t>
            </a:r>
            <a:endParaRPr lang="en-US" sz="2000" dirty="0">
              <a:latin typeface="Calibri Light" panose="020F0302020204030204" pitchFamily="34" charset="0"/>
              <a:ea typeface="Calibri" panose="020F0502020204030204" pitchFamily="34" charset="0"/>
            </a:endParaRPr>
          </a:p>
          <a:p>
            <a:pPr>
              <a:lnSpc>
                <a:spcPct val="100000"/>
              </a:lnSpc>
            </a:pPr>
            <a:endParaRPr lang="en-US" sz="2000" dirty="0">
              <a:latin typeface="Calibri Light" panose="020F0302020204030204" pitchFamily="34" charset="0"/>
            </a:endParaRPr>
          </a:p>
        </p:txBody>
      </p:sp>
    </p:spTree>
    <p:extLst>
      <p:ext uri="{BB962C8B-B14F-4D97-AF65-F5344CB8AC3E}">
        <p14:creationId xmlns:p14="http://schemas.microsoft.com/office/powerpoint/2010/main" val="929969111"/>
      </p:ext>
    </p:extLst>
  </p:cSld>
  <p:clrMapOvr>
    <a:masterClrMapping/>
  </p:clrMapOvr>
  <p:transition spd="slow">
    <p:wheel spokes="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1268" y="866899"/>
            <a:ext cx="10712532" cy="5310064"/>
          </a:xfrm>
        </p:spPr>
        <p:txBody>
          <a:bodyPr>
            <a:normAutofit/>
          </a:bodyPr>
          <a:lstStyle/>
          <a:p>
            <a:r>
              <a:rPr lang="en-US" dirty="0">
                <a:latin typeface="Calibri Light" panose="020F0302020204030204" pitchFamily="34" charset="0"/>
                <a:ea typeface="Times New Roman" panose="02020603050405020304" pitchFamily="18" charset="0"/>
              </a:rPr>
              <a:t>Wound healing and clinical infection demonstrate inflammatory responses and it is important to ascertain if increases in pain, heat, </a:t>
            </a:r>
            <a:r>
              <a:rPr lang="en-US" dirty="0" smtClean="0">
                <a:latin typeface="Calibri Light" panose="020F0302020204030204" pitchFamily="34" charset="0"/>
                <a:ea typeface="Times New Roman" panose="02020603050405020304" pitchFamily="18" charset="0"/>
              </a:rPr>
              <a:t>edema </a:t>
            </a:r>
            <a:r>
              <a:rPr lang="en-US" dirty="0">
                <a:latin typeface="Calibri Light" panose="020F0302020204030204" pitchFamily="34" charset="0"/>
                <a:ea typeface="Times New Roman" panose="02020603050405020304" pitchFamily="18" charset="0"/>
              </a:rPr>
              <a:t>and erythema are related to the inflammatory phase of wound healing or infection. </a:t>
            </a:r>
            <a:endParaRPr lang="en-US" dirty="0" smtClean="0">
              <a:latin typeface="Calibri Light" panose="020F0302020204030204" pitchFamily="34" charset="0"/>
              <a:ea typeface="Times New Roman" panose="02020603050405020304" pitchFamily="18" charset="0"/>
            </a:endParaRPr>
          </a:p>
          <a:p>
            <a:r>
              <a:rPr lang="en-US" dirty="0" smtClean="0">
                <a:latin typeface="Calibri Light" panose="020F0302020204030204" pitchFamily="34" charset="0"/>
                <a:ea typeface="Times New Roman" panose="02020603050405020304" pitchFamily="18" charset="0"/>
              </a:rPr>
              <a:t>If </a:t>
            </a:r>
            <a:r>
              <a:rPr lang="en-US" dirty="0">
                <a:latin typeface="Calibri Light" panose="020F0302020204030204" pitchFamily="34" charset="0"/>
                <a:ea typeface="Times New Roman" panose="02020603050405020304" pitchFamily="18" charset="0"/>
              </a:rPr>
              <a:t>any of the above clinical indicators are present a medical review should be instigated and a Microscopy &amp; Culture Wound Swab (MCS) should be considered.</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211662623"/>
      </p:ext>
    </p:extLst>
  </p:cSld>
  <p:clrMapOvr>
    <a:masterClrMapping/>
  </p:clrMapOvr>
  <p:transition spd="slow">
    <p:wheel spokes="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3766" y="831273"/>
            <a:ext cx="10760034" cy="5345690"/>
          </a:xfrm>
        </p:spPr>
        <p:txBody>
          <a:bodyPr>
            <a:normAutofit/>
          </a:bodyPr>
          <a:lstStyle/>
          <a:p>
            <a:pPr marL="0" indent="0">
              <a:lnSpc>
                <a:spcPct val="115000"/>
              </a:lnSpc>
              <a:spcBef>
                <a:spcPts val="900"/>
              </a:spcBef>
              <a:spcAft>
                <a:spcPts val="375"/>
              </a:spcAft>
              <a:buNone/>
            </a:pPr>
            <a:r>
              <a:rPr lang="en-US" dirty="0" smtClean="0">
                <a:latin typeface="Calibri Light" panose="020F0302020204030204" pitchFamily="34" charset="0"/>
              </a:rPr>
              <a:t>9. </a:t>
            </a:r>
            <a:r>
              <a:rPr lang="en-US" b="1" dirty="0">
                <a:latin typeface="Calibri Light" panose="020F0302020204030204" pitchFamily="34" charset="0"/>
                <a:ea typeface="Times New Roman" panose="02020603050405020304" pitchFamily="18" charset="0"/>
              </a:rPr>
              <a:t>Pain:</a:t>
            </a:r>
            <a:endParaRPr lang="en-US" dirty="0">
              <a:latin typeface="Calibri Light" panose="020F0302020204030204" pitchFamily="34" charset="0"/>
              <a:ea typeface="Calibri" panose="020F0502020204030204" pitchFamily="34" charset="0"/>
            </a:endParaRPr>
          </a:p>
          <a:p>
            <a:pPr>
              <a:lnSpc>
                <a:spcPct val="115000"/>
              </a:lnSpc>
              <a:spcAft>
                <a:spcPts val="675"/>
              </a:spcAft>
            </a:pPr>
            <a:r>
              <a:rPr lang="en-US" dirty="0">
                <a:latin typeface="Calibri Light" panose="020F0302020204030204" pitchFamily="34" charset="0"/>
                <a:ea typeface="Times New Roman" panose="02020603050405020304" pitchFamily="18" charset="0"/>
              </a:rPr>
              <a:t>Pain can be an important indicator of abnormality. </a:t>
            </a:r>
            <a:endParaRPr lang="en-US" dirty="0" smtClean="0">
              <a:latin typeface="Calibri Light" panose="020F0302020204030204" pitchFamily="34" charset="0"/>
              <a:ea typeface="Times New Roman" panose="02020603050405020304" pitchFamily="18" charset="0"/>
            </a:endParaRPr>
          </a:p>
          <a:p>
            <a:pPr>
              <a:lnSpc>
                <a:spcPct val="115000"/>
              </a:lnSpc>
              <a:spcAft>
                <a:spcPts val="675"/>
              </a:spcAft>
            </a:pPr>
            <a:r>
              <a:rPr lang="en-US" dirty="0" smtClean="0">
                <a:latin typeface="Calibri Light" panose="020F0302020204030204" pitchFamily="34" charset="0"/>
                <a:ea typeface="Times New Roman" panose="02020603050405020304" pitchFamily="18" charset="0"/>
              </a:rPr>
              <a:t>Accurate </a:t>
            </a:r>
            <a:r>
              <a:rPr lang="en-US" dirty="0">
                <a:latin typeface="Calibri Light" panose="020F0302020204030204" pitchFamily="34" charset="0"/>
                <a:ea typeface="Times New Roman" panose="02020603050405020304" pitchFamily="18" charset="0"/>
              </a:rPr>
              <a:t>assessment of pain is essential with regard to choice of the most appropriate dressing. </a:t>
            </a:r>
            <a:r>
              <a:rPr lang="en-US" dirty="0" smtClean="0">
                <a:latin typeface="Calibri Light" panose="020F0302020204030204" pitchFamily="34" charset="0"/>
                <a:ea typeface="Times New Roman" panose="02020603050405020304" pitchFamily="18" charset="0"/>
              </a:rPr>
              <a:t>Assess </a:t>
            </a:r>
            <a:r>
              <a:rPr lang="en-US" dirty="0">
                <a:latin typeface="Calibri Light" panose="020F0302020204030204" pitchFamily="34" charset="0"/>
                <a:ea typeface="Times New Roman" panose="02020603050405020304" pitchFamily="18" charset="0"/>
              </a:rPr>
              <a:t>pain before, during and after the dressing change </a:t>
            </a:r>
            <a:r>
              <a:rPr lang="en-US" dirty="0" smtClean="0">
                <a:latin typeface="Calibri Light" panose="020F0302020204030204" pitchFamily="34" charset="0"/>
                <a:ea typeface="Times New Roman" panose="02020603050405020304" pitchFamily="18" charset="0"/>
              </a:rPr>
              <a:t>to provide </a:t>
            </a:r>
            <a:r>
              <a:rPr lang="en-US" dirty="0">
                <a:latin typeface="Calibri Light" panose="020F0302020204030204" pitchFamily="34" charset="0"/>
                <a:ea typeface="Times New Roman" panose="02020603050405020304" pitchFamily="18" charset="0"/>
              </a:rPr>
              <a:t>vital information for further wound management and dressing selection.</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979659246"/>
      </p:ext>
    </p:extLst>
  </p:cSld>
  <p:clrMapOvr>
    <a:masterClrMapping/>
  </p:clrMapOvr>
  <p:transition spd="slow">
    <p:wheel spokes="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0649" y="365125"/>
            <a:ext cx="6911440" cy="763031"/>
          </a:xfrm>
        </p:spPr>
        <p:txBody>
          <a:bodyPr>
            <a:normAutofit/>
          </a:bodyPr>
          <a:lstStyle/>
          <a:p>
            <a:r>
              <a:rPr lang="en-US" sz="3600" dirty="0" smtClean="0"/>
              <a:t>WOUND MANAGEMENT</a:t>
            </a:r>
            <a:endParaRPr lang="en-US" sz="3600" dirty="0"/>
          </a:p>
        </p:txBody>
      </p:sp>
      <p:sp>
        <p:nvSpPr>
          <p:cNvPr id="3" name="Content Placeholder 2"/>
          <p:cNvSpPr>
            <a:spLocks noGrp="1"/>
          </p:cNvSpPr>
          <p:nvPr>
            <p:ph idx="1"/>
          </p:nvPr>
        </p:nvSpPr>
        <p:spPr>
          <a:xfrm>
            <a:off x="498764" y="1258784"/>
            <a:ext cx="10855036" cy="4918179"/>
          </a:xfrm>
        </p:spPr>
        <p:txBody>
          <a:bodyPr>
            <a:normAutofit/>
          </a:bodyPr>
          <a:lstStyle/>
          <a:p>
            <a:r>
              <a:rPr lang="en-US" b="1" dirty="0" smtClean="0">
                <a:latin typeface="Calibri Light" panose="020F0302020204030204" pitchFamily="34" charset="0"/>
                <a:ea typeface="Times New Roman" panose="02020603050405020304" pitchFamily="18" charset="0"/>
              </a:rPr>
              <a:t>Guidelines for wound management</a:t>
            </a:r>
          </a:p>
          <a:p>
            <a:pPr>
              <a:lnSpc>
                <a:spcPct val="115000"/>
              </a:lnSpc>
              <a:spcAft>
                <a:spcPts val="1000"/>
              </a:spcAft>
              <a:tabLst>
                <a:tab pos="457200" algn="l"/>
              </a:tabLst>
            </a:pPr>
            <a:r>
              <a:rPr lang="en-US" dirty="0">
                <a:latin typeface="Calibri Light" panose="020F0302020204030204" pitchFamily="34" charset="0"/>
                <a:ea typeface="Times New Roman" panose="02020603050405020304" pitchFamily="18" charset="0"/>
              </a:rPr>
              <a:t>Promote a multidisciplinary approach to care.</a:t>
            </a:r>
            <a:endParaRPr lang="en-US" dirty="0">
              <a:latin typeface="Calibri Light" panose="020F0302020204030204" pitchFamily="34" charset="0"/>
              <a:ea typeface="Calibri" panose="020F0502020204030204" pitchFamily="34" charset="0"/>
            </a:endParaRPr>
          </a:p>
          <a:p>
            <a:pPr>
              <a:lnSpc>
                <a:spcPct val="115000"/>
              </a:lnSpc>
              <a:spcAft>
                <a:spcPts val="1000"/>
              </a:spcAft>
              <a:tabLst>
                <a:tab pos="457200" algn="l"/>
              </a:tabLst>
            </a:pPr>
            <a:r>
              <a:rPr lang="en-US" dirty="0">
                <a:latin typeface="Calibri Light" panose="020F0302020204030204" pitchFamily="34" charset="0"/>
                <a:ea typeface="Times New Roman" panose="02020603050405020304" pitchFamily="18" charset="0"/>
              </a:rPr>
              <a:t>Initial patient and wound assessment </a:t>
            </a:r>
            <a:r>
              <a:rPr lang="en-US" dirty="0" smtClean="0">
                <a:latin typeface="Calibri Light" panose="020F0302020204030204" pitchFamily="34" charset="0"/>
                <a:ea typeface="Times New Roman" panose="02020603050405020304" pitchFamily="18" charset="0"/>
              </a:rPr>
              <a:t>and </a:t>
            </a:r>
            <a:r>
              <a:rPr lang="en-US" dirty="0">
                <a:latin typeface="Calibri Light" panose="020F0302020204030204" pitchFamily="34" charset="0"/>
                <a:ea typeface="Times New Roman" panose="02020603050405020304" pitchFamily="18" charset="0"/>
              </a:rPr>
              <a:t>whenever there is a change in condition.</a:t>
            </a:r>
            <a:endParaRPr lang="en-US" dirty="0">
              <a:latin typeface="Calibri Light" panose="020F0302020204030204" pitchFamily="34" charset="0"/>
              <a:ea typeface="Calibri" panose="020F0502020204030204" pitchFamily="34" charset="0"/>
            </a:endParaRPr>
          </a:p>
          <a:p>
            <a:pPr>
              <a:lnSpc>
                <a:spcPct val="115000"/>
              </a:lnSpc>
              <a:spcAft>
                <a:spcPts val="1000"/>
              </a:spcAft>
              <a:tabLst>
                <a:tab pos="457200" algn="l"/>
              </a:tabLst>
            </a:pPr>
            <a:r>
              <a:rPr lang="en-US" dirty="0">
                <a:latin typeface="Calibri Light" panose="020F0302020204030204" pitchFamily="34" charset="0"/>
                <a:ea typeface="Times New Roman" panose="02020603050405020304" pitchFamily="18" charset="0"/>
              </a:rPr>
              <a:t>Consider the psychological implications of a wound- especially relevant in the paediatric setting in relation to developmental understanding and pain associated with the wound and dressing changes.</a:t>
            </a:r>
            <a:endParaRPr lang="en-US" dirty="0">
              <a:latin typeface="Calibri Light" panose="020F0302020204030204" pitchFamily="34" charset="0"/>
              <a:ea typeface="Calibri" panose="020F0502020204030204" pitchFamily="34" charset="0"/>
            </a:endParaRPr>
          </a:p>
          <a:p>
            <a:pPr>
              <a:lnSpc>
                <a:spcPct val="115000"/>
              </a:lnSpc>
              <a:spcAft>
                <a:spcPts val="1000"/>
              </a:spcAft>
              <a:tabLst>
                <a:tab pos="457200" algn="l"/>
              </a:tabLst>
            </a:pPr>
            <a:r>
              <a:rPr lang="en-US" dirty="0">
                <a:latin typeface="Calibri Light" panose="020F0302020204030204" pitchFamily="34" charset="0"/>
                <a:ea typeface="Times New Roman" panose="02020603050405020304" pitchFamily="18" charset="0"/>
              </a:rPr>
              <a:t>Determine the goal of care and expected outcomes.</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1755909525"/>
      </p:ext>
    </p:extLst>
  </p:cSld>
  <p:clrMapOvr>
    <a:masterClrMapping/>
  </p:clrMapOvr>
  <p:transition spd="slow">
    <p:wheel spokes="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3" y="1092530"/>
            <a:ext cx="10522527" cy="5084433"/>
          </a:xfrm>
        </p:spPr>
        <p:txBody>
          <a:bodyPr/>
          <a:lstStyle/>
          <a:p>
            <a:pPr>
              <a:lnSpc>
                <a:spcPct val="115000"/>
              </a:lnSpc>
              <a:spcAft>
                <a:spcPts val="1000"/>
              </a:spcAft>
              <a:tabLst>
                <a:tab pos="457200" algn="l"/>
              </a:tabLst>
            </a:pPr>
            <a:r>
              <a:rPr lang="en-US" dirty="0">
                <a:latin typeface="Calibri Light" panose="020F0302020204030204" pitchFamily="34" charset="0"/>
                <a:ea typeface="Times New Roman" panose="02020603050405020304" pitchFamily="18" charset="0"/>
              </a:rPr>
              <a:t>Respect the fragile wound environment.</a:t>
            </a:r>
            <a:endParaRPr lang="en-US" dirty="0">
              <a:latin typeface="Calibri Light" panose="020F0302020204030204" pitchFamily="34" charset="0"/>
              <a:ea typeface="Calibri" panose="020F0502020204030204" pitchFamily="34" charset="0"/>
            </a:endParaRPr>
          </a:p>
          <a:p>
            <a:pPr>
              <a:lnSpc>
                <a:spcPct val="115000"/>
              </a:lnSpc>
              <a:spcAft>
                <a:spcPts val="1000"/>
              </a:spcAft>
              <a:tabLst>
                <a:tab pos="457200" algn="l"/>
              </a:tabLst>
            </a:pPr>
            <a:r>
              <a:rPr lang="en-US" dirty="0">
                <a:latin typeface="Calibri Light" panose="020F0302020204030204" pitchFamily="34" charset="0"/>
                <a:ea typeface="Times New Roman" panose="02020603050405020304" pitchFamily="18" charset="0"/>
              </a:rPr>
              <a:t>Maintain bacterial balance- use aseptic technique when performing wound procedures.</a:t>
            </a:r>
            <a:endParaRPr lang="en-US" dirty="0">
              <a:latin typeface="Calibri Light" panose="020F0302020204030204" pitchFamily="34" charset="0"/>
              <a:ea typeface="Calibri" panose="020F0502020204030204" pitchFamily="34" charset="0"/>
            </a:endParaRPr>
          </a:p>
          <a:p>
            <a:pPr>
              <a:lnSpc>
                <a:spcPct val="115000"/>
              </a:lnSpc>
              <a:spcAft>
                <a:spcPts val="1000"/>
              </a:spcAft>
              <a:tabLst>
                <a:tab pos="457200" algn="l"/>
              </a:tabLst>
            </a:pPr>
            <a:r>
              <a:rPr lang="en-US" dirty="0">
                <a:latin typeface="Calibri Light" panose="020F0302020204030204" pitchFamily="34" charset="0"/>
                <a:ea typeface="Times New Roman" panose="02020603050405020304" pitchFamily="18" charset="0"/>
              </a:rPr>
              <a:t>Maintain a moist wound environment</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3969442388"/>
      </p:ext>
    </p:extLst>
  </p:cSld>
  <p:clrMapOvr>
    <a:masterClrMapping/>
  </p:clrMapOvr>
  <p:transition spd="slow">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9392" y="1353787"/>
            <a:ext cx="10724408" cy="4823176"/>
          </a:xfrm>
        </p:spPr>
        <p:txBody>
          <a:bodyPr>
            <a:normAutofit/>
          </a:bodyPr>
          <a:lstStyle/>
          <a:p>
            <a:r>
              <a:rPr lang="en-US" b="1" dirty="0">
                <a:latin typeface="Calibri Light" panose="020F0302020204030204" pitchFamily="34" charset="0"/>
                <a:ea typeface="Times New Roman" panose="02020603050405020304" pitchFamily="18" charset="0"/>
              </a:rPr>
              <a:t>Chronic wound</a:t>
            </a:r>
            <a:r>
              <a:rPr lang="en-US" dirty="0">
                <a:latin typeface="Calibri Light" panose="020F0302020204030204" pitchFamily="34" charset="0"/>
                <a:ea typeface="Times New Roman" panose="02020603050405020304" pitchFamily="18" charset="0"/>
              </a:rPr>
              <a:t>- is a wound that fails to progress healing or respond to treatment over the normal expected healing time frame (4 weeks) and becomes "stuck" in the inflammatory phase. </a:t>
            </a:r>
            <a:endParaRPr lang="en-US" dirty="0" smtClean="0">
              <a:latin typeface="Calibri Light" panose="020F0302020204030204" pitchFamily="34" charset="0"/>
              <a:ea typeface="Times New Roman" panose="02020603050405020304" pitchFamily="18" charset="0"/>
            </a:endParaRPr>
          </a:p>
          <a:p>
            <a:r>
              <a:rPr lang="en-US" dirty="0" smtClean="0">
                <a:latin typeface="Calibri Light" panose="020F0302020204030204" pitchFamily="34" charset="0"/>
                <a:ea typeface="Times New Roman" panose="02020603050405020304" pitchFamily="18" charset="0"/>
              </a:rPr>
              <a:t>This </a:t>
            </a:r>
            <a:r>
              <a:rPr lang="en-US" dirty="0">
                <a:latin typeface="Calibri Light" panose="020F0302020204030204" pitchFamily="34" charset="0"/>
                <a:ea typeface="Times New Roman" panose="02020603050405020304" pitchFamily="18" charset="0"/>
              </a:rPr>
              <a:t>pathologic inflammation is due to a postponed, incomplete or uncoordinated healing process. </a:t>
            </a:r>
            <a:endParaRPr lang="en-US" dirty="0" smtClean="0">
              <a:latin typeface="Calibri Light" panose="020F0302020204030204" pitchFamily="34" charset="0"/>
              <a:ea typeface="Times New Roman" panose="02020603050405020304" pitchFamily="18" charset="0"/>
            </a:endParaRPr>
          </a:p>
          <a:p>
            <a:r>
              <a:rPr lang="en-US" dirty="0" smtClean="0">
                <a:latin typeface="Calibri Light" panose="020F0302020204030204" pitchFamily="34" charset="0"/>
                <a:ea typeface="Times New Roman" panose="02020603050405020304" pitchFamily="18" charset="0"/>
              </a:rPr>
              <a:t>Wound </a:t>
            </a:r>
            <a:r>
              <a:rPr lang="en-US" dirty="0">
                <a:latin typeface="Calibri Light" panose="020F0302020204030204" pitchFamily="34" charset="0"/>
                <a:ea typeface="Times New Roman" panose="02020603050405020304" pitchFamily="18" charset="0"/>
              </a:rPr>
              <a:t>healing is delayed by the presence of intrinsic and extrinsic factors including medications, poor nutrition, co-morbidities or inappropriate dressing </a:t>
            </a:r>
            <a:r>
              <a:rPr lang="en-US" dirty="0" smtClean="0">
                <a:latin typeface="Calibri Light" panose="020F0302020204030204" pitchFamily="34" charset="0"/>
                <a:ea typeface="Times New Roman" panose="02020603050405020304" pitchFamily="18" charset="0"/>
              </a:rPr>
              <a:t>selection</a:t>
            </a:r>
            <a:r>
              <a:rPr lang="en-US" dirty="0">
                <a:solidFill>
                  <a:srgbClr val="343434"/>
                </a:solidFill>
                <a:latin typeface="Calibri Light" panose="020F0302020204030204" pitchFamily="34" charset="0"/>
              </a:rPr>
              <a:t> </a:t>
            </a:r>
            <a:endParaRPr lang="en-US" dirty="0" smtClean="0">
              <a:solidFill>
                <a:srgbClr val="343434"/>
              </a:solidFill>
              <a:latin typeface="Calibri Light" panose="020F0302020204030204" pitchFamily="34" charset="0"/>
            </a:endParaRPr>
          </a:p>
          <a:p>
            <a:r>
              <a:rPr lang="en-US" dirty="0" smtClean="0">
                <a:solidFill>
                  <a:srgbClr val="343434"/>
                </a:solidFill>
                <a:latin typeface="Calibri Light" panose="020F0302020204030204" pitchFamily="34" charset="0"/>
              </a:rPr>
              <a:t>It might </a:t>
            </a:r>
            <a:r>
              <a:rPr lang="en-US" dirty="0">
                <a:solidFill>
                  <a:srgbClr val="343434"/>
                </a:solidFill>
                <a:latin typeface="Calibri Light" panose="020F0302020204030204" pitchFamily="34" charset="0"/>
              </a:rPr>
              <a:t>have some complications.</a:t>
            </a:r>
            <a:endParaRPr lang="en-US" dirty="0">
              <a:latin typeface="Calibri Light" panose="020F0302020204030204" pitchFamily="34" charset="0"/>
            </a:endParaRPr>
          </a:p>
        </p:txBody>
      </p:sp>
    </p:spTree>
    <p:extLst>
      <p:ext uri="{BB962C8B-B14F-4D97-AF65-F5344CB8AC3E}">
        <p14:creationId xmlns:p14="http://schemas.microsoft.com/office/powerpoint/2010/main" val="2470389091"/>
      </p:ext>
    </p:extLst>
  </p:cSld>
  <p:clrMapOvr>
    <a:masterClrMapping/>
  </p:clrMapOvr>
  <p:transition spd="slow">
    <p:wheel spokes="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8769" y="890649"/>
            <a:ext cx="10665031" cy="5286314"/>
          </a:xfrm>
        </p:spPr>
        <p:txBody>
          <a:bodyPr>
            <a:normAutofit/>
          </a:bodyPr>
          <a:lstStyle/>
          <a:p>
            <a:pPr>
              <a:lnSpc>
                <a:spcPct val="100000"/>
              </a:lnSpc>
              <a:spcAft>
                <a:spcPts val="1000"/>
              </a:spcAft>
              <a:tabLst>
                <a:tab pos="457200" algn="l"/>
              </a:tabLst>
            </a:pPr>
            <a:r>
              <a:rPr lang="en-US" dirty="0">
                <a:latin typeface="Calibri Light" panose="020F0302020204030204" pitchFamily="34" charset="0"/>
                <a:ea typeface="Times New Roman" panose="02020603050405020304" pitchFamily="18" charset="0"/>
              </a:rPr>
              <a:t>Maintain a stable wound temperature. Avoid cold solutions or wound exposure.</a:t>
            </a:r>
            <a:endParaRPr lang="en-US" dirty="0">
              <a:latin typeface="Calibri Light" panose="020F0302020204030204" pitchFamily="34" charset="0"/>
              <a:ea typeface="Calibri" panose="020F0502020204030204" pitchFamily="34" charset="0"/>
            </a:endParaRPr>
          </a:p>
          <a:p>
            <a:pPr>
              <a:lnSpc>
                <a:spcPct val="100000"/>
              </a:lnSpc>
              <a:spcAft>
                <a:spcPts val="1000"/>
              </a:spcAft>
              <a:tabLst>
                <a:tab pos="457200" algn="l"/>
              </a:tabLst>
            </a:pPr>
            <a:r>
              <a:rPr lang="en-US" dirty="0">
                <a:latin typeface="Calibri Light" panose="020F0302020204030204" pitchFamily="34" charset="0"/>
                <a:ea typeface="Times New Roman" panose="02020603050405020304" pitchFamily="18" charset="0"/>
              </a:rPr>
              <a:t>Maintain an acidic or neutral </a:t>
            </a:r>
            <a:r>
              <a:rPr lang="en-US" dirty="0" err="1">
                <a:latin typeface="Calibri Light" panose="020F0302020204030204" pitchFamily="34" charset="0"/>
                <a:ea typeface="Times New Roman" panose="02020603050405020304" pitchFamily="18" charset="0"/>
              </a:rPr>
              <a:t>pH.</a:t>
            </a:r>
            <a:endParaRPr lang="en-US" dirty="0">
              <a:latin typeface="Calibri Light" panose="020F0302020204030204" pitchFamily="34" charset="0"/>
              <a:ea typeface="Calibri" panose="020F0502020204030204" pitchFamily="34" charset="0"/>
            </a:endParaRPr>
          </a:p>
          <a:p>
            <a:pPr>
              <a:lnSpc>
                <a:spcPct val="100000"/>
              </a:lnSpc>
              <a:spcAft>
                <a:spcPts val="1000"/>
              </a:spcAft>
              <a:tabLst>
                <a:tab pos="457200" algn="l"/>
              </a:tabLst>
            </a:pPr>
            <a:r>
              <a:rPr lang="en-US" dirty="0">
                <a:latin typeface="Calibri Light" panose="020F0302020204030204" pitchFamily="34" charset="0"/>
                <a:ea typeface="Times New Roman" panose="02020603050405020304" pitchFamily="18" charset="0"/>
              </a:rPr>
              <a:t>Allow a heavily draining wound to drain freely.</a:t>
            </a:r>
            <a:endParaRPr lang="en-US" dirty="0">
              <a:latin typeface="Calibri Light" panose="020F0302020204030204" pitchFamily="34" charset="0"/>
              <a:ea typeface="Calibri" panose="020F0502020204030204" pitchFamily="34" charset="0"/>
            </a:endParaRPr>
          </a:p>
          <a:p>
            <a:pPr>
              <a:lnSpc>
                <a:spcPct val="100000"/>
              </a:lnSpc>
              <a:spcAft>
                <a:spcPts val="1000"/>
              </a:spcAft>
              <a:tabLst>
                <a:tab pos="457200" algn="l"/>
              </a:tabLst>
            </a:pPr>
            <a:r>
              <a:rPr lang="en-US" dirty="0">
                <a:latin typeface="Calibri Light" panose="020F0302020204030204" pitchFamily="34" charset="0"/>
                <a:ea typeface="Times New Roman" panose="02020603050405020304" pitchFamily="18" charset="0"/>
              </a:rPr>
              <a:t>Eliminate dead space but don’t pack a wound tightly.</a:t>
            </a:r>
            <a:endParaRPr lang="en-US" dirty="0">
              <a:latin typeface="Calibri Light" panose="020F0302020204030204" pitchFamily="34" charset="0"/>
              <a:ea typeface="Calibri" panose="020F0502020204030204" pitchFamily="34" charset="0"/>
            </a:endParaRPr>
          </a:p>
          <a:p>
            <a:pPr>
              <a:lnSpc>
                <a:spcPct val="100000"/>
              </a:lnSpc>
              <a:spcAft>
                <a:spcPts val="1000"/>
              </a:spcAft>
              <a:tabLst>
                <a:tab pos="457200" algn="l"/>
              </a:tabLst>
            </a:pPr>
            <a:r>
              <a:rPr lang="en-US" dirty="0">
                <a:latin typeface="Calibri Light" panose="020F0302020204030204" pitchFamily="34" charset="0"/>
                <a:ea typeface="Times New Roman" panose="02020603050405020304" pitchFamily="18" charset="0"/>
              </a:rPr>
              <a:t>Select appropriate dressings and techniques based on assessment and scientific evidence.</a:t>
            </a:r>
            <a:endParaRPr lang="en-US" dirty="0">
              <a:latin typeface="Calibri Light" panose="020F0302020204030204" pitchFamily="34" charset="0"/>
              <a:ea typeface="Calibri" panose="020F0502020204030204" pitchFamily="34" charset="0"/>
            </a:endParaRPr>
          </a:p>
          <a:p>
            <a:pPr>
              <a:lnSpc>
                <a:spcPct val="100000"/>
              </a:lnSpc>
            </a:pPr>
            <a:endParaRPr lang="en-US" dirty="0">
              <a:latin typeface="Calibri Light" panose="020F0302020204030204" pitchFamily="34" charset="0"/>
            </a:endParaRPr>
          </a:p>
        </p:txBody>
      </p:sp>
    </p:spTree>
    <p:extLst>
      <p:ext uri="{BB962C8B-B14F-4D97-AF65-F5344CB8AC3E}">
        <p14:creationId xmlns:p14="http://schemas.microsoft.com/office/powerpoint/2010/main" val="261992516"/>
      </p:ext>
    </p:extLst>
  </p:cSld>
  <p:clrMapOvr>
    <a:masterClrMapping/>
  </p:clrMapOvr>
  <p:transition spd="slow">
    <p:wheel spokes="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2518" y="1009403"/>
            <a:ext cx="10641281" cy="5167560"/>
          </a:xfrm>
        </p:spPr>
        <p:txBody>
          <a:bodyPr/>
          <a:lstStyle/>
          <a:p>
            <a:pPr>
              <a:lnSpc>
                <a:spcPct val="115000"/>
              </a:lnSpc>
              <a:spcAft>
                <a:spcPts val="1000"/>
              </a:spcAft>
              <a:tabLst>
                <a:tab pos="457200" algn="l"/>
              </a:tabLst>
            </a:pPr>
            <a:r>
              <a:rPr lang="en-US" dirty="0">
                <a:latin typeface="Calibri Light" panose="020F0302020204030204" pitchFamily="34" charset="0"/>
                <a:ea typeface="Times New Roman" panose="02020603050405020304" pitchFamily="18" charset="0"/>
              </a:rPr>
              <a:t>Instigate appropriate adjunctive wound therapies- e.g. compression, splinting and pressure redistribution equipment, off-loading orthotics.</a:t>
            </a:r>
            <a:endParaRPr lang="en-US" dirty="0">
              <a:latin typeface="Calibri Light" panose="020F0302020204030204" pitchFamily="34" charset="0"/>
              <a:ea typeface="Calibri" panose="020F0502020204030204" pitchFamily="34" charset="0"/>
            </a:endParaRPr>
          </a:p>
          <a:p>
            <a:pPr>
              <a:lnSpc>
                <a:spcPct val="115000"/>
              </a:lnSpc>
              <a:spcAft>
                <a:spcPts val="1000"/>
              </a:spcAft>
              <a:tabLst>
                <a:tab pos="457200" algn="l"/>
              </a:tabLst>
            </a:pPr>
            <a:r>
              <a:rPr lang="en-US" dirty="0">
                <a:latin typeface="Calibri Light" panose="020F0302020204030204" pitchFamily="34" charset="0"/>
                <a:ea typeface="Times New Roman" panose="02020603050405020304" pitchFamily="18" charset="0"/>
              </a:rPr>
              <a:t>Follow the principles for managing acute and chronic wounds.) (Carville, 2017</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639608199"/>
      </p:ext>
    </p:extLst>
  </p:cSld>
  <p:clrMapOvr>
    <a:masterClrMapping/>
  </p:clrMapOvr>
  <p:transition spd="slow">
    <p:wheel spokes="1"/>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29285"/>
          </a:xfrm>
        </p:spPr>
        <p:txBody>
          <a:bodyPr>
            <a:normAutofit/>
          </a:bodyPr>
          <a:lstStyle/>
          <a:p>
            <a:r>
              <a:rPr lang="en-US" sz="3600" b="1" dirty="0">
                <a:latin typeface="Times New Roman" panose="02020603050405020304" pitchFamily="18" charset="0"/>
                <a:ea typeface="Times New Roman" panose="02020603050405020304" pitchFamily="18" charset="0"/>
              </a:rPr>
              <a:t>Acute Wound </a:t>
            </a:r>
            <a:r>
              <a:rPr lang="en-US" sz="3600" b="1" dirty="0" smtClean="0">
                <a:latin typeface="Times New Roman" panose="02020603050405020304" pitchFamily="18" charset="0"/>
                <a:ea typeface="Times New Roman" panose="02020603050405020304" pitchFamily="18" charset="0"/>
              </a:rPr>
              <a:t>Management</a:t>
            </a:r>
            <a:endParaRPr lang="en-US" sz="3600" dirty="0"/>
          </a:p>
        </p:txBody>
      </p:sp>
      <p:sp>
        <p:nvSpPr>
          <p:cNvPr id="3" name="Content Placeholder 2"/>
          <p:cNvSpPr>
            <a:spLocks noGrp="1"/>
          </p:cNvSpPr>
          <p:nvPr>
            <p:ph idx="1"/>
          </p:nvPr>
        </p:nvSpPr>
        <p:spPr>
          <a:xfrm>
            <a:off x="593767" y="1116282"/>
            <a:ext cx="10760034" cy="5060682"/>
          </a:xfrm>
        </p:spPr>
        <p:txBody>
          <a:bodyPr>
            <a:normAutofit/>
          </a:bodyPr>
          <a:lstStyle/>
          <a:p>
            <a:pPr marL="0" indent="0">
              <a:lnSpc>
                <a:spcPct val="100000"/>
              </a:lnSpc>
              <a:spcAft>
                <a:spcPts val="675"/>
              </a:spcAft>
              <a:buNone/>
            </a:pPr>
            <a:r>
              <a:rPr lang="en-US" sz="2400" dirty="0">
                <a:latin typeface="Calibri Light" panose="020F0302020204030204" pitchFamily="34" charset="0"/>
                <a:ea typeface="Times New Roman" panose="02020603050405020304" pitchFamily="18" charset="0"/>
              </a:rPr>
              <a:t>Do wound cleansing-use of fluids to remove surface contaminants from previous dressings and create an environment to promote healing.</a:t>
            </a:r>
          </a:p>
          <a:p>
            <a:pPr marL="0" indent="0">
              <a:lnSpc>
                <a:spcPct val="100000"/>
              </a:lnSpc>
              <a:spcAft>
                <a:spcPts val="675"/>
              </a:spcAft>
              <a:buNone/>
            </a:pPr>
            <a:r>
              <a:rPr lang="en-US" sz="2400" dirty="0">
                <a:latin typeface="Calibri Light" panose="020F0302020204030204" pitchFamily="34" charset="0"/>
                <a:ea typeface="Times New Roman" panose="02020603050405020304" pitchFamily="18" charset="0"/>
              </a:rPr>
              <a:t>The goal of wound cleansing is to:</a:t>
            </a:r>
            <a:endParaRPr lang="en-US" sz="2400" dirty="0">
              <a:latin typeface="Calibri Light" panose="020F0302020204030204" pitchFamily="34" charset="0"/>
              <a:ea typeface="Calibri" panose="020F0502020204030204" pitchFamily="34" charset="0"/>
            </a:endParaRPr>
          </a:p>
          <a:p>
            <a:pPr>
              <a:lnSpc>
                <a:spcPct val="100000"/>
              </a:lnSpc>
              <a:spcAft>
                <a:spcPts val="1000"/>
              </a:spcAft>
              <a:buSzPts val="1000"/>
              <a:buFont typeface="Wingdings" panose="05000000000000000000" pitchFamily="2" charset="2"/>
              <a:buChar char="q"/>
              <a:tabLst>
                <a:tab pos="457200" algn="l"/>
              </a:tabLst>
            </a:pPr>
            <a:r>
              <a:rPr lang="en-US" sz="2400" dirty="0">
                <a:latin typeface="Calibri Light" panose="020F0302020204030204" pitchFamily="34" charset="0"/>
                <a:ea typeface="Times New Roman" panose="02020603050405020304" pitchFamily="18" charset="0"/>
              </a:rPr>
              <a:t>Remove visible debris and </a:t>
            </a:r>
            <a:r>
              <a:rPr lang="en-US" sz="2400" dirty="0" smtClean="0">
                <a:latin typeface="Calibri Light" panose="020F0302020204030204" pitchFamily="34" charset="0"/>
                <a:ea typeface="Times New Roman" panose="02020603050405020304" pitchFamily="18" charset="0"/>
              </a:rPr>
              <a:t>devitalized </a:t>
            </a:r>
            <a:r>
              <a:rPr lang="en-US" sz="2400" dirty="0">
                <a:latin typeface="Calibri Light" panose="020F0302020204030204" pitchFamily="34" charset="0"/>
                <a:ea typeface="Times New Roman" panose="02020603050405020304" pitchFamily="18" charset="0"/>
              </a:rPr>
              <a:t>tissue</a:t>
            </a:r>
            <a:endParaRPr lang="en-US" sz="2400" dirty="0">
              <a:latin typeface="Calibri Light" panose="020F0302020204030204" pitchFamily="34" charset="0"/>
              <a:ea typeface="Calibri" panose="020F0502020204030204" pitchFamily="34" charset="0"/>
            </a:endParaRPr>
          </a:p>
          <a:p>
            <a:pPr>
              <a:lnSpc>
                <a:spcPct val="100000"/>
              </a:lnSpc>
              <a:spcAft>
                <a:spcPts val="1000"/>
              </a:spcAft>
              <a:buSzPts val="1000"/>
              <a:buFont typeface="Wingdings" panose="05000000000000000000" pitchFamily="2" charset="2"/>
              <a:buChar char="q"/>
              <a:tabLst>
                <a:tab pos="457200" algn="l"/>
              </a:tabLst>
            </a:pPr>
            <a:r>
              <a:rPr lang="en-US" sz="2400" dirty="0">
                <a:latin typeface="Calibri Light" panose="020F0302020204030204" pitchFamily="34" charset="0"/>
                <a:ea typeface="Times New Roman" panose="02020603050405020304" pitchFamily="18" charset="0"/>
              </a:rPr>
              <a:t>Remove dressing residue</a:t>
            </a:r>
            <a:endParaRPr lang="en-US" sz="2400" dirty="0">
              <a:latin typeface="Calibri Light" panose="020F0302020204030204" pitchFamily="34" charset="0"/>
              <a:ea typeface="Calibri" panose="020F0502020204030204" pitchFamily="34" charset="0"/>
            </a:endParaRPr>
          </a:p>
          <a:p>
            <a:pPr>
              <a:lnSpc>
                <a:spcPct val="100000"/>
              </a:lnSpc>
              <a:spcAft>
                <a:spcPts val="1000"/>
              </a:spcAft>
              <a:buSzPts val="1000"/>
              <a:buFont typeface="Wingdings" panose="05000000000000000000" pitchFamily="2" charset="2"/>
              <a:buChar char="q"/>
              <a:tabLst>
                <a:tab pos="457200" algn="l"/>
              </a:tabLst>
            </a:pPr>
            <a:r>
              <a:rPr lang="en-US" sz="2400" dirty="0">
                <a:latin typeface="Calibri Light" panose="020F0302020204030204" pitchFamily="34" charset="0"/>
                <a:ea typeface="Times New Roman" panose="02020603050405020304" pitchFamily="18" charset="0"/>
              </a:rPr>
              <a:t>Remove excessive or dry crusting exudates</a:t>
            </a:r>
            <a:endParaRPr lang="en-US" sz="2400" dirty="0">
              <a:latin typeface="Calibri Light" panose="020F0302020204030204" pitchFamily="34" charset="0"/>
              <a:ea typeface="Calibri" panose="020F0502020204030204" pitchFamily="34" charset="0"/>
            </a:endParaRPr>
          </a:p>
          <a:p>
            <a:pPr>
              <a:lnSpc>
                <a:spcPct val="100000"/>
              </a:lnSpc>
              <a:spcAft>
                <a:spcPts val="1000"/>
              </a:spcAft>
              <a:buSzPts val="1000"/>
              <a:buFont typeface="Wingdings" panose="05000000000000000000" pitchFamily="2" charset="2"/>
              <a:buChar char="q"/>
              <a:tabLst>
                <a:tab pos="457200" algn="l"/>
              </a:tabLst>
            </a:pPr>
            <a:r>
              <a:rPr lang="en-US" sz="2400" dirty="0">
                <a:latin typeface="Calibri Light" panose="020F0302020204030204" pitchFamily="34" charset="0"/>
                <a:ea typeface="Times New Roman" panose="02020603050405020304" pitchFamily="18" charset="0"/>
              </a:rPr>
              <a:t>Reduce contamination </a:t>
            </a:r>
            <a:endParaRPr lang="en-US" sz="2400" dirty="0">
              <a:latin typeface="Calibri Light" panose="020F0302020204030204" pitchFamily="34" charset="0"/>
              <a:ea typeface="Calibri" panose="020F0502020204030204" pitchFamily="34" charset="0"/>
            </a:endParaRPr>
          </a:p>
          <a:p>
            <a:pPr>
              <a:lnSpc>
                <a:spcPct val="100000"/>
              </a:lnSpc>
            </a:pPr>
            <a:endParaRPr lang="en-US" dirty="0">
              <a:latin typeface="Calibri Light" panose="020F0302020204030204" pitchFamily="34" charset="0"/>
            </a:endParaRPr>
          </a:p>
        </p:txBody>
      </p:sp>
    </p:spTree>
    <p:extLst>
      <p:ext uri="{BB962C8B-B14F-4D97-AF65-F5344CB8AC3E}">
        <p14:creationId xmlns:p14="http://schemas.microsoft.com/office/powerpoint/2010/main" val="4032672904"/>
      </p:ext>
    </p:extLst>
  </p:cSld>
  <p:clrMapOvr>
    <a:masterClrMapping/>
  </p:clrMapOvr>
  <p:transition spd="slow">
    <p:wheel spokes="1"/>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0016" y="938151"/>
            <a:ext cx="10783784" cy="5238812"/>
          </a:xfrm>
        </p:spPr>
        <p:txBody>
          <a:bodyPr/>
          <a:lstStyle/>
          <a:p>
            <a:pPr marL="0" indent="0">
              <a:buNone/>
            </a:pPr>
            <a:r>
              <a:rPr lang="en-US" dirty="0" smtClean="0">
                <a:latin typeface="Calibri Light" panose="020F0302020204030204" pitchFamily="34" charset="0"/>
                <a:ea typeface="Times New Roman" panose="02020603050405020304" pitchFamily="18" charset="0"/>
              </a:rPr>
              <a:t>Principles </a:t>
            </a:r>
            <a:r>
              <a:rPr lang="en-US" dirty="0">
                <a:latin typeface="Calibri Light" panose="020F0302020204030204" pitchFamily="34" charset="0"/>
                <a:ea typeface="Times New Roman" panose="02020603050405020304" pitchFamily="18" charset="0"/>
              </a:rPr>
              <a:t>of wound </a:t>
            </a:r>
            <a:r>
              <a:rPr lang="en-US" dirty="0" smtClean="0">
                <a:latin typeface="Calibri Light" panose="020F0302020204030204" pitchFamily="34" charset="0"/>
                <a:ea typeface="Times New Roman" panose="02020603050405020304" pitchFamily="18" charset="0"/>
              </a:rPr>
              <a:t>cleansing</a:t>
            </a:r>
          </a:p>
          <a:p>
            <a:r>
              <a:rPr lang="en-US" dirty="0" smtClean="0">
                <a:latin typeface="Calibri Light" panose="020F0302020204030204" pitchFamily="34" charset="0"/>
              </a:rPr>
              <a:t>Use aseptic technique-sterile gloves, disinfectant</a:t>
            </a:r>
          </a:p>
          <a:p>
            <a:r>
              <a:rPr lang="en-US" dirty="0" smtClean="0">
                <a:latin typeface="Calibri Light" panose="020F0302020204030204" pitchFamily="34" charset="0"/>
              </a:rPr>
              <a:t>Gently to minimize trauma</a:t>
            </a:r>
          </a:p>
          <a:p>
            <a:r>
              <a:rPr lang="en-US" dirty="0" smtClean="0">
                <a:latin typeface="Calibri Light" panose="020F0302020204030204" pitchFamily="34" charset="0"/>
              </a:rPr>
              <a:t>Clean with warmed hypotonic saline</a:t>
            </a:r>
          </a:p>
        </p:txBody>
      </p:sp>
    </p:spTree>
    <p:extLst>
      <p:ext uri="{BB962C8B-B14F-4D97-AF65-F5344CB8AC3E}">
        <p14:creationId xmlns:p14="http://schemas.microsoft.com/office/powerpoint/2010/main" val="2988431731"/>
      </p:ext>
    </p:extLst>
  </p:cSld>
  <p:clrMapOvr>
    <a:masterClrMapping/>
  </p:clrMapOvr>
  <p:transition spd="slow">
    <p:wheel spokes="1"/>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018" y="819397"/>
            <a:ext cx="10688782" cy="5357566"/>
          </a:xfrm>
        </p:spPr>
        <p:txBody>
          <a:bodyPr>
            <a:normAutofit/>
          </a:bodyPr>
          <a:lstStyle/>
          <a:p>
            <a:pPr marL="0" indent="0">
              <a:buNone/>
            </a:pPr>
            <a:r>
              <a:rPr lang="en-US" b="1" dirty="0">
                <a:latin typeface="Calibri Light" panose="020F0302020204030204" pitchFamily="34" charset="0"/>
                <a:ea typeface="Times New Roman" panose="02020603050405020304" pitchFamily="18" charset="0"/>
              </a:rPr>
              <a:t>Choice of dressing</a:t>
            </a:r>
            <a:endParaRPr lang="en-US" dirty="0">
              <a:latin typeface="Calibri Light" panose="020F0302020204030204" pitchFamily="34" charset="0"/>
              <a:ea typeface="Calibri" panose="020F0502020204030204" pitchFamily="34" charset="0"/>
            </a:endParaRPr>
          </a:p>
          <a:p>
            <a:r>
              <a:rPr lang="en-US" dirty="0">
                <a:latin typeface="Calibri Light" panose="020F0302020204030204" pitchFamily="34" charset="0"/>
                <a:ea typeface="Times New Roman" panose="02020603050405020304" pitchFamily="18" charset="0"/>
              </a:rPr>
              <a:t>A wound will require different management and treatment at various stages of healing. </a:t>
            </a:r>
            <a:endParaRPr lang="en-US" dirty="0" smtClean="0">
              <a:latin typeface="Calibri Light" panose="020F0302020204030204" pitchFamily="34" charset="0"/>
              <a:ea typeface="Times New Roman" panose="02020603050405020304" pitchFamily="18" charset="0"/>
            </a:endParaRPr>
          </a:p>
          <a:p>
            <a:r>
              <a:rPr lang="en-US" dirty="0" smtClean="0">
                <a:latin typeface="Calibri Light" panose="020F0302020204030204" pitchFamily="34" charset="0"/>
                <a:ea typeface="Times New Roman" panose="02020603050405020304" pitchFamily="18" charset="0"/>
              </a:rPr>
              <a:t>No </a:t>
            </a:r>
            <a:r>
              <a:rPr lang="en-US" dirty="0">
                <a:latin typeface="Calibri Light" panose="020F0302020204030204" pitchFamily="34" charset="0"/>
                <a:ea typeface="Times New Roman" panose="02020603050405020304" pitchFamily="18" charset="0"/>
              </a:rPr>
              <a:t>dressing is suitable for all wounds; therefore frequent assessment of the wound is required. </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3815131628"/>
      </p:ext>
    </p:extLst>
  </p:cSld>
  <p:clrMapOvr>
    <a:masterClrMapping/>
  </p:clrMapOvr>
  <p:transition spd="slow">
    <p:wheel spokes="1"/>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1268" y="902525"/>
            <a:ext cx="10712532" cy="5274438"/>
          </a:xfrm>
        </p:spPr>
        <p:txBody>
          <a:bodyPr>
            <a:normAutofit/>
          </a:bodyPr>
          <a:lstStyle/>
          <a:p>
            <a:pPr>
              <a:lnSpc>
                <a:spcPct val="115000"/>
              </a:lnSpc>
              <a:spcAft>
                <a:spcPts val="1000"/>
              </a:spcAft>
              <a:buSzPts val="1000"/>
              <a:buFont typeface="Symbol" panose="05050102010706020507" pitchFamily="18" charset="2"/>
              <a:buChar char=""/>
              <a:tabLst>
                <a:tab pos="457200" algn="l"/>
              </a:tabLst>
            </a:pPr>
            <a:r>
              <a:rPr lang="en-US" dirty="0" smtClean="0">
                <a:latin typeface="Calibri Light" panose="020F0302020204030204" pitchFamily="34" charset="0"/>
                <a:ea typeface="Times New Roman" panose="02020603050405020304" pitchFamily="18" charset="0"/>
              </a:rPr>
              <a:t>Dressings reserve moisture and they are different .</a:t>
            </a:r>
          </a:p>
          <a:p>
            <a:pPr>
              <a:lnSpc>
                <a:spcPct val="115000"/>
              </a:lnSpc>
              <a:spcAft>
                <a:spcPts val="1000"/>
              </a:spcAft>
              <a:buSzPts val="1000"/>
              <a:buFont typeface="Symbol" panose="05050102010706020507" pitchFamily="18" charset="2"/>
              <a:buChar char=""/>
              <a:tabLst>
                <a:tab pos="457200" algn="l"/>
              </a:tabLst>
            </a:pPr>
            <a:r>
              <a:rPr lang="en-US" dirty="0" smtClean="0">
                <a:latin typeface="Calibri Light" panose="020F0302020204030204" pitchFamily="34" charset="0"/>
                <a:ea typeface="Times New Roman" panose="02020603050405020304" pitchFamily="18" charset="0"/>
              </a:rPr>
              <a:t>The </a:t>
            </a:r>
            <a:r>
              <a:rPr lang="en-US" dirty="0">
                <a:latin typeface="Calibri Light" panose="020F0302020204030204" pitchFamily="34" charset="0"/>
                <a:ea typeface="Times New Roman" panose="02020603050405020304" pitchFamily="18" charset="0"/>
              </a:rPr>
              <a:t>appropriate dressing can have a significant effect on the rate and quality of healing.</a:t>
            </a:r>
            <a:endParaRPr lang="en-US"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The appropriate dressing will help to minimize bacterial contamination and pain associated with wound care.</a:t>
            </a:r>
            <a:endParaRPr lang="en-US" dirty="0">
              <a:latin typeface="Calibri Light" panose="020F0302020204030204" pitchFamily="34" charset="0"/>
              <a:ea typeface="Calibri" panose="020F0502020204030204" pitchFamily="34" charset="0"/>
            </a:endParaRPr>
          </a:p>
          <a:p>
            <a:endParaRPr lang="en-US" dirty="0">
              <a:latin typeface="Calibri Light" panose="020F0302020204030204" pitchFamily="34" charset="0"/>
            </a:endParaRPr>
          </a:p>
        </p:txBody>
      </p:sp>
    </p:spTree>
    <p:extLst>
      <p:ext uri="{BB962C8B-B14F-4D97-AF65-F5344CB8AC3E}">
        <p14:creationId xmlns:p14="http://schemas.microsoft.com/office/powerpoint/2010/main" val="356934255"/>
      </p:ext>
    </p:extLst>
  </p:cSld>
  <p:clrMapOvr>
    <a:masterClrMapping/>
  </p:clrMapOvr>
  <p:transition spd="slow">
    <p:wheel spokes="1"/>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0021" y="736270"/>
            <a:ext cx="9450779" cy="5588330"/>
          </a:xfrm>
        </p:spPr>
        <p:txBody>
          <a:bodyPr>
            <a:normAutofit/>
          </a:bodyPr>
          <a:lstStyle/>
          <a:p>
            <a:pPr marL="0" indent="0">
              <a:buNone/>
              <a:defRPr/>
            </a:pPr>
            <a:r>
              <a:rPr lang="en-US" sz="2400" b="1" dirty="0" smtClean="0">
                <a:latin typeface="Calibri Light" panose="020F0302020204030204" pitchFamily="34" charset="0"/>
              </a:rPr>
              <a:t>Advantages of Dressings</a:t>
            </a:r>
          </a:p>
          <a:p>
            <a:pPr>
              <a:buFont typeface="Wingdings" pitchFamily="2" charset="2"/>
              <a:buChar char="Ø"/>
              <a:defRPr/>
            </a:pPr>
            <a:r>
              <a:rPr lang="en-US" sz="2400" dirty="0" smtClean="0">
                <a:latin typeface="Calibri Light" panose="020F0302020204030204" pitchFamily="34" charset="0"/>
              </a:rPr>
              <a:t>Used to remove necrotic/ dead tissues</a:t>
            </a:r>
          </a:p>
          <a:p>
            <a:pPr>
              <a:buFont typeface="Wingdings" pitchFamily="2" charset="2"/>
              <a:buChar char="Ø"/>
              <a:defRPr/>
            </a:pPr>
            <a:r>
              <a:rPr lang="en-US" sz="2400" dirty="0" smtClean="0">
                <a:latin typeface="Calibri Light" panose="020F0302020204030204" pitchFamily="34" charset="0"/>
              </a:rPr>
              <a:t>Prevent invasion by micro – organisms</a:t>
            </a:r>
          </a:p>
          <a:p>
            <a:pPr>
              <a:buFont typeface="Wingdings" pitchFamily="2" charset="2"/>
              <a:buChar char="Ø"/>
              <a:defRPr/>
            </a:pPr>
            <a:r>
              <a:rPr lang="en-US" sz="2400" dirty="0" smtClean="0">
                <a:latin typeface="Calibri Light" panose="020F0302020204030204" pitchFamily="34" charset="0"/>
              </a:rPr>
              <a:t>Absorbs drainage</a:t>
            </a:r>
          </a:p>
          <a:p>
            <a:pPr>
              <a:buFont typeface="Wingdings" pitchFamily="2" charset="2"/>
              <a:buChar char="Ø"/>
              <a:defRPr/>
            </a:pPr>
            <a:r>
              <a:rPr lang="en-US" sz="2400" dirty="0" smtClean="0">
                <a:latin typeface="Calibri Light" panose="020F0302020204030204" pitchFamily="34" charset="0"/>
              </a:rPr>
              <a:t>Control bleeding</a:t>
            </a:r>
          </a:p>
          <a:p>
            <a:pPr>
              <a:buFont typeface="Wingdings" pitchFamily="2" charset="2"/>
              <a:buChar char="Ø"/>
              <a:defRPr/>
            </a:pPr>
            <a:r>
              <a:rPr lang="en-US" sz="2400" dirty="0" smtClean="0">
                <a:latin typeface="Calibri Light" panose="020F0302020204030204" pitchFamily="34" charset="0"/>
              </a:rPr>
              <a:t>Used to apply medication</a:t>
            </a:r>
          </a:p>
          <a:p>
            <a:pPr>
              <a:buFont typeface="Wingdings" pitchFamily="2" charset="2"/>
              <a:buChar char="Ø"/>
              <a:defRPr/>
            </a:pPr>
            <a:r>
              <a:rPr lang="en-US" sz="2400" dirty="0" smtClean="0">
                <a:latin typeface="Calibri Light" panose="020F0302020204030204" pitchFamily="34" charset="0"/>
              </a:rPr>
              <a:t>Promote healing by providing warmth and moisture</a:t>
            </a:r>
          </a:p>
          <a:p>
            <a:pPr>
              <a:buFont typeface="Wingdings" pitchFamily="2" charset="2"/>
              <a:buChar char="Ø"/>
              <a:defRPr/>
            </a:pPr>
            <a:r>
              <a:rPr lang="en-US" sz="2400" dirty="0" smtClean="0">
                <a:latin typeface="Calibri Light" panose="020F0302020204030204" pitchFamily="34" charset="0"/>
              </a:rPr>
              <a:t>Provide comfort</a:t>
            </a:r>
          </a:p>
          <a:p>
            <a:pPr>
              <a:buFont typeface="Wingdings" pitchFamily="2" charset="2"/>
              <a:buChar char="Ø"/>
              <a:defRPr/>
            </a:pPr>
            <a:r>
              <a:rPr lang="en-US" sz="2400" dirty="0" smtClean="0">
                <a:latin typeface="Calibri Light" panose="020F0302020204030204" pitchFamily="34" charset="0"/>
              </a:rPr>
              <a:t>Protect wound from injury and trauma</a:t>
            </a:r>
          </a:p>
          <a:p>
            <a:pPr>
              <a:buFont typeface="Wingdings" pitchFamily="2" charset="2"/>
              <a:buChar char="Ø"/>
              <a:defRPr/>
            </a:pPr>
            <a:r>
              <a:rPr lang="en-US" sz="2400" dirty="0" smtClean="0">
                <a:latin typeface="Calibri Light" panose="020F0302020204030204" pitchFamily="34" charset="0"/>
              </a:rPr>
              <a:t>Splint or immobilize the wound</a:t>
            </a:r>
          </a:p>
          <a:p>
            <a:pPr>
              <a:buFont typeface="Wingdings" pitchFamily="2" charset="2"/>
              <a:buChar char="Ø"/>
              <a:defRPr/>
            </a:pPr>
            <a:r>
              <a:rPr lang="en-US" sz="2400" dirty="0" smtClean="0">
                <a:latin typeface="Calibri Light" panose="020F0302020204030204" pitchFamily="34" charset="0"/>
              </a:rPr>
              <a:t>Lesser scar tissue formation</a:t>
            </a:r>
            <a:endParaRPr lang="en-US" sz="2400" dirty="0">
              <a:latin typeface="Calibri Light" panose="020F0302020204030204" pitchFamily="34" charset="0"/>
            </a:endParaRPr>
          </a:p>
        </p:txBody>
      </p:sp>
    </p:spTree>
    <p:extLst>
      <p:ext uri="{BB962C8B-B14F-4D97-AF65-F5344CB8AC3E}">
        <p14:creationId xmlns:p14="http://schemas.microsoft.com/office/powerpoint/2010/main" val="1704944521"/>
      </p:ext>
    </p:extLst>
  </p:cSld>
  <p:clrMapOvr>
    <a:masterClrMapping/>
  </p:clrMapOvr>
  <p:transition spd="slow">
    <p:wheel spokes="1"/>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Scientists aim to develop wound dressings which have the following characteristics:</a:t>
            </a:r>
            <a:r>
              <a:rPr lang="en-US" baseline="30000" dirty="0">
                <a:hlinkClick r:id="rId2"/>
              </a:rPr>
              <a:t>[93]</a:t>
            </a:r>
            <a:endParaRPr lang="en-US" dirty="0"/>
          </a:p>
          <a:p>
            <a:r>
              <a:rPr lang="en-US" dirty="0"/>
              <a:t>Provide wound protection</a:t>
            </a:r>
          </a:p>
          <a:p>
            <a:r>
              <a:rPr lang="en-US" dirty="0"/>
              <a:t>Remove excess </a:t>
            </a:r>
            <a:r>
              <a:rPr lang="en-US" dirty="0">
                <a:hlinkClick r:id="rId3" tooltip="Exudate"/>
              </a:rPr>
              <a:t>exudate</a:t>
            </a:r>
            <a:endParaRPr lang="en-US" dirty="0"/>
          </a:p>
          <a:p>
            <a:r>
              <a:rPr lang="en-US" dirty="0">
                <a:hlinkClick r:id="rId4" tooltip="Antimicrobial"/>
              </a:rPr>
              <a:t>Antimicrobial</a:t>
            </a:r>
            <a:r>
              <a:rPr lang="en-US" dirty="0"/>
              <a:t> properties</a:t>
            </a:r>
          </a:p>
          <a:p>
            <a:r>
              <a:rPr lang="en-US" dirty="0"/>
              <a:t>Maintain a humid environment</a:t>
            </a:r>
          </a:p>
          <a:p>
            <a:r>
              <a:rPr lang="en-US" dirty="0"/>
              <a:t>Have high permeability to oxygen</a:t>
            </a:r>
          </a:p>
          <a:p>
            <a:r>
              <a:rPr lang="en-US" dirty="0"/>
              <a:t>Easily removed from a wound site</a:t>
            </a:r>
          </a:p>
          <a:p>
            <a:r>
              <a:rPr lang="en-US" dirty="0"/>
              <a:t>Non-</a:t>
            </a:r>
            <a:r>
              <a:rPr lang="en-US" dirty="0">
                <a:hlinkClick r:id="rId5" tooltip="Anaphylaxis"/>
              </a:rPr>
              <a:t>anaphylactic</a:t>
            </a:r>
            <a:r>
              <a:rPr lang="en-US" dirty="0"/>
              <a:t> characteristics</a:t>
            </a:r>
          </a:p>
          <a:p>
            <a:endParaRPr lang="en-US" dirty="0"/>
          </a:p>
        </p:txBody>
      </p:sp>
    </p:spTree>
    <p:extLst>
      <p:ext uri="{BB962C8B-B14F-4D97-AF65-F5344CB8AC3E}">
        <p14:creationId xmlns:p14="http://schemas.microsoft.com/office/powerpoint/2010/main" val="2953919567"/>
      </p:ext>
    </p:extLst>
  </p:cSld>
  <p:clrMapOvr>
    <a:masterClrMapping/>
  </p:clrMapOvr>
  <p:transition spd="slow">
    <p:wheel spokes="1"/>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8145" y="653143"/>
            <a:ext cx="9462655" cy="5671457"/>
          </a:xfrm>
        </p:spPr>
        <p:txBody>
          <a:bodyPr/>
          <a:lstStyle/>
          <a:p>
            <a:pPr marL="0" indent="0">
              <a:buNone/>
              <a:defRPr/>
            </a:pPr>
            <a:r>
              <a:rPr lang="en-US" b="1" dirty="0" smtClean="0">
                <a:latin typeface="Calibri Light" panose="020F0302020204030204" pitchFamily="34" charset="0"/>
              </a:rPr>
              <a:t>Disadvantages</a:t>
            </a:r>
          </a:p>
          <a:p>
            <a:pPr>
              <a:buFont typeface="Wingdings" pitchFamily="2" charset="2"/>
              <a:buChar char="Ø"/>
              <a:defRPr/>
            </a:pPr>
            <a:r>
              <a:rPr lang="en-US" dirty="0" smtClean="0">
                <a:latin typeface="Calibri Light" panose="020F0302020204030204" pitchFamily="34" charset="0"/>
              </a:rPr>
              <a:t>Provide warmth and moisture which is a conducive environment for micro – organisms multiplication</a:t>
            </a:r>
          </a:p>
          <a:p>
            <a:pPr>
              <a:buFont typeface="Wingdings" pitchFamily="2" charset="2"/>
              <a:buChar char="Ø"/>
              <a:defRPr/>
            </a:pPr>
            <a:r>
              <a:rPr lang="en-US" dirty="0" smtClean="0">
                <a:latin typeface="Calibri Light" panose="020F0302020204030204" pitchFamily="34" charset="0"/>
              </a:rPr>
              <a:t>They hinder wound from direct observation</a:t>
            </a:r>
          </a:p>
          <a:p>
            <a:pPr>
              <a:buFont typeface="Wingdings" pitchFamily="2" charset="2"/>
              <a:buChar char="Ø"/>
              <a:defRPr/>
            </a:pPr>
            <a:r>
              <a:rPr lang="en-US" dirty="0" smtClean="0">
                <a:latin typeface="Calibri Light" panose="020F0302020204030204" pitchFamily="34" charset="0"/>
              </a:rPr>
              <a:t>Hinder activities like bathing, mobility and comfort of the patient</a:t>
            </a:r>
          </a:p>
          <a:p>
            <a:pPr>
              <a:buFont typeface="Wingdings" pitchFamily="2" charset="2"/>
              <a:buChar char="Ø"/>
              <a:defRPr/>
            </a:pPr>
            <a:r>
              <a:rPr lang="en-US" dirty="0" smtClean="0">
                <a:latin typeface="Calibri Light" panose="020F0302020204030204" pitchFamily="34" charset="0"/>
              </a:rPr>
              <a:t>Some patients are hypersensitive to some dressing materials e.g. adhesive tape</a:t>
            </a:r>
          </a:p>
          <a:p>
            <a:pPr>
              <a:buFont typeface="Wingdings" pitchFamily="2" charset="2"/>
              <a:buChar char="Ø"/>
              <a:defRPr/>
            </a:pPr>
            <a:r>
              <a:rPr lang="en-US" dirty="0" smtClean="0">
                <a:latin typeface="Calibri Light" panose="020F0302020204030204" pitchFamily="34" charset="0"/>
              </a:rPr>
              <a:t>They are expensive</a:t>
            </a:r>
          </a:p>
          <a:p>
            <a:pPr>
              <a:buFont typeface="Wingdings" pitchFamily="2" charset="2"/>
              <a:buChar char="Ø"/>
              <a:defRPr/>
            </a:pPr>
            <a:endParaRPr lang="en-US" dirty="0">
              <a:latin typeface="Calibri Light" panose="020F0302020204030204" pitchFamily="34" charset="0"/>
            </a:endParaRPr>
          </a:p>
        </p:txBody>
      </p:sp>
    </p:spTree>
    <p:extLst>
      <p:ext uri="{BB962C8B-B14F-4D97-AF65-F5344CB8AC3E}">
        <p14:creationId xmlns:p14="http://schemas.microsoft.com/office/powerpoint/2010/main" val="3090450559"/>
      </p:ext>
    </p:extLst>
  </p:cSld>
  <p:clrMapOvr>
    <a:masterClrMapping/>
  </p:clrMapOvr>
  <p:transition spd="slow">
    <p:wheel spokes="1"/>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6270" y="795647"/>
            <a:ext cx="9474530" cy="5833753"/>
          </a:xfrm>
        </p:spPr>
        <p:txBody>
          <a:bodyPr>
            <a:noAutofit/>
          </a:bodyPr>
          <a:lstStyle/>
          <a:p>
            <a:pPr>
              <a:lnSpc>
                <a:spcPct val="115000"/>
              </a:lnSpc>
              <a:spcBef>
                <a:spcPts val="900"/>
              </a:spcBef>
              <a:spcAft>
                <a:spcPts val="375"/>
              </a:spcAft>
            </a:pPr>
            <a:r>
              <a:rPr lang="en-US" sz="2400" b="1" dirty="0">
                <a:latin typeface="Calibri Light" panose="020F0302020204030204" pitchFamily="34" charset="0"/>
                <a:ea typeface="Times New Roman" panose="02020603050405020304" pitchFamily="18" charset="0"/>
              </a:rPr>
              <a:t>Wounds healing by Primary Intention</a:t>
            </a:r>
            <a:r>
              <a:rPr lang="en-US" sz="2400" dirty="0">
                <a:latin typeface="Calibri Light" panose="020F0302020204030204" pitchFamily="34" charset="0"/>
                <a:ea typeface="Times New Roman" panose="02020603050405020304" pitchFamily="18" charset="0"/>
              </a:rPr>
              <a:t/>
            </a:r>
            <a:br>
              <a:rPr lang="en-US" sz="2400" dirty="0">
                <a:latin typeface="Calibri Light" panose="020F0302020204030204" pitchFamily="34" charset="0"/>
                <a:ea typeface="Times New Roman" panose="02020603050405020304" pitchFamily="18" charset="0"/>
              </a:rPr>
            </a:br>
            <a:r>
              <a:rPr lang="en-US" sz="2400" dirty="0">
                <a:latin typeface="Calibri Light" panose="020F0302020204030204" pitchFamily="34" charset="0"/>
                <a:ea typeface="Times New Roman" panose="02020603050405020304" pitchFamily="18" charset="0"/>
              </a:rPr>
              <a:t>Recommended dressings include:</a:t>
            </a:r>
            <a:endParaRPr lang="en-US" sz="2400"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sz="2400" dirty="0">
                <a:latin typeface="Calibri Light" panose="020F0302020204030204" pitchFamily="34" charset="0"/>
                <a:ea typeface="Times New Roman" panose="02020603050405020304" pitchFamily="18" charset="0"/>
              </a:rPr>
              <a:t>Dry non-</a:t>
            </a:r>
            <a:r>
              <a:rPr lang="en-US" sz="2400" dirty="0" err="1">
                <a:latin typeface="Calibri Light" panose="020F0302020204030204" pitchFamily="34" charset="0"/>
                <a:ea typeface="Times New Roman" panose="02020603050405020304" pitchFamily="18" charset="0"/>
              </a:rPr>
              <a:t>adherants</a:t>
            </a:r>
            <a:endParaRPr lang="en-US" sz="2400"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sz="2400" dirty="0">
                <a:latin typeface="Calibri Light" panose="020F0302020204030204" pitchFamily="34" charset="0"/>
                <a:ea typeface="Times New Roman" panose="02020603050405020304" pitchFamily="18" charset="0"/>
              </a:rPr>
              <a:t>Island dressings-used post op for protection, and absorb excess fluid</a:t>
            </a:r>
            <a:endParaRPr lang="en-US" sz="2400"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sz="2400" dirty="0">
                <a:latin typeface="Calibri Light" panose="020F0302020204030204" pitchFamily="34" charset="0"/>
                <a:ea typeface="Times New Roman" panose="02020603050405020304" pitchFamily="18" charset="0"/>
              </a:rPr>
              <a:t>Semi-permeable films-to o2 co2 </a:t>
            </a:r>
            <a:r>
              <a:rPr lang="en-US" sz="2400" dirty="0" err="1">
                <a:latin typeface="Calibri Light" panose="020F0302020204030204" pitchFamily="34" charset="0"/>
                <a:ea typeface="Times New Roman" panose="02020603050405020304" pitchFamily="18" charset="0"/>
              </a:rPr>
              <a:t>vapour</a:t>
            </a:r>
            <a:r>
              <a:rPr lang="en-US" sz="2400" dirty="0">
                <a:latin typeface="Calibri Light" panose="020F0302020204030204" pitchFamily="34" charset="0"/>
                <a:ea typeface="Times New Roman" panose="02020603050405020304" pitchFamily="18" charset="0"/>
              </a:rPr>
              <a:t>, do not allow h20 to pass through. Use in lacerations for 5-7 days</a:t>
            </a:r>
            <a:endParaRPr lang="en-US" sz="2400"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sz="2400" dirty="0">
                <a:latin typeface="Calibri Light" panose="020F0302020204030204" pitchFamily="34" charset="0"/>
                <a:ea typeface="Times New Roman" panose="02020603050405020304" pitchFamily="18" charset="0"/>
              </a:rPr>
              <a:t>Hydrocolloids-superficial wounds with discharge. It absorbs</a:t>
            </a:r>
            <a:endParaRPr lang="en-US" sz="2400" dirty="0">
              <a:latin typeface="Calibri Light" panose="020F0302020204030204" pitchFamily="34" charset="0"/>
              <a:ea typeface="Calibri" panose="020F0502020204030204" pitchFamily="34" charset="0"/>
            </a:endParaRPr>
          </a:p>
          <a:p>
            <a:pPr>
              <a:lnSpc>
                <a:spcPct val="115000"/>
              </a:lnSpc>
              <a:spcAft>
                <a:spcPts val="1000"/>
              </a:spcAft>
              <a:buSzPts val="1000"/>
              <a:buFont typeface="Symbol" panose="05050102010706020507" pitchFamily="18" charset="2"/>
              <a:buChar char=""/>
              <a:tabLst>
                <a:tab pos="457200" algn="l"/>
              </a:tabLst>
            </a:pPr>
            <a:r>
              <a:rPr lang="en-US" sz="2400" dirty="0">
                <a:latin typeface="Calibri Light" panose="020F0302020204030204" pitchFamily="34" charset="0"/>
                <a:ea typeface="Times New Roman" panose="02020603050405020304" pitchFamily="18" charset="0"/>
              </a:rPr>
              <a:t>Foams-create a moist environment </a:t>
            </a:r>
            <a:r>
              <a:rPr lang="en-US" sz="2400" dirty="0" err="1">
                <a:latin typeface="Calibri Light" panose="020F0302020204030204" pitchFamily="34" charset="0"/>
                <a:ea typeface="Times New Roman" panose="02020603050405020304" pitchFamily="18" charset="0"/>
              </a:rPr>
              <a:t>ie</a:t>
            </a:r>
            <a:r>
              <a:rPr lang="en-US" sz="2400" dirty="0">
                <a:latin typeface="Calibri Light" panose="020F0302020204030204" pitchFamily="34" charset="0"/>
                <a:ea typeface="Times New Roman" panose="02020603050405020304" pitchFamily="18" charset="0"/>
              </a:rPr>
              <a:t> in soft necrotic tissue</a:t>
            </a:r>
            <a:endParaRPr lang="en-US" sz="2400" dirty="0">
              <a:latin typeface="Calibri Light" panose="020F0302020204030204" pitchFamily="34" charset="0"/>
              <a:ea typeface="Calibri" panose="020F0502020204030204" pitchFamily="34" charset="0"/>
            </a:endParaRPr>
          </a:p>
          <a:p>
            <a:endParaRPr lang="en-US" sz="2400" dirty="0">
              <a:latin typeface="Calibri Light" panose="020F0302020204030204" pitchFamily="34" charset="0"/>
            </a:endParaRPr>
          </a:p>
        </p:txBody>
      </p:sp>
    </p:spTree>
    <p:extLst>
      <p:ext uri="{BB962C8B-B14F-4D97-AF65-F5344CB8AC3E}">
        <p14:creationId xmlns:p14="http://schemas.microsoft.com/office/powerpoint/2010/main" val="1145388287"/>
      </p:ext>
    </p:extLst>
  </p:cSld>
  <p:clrMapOvr>
    <a:masterClrMapping/>
  </p:clrMapOvr>
  <p:transition spd="slow">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128156"/>
            <a:ext cx="9296400" cy="5196444"/>
          </a:xfrm>
        </p:spPr>
        <p:txBody>
          <a:bodyPr/>
          <a:lstStyle/>
          <a:p>
            <a:pPr marL="0" indent="0">
              <a:buNone/>
              <a:defRPr/>
            </a:pPr>
            <a:r>
              <a:rPr lang="en-US" sz="2800" b="1" dirty="0" smtClean="0">
                <a:latin typeface="Calibri Light" panose="020F0302020204030204" pitchFamily="34" charset="0"/>
              </a:rPr>
              <a:t>Other Classifications Of Wounds</a:t>
            </a:r>
          </a:p>
          <a:p>
            <a:pPr marL="0" indent="0">
              <a:buNone/>
              <a:defRPr/>
            </a:pPr>
            <a:r>
              <a:rPr lang="en-US" sz="2800" dirty="0" smtClean="0">
                <a:latin typeface="Calibri Light" panose="020F0302020204030204" pitchFamily="34" charset="0"/>
              </a:rPr>
              <a:t>wounds are classified based on various factors: </a:t>
            </a:r>
          </a:p>
          <a:p>
            <a:pPr marL="0" indent="0">
              <a:buNone/>
              <a:defRPr/>
            </a:pPr>
            <a:endParaRPr lang="en-US" sz="2800" dirty="0" smtClean="0">
              <a:latin typeface="Calibri Light" panose="020F0302020204030204" pitchFamily="34" charset="0"/>
            </a:endParaRPr>
          </a:p>
          <a:p>
            <a:pPr marL="0" indent="0">
              <a:buNone/>
              <a:defRPr/>
            </a:pPr>
            <a:r>
              <a:rPr lang="en-US" sz="2800" dirty="0" smtClean="0">
                <a:latin typeface="Calibri Light" panose="020F0302020204030204" pitchFamily="34" charset="0"/>
              </a:rPr>
              <a:t>a) According To Intension</a:t>
            </a:r>
          </a:p>
          <a:p>
            <a:pPr>
              <a:buFont typeface="Wingdings" pitchFamily="2" charset="2"/>
              <a:buChar char="Ø"/>
              <a:defRPr/>
            </a:pPr>
            <a:r>
              <a:rPr lang="en-US" sz="2800" i="1" dirty="0" smtClean="0">
                <a:latin typeface="Calibri Light" panose="020F0302020204030204" pitchFamily="34" charset="0"/>
              </a:rPr>
              <a:t>Accidental wounds: </a:t>
            </a:r>
            <a:r>
              <a:rPr lang="en-US" sz="2800" dirty="0" smtClean="0">
                <a:latin typeface="Calibri Light" panose="020F0302020204030204" pitchFamily="34" charset="0"/>
              </a:rPr>
              <a:t>occur without will</a:t>
            </a:r>
          </a:p>
          <a:p>
            <a:pPr>
              <a:buFont typeface="Wingdings" pitchFamily="2" charset="2"/>
              <a:buChar char="Ø"/>
              <a:defRPr/>
            </a:pPr>
            <a:endParaRPr lang="en-US" sz="2800" dirty="0" smtClean="0">
              <a:latin typeface="Calibri Light" panose="020F0302020204030204" pitchFamily="34" charset="0"/>
            </a:endParaRPr>
          </a:p>
          <a:p>
            <a:pPr>
              <a:buFont typeface="Wingdings" pitchFamily="2" charset="2"/>
              <a:buChar char="Ø"/>
              <a:defRPr/>
            </a:pPr>
            <a:endParaRPr lang="en-US" sz="2800" dirty="0">
              <a:latin typeface="Calibri Light" panose="020F0302020204030204" pitchFamily="34" charset="0"/>
            </a:endParaRPr>
          </a:p>
        </p:txBody>
      </p:sp>
    </p:spTree>
    <p:extLst>
      <p:ext uri="{BB962C8B-B14F-4D97-AF65-F5344CB8AC3E}">
        <p14:creationId xmlns:p14="http://schemas.microsoft.com/office/powerpoint/2010/main" val="1915831951"/>
      </p:ext>
    </p:extLst>
  </p:cSld>
  <p:clrMapOvr>
    <a:masterClrMapping/>
  </p:clrMapOvr>
  <p:transition spd="slow">
    <p:wheel spokes="1"/>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p:spPr>
        <p:txBody>
          <a:bodyPr>
            <a:normAutofit/>
          </a:bodyPr>
          <a:lstStyle/>
          <a:p>
            <a:r>
              <a:rPr lang="en-US" sz="3600" dirty="0" smtClean="0"/>
              <a:t>Delayed primary intention</a:t>
            </a:r>
            <a:endParaRPr lang="en-US" sz="3600" dirty="0"/>
          </a:p>
        </p:txBody>
      </p:sp>
      <p:sp>
        <p:nvSpPr>
          <p:cNvPr id="3" name="Content Placeholder 2"/>
          <p:cNvSpPr>
            <a:spLocks noGrp="1"/>
          </p:cNvSpPr>
          <p:nvPr>
            <p:ph idx="1"/>
          </p:nvPr>
        </p:nvSpPr>
        <p:spPr>
          <a:xfrm>
            <a:off x="629392" y="1330036"/>
            <a:ext cx="10724408" cy="4846927"/>
          </a:xfrm>
        </p:spPr>
        <p:txBody>
          <a:bodyPr>
            <a:normAutofit/>
          </a:bodyPr>
          <a:lstStyle/>
          <a:p>
            <a:pPr>
              <a:lnSpc>
                <a:spcPct val="11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Normal saline compresses</a:t>
            </a:r>
            <a:endParaRPr lang="en-US" dirty="0">
              <a:latin typeface="Calibri Light" panose="020F0302020204030204" pitchFamily="34" charset="0"/>
              <a:ea typeface="Calibri" panose="020F0502020204030204" pitchFamily="34" charset="0"/>
            </a:endParaRPr>
          </a:p>
          <a:p>
            <a:pPr>
              <a:lnSpc>
                <a:spcPct val="11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Amphorous hydrogels or hydrogel impregnated gauzes to assist with debridement</a:t>
            </a:r>
            <a:endParaRPr lang="en-US" dirty="0">
              <a:latin typeface="Calibri Light" panose="020F0302020204030204" pitchFamily="34" charset="0"/>
              <a:ea typeface="Calibri" panose="020F0502020204030204" pitchFamily="34" charset="0"/>
            </a:endParaRPr>
          </a:p>
          <a:p>
            <a:pPr>
              <a:lnSpc>
                <a:spcPct val="11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Calcium alginate ropes or ribbons</a:t>
            </a:r>
            <a:endParaRPr lang="en-US" dirty="0">
              <a:latin typeface="Calibri Light" panose="020F0302020204030204" pitchFamily="34" charset="0"/>
              <a:ea typeface="Calibri" panose="020F0502020204030204" pitchFamily="34" charset="0"/>
            </a:endParaRPr>
          </a:p>
          <a:p>
            <a:pPr>
              <a:lnSpc>
                <a:spcPct val="110000"/>
              </a:lnSpc>
              <a:spcAft>
                <a:spcPts val="1000"/>
              </a:spcAft>
              <a:buSzPts val="1000"/>
              <a:buFont typeface="Symbol" panose="05050102010706020507" pitchFamily="18" charset="2"/>
              <a:buChar char=""/>
              <a:tabLst>
                <a:tab pos="457200" algn="l"/>
              </a:tabLst>
            </a:pPr>
            <a:r>
              <a:rPr lang="en-US" dirty="0" smtClean="0">
                <a:latin typeface="Calibri Light" panose="020F0302020204030204" pitchFamily="34" charset="0"/>
                <a:ea typeface="Times New Roman" panose="02020603050405020304" pitchFamily="18" charset="0"/>
              </a:rPr>
              <a:t>Hydrofibre </a:t>
            </a:r>
            <a:r>
              <a:rPr lang="en-US" dirty="0">
                <a:latin typeface="Calibri Light" panose="020F0302020204030204" pitchFamily="34" charset="0"/>
                <a:ea typeface="Times New Roman" panose="02020603050405020304" pitchFamily="18" charset="0"/>
              </a:rPr>
              <a:t>ropes or ribbons</a:t>
            </a:r>
            <a:endParaRPr lang="en-US" dirty="0">
              <a:latin typeface="Calibri Light" panose="020F0302020204030204" pitchFamily="34" charset="0"/>
              <a:ea typeface="Calibri" panose="020F0502020204030204" pitchFamily="34" charset="0"/>
            </a:endParaRPr>
          </a:p>
          <a:p>
            <a:pPr>
              <a:lnSpc>
                <a:spcPct val="11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Drainable wound/ostomy appliances when large amounts of exudate is present</a:t>
            </a:r>
            <a:endParaRPr lang="en-US" dirty="0">
              <a:latin typeface="Calibri Light" panose="020F0302020204030204" pitchFamily="34" charset="0"/>
              <a:ea typeface="Calibri" panose="020F0502020204030204" pitchFamily="34" charset="0"/>
            </a:endParaRPr>
          </a:p>
          <a:p>
            <a:pPr>
              <a:lnSpc>
                <a:spcPct val="110000"/>
              </a:lnSpc>
              <a:spcAft>
                <a:spcPts val="1000"/>
              </a:spcAft>
              <a:buSzPts val="1000"/>
              <a:buFont typeface="Symbol" panose="05050102010706020507" pitchFamily="18" charset="2"/>
              <a:buChar char=""/>
              <a:tabLst>
                <a:tab pos="457200" algn="l"/>
              </a:tabLst>
            </a:pPr>
            <a:r>
              <a:rPr lang="en-US" dirty="0">
                <a:latin typeface="Calibri Light" panose="020F0302020204030204" pitchFamily="34" charset="0"/>
                <a:ea typeface="Times New Roman" panose="02020603050405020304" pitchFamily="18" charset="0"/>
              </a:rPr>
              <a:t>Foams</a:t>
            </a:r>
            <a:endParaRPr lang="en-US" dirty="0">
              <a:latin typeface="Calibri Light" panose="020F0302020204030204" pitchFamily="34" charset="0"/>
              <a:ea typeface="Calibri" panose="020F0502020204030204" pitchFamily="34" charset="0"/>
            </a:endParaRPr>
          </a:p>
          <a:p>
            <a:pPr>
              <a:lnSpc>
                <a:spcPct val="110000"/>
              </a:lnSpc>
            </a:pPr>
            <a:endParaRPr lang="en-US" dirty="0">
              <a:latin typeface="Calibri Light" panose="020F0302020204030204" pitchFamily="34" charset="0"/>
            </a:endParaRPr>
          </a:p>
        </p:txBody>
      </p:sp>
    </p:spTree>
    <p:extLst>
      <p:ext uri="{BB962C8B-B14F-4D97-AF65-F5344CB8AC3E}">
        <p14:creationId xmlns:p14="http://schemas.microsoft.com/office/powerpoint/2010/main" val="53301521"/>
      </p:ext>
    </p:extLst>
  </p:cSld>
  <p:clrMapOvr>
    <a:masterClrMapping/>
  </p:clrMapOvr>
  <p:transition spd="slow">
    <p:wheel spokes="1"/>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5028" y="365125"/>
            <a:ext cx="10308771" cy="905535"/>
          </a:xfrm>
        </p:spPr>
        <p:txBody>
          <a:bodyPr>
            <a:normAutofit/>
          </a:bodyPr>
          <a:lstStyle/>
          <a:p>
            <a:r>
              <a:rPr lang="en-US" sz="3600" b="1" dirty="0">
                <a:latin typeface="Calibri Light" panose="020F0302020204030204" pitchFamily="34" charset="0"/>
                <a:ea typeface="Times New Roman" panose="02020603050405020304" pitchFamily="18" charset="0"/>
              </a:rPr>
              <a:t> secondary intention</a:t>
            </a:r>
            <a:endParaRPr lang="en-US" sz="3600" dirty="0">
              <a:latin typeface="Calibri Light" panose="020F0302020204030204" pitchFamily="34" charset="0"/>
            </a:endParaRPr>
          </a:p>
        </p:txBody>
      </p:sp>
      <p:sp>
        <p:nvSpPr>
          <p:cNvPr id="3" name="Content Placeholder 2"/>
          <p:cNvSpPr>
            <a:spLocks noGrp="1"/>
          </p:cNvSpPr>
          <p:nvPr>
            <p:ph idx="1"/>
          </p:nvPr>
        </p:nvSpPr>
        <p:spPr>
          <a:xfrm>
            <a:off x="712519" y="1270660"/>
            <a:ext cx="10641281" cy="4906303"/>
          </a:xfrm>
        </p:spPr>
        <p:txBody>
          <a:bodyPr/>
          <a:lstStyle/>
          <a:p>
            <a:r>
              <a:rPr lang="en-US" dirty="0" err="1" smtClean="0">
                <a:latin typeface="Calibri Light" panose="020F0302020204030204" pitchFamily="34" charset="0"/>
                <a:ea typeface="Times New Roman" panose="02020603050405020304" pitchFamily="18" charset="0"/>
              </a:rPr>
              <a:t>Stomal</a:t>
            </a:r>
            <a:r>
              <a:rPr lang="en-US" dirty="0" smtClean="0">
                <a:latin typeface="Calibri Light" panose="020F0302020204030204" pitchFamily="34" charset="0"/>
                <a:ea typeface="Times New Roman" panose="02020603050405020304" pitchFamily="18" charset="0"/>
              </a:rPr>
              <a:t> </a:t>
            </a:r>
            <a:r>
              <a:rPr lang="en-US" dirty="0">
                <a:latin typeface="Calibri Light" panose="020F0302020204030204" pitchFamily="34" charset="0"/>
                <a:ea typeface="Times New Roman" panose="02020603050405020304" pitchFamily="18" charset="0"/>
              </a:rPr>
              <a:t>Therapy should be considered to promote optimal wound </a:t>
            </a:r>
            <a:r>
              <a:rPr lang="en-US" dirty="0" smtClean="0">
                <a:latin typeface="Calibri Light" panose="020F0302020204030204" pitchFamily="34" charset="0"/>
                <a:ea typeface="Times New Roman" panose="02020603050405020304" pitchFamily="18" charset="0"/>
              </a:rPr>
              <a:t>healing in sinus</a:t>
            </a:r>
            <a:r>
              <a:rPr lang="en-US" dirty="0">
                <a:latin typeface="Calibri Light" panose="020F0302020204030204" pitchFamily="34" charset="0"/>
                <a:ea typeface="Times New Roman" panose="02020603050405020304" pitchFamily="18" charset="0"/>
              </a:rPr>
              <a:t>, drained abscess, wound dehiscence, skin tear or superficial laceration.</a:t>
            </a:r>
            <a:endParaRPr lang="en-US" dirty="0">
              <a:latin typeface="Calibri Light" panose="020F0302020204030204" pitchFamily="34" charset="0"/>
            </a:endParaRPr>
          </a:p>
        </p:txBody>
      </p:sp>
    </p:spTree>
    <p:extLst>
      <p:ext uri="{BB962C8B-B14F-4D97-AF65-F5344CB8AC3E}">
        <p14:creationId xmlns:p14="http://schemas.microsoft.com/office/powerpoint/2010/main" val="2071561086"/>
      </p:ext>
    </p:extLst>
  </p:cSld>
  <p:clrMapOvr>
    <a:masterClrMapping/>
  </p:clrMapOvr>
  <p:transition spd="slow">
    <p:wheel spokes="1"/>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3775" y="365125"/>
            <a:ext cx="10391899" cy="941161"/>
          </a:xfrm>
        </p:spPr>
        <p:txBody>
          <a:bodyPr>
            <a:normAutofit/>
          </a:bodyPr>
          <a:lstStyle/>
          <a:p>
            <a:r>
              <a:rPr lang="en-US" sz="3600" b="1" dirty="0">
                <a:latin typeface="Times New Roman" panose="02020603050405020304" pitchFamily="18" charset="0"/>
                <a:ea typeface="Times New Roman" panose="02020603050405020304" pitchFamily="18" charset="0"/>
              </a:rPr>
              <a:t>Chronic wound </a:t>
            </a:r>
            <a:r>
              <a:rPr lang="en-US" sz="3600" b="1" dirty="0" smtClean="0">
                <a:latin typeface="Times New Roman" panose="02020603050405020304" pitchFamily="18" charset="0"/>
                <a:ea typeface="Times New Roman" panose="02020603050405020304" pitchFamily="18" charset="0"/>
              </a:rPr>
              <a:t>management</a:t>
            </a:r>
            <a:endParaRPr lang="en-US" sz="3600" dirty="0"/>
          </a:p>
        </p:txBody>
      </p:sp>
      <p:sp>
        <p:nvSpPr>
          <p:cNvPr id="3" name="Content Placeholder 2"/>
          <p:cNvSpPr>
            <a:spLocks noGrp="1"/>
          </p:cNvSpPr>
          <p:nvPr>
            <p:ph idx="1"/>
          </p:nvPr>
        </p:nvSpPr>
        <p:spPr>
          <a:xfrm>
            <a:off x="819397" y="1306286"/>
            <a:ext cx="10534403" cy="4870677"/>
          </a:xfrm>
        </p:spPr>
        <p:txBody>
          <a:bodyPr>
            <a:normAutofit/>
          </a:bodyPr>
          <a:lstStyle/>
          <a:p>
            <a:r>
              <a:rPr lang="en-US" dirty="0" smtClean="0">
                <a:latin typeface="Calibri Light" panose="020F0302020204030204" pitchFamily="34" charset="0"/>
              </a:rPr>
              <a:t>Address what inhibits wound healing.</a:t>
            </a:r>
          </a:p>
          <a:p>
            <a:r>
              <a:rPr lang="en-US" dirty="0" smtClean="0">
                <a:latin typeface="Calibri Light" panose="020F0302020204030204" pitchFamily="34" charset="0"/>
                <a:ea typeface="Times New Roman" panose="02020603050405020304" pitchFamily="18" charset="0"/>
              </a:rPr>
              <a:t>Dressing </a:t>
            </a:r>
            <a:r>
              <a:rPr lang="en-US" dirty="0">
                <a:latin typeface="Calibri Light" panose="020F0302020204030204" pitchFamily="34" charset="0"/>
                <a:ea typeface="Times New Roman" panose="02020603050405020304" pitchFamily="18" charset="0"/>
              </a:rPr>
              <a:t>selection should be based on the specific wound </a:t>
            </a:r>
            <a:r>
              <a:rPr lang="en-US" dirty="0" smtClean="0">
                <a:latin typeface="Calibri Light" panose="020F0302020204030204" pitchFamily="34" charset="0"/>
                <a:ea typeface="Times New Roman" panose="02020603050405020304" pitchFamily="18" charset="0"/>
              </a:rPr>
              <a:t>characteristics.</a:t>
            </a:r>
          </a:p>
          <a:p>
            <a:r>
              <a:rPr lang="en-US" dirty="0" err="1" smtClean="0">
                <a:latin typeface="Calibri Light" panose="020F0302020204030204" pitchFamily="34" charset="0"/>
                <a:ea typeface="Times New Roman" panose="02020603050405020304" pitchFamily="18" charset="0"/>
              </a:rPr>
              <a:t>Stomal</a:t>
            </a:r>
            <a:r>
              <a:rPr lang="en-US" dirty="0" smtClean="0">
                <a:latin typeface="Calibri Light" panose="020F0302020204030204" pitchFamily="34" charset="0"/>
                <a:ea typeface="Times New Roman" panose="02020603050405020304" pitchFamily="18" charset="0"/>
              </a:rPr>
              <a:t> </a:t>
            </a:r>
            <a:r>
              <a:rPr lang="en-US" dirty="0">
                <a:latin typeface="Calibri Light" panose="020F0302020204030204" pitchFamily="34" charset="0"/>
                <a:ea typeface="Times New Roman" panose="02020603050405020304" pitchFamily="18" charset="0"/>
              </a:rPr>
              <a:t>Therapy should be initiated to promote optimal wound healing. </a:t>
            </a:r>
            <a:endParaRPr lang="en-US" dirty="0" smtClean="0">
              <a:latin typeface="Calibri Light" panose="020F0302020204030204" pitchFamily="34" charset="0"/>
              <a:ea typeface="Times New Roman" panose="02020603050405020304" pitchFamily="18" charset="0"/>
            </a:endParaRPr>
          </a:p>
          <a:p>
            <a:r>
              <a:rPr lang="en-US" dirty="0" smtClean="0">
                <a:latin typeface="Calibri Light" panose="020F0302020204030204" pitchFamily="34" charset="0"/>
                <a:ea typeface="Times New Roman" panose="02020603050405020304" pitchFamily="18" charset="0"/>
              </a:rPr>
              <a:t>Advanced </a:t>
            </a:r>
            <a:r>
              <a:rPr lang="en-US" dirty="0">
                <a:latin typeface="Calibri Light" panose="020F0302020204030204" pitchFamily="34" charset="0"/>
                <a:ea typeface="Times New Roman" panose="02020603050405020304" pitchFamily="18" charset="0"/>
              </a:rPr>
              <a:t>wound therapies may be required </a:t>
            </a:r>
            <a:r>
              <a:rPr lang="en-US" dirty="0" err="1" smtClean="0">
                <a:latin typeface="Calibri Light" panose="020F0302020204030204" pitchFamily="34" charset="0"/>
                <a:ea typeface="Times New Roman" panose="02020603050405020304" pitchFamily="18" charset="0"/>
              </a:rPr>
              <a:t>e.g</a:t>
            </a:r>
            <a:r>
              <a:rPr lang="en-US" dirty="0" smtClean="0">
                <a:latin typeface="Calibri Light" panose="020F0302020204030204" pitchFamily="34" charset="0"/>
                <a:ea typeface="Times New Roman" panose="02020603050405020304" pitchFamily="18" charset="0"/>
              </a:rPr>
              <a:t> </a:t>
            </a:r>
            <a:r>
              <a:rPr lang="en-US" dirty="0">
                <a:latin typeface="Calibri Light" panose="020F0302020204030204" pitchFamily="34" charset="0"/>
                <a:ea typeface="Times New Roman" panose="02020603050405020304" pitchFamily="18" charset="0"/>
              </a:rPr>
              <a:t>surgical debridement, application of a negative pressure </a:t>
            </a:r>
            <a:r>
              <a:rPr lang="en-US" dirty="0" smtClean="0">
                <a:latin typeface="Calibri Light" panose="020F0302020204030204" pitchFamily="34" charset="0"/>
                <a:ea typeface="Times New Roman" panose="02020603050405020304" pitchFamily="18" charset="0"/>
              </a:rPr>
              <a:t>dressing(attach a vacuum pump and tubing to remove excess exudate , </a:t>
            </a:r>
            <a:r>
              <a:rPr lang="en-US" dirty="0">
                <a:latin typeface="Calibri Light" panose="020F0302020204030204" pitchFamily="34" charset="0"/>
                <a:ea typeface="Times New Roman" panose="02020603050405020304" pitchFamily="18" charset="0"/>
              </a:rPr>
              <a:t>hyperbaric </a:t>
            </a:r>
            <a:r>
              <a:rPr lang="en-US" dirty="0" smtClean="0">
                <a:latin typeface="Calibri Light" panose="020F0302020204030204" pitchFamily="34" charset="0"/>
                <a:ea typeface="Times New Roman" panose="02020603050405020304" pitchFamily="18" charset="0"/>
              </a:rPr>
              <a:t>therapy(high oxygen).</a:t>
            </a:r>
            <a:endParaRPr lang="en-US" dirty="0">
              <a:latin typeface="Calibri Light" panose="020F0302020204030204" pitchFamily="34" charset="0"/>
              <a:ea typeface="Calibri" panose="020F0502020204030204" pitchFamily="34" charset="0"/>
            </a:endParaRPr>
          </a:p>
          <a:p>
            <a:r>
              <a:rPr lang="en-US" dirty="0" smtClean="0">
                <a:latin typeface="Calibri Light" panose="020F0302020204030204" pitchFamily="34" charset="0"/>
              </a:rPr>
              <a:t>.</a:t>
            </a:r>
            <a:endParaRPr lang="en-US" dirty="0">
              <a:latin typeface="Calibri Light" panose="020F0302020204030204" pitchFamily="34" charset="0"/>
            </a:endParaRPr>
          </a:p>
        </p:txBody>
      </p:sp>
    </p:spTree>
    <p:extLst>
      <p:ext uri="{BB962C8B-B14F-4D97-AF65-F5344CB8AC3E}">
        <p14:creationId xmlns:p14="http://schemas.microsoft.com/office/powerpoint/2010/main" val="3709272877"/>
      </p:ext>
    </p:extLst>
  </p:cSld>
  <p:clrMapOvr>
    <a:masterClrMapping/>
  </p:clrMapOvr>
  <p:transition spd="slow">
    <p:wheel spokes="1"/>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7526" y="365126"/>
            <a:ext cx="10356273" cy="810532"/>
          </a:xfrm>
        </p:spPr>
        <p:txBody>
          <a:bodyPr>
            <a:normAutofit/>
          </a:bodyPr>
          <a:lstStyle/>
          <a:p>
            <a:r>
              <a:rPr lang="en-US" sz="3600" dirty="0" smtClean="0"/>
              <a:t>complications</a:t>
            </a:r>
            <a:endParaRPr lang="en-US" sz="3600" dirty="0"/>
          </a:p>
        </p:txBody>
      </p:sp>
      <p:sp>
        <p:nvSpPr>
          <p:cNvPr id="3" name="Content Placeholder 2"/>
          <p:cNvSpPr>
            <a:spLocks noGrp="1"/>
          </p:cNvSpPr>
          <p:nvPr>
            <p:ph idx="1"/>
          </p:nvPr>
        </p:nvSpPr>
        <p:spPr>
          <a:xfrm>
            <a:off x="724395" y="1306286"/>
            <a:ext cx="10629405" cy="4870677"/>
          </a:xfrm>
        </p:spPr>
        <p:txBody>
          <a:bodyPr>
            <a:normAutofit/>
          </a:bodyPr>
          <a:lstStyle/>
          <a:p>
            <a:r>
              <a:rPr lang="en-US" dirty="0">
                <a:solidFill>
                  <a:srgbClr val="343434"/>
                </a:solidFill>
                <a:latin typeface="Calibri Light" panose="020F0302020204030204" pitchFamily="34" charset="0"/>
              </a:rPr>
              <a:t>Infections: Wound infection presents with pus drainage, foul odor, fever, dull throbbing pain, mild swelling and heat at wound site.</a:t>
            </a:r>
          </a:p>
          <a:p>
            <a:r>
              <a:rPr lang="en-US" dirty="0">
                <a:solidFill>
                  <a:srgbClr val="343434"/>
                </a:solidFill>
                <a:latin typeface="Calibri Light" panose="020F0302020204030204" pitchFamily="34" charset="0"/>
              </a:rPr>
              <a:t>Inflammation: Inflamed wounds are hot, red, painful, swollen and hard to move.</a:t>
            </a:r>
          </a:p>
          <a:p>
            <a:r>
              <a:rPr lang="en-US" dirty="0">
                <a:solidFill>
                  <a:srgbClr val="343434"/>
                </a:solidFill>
                <a:latin typeface="Calibri Light" panose="020F0302020204030204" pitchFamily="34" charset="0"/>
              </a:rPr>
              <a:t>Scarring: Regenerated cells have different characteristics and fibrous tissue that can heal the wound, but may leave a scar behind.</a:t>
            </a:r>
          </a:p>
          <a:p>
            <a:r>
              <a:rPr lang="en-US" dirty="0">
                <a:solidFill>
                  <a:srgbClr val="343434"/>
                </a:solidFill>
                <a:latin typeface="Calibri Light" panose="020F0302020204030204" pitchFamily="34" charset="0"/>
              </a:rPr>
              <a:t>Loss of function: Many wounds can be disabling and life threatening if a major organ, blood vessel or nerve was damaged. Either way, while the wound is still fresh or healing, the affected limb or area will lose its functionality until all lost or damaged tissue is repaired</a:t>
            </a:r>
          </a:p>
          <a:p>
            <a:endParaRPr lang="en-US" dirty="0">
              <a:latin typeface="Calibri Light" panose="020F0302020204030204" pitchFamily="34" charset="0"/>
            </a:endParaRPr>
          </a:p>
        </p:txBody>
      </p:sp>
    </p:spTree>
    <p:extLst>
      <p:ext uri="{BB962C8B-B14F-4D97-AF65-F5344CB8AC3E}">
        <p14:creationId xmlns:p14="http://schemas.microsoft.com/office/powerpoint/2010/main" val="1529739559"/>
      </p:ext>
    </p:extLst>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9391" y="795646"/>
            <a:ext cx="10569039" cy="5528953"/>
          </a:xfrm>
        </p:spPr>
        <p:txBody>
          <a:bodyPr/>
          <a:lstStyle/>
          <a:p>
            <a:pPr marL="0" indent="0">
              <a:buNone/>
              <a:defRPr/>
            </a:pPr>
            <a:r>
              <a:rPr lang="en-US" dirty="0" smtClean="0">
                <a:latin typeface="Calibri Light" panose="020F0302020204030204" pitchFamily="34" charset="0"/>
              </a:rPr>
              <a:t>b) According to Mechanism of Injury</a:t>
            </a:r>
          </a:p>
          <a:p>
            <a:pPr>
              <a:buFont typeface="Wingdings" pitchFamily="2" charset="2"/>
              <a:buChar char="Ø"/>
              <a:defRPr/>
            </a:pPr>
            <a:r>
              <a:rPr lang="en-US" i="1" dirty="0" smtClean="0">
                <a:latin typeface="Calibri Light" panose="020F0302020204030204" pitchFamily="34" charset="0"/>
              </a:rPr>
              <a:t>Incised:</a:t>
            </a:r>
            <a:r>
              <a:rPr lang="en-US" dirty="0" smtClean="0">
                <a:latin typeface="Calibri Light" panose="020F0302020204030204" pitchFamily="34" charset="0"/>
              </a:rPr>
              <a:t> Caused by a sharp object and have sharp edges e.g. surgical wounds</a:t>
            </a:r>
          </a:p>
          <a:p>
            <a:pPr>
              <a:buFont typeface="Wingdings" pitchFamily="2" charset="2"/>
              <a:buChar char="Ø"/>
              <a:defRPr/>
            </a:pPr>
            <a:r>
              <a:rPr lang="en-US" i="1" dirty="0" smtClean="0">
                <a:latin typeface="Calibri Light" panose="020F0302020204030204" pitchFamily="34" charset="0"/>
              </a:rPr>
              <a:t>Lacerated: </a:t>
            </a:r>
            <a:r>
              <a:rPr lang="en-US" dirty="0" smtClean="0">
                <a:latin typeface="Calibri Light" panose="020F0302020204030204" pitchFamily="34" charset="0"/>
              </a:rPr>
              <a:t>Have rugged/uneven edges. They are caused by things like barbed wire</a:t>
            </a:r>
          </a:p>
          <a:p>
            <a:pPr>
              <a:buFont typeface="Wingdings" pitchFamily="2" charset="2"/>
              <a:buChar char="Ø"/>
              <a:defRPr/>
            </a:pPr>
            <a:r>
              <a:rPr lang="en-US" i="1" dirty="0" smtClean="0">
                <a:latin typeface="Calibri Light" panose="020F0302020204030204" pitchFamily="34" charset="0"/>
              </a:rPr>
              <a:t>Abrasion:</a:t>
            </a:r>
            <a:r>
              <a:rPr lang="en-US" dirty="0" smtClean="0">
                <a:latin typeface="Calibri Light" panose="020F0302020204030204" pitchFamily="34" charset="0"/>
              </a:rPr>
              <a:t> Results from rubbing of the skin against a surface</a:t>
            </a:r>
          </a:p>
          <a:p>
            <a:pPr>
              <a:buFont typeface="Wingdings" pitchFamily="2" charset="2"/>
              <a:buChar char="Ø"/>
              <a:defRPr/>
            </a:pPr>
            <a:r>
              <a:rPr lang="en-US" i="1" dirty="0" smtClean="0">
                <a:latin typeface="Calibri Light" panose="020F0302020204030204" pitchFamily="34" charset="0"/>
              </a:rPr>
              <a:t>Contused: </a:t>
            </a:r>
            <a:r>
              <a:rPr lang="en-US" dirty="0" smtClean="0">
                <a:latin typeface="Calibri Light" panose="020F0302020204030204" pitchFamily="34" charset="0"/>
              </a:rPr>
              <a:t>Result from a blunt force and are characterized by excessive damage to soft tissue</a:t>
            </a:r>
          </a:p>
          <a:p>
            <a:pPr>
              <a:buFont typeface="Wingdings" pitchFamily="2" charset="2"/>
              <a:buChar char="Ø"/>
              <a:defRPr/>
            </a:pPr>
            <a:r>
              <a:rPr lang="en-US" i="1" dirty="0" smtClean="0">
                <a:latin typeface="Calibri Light" panose="020F0302020204030204" pitchFamily="34" charset="0"/>
              </a:rPr>
              <a:t>Puncture:</a:t>
            </a:r>
            <a:r>
              <a:rPr lang="en-US" dirty="0" smtClean="0">
                <a:latin typeface="Calibri Light" panose="020F0302020204030204" pitchFamily="34" charset="0"/>
              </a:rPr>
              <a:t> Wounds that are deep into a tissue but with a small opening on a surface e.g. a bullet wound </a:t>
            </a:r>
          </a:p>
          <a:p>
            <a:pPr>
              <a:buFont typeface="Wingdings" pitchFamily="2" charset="2"/>
              <a:buChar char="Ø"/>
              <a:defRPr/>
            </a:pPr>
            <a:endParaRPr lang="en-US" dirty="0">
              <a:latin typeface="Calibri Light" panose="020F0302020204030204" pitchFamily="34" charset="0"/>
            </a:endParaRPr>
          </a:p>
        </p:txBody>
      </p:sp>
    </p:spTree>
    <p:extLst>
      <p:ext uri="{BB962C8B-B14F-4D97-AF65-F5344CB8AC3E}">
        <p14:creationId xmlns:p14="http://schemas.microsoft.com/office/powerpoint/2010/main" val="2348586643"/>
      </p:ext>
    </p:extLst>
  </p:cSld>
  <p:clrMapOvr>
    <a:masterClrMapping/>
  </p:clrMapOvr>
  <p:transition spd="slow">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3771" y="1021279"/>
            <a:ext cx="10165278" cy="5303322"/>
          </a:xfrm>
        </p:spPr>
        <p:txBody>
          <a:bodyPr/>
          <a:lstStyle/>
          <a:p>
            <a:pPr marL="0" indent="0">
              <a:buNone/>
              <a:defRPr/>
            </a:pPr>
            <a:r>
              <a:rPr lang="en-US" sz="2800" dirty="0" smtClean="0">
                <a:latin typeface="Calibri Light" panose="020F0302020204030204" pitchFamily="34" charset="0"/>
              </a:rPr>
              <a:t>c) According to Degree of Contamination</a:t>
            </a:r>
          </a:p>
          <a:p>
            <a:pPr>
              <a:buFont typeface="Wingdings" pitchFamily="2" charset="2"/>
              <a:buChar char="Ø"/>
              <a:defRPr/>
            </a:pPr>
            <a:r>
              <a:rPr lang="en-US" sz="2800" i="1" dirty="0" smtClean="0">
                <a:latin typeface="Calibri Light" panose="020F0302020204030204" pitchFamily="34" charset="0"/>
              </a:rPr>
              <a:t>Clean Wound: </a:t>
            </a:r>
            <a:r>
              <a:rPr lang="en-US" sz="2800" dirty="0" smtClean="0">
                <a:latin typeface="Calibri Light" panose="020F0302020204030204" pitchFamily="34" charset="0"/>
              </a:rPr>
              <a:t>Made using aseptic technique. It is usually sutured</a:t>
            </a:r>
          </a:p>
          <a:p>
            <a:pPr>
              <a:buFont typeface="Wingdings" pitchFamily="2" charset="2"/>
              <a:buChar char="Ø"/>
              <a:defRPr/>
            </a:pPr>
            <a:r>
              <a:rPr lang="en-US" sz="2800" i="1" dirty="0" smtClean="0">
                <a:latin typeface="Calibri Light" panose="020F0302020204030204" pitchFamily="34" charset="0"/>
              </a:rPr>
              <a:t>Contaminated Wound: </a:t>
            </a:r>
            <a:r>
              <a:rPr lang="en-US" sz="2800" dirty="0" smtClean="0">
                <a:latin typeface="Calibri Light" panose="020F0302020204030204" pitchFamily="34" charset="0"/>
              </a:rPr>
              <a:t>Occurred accidentally or surgically but there was a break </a:t>
            </a:r>
            <a:r>
              <a:rPr lang="en-US" sz="2800" smtClean="0">
                <a:latin typeface="Calibri Light" panose="020F0302020204030204" pitchFamily="34" charset="0"/>
              </a:rPr>
              <a:t>of asepsis. </a:t>
            </a:r>
            <a:r>
              <a:rPr lang="en-US" sz="2800" dirty="0" smtClean="0">
                <a:latin typeface="Calibri Light" panose="020F0302020204030204" pitchFamily="34" charset="0"/>
              </a:rPr>
              <a:t>Require cleaning with antiseptic before suturing</a:t>
            </a:r>
          </a:p>
          <a:p>
            <a:pPr>
              <a:buFont typeface="Wingdings" pitchFamily="2" charset="2"/>
              <a:buChar char="Ø"/>
              <a:defRPr/>
            </a:pPr>
            <a:r>
              <a:rPr lang="en-US" sz="2800" i="1" dirty="0" smtClean="0">
                <a:latin typeface="Calibri Light" panose="020F0302020204030204" pitchFamily="34" charset="0"/>
              </a:rPr>
              <a:t>Infected Wound: </a:t>
            </a:r>
            <a:r>
              <a:rPr lang="en-US" sz="2800" dirty="0" smtClean="0">
                <a:latin typeface="Calibri Light" panose="020F0302020204030204" pitchFamily="34" charset="0"/>
              </a:rPr>
              <a:t>Contaminated by disease causing micro - organisms</a:t>
            </a:r>
          </a:p>
          <a:p>
            <a:pPr marL="0" indent="0">
              <a:buNone/>
              <a:defRPr/>
            </a:pPr>
            <a:endParaRPr lang="en-US" sz="2800" dirty="0">
              <a:latin typeface="Calibri Light" panose="020F0302020204030204" pitchFamily="34" charset="0"/>
            </a:endParaRPr>
          </a:p>
        </p:txBody>
      </p:sp>
    </p:spTree>
    <p:extLst>
      <p:ext uri="{BB962C8B-B14F-4D97-AF65-F5344CB8AC3E}">
        <p14:creationId xmlns:p14="http://schemas.microsoft.com/office/powerpoint/2010/main" val="3810978592"/>
      </p:ext>
    </p:extLst>
  </p:cSld>
  <p:clrMapOvr>
    <a:masterClrMapping/>
  </p:clrMapOvr>
  <p:transition spd="slow">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lstStyle/>
          <a:p>
            <a:r>
              <a:rPr lang="en-US" dirty="0">
                <a:solidFill>
                  <a:srgbClr val="343434"/>
                </a:solidFill>
                <a:latin typeface="Calibri Light" panose="020F0302020204030204" pitchFamily="34" charset="0"/>
              </a:rPr>
              <a:t> </a:t>
            </a:r>
            <a:r>
              <a:rPr lang="en-US" dirty="0" smtClean="0">
                <a:solidFill>
                  <a:srgbClr val="343434"/>
                </a:solidFill>
                <a:latin typeface="Calibri Light" panose="020F0302020204030204" pitchFamily="34" charset="0"/>
              </a:rPr>
              <a:t>signs include pain</a:t>
            </a:r>
            <a:r>
              <a:rPr lang="en-US" dirty="0">
                <a:solidFill>
                  <a:srgbClr val="343434"/>
                </a:solidFill>
                <a:latin typeface="Calibri Light" panose="020F0302020204030204" pitchFamily="34" charset="0"/>
              </a:rPr>
              <a:t>, redness, swelling, bleeding and loss or impairment of function to the wounded area. </a:t>
            </a:r>
            <a:endParaRPr lang="en-US" dirty="0" smtClean="0">
              <a:solidFill>
                <a:srgbClr val="343434"/>
              </a:solidFill>
              <a:latin typeface="Calibri Light" panose="020F0302020204030204" pitchFamily="34" charset="0"/>
            </a:endParaRPr>
          </a:p>
          <a:p>
            <a:r>
              <a:rPr lang="en-US" dirty="0" smtClean="0">
                <a:solidFill>
                  <a:srgbClr val="343434"/>
                </a:solidFill>
                <a:latin typeface="Calibri Light" panose="020F0302020204030204" pitchFamily="34" charset="0"/>
              </a:rPr>
              <a:t>Symptoms </a:t>
            </a:r>
            <a:r>
              <a:rPr lang="en-US" dirty="0">
                <a:solidFill>
                  <a:srgbClr val="343434"/>
                </a:solidFill>
                <a:latin typeface="Calibri Light" panose="020F0302020204030204" pitchFamily="34" charset="0"/>
              </a:rPr>
              <a:t>may include fever, malodorous pus drainage and heat, particularly in cases of infection.</a:t>
            </a:r>
            <a:endParaRPr lang="en-US" dirty="0">
              <a:latin typeface="Calibri Light" panose="020F0302020204030204" pitchFamily="34" charset="0"/>
            </a:endParaRPr>
          </a:p>
        </p:txBody>
      </p:sp>
    </p:spTree>
    <p:extLst>
      <p:ext uri="{BB962C8B-B14F-4D97-AF65-F5344CB8AC3E}">
        <p14:creationId xmlns:p14="http://schemas.microsoft.com/office/powerpoint/2010/main" val="2428558395"/>
      </p:ext>
    </p:extLst>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ea typeface="Times New Roman" panose="02020603050405020304" pitchFamily="18" charset="0"/>
              </a:rPr>
              <a:t>Type of Healing</a:t>
            </a:r>
            <a:endParaRPr lang="en-US" sz="3600" dirty="0"/>
          </a:p>
        </p:txBody>
      </p:sp>
      <p:sp>
        <p:nvSpPr>
          <p:cNvPr id="3" name="Content Placeholder 2"/>
          <p:cNvSpPr>
            <a:spLocks noGrp="1"/>
          </p:cNvSpPr>
          <p:nvPr>
            <p:ph idx="1"/>
          </p:nvPr>
        </p:nvSpPr>
        <p:spPr/>
        <p:txBody>
          <a:bodyPr>
            <a:normAutofit/>
          </a:bodyPr>
          <a:lstStyle/>
          <a:p>
            <a:pPr>
              <a:lnSpc>
                <a:spcPct val="115000"/>
              </a:lnSpc>
              <a:spcAft>
                <a:spcPts val="675"/>
              </a:spcAft>
            </a:pPr>
            <a:r>
              <a:rPr lang="en-US" b="1" dirty="0">
                <a:latin typeface="Calibri Light" panose="020F0302020204030204" pitchFamily="34" charset="0"/>
                <a:ea typeface="Times New Roman" panose="02020603050405020304" pitchFamily="18" charset="0"/>
              </a:rPr>
              <a:t>Primary intention</a:t>
            </a:r>
            <a:r>
              <a:rPr lang="en-US" dirty="0">
                <a:latin typeface="Calibri Light" panose="020F0302020204030204" pitchFamily="34" charset="0"/>
                <a:ea typeface="Times New Roman" panose="02020603050405020304" pitchFamily="18" charset="0"/>
              </a:rPr>
              <a:t>- the wound edges are held together by artificial means such as sutures, staples, tapes or tissue glue. There is minimal tissue loss and wounds heal with minimal scarring. Most clean surgical wounds and recent traumatic injuries are managed by primary closure</a:t>
            </a:r>
            <a:r>
              <a:rPr lang="en-US" dirty="0" smtClean="0">
                <a:latin typeface="Calibri Light" panose="020F0302020204030204" pitchFamily="34" charset="0"/>
                <a:ea typeface="Times New Roman" panose="02020603050405020304" pitchFamily="18" charset="0"/>
              </a:rPr>
              <a:t>. NO ALGE TISSUE LOSS</a:t>
            </a:r>
            <a:r>
              <a:rPr lang="en-US" dirty="0">
                <a:latin typeface="Calibri Light" panose="020F0302020204030204" pitchFamily="34" charset="0"/>
                <a:ea typeface="Times New Roman" panose="02020603050405020304" pitchFamily="18" charset="0"/>
              </a:rPr>
              <a:t/>
            </a:r>
            <a:br>
              <a:rPr lang="en-US" dirty="0">
                <a:latin typeface="Calibri Light" panose="020F0302020204030204" pitchFamily="34" charset="0"/>
                <a:ea typeface="Times New Roman" panose="02020603050405020304" pitchFamily="18" charset="0"/>
              </a:rPr>
            </a:br>
            <a:r>
              <a:rPr lang="en-US" b="1" dirty="0">
                <a:latin typeface="Calibri Light" panose="020F0302020204030204" pitchFamily="34" charset="0"/>
                <a:ea typeface="Times New Roman" panose="02020603050405020304" pitchFamily="18" charset="0"/>
              </a:rPr>
              <a:t>Delayed primary intention</a:t>
            </a:r>
            <a:r>
              <a:rPr lang="en-US" dirty="0">
                <a:latin typeface="Calibri Light" panose="020F0302020204030204" pitchFamily="34" charset="0"/>
                <a:ea typeface="Times New Roman" panose="02020603050405020304" pitchFamily="18" charset="0"/>
              </a:rPr>
              <a:t>- when the wound is infected or requires more thorough intensive cleaning or debridement prior to primary closure usually 3-7 days later. May be used for traumatic wounds or contaminated surgical wounds.</a:t>
            </a:r>
            <a:br>
              <a:rPr lang="en-US" dirty="0">
                <a:latin typeface="Calibri Light" panose="020F0302020204030204" pitchFamily="34" charset="0"/>
                <a:ea typeface="Times New Roman" panose="02020603050405020304" pitchFamily="18" charset="0"/>
              </a:rPr>
            </a:br>
            <a:endParaRPr lang="en-US" dirty="0">
              <a:latin typeface="Calibri Light" panose="020F0302020204030204" pitchFamily="34" charset="0"/>
            </a:endParaRPr>
          </a:p>
        </p:txBody>
      </p:sp>
    </p:spTree>
    <p:extLst>
      <p:ext uri="{BB962C8B-B14F-4D97-AF65-F5344CB8AC3E}">
        <p14:creationId xmlns:p14="http://schemas.microsoft.com/office/powerpoint/2010/main" val="1035417780"/>
      </p:ext>
    </p:extLst>
  </p:cSld>
  <p:clrMapOvr>
    <a:masterClrMapping/>
  </p:clrMapOvr>
  <p:transition spd="slow">
    <p:wheel spokes="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ppt/theme/themeOverride2.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
  <TotalTime>112</TotalTime>
  <Words>2273</Words>
  <Application>Microsoft Office PowerPoint</Application>
  <PresentationFormat>Widescreen</PresentationFormat>
  <Paragraphs>240</Paragraphs>
  <Slides>53</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53</vt:i4>
      </vt:variant>
    </vt:vector>
  </HeadingPairs>
  <TitlesOfParts>
    <vt:vector size="62" baseType="lpstr">
      <vt:lpstr>Arial</vt:lpstr>
      <vt:lpstr>Calibri</vt:lpstr>
      <vt:lpstr>Calibri Light</vt:lpstr>
      <vt:lpstr>Constantia</vt:lpstr>
      <vt:lpstr>Symbol</vt:lpstr>
      <vt:lpstr>Times New Roman</vt:lpstr>
      <vt:lpstr>Wingdings</vt:lpstr>
      <vt:lpstr>Wingdings 2</vt:lpstr>
      <vt:lpstr>Flow</vt:lpstr>
      <vt:lpstr>WOUND CARE</vt:lpstr>
      <vt:lpstr>Definition</vt:lpstr>
      <vt:lpstr>Wound classification</vt:lpstr>
      <vt:lpstr>PowerPoint Presentation</vt:lpstr>
      <vt:lpstr>PowerPoint Presentation</vt:lpstr>
      <vt:lpstr>PowerPoint Presentation</vt:lpstr>
      <vt:lpstr>PowerPoint Presentation</vt:lpstr>
      <vt:lpstr>Signs and symptoms</vt:lpstr>
      <vt:lpstr>Type of Healing</vt:lpstr>
      <vt:lpstr>PowerPoint Presentation</vt:lpstr>
      <vt:lpstr>Stages of wound healing-2</vt:lpstr>
      <vt:lpstr>PowerPoint Presentation</vt:lpstr>
      <vt:lpstr>PowerPoint Presentation</vt:lpstr>
      <vt:lpstr>PowerPoint Presentation</vt:lpstr>
      <vt:lpstr>PowerPoint Presentation</vt:lpstr>
      <vt:lpstr>Factors That Inhibit Wound Healing</vt:lpstr>
      <vt:lpstr>Local factors</vt:lpstr>
      <vt:lpstr>PowerPoint Presentation</vt:lpstr>
      <vt:lpstr>General factors</vt:lpstr>
      <vt:lpstr>PowerPoint Presentation</vt:lpstr>
      <vt:lpstr>PowerPoint Presentation</vt:lpstr>
      <vt:lpstr>Wound Assessment</vt:lpstr>
      <vt:lpstr>PowerPoint Presentation</vt:lpstr>
      <vt:lpstr>Considerations for Wound Assessment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WOUND MANAGEMENT</vt:lpstr>
      <vt:lpstr>PowerPoint Presentation</vt:lpstr>
      <vt:lpstr>PowerPoint Presentation</vt:lpstr>
      <vt:lpstr>PowerPoint Presentation</vt:lpstr>
      <vt:lpstr>Acute Wound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Delayed primary intention</vt:lpstr>
      <vt:lpstr> secondary intention</vt:lpstr>
      <vt:lpstr>Chronic wound management</vt:lpstr>
      <vt:lpstr>complications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MUKAMI</dc:creator>
  <cp:lastModifiedBy>MUKAMI</cp:lastModifiedBy>
  <cp:revision>16</cp:revision>
  <dcterms:created xsi:type="dcterms:W3CDTF">2021-12-09T16:21:09Z</dcterms:created>
  <dcterms:modified xsi:type="dcterms:W3CDTF">2022-01-07T04:21:29Z</dcterms:modified>
</cp:coreProperties>
</file>