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4"/>
  </p:notesMasterIdLst>
  <p:sldIdLst>
    <p:sldId id="258" r:id="rId2"/>
    <p:sldId id="278" r:id="rId3"/>
    <p:sldId id="279" r:id="rId4"/>
    <p:sldId id="312" r:id="rId5"/>
    <p:sldId id="316" r:id="rId6"/>
    <p:sldId id="318" r:id="rId7"/>
    <p:sldId id="319" r:id="rId8"/>
    <p:sldId id="287" r:id="rId9"/>
    <p:sldId id="288" r:id="rId10"/>
    <p:sldId id="289" r:id="rId11"/>
    <p:sldId id="314"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20" r:id="rId26"/>
    <p:sldId id="303" r:id="rId27"/>
    <p:sldId id="304" r:id="rId28"/>
    <p:sldId id="307" r:id="rId29"/>
    <p:sldId id="308" r:id="rId30"/>
    <p:sldId id="309" r:id="rId31"/>
    <p:sldId id="310" r:id="rId32"/>
    <p:sldId id="311"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C0136E-3EDF-49B4-A96B-345D66D1D3FE}" type="datetimeFigureOut">
              <a:rPr lang="en-US" smtClean="0"/>
              <a:pPr/>
              <a:t>6/9/2021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2EDE7E-257C-4D17-9C51-5B2346296A29}" type="slidenum">
              <a:rPr lang="en-US" smtClean="0"/>
              <a:pPr/>
              <a:t>‹#›</a:t>
            </a:fld>
            <a:endParaRPr lang="en-US"/>
          </a:p>
        </p:txBody>
      </p:sp>
    </p:spTree>
    <p:extLst>
      <p:ext uri="{BB962C8B-B14F-4D97-AF65-F5344CB8AC3E}">
        <p14:creationId xmlns:p14="http://schemas.microsoft.com/office/powerpoint/2010/main" val="3158973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280DB0-B437-441E-86E6-7AE71AD378A5}" type="slidenum">
              <a:rPr lang="en-GB" smtClean="0"/>
              <a:pPr/>
              <a:t>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BA1A68-D68B-4EE1-AE43-A1D2A75589D4}" type="slidenum">
              <a:rPr lang="en-GB" smtClean="0"/>
              <a:pPr/>
              <a:t>7</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2EDE7E-257C-4D17-9C51-5B2346296A29}" type="slidenum">
              <a:rPr lang="en-US" smtClean="0"/>
              <a:pPr/>
              <a:t>24</a:t>
            </a:fld>
            <a:endParaRPr lang="en-US"/>
          </a:p>
        </p:txBody>
      </p:sp>
    </p:spTree>
    <p:extLst>
      <p:ext uri="{BB962C8B-B14F-4D97-AF65-F5344CB8AC3E}">
        <p14:creationId xmlns:p14="http://schemas.microsoft.com/office/powerpoint/2010/main" val="399183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22BA92-424B-4E5E-8FDD-385C48EB7ED0}" type="datetime1">
              <a:rPr lang="en-US" smtClean="0"/>
              <a:pPr/>
              <a:t>6/9/2021</a:t>
            </a:fld>
            <a:endParaRPr lang="en-US"/>
          </a:p>
        </p:txBody>
      </p:sp>
      <p:sp>
        <p:nvSpPr>
          <p:cNvPr id="5" name="Footer Placeholder 4"/>
          <p:cNvSpPr>
            <a:spLocks noGrp="1"/>
          </p:cNvSpPr>
          <p:nvPr>
            <p:ph type="ftr" sz="quarter" idx="11"/>
          </p:nvPr>
        </p:nvSpPr>
        <p:spPr/>
        <p:txBody>
          <a:bodyPr/>
          <a:lstStyle/>
          <a:p>
            <a:r>
              <a:rPr lang="en-US"/>
              <a:t>ASRH notes</a:t>
            </a:r>
          </a:p>
        </p:txBody>
      </p:sp>
      <p:sp>
        <p:nvSpPr>
          <p:cNvPr id="6" name="Slide Number Placeholder 5"/>
          <p:cNvSpPr>
            <a:spLocks noGrp="1"/>
          </p:cNvSpPr>
          <p:nvPr>
            <p:ph type="sldNum" sz="quarter" idx="12"/>
          </p:nvPr>
        </p:nvSpPr>
        <p:spPr/>
        <p:txBody>
          <a:bodyPr/>
          <a:lstStyle/>
          <a:p>
            <a:fld id="{056FE225-F1E9-49F5-862A-947B1B12D011}" type="slidenum">
              <a:rPr lang="en-US" smtClean="0"/>
              <a:pPr/>
              <a:t>‹#›</a:t>
            </a:fld>
            <a:endParaRPr lang="en-US"/>
          </a:p>
        </p:txBody>
      </p:sp>
    </p:spTree>
    <p:extLst>
      <p:ext uri="{BB962C8B-B14F-4D97-AF65-F5344CB8AC3E}">
        <p14:creationId xmlns:p14="http://schemas.microsoft.com/office/powerpoint/2010/main" val="4273682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164919-B700-4D8B-A198-96E9002B8B74}" type="datetime1">
              <a:rPr lang="en-US" smtClean="0"/>
              <a:pPr/>
              <a:t>6/9/2021</a:t>
            </a:fld>
            <a:endParaRPr lang="en-US"/>
          </a:p>
        </p:txBody>
      </p:sp>
      <p:sp>
        <p:nvSpPr>
          <p:cNvPr id="5" name="Footer Placeholder 4"/>
          <p:cNvSpPr>
            <a:spLocks noGrp="1"/>
          </p:cNvSpPr>
          <p:nvPr>
            <p:ph type="ftr" sz="quarter" idx="11"/>
          </p:nvPr>
        </p:nvSpPr>
        <p:spPr/>
        <p:txBody>
          <a:bodyPr/>
          <a:lstStyle/>
          <a:p>
            <a:r>
              <a:rPr lang="en-US"/>
              <a:t>ASRH notes</a:t>
            </a:r>
          </a:p>
        </p:txBody>
      </p:sp>
      <p:sp>
        <p:nvSpPr>
          <p:cNvPr id="6" name="Slide Number Placeholder 5"/>
          <p:cNvSpPr>
            <a:spLocks noGrp="1"/>
          </p:cNvSpPr>
          <p:nvPr>
            <p:ph type="sldNum" sz="quarter" idx="12"/>
          </p:nvPr>
        </p:nvSpPr>
        <p:spPr/>
        <p:txBody>
          <a:bodyPr/>
          <a:lstStyle/>
          <a:p>
            <a:fld id="{E0302FEE-5D93-4C9B-BDE7-23BFA2C47168}" type="slidenum">
              <a:rPr lang="en-US" smtClean="0"/>
              <a:pPr/>
              <a:t>‹#›</a:t>
            </a:fld>
            <a:endParaRPr lang="en-US"/>
          </a:p>
        </p:txBody>
      </p:sp>
    </p:spTree>
    <p:extLst>
      <p:ext uri="{BB962C8B-B14F-4D97-AF65-F5344CB8AC3E}">
        <p14:creationId xmlns:p14="http://schemas.microsoft.com/office/powerpoint/2010/main" val="2575596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E7FF7C-D9BD-4F87-8836-B52F8F3C626E}" type="datetime1">
              <a:rPr lang="en-US" smtClean="0"/>
              <a:pPr/>
              <a:t>6/9/2021</a:t>
            </a:fld>
            <a:endParaRPr lang="en-US"/>
          </a:p>
        </p:txBody>
      </p:sp>
      <p:sp>
        <p:nvSpPr>
          <p:cNvPr id="5" name="Footer Placeholder 4"/>
          <p:cNvSpPr>
            <a:spLocks noGrp="1"/>
          </p:cNvSpPr>
          <p:nvPr>
            <p:ph type="ftr" sz="quarter" idx="11"/>
          </p:nvPr>
        </p:nvSpPr>
        <p:spPr/>
        <p:txBody>
          <a:bodyPr/>
          <a:lstStyle/>
          <a:p>
            <a:r>
              <a:rPr lang="en-US"/>
              <a:t>ASRH notes</a:t>
            </a:r>
          </a:p>
        </p:txBody>
      </p:sp>
      <p:sp>
        <p:nvSpPr>
          <p:cNvPr id="6" name="Slide Number Placeholder 5"/>
          <p:cNvSpPr>
            <a:spLocks noGrp="1"/>
          </p:cNvSpPr>
          <p:nvPr>
            <p:ph type="sldNum" sz="quarter" idx="12"/>
          </p:nvPr>
        </p:nvSpPr>
        <p:spPr/>
        <p:txBody>
          <a:bodyPr/>
          <a:lstStyle/>
          <a:p>
            <a:fld id="{3554E816-6059-41E8-B798-B275913307EF}" type="slidenum">
              <a:rPr lang="en-US" smtClean="0"/>
              <a:pPr/>
              <a:t>‹#›</a:t>
            </a:fld>
            <a:endParaRPr lang="en-US"/>
          </a:p>
        </p:txBody>
      </p:sp>
    </p:spTree>
    <p:extLst>
      <p:ext uri="{BB962C8B-B14F-4D97-AF65-F5344CB8AC3E}">
        <p14:creationId xmlns:p14="http://schemas.microsoft.com/office/powerpoint/2010/main" val="2126448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F30514-0231-4B2F-AE1E-004240113C61}" type="datetime1">
              <a:rPr lang="en-US" smtClean="0"/>
              <a:pPr/>
              <a:t>6/9/2021</a:t>
            </a:fld>
            <a:endParaRPr lang="en-US"/>
          </a:p>
        </p:txBody>
      </p:sp>
      <p:sp>
        <p:nvSpPr>
          <p:cNvPr id="5" name="Footer Placeholder 4"/>
          <p:cNvSpPr>
            <a:spLocks noGrp="1"/>
          </p:cNvSpPr>
          <p:nvPr>
            <p:ph type="ftr" sz="quarter" idx="11"/>
          </p:nvPr>
        </p:nvSpPr>
        <p:spPr/>
        <p:txBody>
          <a:bodyPr/>
          <a:lstStyle/>
          <a:p>
            <a:r>
              <a:rPr lang="en-US"/>
              <a:t>ASRH notes</a:t>
            </a:r>
          </a:p>
        </p:txBody>
      </p:sp>
      <p:sp>
        <p:nvSpPr>
          <p:cNvPr id="6" name="Slide Number Placeholder 5"/>
          <p:cNvSpPr>
            <a:spLocks noGrp="1"/>
          </p:cNvSpPr>
          <p:nvPr>
            <p:ph type="sldNum" sz="quarter" idx="12"/>
          </p:nvPr>
        </p:nvSpPr>
        <p:spPr/>
        <p:txBody>
          <a:bodyPr/>
          <a:lstStyle/>
          <a:p>
            <a:fld id="{3AED6D4C-AC93-4C86-B9C3-FBC5607E5850}" type="slidenum">
              <a:rPr lang="en-US" smtClean="0"/>
              <a:pPr/>
              <a:t>‹#›</a:t>
            </a:fld>
            <a:endParaRPr lang="en-US"/>
          </a:p>
        </p:txBody>
      </p:sp>
    </p:spTree>
    <p:extLst>
      <p:ext uri="{BB962C8B-B14F-4D97-AF65-F5344CB8AC3E}">
        <p14:creationId xmlns:p14="http://schemas.microsoft.com/office/powerpoint/2010/main" val="322737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9F4E8-5B47-468C-8B4A-67DA08AE70B7}" type="datetime1">
              <a:rPr lang="en-US" smtClean="0"/>
              <a:pPr/>
              <a:t>6/9/2021</a:t>
            </a:fld>
            <a:endParaRPr lang="en-US"/>
          </a:p>
        </p:txBody>
      </p:sp>
      <p:sp>
        <p:nvSpPr>
          <p:cNvPr id="5" name="Footer Placeholder 4"/>
          <p:cNvSpPr>
            <a:spLocks noGrp="1"/>
          </p:cNvSpPr>
          <p:nvPr>
            <p:ph type="ftr" sz="quarter" idx="11"/>
          </p:nvPr>
        </p:nvSpPr>
        <p:spPr/>
        <p:txBody>
          <a:bodyPr/>
          <a:lstStyle/>
          <a:p>
            <a:r>
              <a:rPr lang="en-US"/>
              <a:t>ASRH notes</a:t>
            </a:r>
          </a:p>
        </p:txBody>
      </p:sp>
      <p:sp>
        <p:nvSpPr>
          <p:cNvPr id="6" name="Slide Number Placeholder 5"/>
          <p:cNvSpPr>
            <a:spLocks noGrp="1"/>
          </p:cNvSpPr>
          <p:nvPr>
            <p:ph type="sldNum" sz="quarter" idx="12"/>
          </p:nvPr>
        </p:nvSpPr>
        <p:spPr/>
        <p:txBody>
          <a:bodyPr/>
          <a:lstStyle/>
          <a:p>
            <a:fld id="{8A3B3F92-D519-482A-971F-127B8865B964}" type="slidenum">
              <a:rPr lang="en-US" smtClean="0"/>
              <a:pPr/>
              <a:t>‹#›</a:t>
            </a:fld>
            <a:endParaRPr lang="en-US"/>
          </a:p>
        </p:txBody>
      </p:sp>
    </p:spTree>
    <p:extLst>
      <p:ext uri="{BB962C8B-B14F-4D97-AF65-F5344CB8AC3E}">
        <p14:creationId xmlns:p14="http://schemas.microsoft.com/office/powerpoint/2010/main" val="920213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8B7BEE-16FD-43A3-BA9E-B3D076E8B705}" type="datetime1">
              <a:rPr lang="en-US" smtClean="0"/>
              <a:pPr/>
              <a:t>6/9/2021</a:t>
            </a:fld>
            <a:endParaRPr lang="en-US"/>
          </a:p>
        </p:txBody>
      </p:sp>
      <p:sp>
        <p:nvSpPr>
          <p:cNvPr id="6" name="Footer Placeholder 5"/>
          <p:cNvSpPr>
            <a:spLocks noGrp="1"/>
          </p:cNvSpPr>
          <p:nvPr>
            <p:ph type="ftr" sz="quarter" idx="11"/>
          </p:nvPr>
        </p:nvSpPr>
        <p:spPr/>
        <p:txBody>
          <a:bodyPr/>
          <a:lstStyle/>
          <a:p>
            <a:r>
              <a:rPr lang="en-US"/>
              <a:t>ASRH notes</a:t>
            </a:r>
          </a:p>
        </p:txBody>
      </p:sp>
      <p:sp>
        <p:nvSpPr>
          <p:cNvPr id="7" name="Slide Number Placeholder 6"/>
          <p:cNvSpPr>
            <a:spLocks noGrp="1"/>
          </p:cNvSpPr>
          <p:nvPr>
            <p:ph type="sldNum" sz="quarter" idx="12"/>
          </p:nvPr>
        </p:nvSpPr>
        <p:spPr/>
        <p:txBody>
          <a:bodyPr/>
          <a:lstStyle/>
          <a:p>
            <a:fld id="{A17D968C-09E0-4EF1-BB8D-CB10A3A93B1B}" type="slidenum">
              <a:rPr lang="en-US" smtClean="0"/>
              <a:pPr/>
              <a:t>‹#›</a:t>
            </a:fld>
            <a:endParaRPr lang="en-US"/>
          </a:p>
        </p:txBody>
      </p:sp>
    </p:spTree>
    <p:extLst>
      <p:ext uri="{BB962C8B-B14F-4D97-AF65-F5344CB8AC3E}">
        <p14:creationId xmlns:p14="http://schemas.microsoft.com/office/powerpoint/2010/main" val="290027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15C4A7-A79F-40CC-A345-522BD7069EB2}" type="datetime1">
              <a:rPr lang="en-US" smtClean="0"/>
              <a:pPr/>
              <a:t>6/9/2021</a:t>
            </a:fld>
            <a:endParaRPr lang="en-US"/>
          </a:p>
        </p:txBody>
      </p:sp>
      <p:sp>
        <p:nvSpPr>
          <p:cNvPr id="8" name="Footer Placeholder 7"/>
          <p:cNvSpPr>
            <a:spLocks noGrp="1"/>
          </p:cNvSpPr>
          <p:nvPr>
            <p:ph type="ftr" sz="quarter" idx="11"/>
          </p:nvPr>
        </p:nvSpPr>
        <p:spPr/>
        <p:txBody>
          <a:bodyPr/>
          <a:lstStyle/>
          <a:p>
            <a:r>
              <a:rPr lang="en-US"/>
              <a:t>ASRH notes</a:t>
            </a:r>
          </a:p>
        </p:txBody>
      </p:sp>
      <p:sp>
        <p:nvSpPr>
          <p:cNvPr id="9" name="Slide Number Placeholder 8"/>
          <p:cNvSpPr>
            <a:spLocks noGrp="1"/>
          </p:cNvSpPr>
          <p:nvPr>
            <p:ph type="sldNum" sz="quarter" idx="12"/>
          </p:nvPr>
        </p:nvSpPr>
        <p:spPr/>
        <p:txBody>
          <a:bodyPr/>
          <a:lstStyle/>
          <a:p>
            <a:fld id="{132DDBA2-5830-49C3-9989-AB8FD0F7AEED}" type="slidenum">
              <a:rPr lang="en-US" smtClean="0"/>
              <a:pPr/>
              <a:t>‹#›</a:t>
            </a:fld>
            <a:endParaRPr lang="en-US"/>
          </a:p>
        </p:txBody>
      </p:sp>
    </p:spTree>
    <p:extLst>
      <p:ext uri="{BB962C8B-B14F-4D97-AF65-F5344CB8AC3E}">
        <p14:creationId xmlns:p14="http://schemas.microsoft.com/office/powerpoint/2010/main" val="23013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EBC88D-6B7E-4366-A3DE-596D31C3898A}" type="datetime1">
              <a:rPr lang="en-US" smtClean="0"/>
              <a:pPr/>
              <a:t>6/9/2021</a:t>
            </a:fld>
            <a:endParaRPr lang="en-US"/>
          </a:p>
        </p:txBody>
      </p:sp>
      <p:sp>
        <p:nvSpPr>
          <p:cNvPr id="4" name="Footer Placeholder 3"/>
          <p:cNvSpPr>
            <a:spLocks noGrp="1"/>
          </p:cNvSpPr>
          <p:nvPr>
            <p:ph type="ftr" sz="quarter" idx="11"/>
          </p:nvPr>
        </p:nvSpPr>
        <p:spPr/>
        <p:txBody>
          <a:bodyPr/>
          <a:lstStyle/>
          <a:p>
            <a:r>
              <a:rPr lang="en-US"/>
              <a:t>ASRH notes</a:t>
            </a:r>
          </a:p>
        </p:txBody>
      </p:sp>
      <p:sp>
        <p:nvSpPr>
          <p:cNvPr id="5" name="Slide Number Placeholder 4"/>
          <p:cNvSpPr>
            <a:spLocks noGrp="1"/>
          </p:cNvSpPr>
          <p:nvPr>
            <p:ph type="sldNum" sz="quarter" idx="12"/>
          </p:nvPr>
        </p:nvSpPr>
        <p:spPr/>
        <p:txBody>
          <a:bodyPr/>
          <a:lstStyle/>
          <a:p>
            <a:fld id="{7E75F1EC-774A-47DD-95DD-EE9C1603FBE3}" type="slidenum">
              <a:rPr lang="en-US" smtClean="0"/>
              <a:pPr/>
              <a:t>‹#›</a:t>
            </a:fld>
            <a:endParaRPr lang="en-US"/>
          </a:p>
        </p:txBody>
      </p:sp>
    </p:spTree>
    <p:extLst>
      <p:ext uri="{BB962C8B-B14F-4D97-AF65-F5344CB8AC3E}">
        <p14:creationId xmlns:p14="http://schemas.microsoft.com/office/powerpoint/2010/main" val="3918855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2F6BC-7FED-4916-B79D-11DD724E3496}" type="datetime1">
              <a:rPr lang="en-US" smtClean="0"/>
              <a:pPr/>
              <a:t>6/9/2021</a:t>
            </a:fld>
            <a:endParaRPr lang="en-US"/>
          </a:p>
        </p:txBody>
      </p:sp>
      <p:sp>
        <p:nvSpPr>
          <p:cNvPr id="3" name="Footer Placeholder 2"/>
          <p:cNvSpPr>
            <a:spLocks noGrp="1"/>
          </p:cNvSpPr>
          <p:nvPr>
            <p:ph type="ftr" sz="quarter" idx="11"/>
          </p:nvPr>
        </p:nvSpPr>
        <p:spPr/>
        <p:txBody>
          <a:bodyPr/>
          <a:lstStyle/>
          <a:p>
            <a:r>
              <a:rPr lang="en-US"/>
              <a:t>ASRH notes</a:t>
            </a:r>
          </a:p>
        </p:txBody>
      </p:sp>
      <p:sp>
        <p:nvSpPr>
          <p:cNvPr id="4" name="Slide Number Placeholder 3"/>
          <p:cNvSpPr>
            <a:spLocks noGrp="1"/>
          </p:cNvSpPr>
          <p:nvPr>
            <p:ph type="sldNum" sz="quarter" idx="12"/>
          </p:nvPr>
        </p:nvSpPr>
        <p:spPr/>
        <p:txBody>
          <a:bodyPr/>
          <a:lstStyle/>
          <a:p>
            <a:fld id="{84E7E921-762F-48A2-9977-68D611E0A15D}" type="slidenum">
              <a:rPr lang="en-US" smtClean="0"/>
              <a:pPr/>
              <a:t>‹#›</a:t>
            </a:fld>
            <a:endParaRPr lang="en-US"/>
          </a:p>
        </p:txBody>
      </p:sp>
    </p:spTree>
    <p:extLst>
      <p:ext uri="{BB962C8B-B14F-4D97-AF65-F5344CB8AC3E}">
        <p14:creationId xmlns:p14="http://schemas.microsoft.com/office/powerpoint/2010/main" val="1355471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97D276-88B8-4B6E-9E66-E47FFE69AE7F}" type="datetime1">
              <a:rPr lang="en-US" smtClean="0"/>
              <a:pPr/>
              <a:t>6/9/2021</a:t>
            </a:fld>
            <a:endParaRPr lang="en-US"/>
          </a:p>
        </p:txBody>
      </p:sp>
      <p:sp>
        <p:nvSpPr>
          <p:cNvPr id="6" name="Footer Placeholder 5"/>
          <p:cNvSpPr>
            <a:spLocks noGrp="1"/>
          </p:cNvSpPr>
          <p:nvPr>
            <p:ph type="ftr" sz="quarter" idx="11"/>
          </p:nvPr>
        </p:nvSpPr>
        <p:spPr/>
        <p:txBody>
          <a:bodyPr/>
          <a:lstStyle/>
          <a:p>
            <a:r>
              <a:rPr lang="en-US"/>
              <a:t>ASRH notes</a:t>
            </a:r>
          </a:p>
        </p:txBody>
      </p:sp>
      <p:sp>
        <p:nvSpPr>
          <p:cNvPr id="7" name="Slide Number Placeholder 6"/>
          <p:cNvSpPr>
            <a:spLocks noGrp="1"/>
          </p:cNvSpPr>
          <p:nvPr>
            <p:ph type="sldNum" sz="quarter" idx="12"/>
          </p:nvPr>
        </p:nvSpPr>
        <p:spPr/>
        <p:txBody>
          <a:bodyPr/>
          <a:lstStyle/>
          <a:p>
            <a:fld id="{EEF1D147-813F-4941-A8D2-8BBE28948F57}" type="slidenum">
              <a:rPr lang="en-US" smtClean="0"/>
              <a:pPr/>
              <a:t>‹#›</a:t>
            </a:fld>
            <a:endParaRPr lang="en-US"/>
          </a:p>
        </p:txBody>
      </p:sp>
    </p:spTree>
    <p:extLst>
      <p:ext uri="{BB962C8B-B14F-4D97-AF65-F5344CB8AC3E}">
        <p14:creationId xmlns:p14="http://schemas.microsoft.com/office/powerpoint/2010/main" val="842002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12360E-6796-4CAA-B6E1-A7E026732774}" type="datetime1">
              <a:rPr lang="en-US" smtClean="0"/>
              <a:pPr/>
              <a:t>6/9/2021</a:t>
            </a:fld>
            <a:endParaRPr lang="en-US"/>
          </a:p>
        </p:txBody>
      </p:sp>
      <p:sp>
        <p:nvSpPr>
          <p:cNvPr id="6" name="Footer Placeholder 5"/>
          <p:cNvSpPr>
            <a:spLocks noGrp="1"/>
          </p:cNvSpPr>
          <p:nvPr>
            <p:ph type="ftr" sz="quarter" idx="11"/>
          </p:nvPr>
        </p:nvSpPr>
        <p:spPr/>
        <p:txBody>
          <a:bodyPr/>
          <a:lstStyle/>
          <a:p>
            <a:r>
              <a:rPr lang="en-US"/>
              <a:t>ASRH notes</a:t>
            </a:r>
          </a:p>
        </p:txBody>
      </p:sp>
      <p:sp>
        <p:nvSpPr>
          <p:cNvPr id="7" name="Slide Number Placeholder 6"/>
          <p:cNvSpPr>
            <a:spLocks noGrp="1"/>
          </p:cNvSpPr>
          <p:nvPr>
            <p:ph type="sldNum" sz="quarter" idx="12"/>
          </p:nvPr>
        </p:nvSpPr>
        <p:spPr/>
        <p:txBody>
          <a:bodyPr/>
          <a:lstStyle/>
          <a:p>
            <a:fld id="{E7546C48-6667-4721-AADC-D9C62150F247}" type="slidenum">
              <a:rPr lang="en-US" smtClean="0"/>
              <a:pPr/>
              <a:t>‹#›</a:t>
            </a:fld>
            <a:endParaRPr lang="en-US"/>
          </a:p>
        </p:txBody>
      </p:sp>
    </p:spTree>
    <p:extLst>
      <p:ext uri="{BB962C8B-B14F-4D97-AF65-F5344CB8AC3E}">
        <p14:creationId xmlns:p14="http://schemas.microsoft.com/office/powerpoint/2010/main" val="968986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CA87A-6F48-4F35-A253-A48C57EE52F4}" type="datetime1">
              <a:rPr lang="en-US" smtClean="0"/>
              <a:pPr/>
              <a:t>6/9/2021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ASRH notes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9D194-9522-4BE6-B856-F9335D08610D}" type="slidenum">
              <a:rPr lang="en-US" smtClean="0"/>
              <a:pPr/>
              <a:t>‹#›</a:t>
            </a:fld>
            <a:endParaRPr lang="en-US"/>
          </a:p>
        </p:txBody>
      </p:sp>
    </p:spTree>
    <p:extLst>
      <p:ext uri="{BB962C8B-B14F-4D97-AF65-F5344CB8AC3E}">
        <p14:creationId xmlns:p14="http://schemas.microsoft.com/office/powerpoint/2010/main" val="222475920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Rectangle 5"/>
          <p:cNvSpPr>
            <a:spLocks noGrp="1" noChangeArrowheads="1"/>
          </p:cNvSpPr>
          <p:nvPr>
            <p:ph type="ctrTitle"/>
          </p:nvPr>
        </p:nvSpPr>
        <p:spPr>
          <a:xfrm>
            <a:off x="685800" y="1295400"/>
            <a:ext cx="7772400" cy="1371600"/>
          </a:xfrm>
        </p:spPr>
        <p:txBody>
          <a:bodyPr>
            <a:normAutofit/>
          </a:bodyPr>
          <a:lstStyle/>
          <a:p>
            <a:r>
              <a:rPr lang="en-US" sz="4800" dirty="0"/>
              <a:t>YOUTH FRIENDLY SERVICES</a:t>
            </a:r>
          </a:p>
        </p:txBody>
      </p:sp>
      <p:sp>
        <p:nvSpPr>
          <p:cNvPr id="68615" name="Rectangle 7"/>
          <p:cNvSpPr>
            <a:spLocks noGrp="1" noChangeArrowheads="1"/>
          </p:cNvSpPr>
          <p:nvPr>
            <p:ph type="subTitle" idx="1"/>
          </p:nvPr>
        </p:nvSpPr>
        <p:spPr>
          <a:xfrm>
            <a:off x="1447800" y="2819400"/>
            <a:ext cx="6400800" cy="2362200"/>
          </a:xfrm>
        </p:spPr>
        <p:txBody>
          <a:bodyPr/>
          <a:lstStyle/>
          <a:p>
            <a:pPr>
              <a:lnSpc>
                <a:spcPct val="90000"/>
              </a:lnSpc>
            </a:pPr>
            <a:endParaRPr lang="en-US" sz="2800" dirty="0"/>
          </a:p>
        </p:txBody>
      </p:sp>
      <p:sp>
        <p:nvSpPr>
          <p:cNvPr id="5" name="Date Placeholder 4"/>
          <p:cNvSpPr>
            <a:spLocks noGrp="1"/>
          </p:cNvSpPr>
          <p:nvPr>
            <p:ph type="dt" sz="half" idx="10"/>
          </p:nvPr>
        </p:nvSpPr>
        <p:spPr/>
        <p:txBody>
          <a:bodyPr/>
          <a:lstStyle/>
          <a:p>
            <a:r>
              <a:rPr lang="en-US" dirty="0"/>
              <a:t>Nov 2018 </a:t>
            </a:r>
          </a:p>
        </p:txBody>
      </p:sp>
      <p:sp>
        <p:nvSpPr>
          <p:cNvPr id="6" name="Footer Placeholder 5"/>
          <p:cNvSpPr>
            <a:spLocks noGrp="1"/>
          </p:cNvSpPr>
          <p:nvPr>
            <p:ph type="ftr" sz="quarter" idx="11"/>
          </p:nvPr>
        </p:nvSpPr>
        <p:spPr/>
        <p:txBody>
          <a:bodyPr/>
          <a:lstStyle/>
          <a:p>
            <a:r>
              <a:rPr lang="en-US" dirty="0"/>
              <a:t>Youth friendly notes</a:t>
            </a:r>
          </a:p>
        </p:txBody>
      </p:sp>
      <p:sp>
        <p:nvSpPr>
          <p:cNvPr id="7" name="Rectangle 41"/>
          <p:cNvSpPr>
            <a:spLocks noGrp="1" noChangeArrowheads="1"/>
          </p:cNvSpPr>
          <p:nvPr>
            <p:ph type="sldNum" sz="quarter" idx="12"/>
          </p:nvPr>
        </p:nvSpPr>
        <p:spPr/>
        <p:txBody>
          <a:bodyPr/>
          <a:lstStyle/>
          <a:p>
            <a:fld id="{1C23FFC8-D74F-40C1-9018-166489D5A22B}" type="slidenum">
              <a:rPr lang="en-US"/>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10</a:t>
            </a:fld>
            <a:endParaRPr lang="en-US"/>
          </a:p>
        </p:txBody>
      </p:sp>
      <p:sp>
        <p:nvSpPr>
          <p:cNvPr id="2" name="Content Placeholder 1"/>
          <p:cNvSpPr>
            <a:spLocks noGrp="1"/>
          </p:cNvSpPr>
          <p:nvPr>
            <p:ph idx="4294967295"/>
          </p:nvPr>
        </p:nvSpPr>
        <p:spPr>
          <a:xfrm>
            <a:off x="0" y="457200"/>
            <a:ext cx="8610600" cy="6019800"/>
          </a:xfrm>
        </p:spPr>
        <p:txBody>
          <a:bodyPr>
            <a:normAutofit fontScale="70000" lnSpcReduction="20000"/>
          </a:bodyPr>
          <a:lstStyle/>
          <a:p>
            <a:r>
              <a:rPr lang="en-US" b="1" dirty="0"/>
              <a:t>Policies and Guidelines That Govern Service Provision of the Adolescents/Youths </a:t>
            </a:r>
          </a:p>
          <a:p>
            <a:r>
              <a:rPr lang="en-US" dirty="0"/>
              <a:t>The Government of Kenya has put a lot of emphasis on the Adolescents and Youth RH and as a result a number of policies, legislations, guidelines and plans of actions have been put in place. </a:t>
            </a:r>
          </a:p>
          <a:p>
            <a:r>
              <a:rPr lang="en-US" dirty="0"/>
              <a:t>The policies and Guidelines include: </a:t>
            </a:r>
          </a:p>
          <a:p>
            <a:pPr lvl="1">
              <a:buFont typeface="Wingdings" pitchFamily="2" charset="2"/>
              <a:buChar char="Ø"/>
            </a:pPr>
            <a:r>
              <a:rPr lang="en-US" dirty="0"/>
              <a:t>HIV/AIDS Policy (1997) </a:t>
            </a:r>
          </a:p>
          <a:p>
            <a:pPr lvl="1">
              <a:buFont typeface="Wingdings" pitchFamily="2" charset="2"/>
              <a:buChar char="Ø"/>
            </a:pPr>
            <a:r>
              <a:rPr lang="en-US" dirty="0"/>
              <a:t>National Population for Sustainable Development (2000) </a:t>
            </a:r>
          </a:p>
          <a:p>
            <a:pPr lvl="1">
              <a:buFont typeface="Wingdings" pitchFamily="2" charset="2"/>
              <a:buChar char="Ø"/>
            </a:pPr>
            <a:r>
              <a:rPr lang="en-US" dirty="0"/>
              <a:t>National Youth Policy (2002) </a:t>
            </a:r>
          </a:p>
          <a:p>
            <a:pPr lvl="1">
              <a:buFont typeface="Wingdings" pitchFamily="2" charset="2"/>
              <a:buChar char="Ø"/>
            </a:pPr>
            <a:r>
              <a:rPr lang="en-US" dirty="0"/>
              <a:t>Adolescent Reproductive Health and Development Policy (2003) </a:t>
            </a:r>
          </a:p>
          <a:p>
            <a:pPr lvl="1">
              <a:buFont typeface="Wingdings" pitchFamily="2" charset="2"/>
              <a:buChar char="Ø"/>
            </a:pPr>
            <a:r>
              <a:rPr lang="en-US" dirty="0"/>
              <a:t>National Reproductive Health Policy (2007) </a:t>
            </a:r>
          </a:p>
          <a:p>
            <a:pPr lvl="1">
              <a:buFont typeface="Wingdings" pitchFamily="2" charset="2"/>
              <a:buChar char="Ø"/>
            </a:pPr>
            <a:r>
              <a:rPr lang="en-US" dirty="0"/>
              <a:t>MOEST: The return to school policy</a:t>
            </a:r>
          </a:p>
          <a:p>
            <a:pPr lvl="1">
              <a:buFont typeface="Wingdings" pitchFamily="2" charset="2"/>
              <a:buChar char="Ø"/>
            </a:pPr>
            <a:r>
              <a:rPr lang="en-US" dirty="0"/>
              <a:t>National Guidelines for Provision of Youth-Friendly Services in Kenya (2005) </a:t>
            </a:r>
          </a:p>
          <a:p>
            <a:pPr lvl="1">
              <a:buFont typeface="Wingdings" pitchFamily="2" charset="2"/>
              <a:buChar char="Ø"/>
            </a:pPr>
            <a:r>
              <a:rPr lang="en-US" dirty="0"/>
              <a:t>National Guidelines for Medical Management of Rape and Sexual Violence (2004) </a:t>
            </a:r>
          </a:p>
          <a:p>
            <a:pPr lvl="1">
              <a:buFont typeface="Wingdings" pitchFamily="2" charset="2"/>
              <a:buChar char="Ø"/>
            </a:pPr>
            <a:r>
              <a:rPr lang="en-US" dirty="0"/>
              <a:t>Family Planning Guidelines for Service Providers (2005) </a:t>
            </a:r>
          </a:p>
          <a:p>
            <a:pPr lvl="1">
              <a:buFont typeface="Wingdings" pitchFamily="2" charset="2"/>
              <a:buChar char="Ø"/>
            </a:pPr>
            <a:r>
              <a:rPr lang="en-US" dirty="0"/>
              <a:t>Children’s Act (2001) </a:t>
            </a:r>
          </a:p>
          <a:p>
            <a:pPr lvl="1">
              <a:buFont typeface="Wingdings" pitchFamily="2" charset="2"/>
              <a:buChar char="Ø"/>
            </a:pPr>
            <a:r>
              <a:rPr lang="en-US" dirty="0"/>
              <a:t>Constitution of Kenya 2010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SECTION 2</a:t>
            </a:r>
          </a:p>
        </p:txBody>
      </p:sp>
      <p:sp>
        <p:nvSpPr>
          <p:cNvPr id="6" name="Subtitle 5"/>
          <p:cNvSpPr>
            <a:spLocks noGrp="1"/>
          </p:cNvSpPr>
          <p:nvPr>
            <p:ph type="subTitle" idx="1"/>
          </p:nvPr>
        </p:nvSpPr>
        <p:spPr/>
        <p:txBody>
          <a:bodyPr/>
          <a:lstStyle/>
          <a:p>
            <a:r>
              <a:rPr lang="en-US" sz="2400" dirty="0"/>
              <a:t>PROMOTION OF ADOLESCENT AND YOUTH SEXUAL AND REPRODUCTIVE HEALTH </a:t>
            </a:r>
            <a:endParaRPr lang="en-US" dirty="0"/>
          </a:p>
        </p:txBody>
      </p:sp>
      <p:sp>
        <p:nvSpPr>
          <p:cNvPr id="4" name="Slide Number Placeholder 3"/>
          <p:cNvSpPr>
            <a:spLocks noGrp="1"/>
          </p:cNvSpPr>
          <p:nvPr>
            <p:ph type="sldNum" sz="quarter" idx="12"/>
          </p:nvPr>
        </p:nvSpPr>
        <p:spPr/>
        <p:txBody>
          <a:bodyPr/>
          <a:lstStyle/>
          <a:p>
            <a:fld id="{84E7E921-762F-48A2-9977-68D611E0A15D}"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a:t>Objectives </a:t>
            </a:r>
          </a:p>
        </p:txBody>
      </p:sp>
      <p:sp>
        <p:nvSpPr>
          <p:cNvPr id="2" name="Content Placeholder 1"/>
          <p:cNvSpPr>
            <a:spLocks noGrp="1"/>
          </p:cNvSpPr>
          <p:nvPr>
            <p:ph idx="1"/>
          </p:nvPr>
        </p:nvSpPr>
        <p:spPr>
          <a:xfrm>
            <a:off x="457200" y="1481328"/>
            <a:ext cx="8229600" cy="4919472"/>
          </a:xfrm>
        </p:spPr>
        <p:txBody>
          <a:bodyPr>
            <a:normAutofit fontScale="92500" lnSpcReduction="10000"/>
          </a:bodyPr>
          <a:lstStyle/>
          <a:p>
            <a:pPr marL="624078" indent="-514350">
              <a:buNone/>
            </a:pPr>
            <a:r>
              <a:rPr lang="en-US" dirty="0"/>
              <a:t>1. Role of the health service provider in creating awareness on the available SRH services. </a:t>
            </a:r>
          </a:p>
          <a:p>
            <a:pPr marL="624078" indent="-514350">
              <a:buNone/>
            </a:pPr>
            <a:r>
              <a:rPr lang="en-US" dirty="0"/>
              <a:t>2. Scope of youth friendly services. </a:t>
            </a:r>
          </a:p>
          <a:p>
            <a:pPr marL="624078" indent="-514350">
              <a:buNone/>
            </a:pPr>
            <a:r>
              <a:rPr lang="en-US" dirty="0"/>
              <a:t>3. Characteristics of youth friendly services. </a:t>
            </a:r>
          </a:p>
          <a:p>
            <a:pPr marL="624078" indent="-514350">
              <a:buNone/>
            </a:pPr>
            <a:r>
              <a:rPr lang="en-US" dirty="0"/>
              <a:t>4. Categories of Life Skills Training for the Adolescents </a:t>
            </a:r>
          </a:p>
          <a:p>
            <a:pPr marL="624078" indent="-514350">
              <a:buNone/>
            </a:pPr>
            <a:r>
              <a:rPr lang="en-US" dirty="0"/>
              <a:t>5. Barriers to the </a:t>
            </a:r>
            <a:r>
              <a:rPr lang="en-US" dirty="0" err="1"/>
              <a:t>utilisation</a:t>
            </a:r>
            <a:r>
              <a:rPr lang="en-US" dirty="0"/>
              <a:t> of existing RH services by adolescents/youth </a:t>
            </a:r>
          </a:p>
          <a:p>
            <a:pPr marL="624078" indent="-514350">
              <a:buNone/>
            </a:pPr>
            <a:r>
              <a:rPr lang="en-US" dirty="0"/>
              <a:t>6. Role of networking and collaboration in the promotion of SRH</a:t>
            </a:r>
          </a:p>
        </p:txBody>
      </p:sp>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3AED6D4C-AC93-4C86-B9C3-FBC5607E5850}"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rmAutofit/>
          </a:bodyPr>
          <a:lstStyle/>
          <a:p>
            <a:r>
              <a:rPr lang="en-US" sz="2400" dirty="0">
                <a:solidFill>
                  <a:srgbClr val="00B050"/>
                </a:solidFill>
              </a:rPr>
              <a:t>Role of the health service provider in creating awareness on the available SRH services</a:t>
            </a:r>
          </a:p>
        </p:txBody>
      </p:sp>
      <p:sp>
        <p:nvSpPr>
          <p:cNvPr id="2" name="Content Placeholder 1"/>
          <p:cNvSpPr>
            <a:spLocks noGrp="1"/>
          </p:cNvSpPr>
          <p:nvPr>
            <p:ph idx="1"/>
          </p:nvPr>
        </p:nvSpPr>
        <p:spPr>
          <a:xfrm>
            <a:off x="457200" y="1219200"/>
            <a:ext cx="8229600" cy="5257800"/>
          </a:xfrm>
        </p:spPr>
        <p:txBody>
          <a:bodyPr>
            <a:noAutofit/>
          </a:bodyPr>
          <a:lstStyle/>
          <a:p>
            <a:r>
              <a:rPr lang="en-US" sz="2400" dirty="0">
                <a:latin typeface="Aril"/>
              </a:rPr>
              <a:t>The service provider has a major role in creating awareness to dispel fears, misconceptions and rumors about adolescent and SRH Issues. </a:t>
            </a:r>
          </a:p>
          <a:p>
            <a:r>
              <a:rPr lang="en-US" sz="2400" dirty="0">
                <a:latin typeface="Aril"/>
              </a:rPr>
              <a:t>This will make the young people utilize the services available. </a:t>
            </a:r>
          </a:p>
          <a:p>
            <a:r>
              <a:rPr lang="en-US" sz="2400" dirty="0">
                <a:latin typeface="Aril"/>
              </a:rPr>
              <a:t>This can be achieved through: </a:t>
            </a:r>
          </a:p>
          <a:p>
            <a:pPr>
              <a:buNone/>
            </a:pPr>
            <a:r>
              <a:rPr lang="en-US" sz="2400" dirty="0">
                <a:latin typeface="Aril"/>
              </a:rPr>
              <a:t>1. Counseling, </a:t>
            </a:r>
          </a:p>
          <a:p>
            <a:pPr>
              <a:buNone/>
            </a:pPr>
            <a:r>
              <a:rPr lang="en-US" sz="2400" dirty="0">
                <a:latin typeface="Aril"/>
              </a:rPr>
              <a:t>2. Education, </a:t>
            </a:r>
          </a:p>
          <a:p>
            <a:pPr>
              <a:buNone/>
            </a:pPr>
            <a:r>
              <a:rPr lang="en-US" sz="2400" dirty="0">
                <a:latin typeface="Aril"/>
              </a:rPr>
              <a:t>3. Provision of quality SRH Services, </a:t>
            </a:r>
          </a:p>
          <a:p>
            <a:pPr>
              <a:buNone/>
            </a:pPr>
            <a:r>
              <a:rPr lang="en-US" sz="2400" dirty="0">
                <a:latin typeface="Aril"/>
              </a:rPr>
              <a:t>4. Referral to Youth Friendly services for support.   </a:t>
            </a:r>
          </a:p>
          <a:p>
            <a:r>
              <a:rPr lang="en-US" sz="2400" dirty="0">
                <a:latin typeface="Aril"/>
              </a:rPr>
              <a:t>The counseling process involving the approaches of GATHER and REDI and by use of verbal and non verbal techniques; i.e. CLEAR ROLES.</a:t>
            </a:r>
          </a:p>
        </p:txBody>
      </p:sp>
      <p:sp>
        <p:nvSpPr>
          <p:cNvPr id="5" name="Slide Number Placeholder 4"/>
          <p:cNvSpPr>
            <a:spLocks noGrp="1"/>
          </p:cNvSpPr>
          <p:nvPr>
            <p:ph type="sldNum" sz="quarter" idx="12"/>
          </p:nvPr>
        </p:nvSpPr>
        <p:spPr/>
        <p:txBody>
          <a:bodyPr/>
          <a:lstStyle/>
          <a:p>
            <a:fld id="{3AED6D4C-AC93-4C86-B9C3-FBC5607E5850}"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14</a:t>
            </a:fld>
            <a:endParaRPr lang="en-US"/>
          </a:p>
        </p:txBody>
      </p:sp>
      <p:sp>
        <p:nvSpPr>
          <p:cNvPr id="2" name="Content Placeholder 1"/>
          <p:cNvSpPr>
            <a:spLocks noGrp="1"/>
          </p:cNvSpPr>
          <p:nvPr>
            <p:ph idx="4294967295"/>
          </p:nvPr>
        </p:nvSpPr>
        <p:spPr>
          <a:xfrm>
            <a:off x="0" y="762000"/>
            <a:ext cx="8458200" cy="5715000"/>
          </a:xfrm>
        </p:spPr>
        <p:txBody>
          <a:bodyPr>
            <a:normAutofit fontScale="85000" lnSpcReduction="20000"/>
          </a:bodyPr>
          <a:lstStyle/>
          <a:p>
            <a:pPr>
              <a:buNone/>
            </a:pPr>
            <a:r>
              <a:rPr lang="en-US" dirty="0"/>
              <a:t>2. </a:t>
            </a:r>
            <a:r>
              <a:rPr lang="en-US" dirty="0">
                <a:latin typeface="Aril"/>
              </a:rPr>
              <a:t>Education is by giving relevant health education on SRH Issues, using appropriate Information, Education and Communication (IEC), aims at Behavior Change Communication (BBC) and providing Behavior Change Information (BCI ). Micro teaching and utilization of Mass Media is also effective as well as facilitation of formation of youth groups and clubs in community, churches and schools.  </a:t>
            </a:r>
          </a:p>
          <a:p>
            <a:pPr>
              <a:buNone/>
            </a:pPr>
            <a:r>
              <a:rPr lang="en-US" dirty="0">
                <a:latin typeface="Aril"/>
              </a:rPr>
              <a:t>3. Provision of quality SRH Services without bias to the individuals so long as you have given effective counseling and have made informed choices.  </a:t>
            </a:r>
          </a:p>
          <a:p>
            <a:pPr>
              <a:buNone/>
            </a:pPr>
            <a:r>
              <a:rPr lang="en-US" dirty="0">
                <a:latin typeface="Aril"/>
              </a:rPr>
              <a:t>4. Referral can be done to youth-friendly clubs and other support organizations within their reach if you are not able to provide the services.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15</a:t>
            </a:fld>
            <a:endParaRPr lang="en-US"/>
          </a:p>
        </p:txBody>
      </p:sp>
      <p:sp>
        <p:nvSpPr>
          <p:cNvPr id="2" name="Content Placeholder 1"/>
          <p:cNvSpPr>
            <a:spLocks noGrp="1"/>
          </p:cNvSpPr>
          <p:nvPr>
            <p:ph idx="4294967295"/>
          </p:nvPr>
        </p:nvSpPr>
        <p:spPr>
          <a:xfrm>
            <a:off x="0" y="533400"/>
            <a:ext cx="8458200" cy="5791200"/>
          </a:xfrm>
        </p:spPr>
        <p:txBody>
          <a:bodyPr>
            <a:noAutofit/>
          </a:bodyPr>
          <a:lstStyle/>
          <a:p>
            <a:r>
              <a:rPr lang="en-US" sz="2400" b="1" dirty="0">
                <a:latin typeface="Aril"/>
              </a:rPr>
              <a:t>The Scope of Youth Friendly Services (YFS)</a:t>
            </a:r>
            <a:r>
              <a:rPr lang="en-US" sz="2400" dirty="0">
                <a:latin typeface="Aril"/>
              </a:rPr>
              <a:t>   </a:t>
            </a:r>
          </a:p>
          <a:p>
            <a:r>
              <a:rPr lang="en-US" sz="2400" dirty="0">
                <a:latin typeface="Aril"/>
              </a:rPr>
              <a:t>According to </a:t>
            </a:r>
            <a:r>
              <a:rPr lang="en-US" sz="2400" dirty="0" err="1">
                <a:latin typeface="Aril"/>
              </a:rPr>
              <a:t>Musandu</a:t>
            </a:r>
            <a:r>
              <a:rPr lang="en-US" sz="2400" dirty="0">
                <a:latin typeface="Aril"/>
              </a:rPr>
              <a:t>, et al (2006); the health facilities are underutilized due to health providers’ attitude and non confidentiality to SRH Issues. </a:t>
            </a:r>
          </a:p>
          <a:p>
            <a:r>
              <a:rPr lang="en-US" sz="2400" dirty="0">
                <a:latin typeface="Aril"/>
              </a:rPr>
              <a:t>Those with more education and those who have received continuing education on Adolescent sexuality and health embrace the adolescent youth-friendly attitudes. </a:t>
            </a:r>
          </a:p>
          <a:p>
            <a:r>
              <a:rPr lang="en-US" sz="2400" dirty="0">
                <a:latin typeface="Aril"/>
              </a:rPr>
              <a:t>WHO &amp; MOH, (2005), defines Youth Friendly Services as services that are “accessible, acceptable, affordable and appropriate” for the adolescents and youths. </a:t>
            </a:r>
          </a:p>
          <a:p>
            <a:r>
              <a:rPr lang="en-US" sz="2400" dirty="0">
                <a:latin typeface="Aril"/>
              </a:rPr>
              <a:t>The scope of YFS focuses on the; </a:t>
            </a:r>
          </a:p>
          <a:p>
            <a:r>
              <a:rPr lang="en-US" sz="2400" dirty="0">
                <a:latin typeface="Aril"/>
              </a:rPr>
              <a:t>1. Pillars of Safe motherhood  and </a:t>
            </a:r>
          </a:p>
          <a:p>
            <a:r>
              <a:rPr lang="en-US" sz="2400" dirty="0">
                <a:latin typeface="Aril"/>
              </a:rPr>
              <a:t>2.  Sexual reproductive </a:t>
            </a:r>
            <a:r>
              <a:rPr lang="en-US" sz="2400" dirty="0"/>
              <a:t>health information or guidance and </a:t>
            </a:r>
            <a:r>
              <a:rPr lang="en-US" sz="2400" dirty="0" err="1"/>
              <a:t>counselling</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NOV 2028 </a:t>
            </a:r>
          </a:p>
        </p:txBody>
      </p:sp>
      <p:sp>
        <p:nvSpPr>
          <p:cNvPr id="5" name="Slide Number Placeholder 4"/>
          <p:cNvSpPr>
            <a:spLocks noGrp="1"/>
          </p:cNvSpPr>
          <p:nvPr>
            <p:ph type="sldNum" sz="quarter" idx="12"/>
          </p:nvPr>
        </p:nvSpPr>
        <p:spPr/>
        <p:txBody>
          <a:bodyPr/>
          <a:lstStyle/>
          <a:p>
            <a:fld id="{84E7E921-762F-48A2-9977-68D611E0A15D}" type="slidenum">
              <a:rPr lang="en-US" smtClean="0"/>
              <a:pPr/>
              <a:t>16</a:t>
            </a:fld>
            <a:endParaRPr lang="en-US"/>
          </a:p>
        </p:txBody>
      </p:sp>
      <p:sp>
        <p:nvSpPr>
          <p:cNvPr id="2" name="Content Placeholder 1"/>
          <p:cNvSpPr>
            <a:spLocks noGrp="1"/>
          </p:cNvSpPr>
          <p:nvPr>
            <p:ph idx="4294967295"/>
          </p:nvPr>
        </p:nvSpPr>
        <p:spPr>
          <a:xfrm>
            <a:off x="-228600" y="762000"/>
            <a:ext cx="8458200" cy="6096000"/>
          </a:xfrm>
        </p:spPr>
        <p:txBody>
          <a:bodyPr>
            <a:normAutofit fontScale="70000" lnSpcReduction="20000"/>
          </a:bodyPr>
          <a:lstStyle/>
          <a:p>
            <a:pPr>
              <a:buNone/>
            </a:pPr>
            <a:r>
              <a:rPr lang="en-US" b="1" dirty="0">
                <a:latin typeface="Aril"/>
              </a:rPr>
              <a:t>1. Safe motherhood </a:t>
            </a:r>
          </a:p>
          <a:p>
            <a:pPr>
              <a:buNone/>
            </a:pPr>
            <a:r>
              <a:rPr lang="en-US" dirty="0">
                <a:latin typeface="Aril"/>
              </a:rPr>
              <a:t>The Safe motherhood focuses on reduction of maternal and newborn morbidity and mortality rate by provision of:   </a:t>
            </a:r>
          </a:p>
          <a:p>
            <a:r>
              <a:rPr lang="en-US" b="1" dirty="0">
                <a:latin typeface="Aril"/>
              </a:rPr>
              <a:t>Family Planning and preconception care:</a:t>
            </a:r>
            <a:r>
              <a:rPr lang="en-US" dirty="0">
                <a:latin typeface="Aril"/>
              </a:rPr>
              <a:t> should be provided after </a:t>
            </a:r>
            <a:r>
              <a:rPr lang="en-US" dirty="0" err="1">
                <a:latin typeface="Aril"/>
              </a:rPr>
              <a:t>counselling</a:t>
            </a:r>
            <a:r>
              <a:rPr lang="en-US" dirty="0">
                <a:latin typeface="Aril"/>
              </a:rPr>
              <a:t>, using the Medical Eligibility Criteria for both regular and emergency contraceptives so that we reduce dangers related to pregnancy and childbirth </a:t>
            </a:r>
          </a:p>
          <a:p>
            <a:r>
              <a:rPr lang="en-US" b="1" dirty="0">
                <a:latin typeface="Aril"/>
              </a:rPr>
              <a:t>Focused Antenatal Care: </a:t>
            </a:r>
            <a:r>
              <a:rPr lang="en-US" dirty="0">
                <a:latin typeface="Aril"/>
              </a:rPr>
              <a:t>Aims at giving 4 comprehensive pre natal visits to prevent complications, identify early and manage them appropriately. Give health education to improve the health of mother through good nutrition and </a:t>
            </a:r>
            <a:r>
              <a:rPr lang="en-US" dirty="0" err="1">
                <a:latin typeface="Aril"/>
              </a:rPr>
              <a:t>emphasise</a:t>
            </a:r>
            <a:r>
              <a:rPr lang="en-US" dirty="0">
                <a:latin typeface="Aril"/>
              </a:rPr>
              <a:t> on </a:t>
            </a:r>
            <a:r>
              <a:rPr lang="en-US" dirty="0" err="1">
                <a:latin typeface="Aril"/>
              </a:rPr>
              <a:t>individualised</a:t>
            </a:r>
            <a:r>
              <a:rPr lang="en-US" dirty="0">
                <a:latin typeface="Aril"/>
              </a:rPr>
              <a:t> birth plan and danger signs of pregnancy, </a:t>
            </a:r>
            <a:r>
              <a:rPr lang="en-US" dirty="0" err="1">
                <a:latin typeface="Aril"/>
              </a:rPr>
              <a:t>labour</a:t>
            </a:r>
            <a:r>
              <a:rPr lang="en-US" dirty="0">
                <a:latin typeface="Aril"/>
              </a:rPr>
              <a:t> and delivery as well as post </a:t>
            </a:r>
            <a:r>
              <a:rPr lang="en-US" dirty="0" err="1">
                <a:latin typeface="Aril"/>
              </a:rPr>
              <a:t>natally</a:t>
            </a:r>
            <a:r>
              <a:rPr lang="en-US" dirty="0">
                <a:latin typeface="Aril"/>
              </a:rPr>
              <a:t>. </a:t>
            </a:r>
          </a:p>
          <a:p>
            <a:r>
              <a:rPr lang="en-US" b="1" dirty="0">
                <a:latin typeface="Aril"/>
              </a:rPr>
              <a:t>Clean and Safe Delivery:</a:t>
            </a:r>
            <a:r>
              <a:rPr lang="en-US" dirty="0">
                <a:latin typeface="Aril"/>
              </a:rPr>
              <a:t> Ensure birth attendants are knowledgeable and skilled (professionals), equipments to perform delivery and post partum care for mother and baby provided. Due to being tender in age they tend to have </a:t>
            </a:r>
            <a:r>
              <a:rPr lang="en-US" dirty="0" err="1">
                <a:latin typeface="Aril"/>
              </a:rPr>
              <a:t>labour</a:t>
            </a:r>
            <a:r>
              <a:rPr lang="en-US" dirty="0">
                <a:latin typeface="Aril"/>
              </a:rPr>
              <a:t> and delivery complications which need to be monitored well through </a:t>
            </a:r>
            <a:r>
              <a:rPr lang="en-US" dirty="0" err="1">
                <a:latin typeface="Aril"/>
              </a:rPr>
              <a:t>partogram</a:t>
            </a:r>
            <a:r>
              <a:rPr lang="en-US" dirty="0">
                <a:latin typeface="Aril"/>
              </a:rPr>
              <a:t> in a well equipped health facility.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17</a:t>
            </a:fld>
            <a:endParaRPr lang="en-US"/>
          </a:p>
        </p:txBody>
      </p:sp>
      <p:sp>
        <p:nvSpPr>
          <p:cNvPr id="2" name="Content Placeholder 1"/>
          <p:cNvSpPr>
            <a:spLocks noGrp="1"/>
          </p:cNvSpPr>
          <p:nvPr>
            <p:ph idx="4294967295"/>
          </p:nvPr>
        </p:nvSpPr>
        <p:spPr>
          <a:xfrm>
            <a:off x="0" y="457200"/>
            <a:ext cx="8382000" cy="6019800"/>
          </a:xfrm>
        </p:spPr>
        <p:txBody>
          <a:bodyPr>
            <a:normAutofit fontScale="62500" lnSpcReduction="20000"/>
          </a:bodyPr>
          <a:lstStyle/>
          <a:p>
            <a:r>
              <a:rPr lang="en-US" b="1" dirty="0">
                <a:latin typeface="Aril"/>
              </a:rPr>
              <a:t>Safe motherhood cont..</a:t>
            </a:r>
          </a:p>
          <a:p>
            <a:r>
              <a:rPr lang="en-US" b="1" dirty="0">
                <a:latin typeface="Aril"/>
              </a:rPr>
              <a:t>Targeted Post partum care </a:t>
            </a:r>
            <a:r>
              <a:rPr lang="en-US" dirty="0">
                <a:latin typeface="Aril"/>
              </a:rPr>
              <a:t>- Is very critical to help the adolescent adjust to parenthood. Schedule of post natal checks should be within the 1st 48 hours, within the  1-2 weeks, at 6 weeks and 4- 6 months. This enables the young mother adjust well or else home visits can be done more frequently if need arises. </a:t>
            </a:r>
          </a:p>
          <a:p>
            <a:r>
              <a:rPr lang="en-US" b="1" dirty="0">
                <a:latin typeface="Aril"/>
              </a:rPr>
              <a:t>Maternal nutrition </a:t>
            </a:r>
            <a:r>
              <a:rPr lang="en-US" dirty="0">
                <a:latin typeface="Aril"/>
              </a:rPr>
              <a:t>is an important area as we all know that a number of adolescents may have inadequate diet which impairs healthy development. This has serious effects on the growing adolescent resulting on stunted growth and poor performance. They must be encouraged to eat well in all forms of food groups available due to nutritional requirements for growth. </a:t>
            </a:r>
          </a:p>
          <a:p>
            <a:r>
              <a:rPr lang="en-US" b="1" dirty="0">
                <a:latin typeface="Aril"/>
              </a:rPr>
              <a:t>Post abortion care </a:t>
            </a:r>
            <a:r>
              <a:rPr lang="en-US" dirty="0">
                <a:latin typeface="Aril"/>
              </a:rPr>
              <a:t>entails giving adequate care to those affected but aims at prevention by providing health information on dangers of early/pre marital sex and how to prevent unwanted pregnancy  </a:t>
            </a:r>
          </a:p>
          <a:p>
            <a:r>
              <a:rPr lang="en-US" b="1" dirty="0">
                <a:latin typeface="Aril"/>
              </a:rPr>
              <a:t>Neonatal care- </a:t>
            </a:r>
            <a:r>
              <a:rPr lang="en-US" dirty="0">
                <a:latin typeface="Aril"/>
              </a:rPr>
              <a:t>Most adolescents have complications related to pregnancy and child birth, they have higher incidences of low birth weight. Due to this the children need to be followed up at the CWC for monitoring and immunization and to provide health information on parenting.</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84E7E921-762F-48A2-9977-68D611E0A15D}" type="slidenum">
              <a:rPr lang="en-US" smtClean="0"/>
              <a:pPr/>
              <a:t>18</a:t>
            </a:fld>
            <a:endParaRPr lang="en-US"/>
          </a:p>
        </p:txBody>
      </p:sp>
      <p:sp>
        <p:nvSpPr>
          <p:cNvPr id="2" name="Content Placeholder 1"/>
          <p:cNvSpPr>
            <a:spLocks noGrp="1"/>
          </p:cNvSpPr>
          <p:nvPr>
            <p:ph idx="4294967295"/>
          </p:nvPr>
        </p:nvSpPr>
        <p:spPr>
          <a:xfrm>
            <a:off x="0" y="457200"/>
            <a:ext cx="8610600" cy="6019800"/>
          </a:xfrm>
        </p:spPr>
        <p:txBody>
          <a:bodyPr>
            <a:normAutofit fontScale="77500" lnSpcReduction="20000"/>
          </a:bodyPr>
          <a:lstStyle/>
          <a:p>
            <a:pPr>
              <a:buNone/>
            </a:pPr>
            <a:r>
              <a:rPr lang="en-US" b="1" dirty="0"/>
              <a:t>2. </a:t>
            </a:r>
            <a:r>
              <a:rPr lang="en-US" b="1" dirty="0">
                <a:latin typeface="Arial" pitchFamily="34" charset="0"/>
                <a:cs typeface="Arial" pitchFamily="34" charset="0"/>
              </a:rPr>
              <a:t>Sexual Reproductive Health Information/Guidance and </a:t>
            </a:r>
            <a:r>
              <a:rPr lang="en-US" b="1" dirty="0" err="1">
                <a:latin typeface="Arial" pitchFamily="34" charset="0"/>
                <a:cs typeface="Arial" pitchFamily="34" charset="0"/>
              </a:rPr>
              <a:t>Counselling</a:t>
            </a:r>
            <a:r>
              <a:rPr lang="en-US" b="1" dirty="0">
                <a:latin typeface="Arial" pitchFamily="34" charset="0"/>
                <a:cs typeface="Arial" pitchFamily="34" charset="0"/>
              </a:rPr>
              <a:t>;  </a:t>
            </a:r>
          </a:p>
          <a:p>
            <a:r>
              <a:rPr lang="en-US" dirty="0">
                <a:latin typeface="Arial" pitchFamily="34" charset="0"/>
                <a:cs typeface="Arial" pitchFamily="34" charset="0"/>
              </a:rPr>
              <a:t>Young people should be given adequate information on sexuality, expectations and how to defend their rights. </a:t>
            </a:r>
          </a:p>
          <a:p>
            <a:r>
              <a:rPr lang="en-US" dirty="0">
                <a:latin typeface="Arial" pitchFamily="34" charset="0"/>
                <a:cs typeface="Arial" pitchFamily="34" charset="0"/>
              </a:rPr>
              <a:t>IEC material should be available on site and take away on critical issues related to SRH as:  </a:t>
            </a:r>
          </a:p>
          <a:p>
            <a:pPr lvl="1"/>
            <a:r>
              <a:rPr lang="en-US" dirty="0" err="1">
                <a:latin typeface="Arial" pitchFamily="34" charset="0"/>
                <a:cs typeface="Arial" pitchFamily="34" charset="0"/>
              </a:rPr>
              <a:t>i</a:t>
            </a:r>
            <a:r>
              <a:rPr lang="en-US" dirty="0">
                <a:latin typeface="Arial" pitchFamily="34" charset="0"/>
                <a:cs typeface="Arial" pitchFamily="34" charset="0"/>
              </a:rPr>
              <a:t>. Life skills training to empower them to be in charge of their health </a:t>
            </a:r>
          </a:p>
          <a:p>
            <a:pPr lvl="1"/>
            <a:r>
              <a:rPr lang="en-US" dirty="0">
                <a:latin typeface="Arial" pitchFamily="34" charset="0"/>
                <a:cs typeface="Arial" pitchFamily="34" charset="0"/>
              </a:rPr>
              <a:t>ii. </a:t>
            </a:r>
            <a:r>
              <a:rPr lang="en-US" dirty="0" err="1">
                <a:latin typeface="Arial" pitchFamily="34" charset="0"/>
                <a:cs typeface="Arial" pitchFamily="34" charset="0"/>
              </a:rPr>
              <a:t>Counselling</a:t>
            </a:r>
            <a:r>
              <a:rPr lang="en-US" dirty="0">
                <a:latin typeface="Arial" pitchFamily="34" charset="0"/>
                <a:cs typeface="Arial" pitchFamily="34" charset="0"/>
              </a:rPr>
              <a:t> services on substance and drug abuse, STIs/HIV, FP etc. </a:t>
            </a:r>
          </a:p>
          <a:p>
            <a:pPr lvl="1"/>
            <a:r>
              <a:rPr lang="en-US" dirty="0">
                <a:latin typeface="Arial" pitchFamily="34" charset="0"/>
                <a:cs typeface="Arial" pitchFamily="34" charset="0"/>
              </a:rPr>
              <a:t>iii. School health talks to address critical issues as sexuality and sex education </a:t>
            </a:r>
          </a:p>
          <a:p>
            <a:pPr lvl="1"/>
            <a:r>
              <a:rPr lang="en-US" dirty="0">
                <a:latin typeface="Arial" pitchFamily="34" charset="0"/>
                <a:cs typeface="Arial" pitchFamily="34" charset="0"/>
              </a:rPr>
              <a:t>iv. Post rape care is deemed important as many children are usually helpless and the perpetrators are never charged for their actions due to fear and ignorance and socio-cultural issues. </a:t>
            </a:r>
          </a:p>
          <a:p>
            <a:pPr lvl="1"/>
            <a:r>
              <a:rPr lang="en-US" dirty="0">
                <a:latin typeface="Arial" pitchFamily="34" charset="0"/>
                <a:cs typeface="Arial" pitchFamily="34" charset="0"/>
              </a:rPr>
              <a:t>v. Referral for treatment and management in situations where the individual needs more care as necessary.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19</a:t>
            </a:fld>
            <a:endParaRPr lang="en-US"/>
          </a:p>
        </p:txBody>
      </p:sp>
      <p:sp>
        <p:nvSpPr>
          <p:cNvPr id="2" name="Content Placeholder 1"/>
          <p:cNvSpPr>
            <a:spLocks noGrp="1"/>
          </p:cNvSpPr>
          <p:nvPr>
            <p:ph idx="4294967295"/>
          </p:nvPr>
        </p:nvSpPr>
        <p:spPr>
          <a:xfrm>
            <a:off x="0" y="457200"/>
            <a:ext cx="8534400" cy="6019800"/>
          </a:xfrm>
        </p:spPr>
        <p:txBody>
          <a:bodyPr>
            <a:normAutofit fontScale="77500" lnSpcReduction="20000"/>
          </a:bodyPr>
          <a:lstStyle/>
          <a:p>
            <a:pPr>
              <a:buNone/>
            </a:pPr>
            <a:r>
              <a:rPr lang="en-US" sz="3100" b="1" dirty="0">
                <a:latin typeface="Arial" pitchFamily="34" charset="0"/>
                <a:cs typeface="Arial" pitchFamily="34" charset="0"/>
              </a:rPr>
              <a:t>The Characteristics of YFS  </a:t>
            </a:r>
          </a:p>
          <a:p>
            <a:r>
              <a:rPr lang="en-US" sz="2600" dirty="0">
                <a:latin typeface="Arial" pitchFamily="34" charset="0"/>
                <a:cs typeface="Arial" pitchFamily="34" charset="0"/>
              </a:rPr>
              <a:t>These are </a:t>
            </a:r>
            <a:r>
              <a:rPr lang="en-US" sz="2600" dirty="0" err="1">
                <a:latin typeface="Arial" pitchFamily="34" charset="0"/>
                <a:cs typeface="Arial" pitchFamily="34" charset="0"/>
              </a:rPr>
              <a:t>categorised</a:t>
            </a:r>
            <a:r>
              <a:rPr lang="en-US" sz="2600" dirty="0">
                <a:latin typeface="Arial" pitchFamily="34" charset="0"/>
                <a:cs typeface="Arial" pitchFamily="34" charset="0"/>
              </a:rPr>
              <a:t> in three main characteristics and have minimum conditions for YFS. </a:t>
            </a:r>
          </a:p>
          <a:p>
            <a:r>
              <a:rPr lang="en-US" sz="2600" dirty="0">
                <a:latin typeface="Arial" pitchFamily="34" charset="0"/>
                <a:cs typeface="Arial" pitchFamily="34" charset="0"/>
              </a:rPr>
              <a:t>These are;</a:t>
            </a:r>
          </a:p>
          <a:p>
            <a:pPr lvl="1">
              <a:buFont typeface="Wingdings" pitchFamily="2" charset="2"/>
              <a:buChar char="Ø"/>
            </a:pPr>
            <a:r>
              <a:rPr lang="en-US" sz="2600" dirty="0">
                <a:latin typeface="Arial" pitchFamily="34" charset="0"/>
                <a:cs typeface="Arial" pitchFamily="34" charset="0"/>
              </a:rPr>
              <a:t>service facility, </a:t>
            </a:r>
          </a:p>
          <a:p>
            <a:pPr lvl="1">
              <a:buFont typeface="Wingdings" pitchFamily="2" charset="2"/>
              <a:buChar char="Ø"/>
            </a:pPr>
            <a:r>
              <a:rPr lang="en-US" sz="2600" dirty="0">
                <a:latin typeface="Arial" pitchFamily="34" charset="0"/>
                <a:cs typeface="Arial" pitchFamily="34" charset="0"/>
              </a:rPr>
              <a:t>provider and staff and </a:t>
            </a:r>
          </a:p>
          <a:p>
            <a:pPr lvl="1">
              <a:buFont typeface="Wingdings" pitchFamily="2" charset="2"/>
              <a:buChar char="Ø"/>
            </a:pPr>
            <a:r>
              <a:rPr lang="en-US" sz="2600" dirty="0">
                <a:latin typeface="Arial" pitchFamily="34" charset="0"/>
                <a:cs typeface="Arial" pitchFamily="34" charset="0"/>
              </a:rPr>
              <a:t>supportive elements of YFS/Operational.   </a:t>
            </a:r>
          </a:p>
          <a:p>
            <a:pPr>
              <a:buNone/>
            </a:pPr>
            <a:r>
              <a:rPr lang="en-US" sz="2600" b="1" dirty="0">
                <a:latin typeface="Arial" pitchFamily="34" charset="0"/>
                <a:cs typeface="Arial" pitchFamily="34" charset="0"/>
              </a:rPr>
              <a:t>1. Service facility characteristics  </a:t>
            </a:r>
          </a:p>
          <a:p>
            <a:r>
              <a:rPr lang="en-US" sz="2600" dirty="0">
                <a:latin typeface="Arial" pitchFamily="34" charset="0"/>
                <a:cs typeface="Arial" pitchFamily="34" charset="0"/>
              </a:rPr>
              <a:t>Service facility characteristics entail how our clinics should be </a:t>
            </a:r>
            <a:r>
              <a:rPr lang="en-US" sz="2600" dirty="0" err="1">
                <a:latin typeface="Arial" pitchFamily="34" charset="0"/>
                <a:cs typeface="Arial" pitchFamily="34" charset="0"/>
              </a:rPr>
              <a:t>organised</a:t>
            </a:r>
            <a:r>
              <a:rPr lang="en-US" sz="2600" dirty="0">
                <a:latin typeface="Arial" pitchFamily="34" charset="0"/>
                <a:cs typeface="Arial" pitchFamily="34" charset="0"/>
              </a:rPr>
              <a:t> to meet the needs of Youths as follows;  </a:t>
            </a:r>
          </a:p>
          <a:p>
            <a:pPr>
              <a:buNone/>
            </a:pPr>
            <a:r>
              <a:rPr lang="en-US" sz="2600" dirty="0" err="1">
                <a:latin typeface="Arial" pitchFamily="34" charset="0"/>
                <a:cs typeface="Arial" pitchFamily="34" charset="0"/>
              </a:rPr>
              <a:t>i</a:t>
            </a:r>
            <a:r>
              <a:rPr lang="en-US" sz="2600" dirty="0">
                <a:latin typeface="Arial" pitchFamily="34" charset="0"/>
                <a:cs typeface="Arial" pitchFamily="34" charset="0"/>
              </a:rPr>
              <a:t>. They should be accessible and are at convenient location to all, with flexible timing to allow the youths use those services for longer periods covering even weekends. </a:t>
            </a:r>
          </a:p>
          <a:p>
            <a:pPr>
              <a:buNone/>
            </a:pPr>
            <a:r>
              <a:rPr lang="en-US" sz="2600" dirty="0">
                <a:latin typeface="Arial" pitchFamily="34" charset="0"/>
                <a:cs typeface="Arial" pitchFamily="34" charset="0"/>
              </a:rPr>
              <a:t>ii. Safe and basic range of services to meet their needs should be available </a:t>
            </a:r>
          </a:p>
          <a:p>
            <a:pPr>
              <a:buNone/>
            </a:pPr>
            <a:r>
              <a:rPr lang="en-US" sz="2600" dirty="0">
                <a:latin typeface="Arial" pitchFamily="34" charset="0"/>
                <a:cs typeface="Arial" pitchFamily="34" charset="0"/>
              </a:rPr>
              <a:t>iii. Conducive environment allowing privacy and confidentiality is advisable to prevent </a:t>
            </a:r>
            <a:r>
              <a:rPr lang="en-US" sz="2600" dirty="0" err="1">
                <a:latin typeface="Arial" pitchFamily="34" charset="0"/>
                <a:cs typeface="Arial" pitchFamily="34" charset="0"/>
              </a:rPr>
              <a:t>stigmatisation</a:t>
            </a:r>
            <a:r>
              <a:rPr lang="en-US" sz="2600" dirty="0">
                <a:latin typeface="Arial" pitchFamily="34" charset="0"/>
                <a:cs typeface="Arial" pitchFamily="34" charset="0"/>
              </a:rPr>
              <a:t> that enables them use the facility. </a:t>
            </a:r>
          </a:p>
          <a:p>
            <a:pPr>
              <a:buNone/>
            </a:pPr>
            <a:r>
              <a:rPr lang="en-US" sz="2600" dirty="0">
                <a:latin typeface="Arial" pitchFamily="34" charset="0"/>
                <a:cs typeface="Arial" pitchFamily="34" charset="0"/>
              </a:rPr>
              <a:t>iv. Policies that </a:t>
            </a:r>
            <a:r>
              <a:rPr lang="en-US" sz="2600" dirty="0" err="1">
                <a:latin typeface="Arial" pitchFamily="34" charset="0"/>
                <a:cs typeface="Arial" pitchFamily="34" charset="0"/>
              </a:rPr>
              <a:t>favour</a:t>
            </a:r>
            <a:r>
              <a:rPr lang="en-US" sz="2600" dirty="0">
                <a:latin typeface="Arial" pitchFamily="34" charset="0"/>
                <a:cs typeface="Arial" pitchFamily="34" charset="0"/>
              </a:rPr>
              <a:t> and support provision of YFS should be implemented  appropriately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a:bodyPr>
          <a:lstStyle/>
          <a:p>
            <a:r>
              <a:rPr lang="en-US" sz="2800" dirty="0"/>
              <a:t>Definition of terms</a:t>
            </a:r>
          </a:p>
        </p:txBody>
      </p:sp>
      <p:sp>
        <p:nvSpPr>
          <p:cNvPr id="2" name="Content Placeholder 1"/>
          <p:cNvSpPr>
            <a:spLocks noGrp="1"/>
          </p:cNvSpPr>
          <p:nvPr>
            <p:ph idx="1"/>
          </p:nvPr>
        </p:nvSpPr>
        <p:spPr>
          <a:xfrm>
            <a:off x="457200" y="914400"/>
            <a:ext cx="8229600" cy="5092891"/>
          </a:xfrm>
        </p:spPr>
        <p:txBody>
          <a:bodyPr>
            <a:normAutofit fontScale="77500" lnSpcReduction="20000"/>
          </a:bodyPr>
          <a:lstStyle/>
          <a:p>
            <a:r>
              <a:rPr lang="en-US" b="1" dirty="0">
                <a:latin typeface="Aril"/>
              </a:rPr>
              <a:t>Adolescence</a:t>
            </a:r>
            <a:r>
              <a:rPr lang="en-US" dirty="0">
                <a:latin typeface="Aril"/>
              </a:rPr>
              <a:t> A transition period between childhood and adulthood. </a:t>
            </a:r>
          </a:p>
          <a:p>
            <a:r>
              <a:rPr lang="en-US" dirty="0">
                <a:latin typeface="Aril"/>
              </a:rPr>
              <a:t>The period is characterized by rapid growth and maturation as the individual reaches puberty.  </a:t>
            </a:r>
          </a:p>
          <a:p>
            <a:r>
              <a:rPr lang="en-US" dirty="0">
                <a:latin typeface="Aril"/>
              </a:rPr>
              <a:t>It is the most colorful years of life as the teenage want to be appreciated for who they are and seek affection and attention.   </a:t>
            </a:r>
          </a:p>
          <a:p>
            <a:r>
              <a:rPr lang="en-US" dirty="0">
                <a:latin typeface="Aril"/>
              </a:rPr>
              <a:t>The onset of adolescence varies from one individual to the other, and between the two sexes.  </a:t>
            </a:r>
          </a:p>
          <a:p>
            <a:r>
              <a:rPr lang="en-US" dirty="0">
                <a:latin typeface="Aril"/>
              </a:rPr>
              <a:t>In girls, it may begin as early as 9 years while in boys it may begin at 12 years.  </a:t>
            </a:r>
          </a:p>
          <a:p>
            <a:r>
              <a:rPr lang="en-US" dirty="0">
                <a:latin typeface="Aril"/>
              </a:rPr>
              <a:t>The two sexes share an approximate range marking adolescence from 10-19 and youth 15-24 years (WHO in MOH, 2003).    </a:t>
            </a:r>
          </a:p>
        </p:txBody>
      </p:sp>
      <p:sp>
        <p:nvSpPr>
          <p:cNvPr id="4" name="Date Placeholder 3"/>
          <p:cNvSpPr>
            <a:spLocks noGrp="1"/>
          </p:cNvSpPr>
          <p:nvPr>
            <p:ph type="dt" sz="half" idx="10"/>
          </p:nvPr>
        </p:nvSpPr>
        <p:spPr/>
        <p:txBody>
          <a:bodyPr/>
          <a:lstStyle/>
          <a:p>
            <a:fld id="{D1B34341-BC9D-432D-941C-4CC84A0D746C}" type="datetime1">
              <a:rPr lang="en-US" smtClean="0"/>
              <a:pPr/>
              <a:t>6/9/2021</a:t>
            </a:fld>
            <a:endParaRPr lang="en-US"/>
          </a:p>
        </p:txBody>
      </p:sp>
      <p:sp>
        <p:nvSpPr>
          <p:cNvPr id="6" name="Footer Placeholder 5"/>
          <p:cNvSpPr>
            <a:spLocks noGrp="1"/>
          </p:cNvSpPr>
          <p:nvPr>
            <p:ph type="ftr" sz="quarter" idx="11"/>
          </p:nvPr>
        </p:nvSpPr>
        <p:spPr/>
        <p:txBody>
          <a:bodyPr/>
          <a:lstStyle/>
          <a:p>
            <a:r>
              <a:rPr lang="en-US"/>
              <a:t>ASRH notes</a:t>
            </a:r>
          </a:p>
        </p:txBody>
      </p:sp>
      <p:sp>
        <p:nvSpPr>
          <p:cNvPr id="5" name="Slide Number Placeholder 4"/>
          <p:cNvSpPr>
            <a:spLocks noGrp="1"/>
          </p:cNvSpPr>
          <p:nvPr>
            <p:ph type="sldNum" sz="quarter" idx="12"/>
          </p:nvPr>
        </p:nvSpPr>
        <p:spPr/>
        <p:txBody>
          <a:bodyPr/>
          <a:lstStyle/>
          <a:p>
            <a:fld id="{3AED6D4C-AC93-4C86-B9C3-FBC5607E5850}"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20</a:t>
            </a:fld>
            <a:endParaRPr lang="en-US"/>
          </a:p>
        </p:txBody>
      </p:sp>
      <p:sp>
        <p:nvSpPr>
          <p:cNvPr id="2" name="Content Placeholder 1"/>
          <p:cNvSpPr>
            <a:spLocks noGrp="1"/>
          </p:cNvSpPr>
          <p:nvPr>
            <p:ph idx="4294967295"/>
          </p:nvPr>
        </p:nvSpPr>
        <p:spPr>
          <a:xfrm>
            <a:off x="0" y="381000"/>
            <a:ext cx="8610600" cy="6172200"/>
          </a:xfrm>
        </p:spPr>
        <p:txBody>
          <a:bodyPr>
            <a:normAutofit fontScale="92500" lnSpcReduction="20000"/>
          </a:bodyPr>
          <a:lstStyle/>
          <a:p>
            <a:pPr>
              <a:buNone/>
            </a:pPr>
            <a:r>
              <a:rPr lang="en-US" b="1" dirty="0"/>
              <a:t>2. Provider and staff characteristics </a:t>
            </a:r>
          </a:p>
          <a:p>
            <a:pPr>
              <a:buNone/>
            </a:pPr>
            <a:r>
              <a:rPr lang="en-US" dirty="0"/>
              <a:t>Service providers should be knowledgeable, skilled and with right attitude  to accept and respect individual choices.   </a:t>
            </a:r>
          </a:p>
          <a:p>
            <a:pPr lvl="1">
              <a:buNone/>
            </a:pPr>
            <a:r>
              <a:rPr lang="en-US" dirty="0" err="1"/>
              <a:t>i</a:t>
            </a:r>
            <a:r>
              <a:rPr lang="en-US" dirty="0"/>
              <a:t>. Where applicable peer service providers encouraged as they can best deal with them as they can talk same language </a:t>
            </a:r>
          </a:p>
          <a:p>
            <a:pPr lvl="1">
              <a:buNone/>
            </a:pPr>
            <a:r>
              <a:rPr lang="en-US" dirty="0"/>
              <a:t>ii.     Adequate time for client provider interaction allowed to create rapport to allow  </a:t>
            </a:r>
          </a:p>
          <a:p>
            <a:pPr lvl="1">
              <a:buNone/>
            </a:pPr>
            <a:r>
              <a:rPr lang="en-US" dirty="0"/>
              <a:t>iii. Provider should receive support and supervision constantly by the superiors. Supervision allows evaluation if guidelines/policies and client rights are observed. </a:t>
            </a:r>
          </a:p>
          <a:p>
            <a:pPr lvl="1">
              <a:buNone/>
            </a:pPr>
            <a:r>
              <a:rPr lang="en-US" dirty="0"/>
              <a:t>iv. All staffs in the facility should respond positively to the clients to create a conducive environment for the clients as they enter from the gate  </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0C11E0-3FAC-48B6-B519-6687C7F09944}" type="datetime1">
              <a:rPr lang="en-US" smtClean="0"/>
              <a:pPr/>
              <a:t>6/9/2021</a:t>
            </a:fld>
            <a:endParaRPr lang="en-US"/>
          </a:p>
        </p:txBody>
      </p:sp>
      <p:sp>
        <p:nvSpPr>
          <p:cNvPr id="6" name="Footer Placeholder 5"/>
          <p:cNvSpPr>
            <a:spLocks noGrp="1"/>
          </p:cNvSpPr>
          <p:nvPr>
            <p:ph type="ftr" sz="quarter" idx="11"/>
          </p:nvPr>
        </p:nvSpPr>
        <p:spPr/>
        <p:txBody>
          <a:bodyPr/>
          <a:lstStyle/>
          <a:p>
            <a:r>
              <a:rPr lang="en-US"/>
              <a:t>ASRH notes</a:t>
            </a:r>
          </a:p>
        </p:txBody>
      </p:sp>
      <p:sp>
        <p:nvSpPr>
          <p:cNvPr id="5" name="Slide Number Placeholder 4"/>
          <p:cNvSpPr>
            <a:spLocks noGrp="1"/>
          </p:cNvSpPr>
          <p:nvPr>
            <p:ph type="sldNum" sz="quarter" idx="12"/>
          </p:nvPr>
        </p:nvSpPr>
        <p:spPr/>
        <p:txBody>
          <a:bodyPr/>
          <a:lstStyle/>
          <a:p>
            <a:fld id="{84E7E921-762F-48A2-9977-68D611E0A15D}" type="slidenum">
              <a:rPr lang="en-US" smtClean="0"/>
              <a:pPr/>
              <a:t>21</a:t>
            </a:fld>
            <a:endParaRPr lang="en-US"/>
          </a:p>
        </p:txBody>
      </p:sp>
      <p:sp>
        <p:nvSpPr>
          <p:cNvPr id="2" name="Content Placeholder 1"/>
          <p:cNvSpPr>
            <a:spLocks noGrp="1"/>
          </p:cNvSpPr>
          <p:nvPr>
            <p:ph idx="4294967295"/>
          </p:nvPr>
        </p:nvSpPr>
        <p:spPr>
          <a:xfrm>
            <a:off x="0" y="304800"/>
            <a:ext cx="8610600" cy="6553200"/>
          </a:xfrm>
        </p:spPr>
        <p:txBody>
          <a:bodyPr>
            <a:normAutofit fontScale="55000" lnSpcReduction="20000"/>
          </a:bodyPr>
          <a:lstStyle/>
          <a:p>
            <a:pPr>
              <a:buNone/>
            </a:pPr>
            <a:r>
              <a:rPr lang="en-US" sz="3600" b="1" dirty="0">
                <a:latin typeface="Aril"/>
              </a:rPr>
              <a:t>3. Supportive elements of YFS/Operational </a:t>
            </a:r>
          </a:p>
          <a:p>
            <a:pPr>
              <a:buNone/>
            </a:pPr>
            <a:r>
              <a:rPr lang="en-US" sz="3600" b="1" dirty="0">
                <a:latin typeface="Aril"/>
              </a:rPr>
              <a:t>Characteristics should allow:  </a:t>
            </a:r>
          </a:p>
          <a:p>
            <a:pPr lvl="1">
              <a:buNone/>
            </a:pPr>
            <a:r>
              <a:rPr lang="en-US" sz="3600" dirty="0" err="1">
                <a:latin typeface="Aril"/>
              </a:rPr>
              <a:t>i</a:t>
            </a:r>
            <a:r>
              <a:rPr lang="en-US" sz="3600" dirty="0">
                <a:latin typeface="Aril"/>
              </a:rPr>
              <a:t>. Youth involvement in planning, implementation, monitoring and evaluation of services for ownership </a:t>
            </a:r>
          </a:p>
          <a:p>
            <a:pPr lvl="1">
              <a:buNone/>
            </a:pPr>
            <a:r>
              <a:rPr lang="en-US" sz="3600" dirty="0">
                <a:latin typeface="Aril"/>
              </a:rPr>
              <a:t>ii. Group discussion available on all aspects of youth concerns to provide support and deeper understanding </a:t>
            </a:r>
          </a:p>
          <a:p>
            <a:pPr lvl="1">
              <a:buNone/>
            </a:pPr>
            <a:r>
              <a:rPr lang="en-US" sz="3600" dirty="0">
                <a:latin typeface="Aril"/>
              </a:rPr>
              <a:t>iii. Young men and women welcomed and encouraged to visit so as to promote shared responsibility among friends and partners </a:t>
            </a:r>
          </a:p>
          <a:p>
            <a:pPr lvl="1">
              <a:buNone/>
            </a:pPr>
            <a:r>
              <a:rPr lang="en-US" sz="3600" dirty="0">
                <a:latin typeface="Aril"/>
              </a:rPr>
              <a:t>iv. A functional referral mechanism when certain services are not available </a:t>
            </a:r>
          </a:p>
          <a:p>
            <a:pPr lvl="1">
              <a:buNone/>
            </a:pPr>
            <a:r>
              <a:rPr lang="en-US" sz="3600" dirty="0">
                <a:latin typeface="Aril"/>
              </a:rPr>
              <a:t>v. Services to the young should be affordable, both the government and parents avail resources or free. </a:t>
            </a:r>
          </a:p>
          <a:p>
            <a:pPr lvl="1">
              <a:buNone/>
            </a:pPr>
            <a:r>
              <a:rPr lang="en-US" sz="3600" dirty="0">
                <a:latin typeface="Aril"/>
              </a:rPr>
              <a:t>vi. Delay in procedures as pelvic examination and screening until when trust is developed </a:t>
            </a:r>
          </a:p>
          <a:p>
            <a:pPr lvl="1">
              <a:buNone/>
            </a:pPr>
            <a:r>
              <a:rPr lang="en-US" sz="3600" dirty="0">
                <a:latin typeface="Aril"/>
              </a:rPr>
              <a:t>vii. Wide range of services to be availed to meet widest range of needs </a:t>
            </a:r>
          </a:p>
          <a:p>
            <a:pPr lvl="1">
              <a:buNone/>
            </a:pPr>
            <a:r>
              <a:rPr lang="en-US" sz="3600" dirty="0">
                <a:latin typeface="Aril"/>
              </a:rPr>
              <a:t>viii. Educational material should be available and even the take away materials for reference. </a:t>
            </a:r>
          </a:p>
          <a:p>
            <a:pPr lvl="1">
              <a:buNone/>
            </a:pPr>
            <a:r>
              <a:rPr lang="en-US" sz="3600" dirty="0">
                <a:latin typeface="Aril"/>
              </a:rPr>
              <a:t>ix. Community mobilization for support and to know what is offered to their children </a:t>
            </a:r>
          </a:p>
          <a:p>
            <a:pPr lvl="1">
              <a:buNone/>
            </a:pPr>
            <a:r>
              <a:rPr lang="en-US" sz="3600" dirty="0">
                <a:latin typeface="Aril"/>
              </a:rPr>
              <a:t>x. Publicity and recruitment of members to popularize the YFS and to inform and reassure youths of the services </a:t>
            </a:r>
          </a:p>
          <a:p>
            <a:pPr lvl="1">
              <a:buNone/>
            </a:pPr>
            <a:r>
              <a:rPr lang="en-US" sz="3600" dirty="0">
                <a:latin typeface="Aril"/>
              </a:rPr>
              <a:t>xi. Inbuilt monitoring and evaluation </a:t>
            </a:r>
            <a:r>
              <a:rPr lang="en-US" sz="3600" dirty="0"/>
              <a:t>system to allow improvement on the services provided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22</a:t>
            </a:fld>
            <a:endParaRPr lang="en-US"/>
          </a:p>
        </p:txBody>
      </p:sp>
      <p:sp>
        <p:nvSpPr>
          <p:cNvPr id="2" name="Content Placeholder 1"/>
          <p:cNvSpPr>
            <a:spLocks noGrp="1"/>
          </p:cNvSpPr>
          <p:nvPr>
            <p:ph idx="4294967295"/>
          </p:nvPr>
        </p:nvSpPr>
        <p:spPr>
          <a:xfrm>
            <a:off x="0" y="533400"/>
            <a:ext cx="8458200" cy="5943600"/>
          </a:xfrm>
        </p:spPr>
        <p:txBody>
          <a:bodyPr>
            <a:normAutofit fontScale="92500" lnSpcReduction="20000"/>
          </a:bodyPr>
          <a:lstStyle/>
          <a:p>
            <a:r>
              <a:rPr lang="en-US" dirty="0">
                <a:latin typeface="Aril"/>
              </a:rPr>
              <a:t>In summary the Minimum conditions of YFS should be: </a:t>
            </a:r>
          </a:p>
          <a:p>
            <a:pPr lvl="1">
              <a:buFont typeface="Wingdings" pitchFamily="2" charset="2"/>
              <a:buChar char="Ø"/>
            </a:pPr>
            <a:r>
              <a:rPr lang="en-US" dirty="0">
                <a:latin typeface="Aril"/>
              </a:rPr>
              <a:t>Affordable and accessible </a:t>
            </a:r>
          </a:p>
          <a:p>
            <a:pPr lvl="1">
              <a:buFont typeface="Wingdings" pitchFamily="2" charset="2"/>
              <a:buChar char="Ø"/>
            </a:pPr>
            <a:r>
              <a:rPr lang="en-US" dirty="0">
                <a:latin typeface="Aril"/>
              </a:rPr>
              <a:t>Safe and basic range of services </a:t>
            </a:r>
          </a:p>
          <a:p>
            <a:pPr lvl="1">
              <a:buFont typeface="Wingdings" pitchFamily="2" charset="2"/>
              <a:buChar char="Ø"/>
            </a:pPr>
            <a:r>
              <a:rPr lang="en-US" dirty="0">
                <a:latin typeface="Aril"/>
              </a:rPr>
              <a:t>Privacy and confidentiality </a:t>
            </a:r>
          </a:p>
          <a:p>
            <a:pPr lvl="1">
              <a:buFont typeface="Wingdings" pitchFamily="2" charset="2"/>
              <a:buChar char="Ø"/>
            </a:pPr>
            <a:r>
              <a:rPr lang="en-US" dirty="0">
                <a:latin typeface="Aril"/>
              </a:rPr>
              <a:t>Provider competence and positive attitude towards adolescents</a:t>
            </a:r>
          </a:p>
          <a:p>
            <a:pPr lvl="1">
              <a:buFont typeface="Wingdings" pitchFamily="2" charset="2"/>
              <a:buChar char="Ø"/>
            </a:pPr>
            <a:r>
              <a:rPr lang="en-US" dirty="0">
                <a:latin typeface="Aril"/>
              </a:rPr>
              <a:t>Quality services and consistency </a:t>
            </a:r>
          </a:p>
          <a:p>
            <a:pPr lvl="1">
              <a:buFont typeface="Wingdings" pitchFamily="2" charset="2"/>
              <a:buChar char="Ø"/>
            </a:pPr>
            <a:r>
              <a:rPr lang="en-US" dirty="0">
                <a:latin typeface="Aril"/>
              </a:rPr>
              <a:t>Reliability and sustainability </a:t>
            </a:r>
          </a:p>
          <a:p>
            <a:pPr lvl="1">
              <a:buFont typeface="Wingdings" pitchFamily="2" charset="2"/>
              <a:buChar char="Ø"/>
            </a:pPr>
            <a:r>
              <a:rPr lang="en-US" dirty="0">
                <a:latin typeface="Aril"/>
              </a:rPr>
              <a:t>Inbuilt monitoring and evaluation system </a:t>
            </a:r>
          </a:p>
          <a:p>
            <a:r>
              <a:rPr lang="en-US" dirty="0">
                <a:latin typeface="Aril"/>
              </a:rPr>
              <a:t>These minimum conditions can be delivered through three main models for YFS and each has recommended Essential Service Package by MOH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23</a:t>
            </a:fld>
            <a:endParaRPr lang="en-US"/>
          </a:p>
        </p:txBody>
      </p:sp>
      <p:sp>
        <p:nvSpPr>
          <p:cNvPr id="2" name="Content Placeholder 1"/>
          <p:cNvSpPr>
            <a:spLocks noGrp="1"/>
          </p:cNvSpPr>
          <p:nvPr>
            <p:ph idx="4294967295"/>
          </p:nvPr>
        </p:nvSpPr>
        <p:spPr>
          <a:xfrm>
            <a:off x="0" y="381000"/>
            <a:ext cx="8382000" cy="6172200"/>
          </a:xfrm>
        </p:spPr>
        <p:txBody>
          <a:bodyPr>
            <a:normAutofit fontScale="55000" lnSpcReduction="20000"/>
          </a:bodyPr>
          <a:lstStyle/>
          <a:p>
            <a:pPr>
              <a:buNone/>
            </a:pPr>
            <a:r>
              <a:rPr lang="en-US" b="1" dirty="0">
                <a:latin typeface="Arial" pitchFamily="34" charset="0"/>
                <a:cs typeface="Arial" pitchFamily="34" charset="0"/>
              </a:rPr>
              <a:t>1. Youth- Centre Based Model   </a:t>
            </a:r>
          </a:p>
          <a:p>
            <a:pPr>
              <a:buNone/>
            </a:pPr>
            <a:r>
              <a:rPr lang="en-US" dirty="0">
                <a:latin typeface="Arial" pitchFamily="34" charset="0"/>
                <a:cs typeface="Arial" pitchFamily="34" charset="0"/>
              </a:rPr>
              <a:t>1.Counseling services on: </a:t>
            </a:r>
          </a:p>
          <a:p>
            <a:pPr lvl="1">
              <a:buFont typeface="Wingdings" pitchFamily="2" charset="2"/>
              <a:buChar char="Ø"/>
            </a:pPr>
            <a:r>
              <a:rPr lang="en-US" dirty="0">
                <a:latin typeface="Arial" pitchFamily="34" charset="0"/>
                <a:cs typeface="Arial" pitchFamily="34" charset="0"/>
              </a:rPr>
              <a:t> Nutrition which should help the adolescents as they grow up </a:t>
            </a:r>
          </a:p>
          <a:p>
            <a:pPr lvl="1">
              <a:buFont typeface="Wingdings" pitchFamily="2" charset="2"/>
              <a:buChar char="Ø"/>
            </a:pPr>
            <a:r>
              <a:rPr lang="en-US" dirty="0">
                <a:latin typeface="Arial" pitchFamily="34" charset="0"/>
                <a:cs typeface="Arial" pitchFamily="34" charset="0"/>
              </a:rPr>
              <a:t> Sexuality and responsible relationships, encouraging  abstinence to prevent        STIs and HIV/AIDS, pregnancy and unsafe abortion and prevention of abortion </a:t>
            </a:r>
          </a:p>
          <a:p>
            <a:pPr lvl="1">
              <a:buFont typeface="Wingdings" pitchFamily="2" charset="2"/>
              <a:buChar char="Ø"/>
            </a:pPr>
            <a:r>
              <a:rPr lang="en-US" dirty="0">
                <a:latin typeface="Arial" pitchFamily="34" charset="0"/>
                <a:cs typeface="Arial" pitchFamily="34" charset="0"/>
              </a:rPr>
              <a:t> Careers development and to avoid substance &amp; drug abuse which can ruin their future </a:t>
            </a:r>
          </a:p>
          <a:p>
            <a:pPr lvl="1">
              <a:buFont typeface="Wingdings" pitchFamily="2" charset="2"/>
              <a:buChar char="Ø"/>
            </a:pPr>
            <a:r>
              <a:rPr lang="en-US" dirty="0">
                <a:latin typeface="Arial" pitchFamily="34" charset="0"/>
                <a:cs typeface="Arial" pitchFamily="34" charset="0"/>
              </a:rPr>
              <a:t> Rape prevention by </a:t>
            </a:r>
            <a:r>
              <a:rPr lang="en-US" dirty="0" err="1">
                <a:latin typeface="Arial" pitchFamily="34" charset="0"/>
                <a:cs typeface="Arial" pitchFamily="34" charset="0"/>
              </a:rPr>
              <a:t>counselling</a:t>
            </a:r>
            <a:r>
              <a:rPr lang="en-US" dirty="0">
                <a:latin typeface="Arial" pitchFamily="34" charset="0"/>
                <a:cs typeface="Arial" pitchFamily="34" charset="0"/>
              </a:rPr>
              <a:t> them to look for assistance in time  in case they are raped </a:t>
            </a:r>
          </a:p>
          <a:p>
            <a:pPr lvl="1">
              <a:buFont typeface="Wingdings" pitchFamily="2" charset="2"/>
              <a:buChar char="Ø"/>
            </a:pPr>
            <a:r>
              <a:rPr lang="en-US" dirty="0">
                <a:latin typeface="Arial" pitchFamily="34" charset="0"/>
                <a:cs typeface="Arial" pitchFamily="34" charset="0"/>
              </a:rPr>
              <a:t> Contraception is safe if used properly but does not prevent STIS/HIV except  For condoms </a:t>
            </a:r>
          </a:p>
          <a:p>
            <a:pPr lvl="1">
              <a:buFont typeface="Wingdings" pitchFamily="2" charset="2"/>
              <a:buChar char="Ø"/>
            </a:pPr>
            <a:r>
              <a:rPr lang="en-US" dirty="0">
                <a:latin typeface="Arial" pitchFamily="34" charset="0"/>
                <a:cs typeface="Arial" pitchFamily="34" charset="0"/>
              </a:rPr>
              <a:t> Ante natal care during pregnancy &amp; post natal care following deliveries  </a:t>
            </a:r>
          </a:p>
          <a:p>
            <a:pPr lvl="1">
              <a:buFont typeface="Wingdings" pitchFamily="2" charset="2"/>
              <a:buChar char="Ø"/>
            </a:pPr>
            <a:r>
              <a:rPr lang="en-US" dirty="0">
                <a:latin typeface="Arial" pitchFamily="34" charset="0"/>
                <a:cs typeface="Arial" pitchFamily="34" charset="0"/>
              </a:rPr>
              <a:t> Male involvement in RH encouraged and both partners should participate in Parenting </a:t>
            </a:r>
          </a:p>
          <a:p>
            <a:pPr lvl="1">
              <a:buFont typeface="Wingdings" pitchFamily="2" charset="2"/>
              <a:buChar char="Ø"/>
            </a:pPr>
            <a:r>
              <a:rPr lang="en-US" dirty="0">
                <a:latin typeface="Arial" pitchFamily="34" charset="0"/>
                <a:cs typeface="Arial" pitchFamily="34" charset="0"/>
              </a:rPr>
              <a:t> Skilled attendance to be sought whenever they feel the need than staying at home  </a:t>
            </a:r>
          </a:p>
          <a:p>
            <a:pPr>
              <a:buNone/>
            </a:pPr>
            <a:r>
              <a:rPr lang="en-US" dirty="0">
                <a:latin typeface="Arial" pitchFamily="34" charset="0"/>
                <a:cs typeface="Arial" pitchFamily="34" charset="0"/>
              </a:rPr>
              <a:t>2.Screening and treatment of STIs </a:t>
            </a:r>
          </a:p>
          <a:p>
            <a:pPr>
              <a:buNone/>
            </a:pPr>
            <a:r>
              <a:rPr lang="en-US" dirty="0">
                <a:latin typeface="Arial" pitchFamily="34" charset="0"/>
                <a:cs typeface="Arial" pitchFamily="34" charset="0"/>
              </a:rPr>
              <a:t>3.Voluntary </a:t>
            </a:r>
            <a:r>
              <a:rPr lang="en-US" dirty="0" err="1">
                <a:latin typeface="Arial" pitchFamily="34" charset="0"/>
                <a:cs typeface="Arial" pitchFamily="34" charset="0"/>
              </a:rPr>
              <a:t>Counselling</a:t>
            </a:r>
            <a:r>
              <a:rPr lang="en-US" dirty="0">
                <a:latin typeface="Arial" pitchFamily="34" charset="0"/>
                <a:cs typeface="Arial" pitchFamily="34" charset="0"/>
              </a:rPr>
              <a:t> and Testing (VCT) </a:t>
            </a:r>
          </a:p>
          <a:p>
            <a:pPr>
              <a:buNone/>
            </a:pPr>
            <a:r>
              <a:rPr lang="en-US" dirty="0">
                <a:latin typeface="Arial" pitchFamily="34" charset="0"/>
                <a:cs typeface="Arial" pitchFamily="34" charset="0"/>
              </a:rPr>
              <a:t>4.Provision of Education &amp; Information on RH </a:t>
            </a:r>
          </a:p>
          <a:p>
            <a:pPr>
              <a:buNone/>
            </a:pPr>
            <a:r>
              <a:rPr lang="en-US" dirty="0">
                <a:latin typeface="Arial" pitchFamily="34" charset="0"/>
                <a:cs typeface="Arial" pitchFamily="34" charset="0"/>
              </a:rPr>
              <a:t>5.Availability of audio/visual material </a:t>
            </a:r>
          </a:p>
          <a:p>
            <a:pPr>
              <a:buNone/>
            </a:pPr>
            <a:r>
              <a:rPr lang="en-US" dirty="0">
                <a:latin typeface="Arial" pitchFamily="34" charset="0"/>
                <a:cs typeface="Arial" pitchFamily="34" charset="0"/>
              </a:rPr>
              <a:t>6.Provision of contraceptives </a:t>
            </a:r>
          </a:p>
          <a:p>
            <a:pPr>
              <a:buNone/>
            </a:pPr>
            <a:r>
              <a:rPr lang="en-US" dirty="0">
                <a:latin typeface="Arial" pitchFamily="34" charset="0"/>
                <a:cs typeface="Arial" pitchFamily="34" charset="0"/>
              </a:rPr>
              <a:t>7.Promotinng community based &amp;school based outreach activities</a:t>
            </a:r>
          </a:p>
          <a:p>
            <a:pPr>
              <a:buNone/>
            </a:pPr>
            <a:r>
              <a:rPr lang="en-US" dirty="0">
                <a:latin typeface="Arial" pitchFamily="34" charset="0"/>
                <a:cs typeface="Arial" pitchFamily="34" charset="0"/>
              </a:rPr>
              <a:t>8. Recreational facilities (In &amp;Out door) where possible. Linkage to school to school &amp; clinic based models.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24</a:t>
            </a:fld>
            <a:endParaRPr lang="en-US"/>
          </a:p>
        </p:txBody>
      </p:sp>
      <p:sp>
        <p:nvSpPr>
          <p:cNvPr id="2" name="Content Placeholder 1"/>
          <p:cNvSpPr>
            <a:spLocks noGrp="1"/>
          </p:cNvSpPr>
          <p:nvPr>
            <p:ph idx="4294967295"/>
          </p:nvPr>
        </p:nvSpPr>
        <p:spPr>
          <a:xfrm>
            <a:off x="0" y="304800"/>
            <a:ext cx="8915400" cy="6324600"/>
          </a:xfrm>
        </p:spPr>
        <p:txBody>
          <a:bodyPr>
            <a:noAutofit/>
          </a:bodyPr>
          <a:lstStyle/>
          <a:p>
            <a:pPr>
              <a:buNone/>
            </a:pPr>
            <a:r>
              <a:rPr lang="en-US" sz="2000" b="1" dirty="0">
                <a:latin typeface="Aril"/>
              </a:rPr>
              <a:t>2. Clinic Based Model </a:t>
            </a:r>
            <a:r>
              <a:rPr lang="en-US" sz="2000" dirty="0">
                <a:latin typeface="Aril"/>
              </a:rPr>
              <a:t> </a:t>
            </a:r>
          </a:p>
          <a:p>
            <a:pPr>
              <a:buNone/>
            </a:pPr>
            <a:r>
              <a:rPr lang="en-US" sz="2000" dirty="0">
                <a:latin typeface="Aril"/>
              </a:rPr>
              <a:t>1.Counseling services continued on </a:t>
            </a:r>
          </a:p>
          <a:p>
            <a:pPr lvl="1">
              <a:buFont typeface="Wingdings" pitchFamily="2" charset="2"/>
              <a:buChar char="Ø"/>
            </a:pPr>
            <a:r>
              <a:rPr lang="en-US" sz="2000" dirty="0">
                <a:latin typeface="Aril"/>
              </a:rPr>
              <a:t>Nutrition which should help the adolescents as they grow up</a:t>
            </a:r>
          </a:p>
          <a:p>
            <a:pPr lvl="1">
              <a:buFont typeface="Wingdings" pitchFamily="2" charset="2"/>
              <a:buChar char="Ø"/>
            </a:pPr>
            <a:r>
              <a:rPr lang="en-US" sz="2000" dirty="0">
                <a:latin typeface="Aril"/>
              </a:rPr>
              <a:t>Sexuality and responsible relationships, encouraging  abstinence to prevent  STIs and HIV/AIDS, pregnancy and unsafe abortion and prevention of abortion</a:t>
            </a:r>
          </a:p>
          <a:p>
            <a:pPr lvl="1">
              <a:buFont typeface="Wingdings" pitchFamily="2" charset="2"/>
              <a:buChar char="Ø"/>
            </a:pPr>
            <a:r>
              <a:rPr lang="en-US" sz="2000" dirty="0">
                <a:latin typeface="Aril"/>
              </a:rPr>
              <a:t> Careers development and to avoid substance &amp; drug abuse which can ruin their future </a:t>
            </a:r>
          </a:p>
          <a:p>
            <a:pPr lvl="1">
              <a:buFont typeface="Wingdings" pitchFamily="2" charset="2"/>
              <a:buChar char="Ø"/>
            </a:pPr>
            <a:r>
              <a:rPr lang="en-US" sz="2000" dirty="0">
                <a:latin typeface="Aril"/>
              </a:rPr>
              <a:t>Rape prevention by </a:t>
            </a:r>
            <a:r>
              <a:rPr lang="en-US" sz="2000" dirty="0" err="1">
                <a:latin typeface="Aril"/>
              </a:rPr>
              <a:t>counselling</a:t>
            </a:r>
            <a:r>
              <a:rPr lang="en-US" sz="2000" dirty="0">
                <a:latin typeface="Aril"/>
              </a:rPr>
              <a:t> them to look for assistance in time  in case  they are raped </a:t>
            </a:r>
          </a:p>
          <a:p>
            <a:pPr lvl="1">
              <a:buFont typeface="Wingdings" pitchFamily="2" charset="2"/>
              <a:buChar char="Ø"/>
            </a:pPr>
            <a:r>
              <a:rPr lang="en-US" sz="2000" dirty="0">
                <a:latin typeface="Aril"/>
              </a:rPr>
              <a:t>Contraception is safe if used properly but does not prevent STIS/HIV except  For condoms </a:t>
            </a:r>
          </a:p>
          <a:p>
            <a:pPr lvl="1">
              <a:buFont typeface="Wingdings" pitchFamily="2" charset="2"/>
              <a:buChar char="Ø"/>
            </a:pPr>
            <a:r>
              <a:rPr lang="en-US" sz="2000" dirty="0">
                <a:latin typeface="Aril"/>
              </a:rPr>
              <a:t>Ante natal care during pregnancy &amp; post natal care following deliveries </a:t>
            </a:r>
          </a:p>
          <a:p>
            <a:pPr lvl="1">
              <a:buFont typeface="Wingdings" pitchFamily="2" charset="2"/>
              <a:buChar char="Ø"/>
            </a:pPr>
            <a:r>
              <a:rPr lang="en-US" sz="2000" dirty="0">
                <a:latin typeface="Aril"/>
              </a:rPr>
              <a:t> Male involvement in RH encouraged and both partners should participate in  parenting </a:t>
            </a:r>
          </a:p>
          <a:p>
            <a:pPr lvl="1">
              <a:buFont typeface="Wingdings" pitchFamily="2" charset="2"/>
              <a:buChar char="Ø"/>
            </a:pPr>
            <a:r>
              <a:rPr lang="en-US" sz="2000" dirty="0">
                <a:latin typeface="Aril"/>
              </a:rPr>
              <a:t>Skilled attendance to be sought whenever they feel the need than staying at home   to refer cases where necessary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lnSpcReduction="10000"/>
          </a:bodyPr>
          <a:lstStyle/>
          <a:p>
            <a:pPr lvl="0">
              <a:buNone/>
            </a:pPr>
            <a:r>
              <a:rPr lang="en-US" sz="2000" dirty="0">
                <a:solidFill>
                  <a:prstClr val="black"/>
                </a:solidFill>
                <a:latin typeface="Aril"/>
              </a:rPr>
              <a:t>2 Provision of Information &amp;Education on RH </a:t>
            </a:r>
          </a:p>
          <a:p>
            <a:pPr lvl="0">
              <a:buNone/>
            </a:pPr>
            <a:r>
              <a:rPr lang="en-US" sz="2000" dirty="0">
                <a:solidFill>
                  <a:prstClr val="black"/>
                </a:solidFill>
                <a:latin typeface="Aril"/>
              </a:rPr>
              <a:t>3.Training on livelihood and life skills </a:t>
            </a:r>
          </a:p>
          <a:p>
            <a:pPr lvl="0">
              <a:buNone/>
            </a:pPr>
            <a:r>
              <a:rPr lang="en-US" sz="2000" dirty="0">
                <a:solidFill>
                  <a:prstClr val="black"/>
                </a:solidFill>
                <a:latin typeface="Aril"/>
              </a:rPr>
              <a:t>4 Availability of IE, audio/visual material </a:t>
            </a:r>
          </a:p>
          <a:p>
            <a:pPr lvl="0">
              <a:buNone/>
            </a:pPr>
            <a:r>
              <a:rPr lang="en-US" sz="2000" dirty="0">
                <a:solidFill>
                  <a:prstClr val="black"/>
                </a:solidFill>
                <a:latin typeface="Aril"/>
              </a:rPr>
              <a:t>5. Promoting community based &amp; school based outreach activities. Working with peer youth educators </a:t>
            </a:r>
          </a:p>
          <a:p>
            <a:pPr lvl="0">
              <a:buNone/>
            </a:pPr>
            <a:r>
              <a:rPr lang="en-US" sz="2000" dirty="0">
                <a:solidFill>
                  <a:prstClr val="black"/>
                </a:solidFill>
                <a:latin typeface="Aril"/>
              </a:rPr>
              <a:t>6. Provision of contraceptives </a:t>
            </a:r>
          </a:p>
          <a:p>
            <a:pPr lvl="0">
              <a:buNone/>
            </a:pPr>
            <a:r>
              <a:rPr lang="en-US" sz="2000" dirty="0">
                <a:solidFill>
                  <a:prstClr val="black"/>
                </a:solidFill>
                <a:latin typeface="Aril"/>
              </a:rPr>
              <a:t>7.Comprehensive post rape care </a:t>
            </a:r>
          </a:p>
          <a:p>
            <a:pPr lvl="0">
              <a:buNone/>
            </a:pPr>
            <a:r>
              <a:rPr lang="en-US" sz="2000" dirty="0">
                <a:solidFill>
                  <a:prstClr val="black"/>
                </a:solidFill>
                <a:latin typeface="Aril"/>
              </a:rPr>
              <a:t>8. Voluntary/ provider initiated Counseling and Testing (VCT </a:t>
            </a:r>
          </a:p>
          <a:p>
            <a:pPr lvl="0">
              <a:buNone/>
            </a:pPr>
            <a:r>
              <a:rPr lang="en-US" sz="2000" dirty="0">
                <a:solidFill>
                  <a:prstClr val="black"/>
                </a:solidFill>
                <a:latin typeface="Aril"/>
              </a:rPr>
              <a:t>9.Screening and treatment of STDs, HIV/AIDS </a:t>
            </a:r>
          </a:p>
          <a:p>
            <a:pPr lvl="0">
              <a:buNone/>
            </a:pPr>
            <a:r>
              <a:rPr lang="en-US" sz="2000" dirty="0">
                <a:solidFill>
                  <a:prstClr val="black"/>
                </a:solidFill>
                <a:latin typeface="Aril"/>
              </a:rPr>
              <a:t>10. Curative services for minor illness to include ante and post natal care  </a:t>
            </a:r>
          </a:p>
          <a:p>
            <a:pPr lvl="0">
              <a:buNone/>
            </a:pPr>
            <a:r>
              <a:rPr lang="en-US" sz="2000" dirty="0">
                <a:solidFill>
                  <a:prstClr val="black"/>
                </a:solidFill>
                <a:latin typeface="Aril"/>
              </a:rPr>
              <a:t>11. Recreational facilities (In &amp;Out door) where possible. Linkage to school based &amp; Youth </a:t>
            </a:r>
            <a:r>
              <a:rPr lang="en-US" sz="2000" dirty="0" err="1">
                <a:solidFill>
                  <a:prstClr val="black"/>
                </a:solidFill>
                <a:latin typeface="Aril"/>
              </a:rPr>
              <a:t>centre</a:t>
            </a:r>
            <a:r>
              <a:rPr lang="en-US" sz="2000" dirty="0">
                <a:solidFill>
                  <a:prstClr val="black"/>
                </a:solidFill>
                <a:latin typeface="Aril"/>
              </a:rPr>
              <a:t>  based model and</a:t>
            </a:r>
            <a:endParaRPr lang="en-US" dirty="0"/>
          </a:p>
        </p:txBody>
      </p:sp>
      <p:sp>
        <p:nvSpPr>
          <p:cNvPr id="4" name="Slide Number Placeholder 3"/>
          <p:cNvSpPr>
            <a:spLocks noGrp="1"/>
          </p:cNvSpPr>
          <p:nvPr>
            <p:ph type="sldNum" sz="quarter" idx="12"/>
          </p:nvPr>
        </p:nvSpPr>
        <p:spPr/>
        <p:txBody>
          <a:bodyPr/>
          <a:lstStyle/>
          <a:p>
            <a:fld id="{84E7E921-762F-48A2-9977-68D611E0A15D}" type="slidenum">
              <a:rPr lang="en-US" smtClean="0"/>
              <a:pPr/>
              <a:t>25</a:t>
            </a:fld>
            <a:endParaRPr lang="en-US"/>
          </a:p>
        </p:txBody>
      </p:sp>
    </p:spTree>
    <p:extLst>
      <p:ext uri="{BB962C8B-B14F-4D97-AF65-F5344CB8AC3E}">
        <p14:creationId xmlns:p14="http://schemas.microsoft.com/office/powerpoint/2010/main" val="3699369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Nov 20218</a:t>
            </a:r>
          </a:p>
        </p:txBody>
      </p:sp>
      <p:sp>
        <p:nvSpPr>
          <p:cNvPr id="5" name="Slide Number Placeholder 4"/>
          <p:cNvSpPr>
            <a:spLocks noGrp="1"/>
          </p:cNvSpPr>
          <p:nvPr>
            <p:ph type="sldNum" sz="quarter" idx="12"/>
          </p:nvPr>
        </p:nvSpPr>
        <p:spPr/>
        <p:txBody>
          <a:bodyPr/>
          <a:lstStyle/>
          <a:p>
            <a:fld id="{84E7E921-762F-48A2-9977-68D611E0A15D}" type="slidenum">
              <a:rPr lang="en-US" smtClean="0"/>
              <a:pPr/>
              <a:t>26</a:t>
            </a:fld>
            <a:endParaRPr lang="en-US"/>
          </a:p>
        </p:txBody>
      </p:sp>
      <p:sp>
        <p:nvSpPr>
          <p:cNvPr id="2" name="Content Placeholder 1"/>
          <p:cNvSpPr>
            <a:spLocks noGrp="1"/>
          </p:cNvSpPr>
          <p:nvPr>
            <p:ph idx="4294967295"/>
          </p:nvPr>
        </p:nvSpPr>
        <p:spPr>
          <a:xfrm>
            <a:off x="0" y="457200"/>
            <a:ext cx="8610600" cy="5943600"/>
          </a:xfrm>
        </p:spPr>
        <p:txBody>
          <a:bodyPr>
            <a:noAutofit/>
          </a:bodyPr>
          <a:lstStyle/>
          <a:p>
            <a:pPr>
              <a:buNone/>
            </a:pPr>
            <a:r>
              <a:rPr lang="en-US" sz="1600" b="1" dirty="0">
                <a:latin typeface="Aril"/>
              </a:rPr>
              <a:t>School Based Model</a:t>
            </a:r>
          </a:p>
          <a:p>
            <a:pPr>
              <a:buNone/>
            </a:pPr>
            <a:r>
              <a:rPr lang="en-US" sz="1600" dirty="0">
                <a:latin typeface="Aril"/>
              </a:rPr>
              <a:t>1.Counseling services on </a:t>
            </a:r>
          </a:p>
          <a:p>
            <a:pPr lvl="1">
              <a:buFont typeface="Wingdings" pitchFamily="2" charset="2"/>
              <a:buChar char="Ø"/>
            </a:pPr>
            <a:r>
              <a:rPr lang="en-US" sz="1600" dirty="0">
                <a:latin typeface="Aril"/>
              </a:rPr>
              <a:t>Self esteem and Nutrition enable them grow up as required to prevent complication </a:t>
            </a:r>
          </a:p>
          <a:p>
            <a:pPr lvl="1">
              <a:buFont typeface="Wingdings" pitchFamily="2" charset="2"/>
              <a:buChar char="Ø"/>
            </a:pPr>
            <a:r>
              <a:rPr lang="en-US" sz="1600" dirty="0">
                <a:latin typeface="Aril"/>
              </a:rPr>
              <a:t>Sexuality and responsible relationships to allow career development  </a:t>
            </a:r>
          </a:p>
          <a:p>
            <a:pPr lvl="1">
              <a:buFont typeface="Wingdings" pitchFamily="2" charset="2"/>
              <a:buChar char="Ø"/>
            </a:pPr>
            <a:r>
              <a:rPr lang="en-US" sz="1600" dirty="0">
                <a:latin typeface="Aril"/>
              </a:rPr>
              <a:t>Abstinence encouraged with the aim of preventing the spread of STIs and HIV/AIDS as well as Pregnancy and Unsafe abortion </a:t>
            </a:r>
          </a:p>
          <a:p>
            <a:pPr lvl="1">
              <a:buFont typeface="Wingdings" pitchFamily="2" charset="2"/>
              <a:buChar char="Ø"/>
            </a:pPr>
            <a:r>
              <a:rPr lang="en-US" sz="1600" dirty="0">
                <a:latin typeface="Aril"/>
              </a:rPr>
              <a:t>Regular and Emergency contraceptives to prevent unwanted pregnancy  </a:t>
            </a:r>
          </a:p>
          <a:p>
            <a:pPr lvl="1">
              <a:buFont typeface="Wingdings" pitchFamily="2" charset="2"/>
              <a:buChar char="Ø"/>
            </a:pPr>
            <a:r>
              <a:rPr lang="en-US" sz="1600" dirty="0">
                <a:latin typeface="Aril"/>
              </a:rPr>
              <a:t>VCT/ provider initiated   </a:t>
            </a:r>
          </a:p>
          <a:p>
            <a:pPr lvl="1">
              <a:buFont typeface="Wingdings" pitchFamily="2" charset="2"/>
              <a:buChar char="Ø"/>
            </a:pPr>
            <a:r>
              <a:rPr lang="en-US" sz="1600" dirty="0">
                <a:latin typeface="Aril"/>
              </a:rPr>
              <a:t>Ante natal &amp; post natal care to help reduce maternal mortality </a:t>
            </a:r>
          </a:p>
          <a:p>
            <a:pPr lvl="1">
              <a:buFont typeface="Wingdings" pitchFamily="2" charset="2"/>
              <a:buChar char="Ø"/>
            </a:pPr>
            <a:r>
              <a:rPr lang="en-US" sz="1600" dirty="0">
                <a:latin typeface="Aril"/>
              </a:rPr>
              <a:t>Dangers of Substance &amp; drug abuse </a:t>
            </a:r>
          </a:p>
          <a:p>
            <a:pPr lvl="1">
              <a:buFont typeface="Wingdings" pitchFamily="2" charset="2"/>
              <a:buChar char="Ø"/>
            </a:pPr>
            <a:r>
              <a:rPr lang="en-US" sz="1600" dirty="0">
                <a:latin typeface="Aril"/>
              </a:rPr>
              <a:t>Male involvement in RH issues and parenting </a:t>
            </a:r>
          </a:p>
          <a:p>
            <a:pPr lvl="1">
              <a:buFont typeface="Wingdings" pitchFamily="2" charset="2"/>
              <a:buChar char="Ø"/>
            </a:pPr>
            <a:r>
              <a:rPr lang="en-US" sz="1600" dirty="0">
                <a:latin typeface="Aril"/>
              </a:rPr>
              <a:t>Skilled attendance to be sought in time for better outcome of conditions  </a:t>
            </a:r>
          </a:p>
          <a:p>
            <a:pPr>
              <a:buNone/>
            </a:pPr>
            <a:r>
              <a:rPr lang="en-US" sz="1600" dirty="0">
                <a:latin typeface="Aril"/>
              </a:rPr>
              <a:t>2.Life skills Training on  Goal setting  Decision making  Negotiation  Moral values  Assertiveness  Communication skills </a:t>
            </a:r>
          </a:p>
          <a:p>
            <a:pPr>
              <a:buNone/>
            </a:pPr>
            <a:r>
              <a:rPr lang="en-US" sz="1600" dirty="0">
                <a:latin typeface="Aril"/>
              </a:rPr>
              <a:t>3. School health talks  Personal hygiene  Sexuality and growing up  Reproductive health  STD and HIV/AIDS Prevention  Rape Prevention and emergency care  Effective Communication skills </a:t>
            </a:r>
          </a:p>
          <a:p>
            <a:pPr>
              <a:buNone/>
            </a:pPr>
            <a:r>
              <a:rPr lang="en-US" sz="1600" dirty="0">
                <a:latin typeface="Aril"/>
              </a:rPr>
              <a:t>4. Comprehensive post rape care and linkage between clinic  and youth centre based models. </a:t>
            </a:r>
          </a:p>
          <a:p>
            <a:pPr>
              <a:buNone/>
            </a:pPr>
            <a:r>
              <a:rPr lang="en-US" sz="1600" dirty="0">
                <a:latin typeface="Aril"/>
              </a:rPr>
              <a:t>5.Refer for treatment and  management as appropriate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a:t>
            </a:r>
          </a:p>
        </p:txBody>
      </p:sp>
      <p:sp>
        <p:nvSpPr>
          <p:cNvPr id="5" name="Slide Number Placeholder 4"/>
          <p:cNvSpPr>
            <a:spLocks noGrp="1"/>
          </p:cNvSpPr>
          <p:nvPr>
            <p:ph type="sldNum" sz="quarter" idx="12"/>
          </p:nvPr>
        </p:nvSpPr>
        <p:spPr/>
        <p:txBody>
          <a:bodyPr/>
          <a:lstStyle/>
          <a:p>
            <a:fld id="{84E7E921-762F-48A2-9977-68D611E0A15D}" type="slidenum">
              <a:rPr lang="en-US" smtClean="0"/>
              <a:pPr/>
              <a:t>27</a:t>
            </a:fld>
            <a:endParaRPr lang="en-US"/>
          </a:p>
        </p:txBody>
      </p:sp>
      <p:sp>
        <p:nvSpPr>
          <p:cNvPr id="2" name="Content Placeholder 1"/>
          <p:cNvSpPr>
            <a:spLocks noGrp="1"/>
          </p:cNvSpPr>
          <p:nvPr>
            <p:ph idx="4294967295"/>
          </p:nvPr>
        </p:nvSpPr>
        <p:spPr>
          <a:xfrm>
            <a:off x="0" y="533400"/>
            <a:ext cx="8534400" cy="5943600"/>
          </a:xfrm>
        </p:spPr>
        <p:txBody>
          <a:bodyPr>
            <a:normAutofit fontScale="92500" lnSpcReduction="20000"/>
          </a:bodyPr>
          <a:lstStyle/>
          <a:p>
            <a:pPr>
              <a:buNone/>
            </a:pPr>
            <a:r>
              <a:rPr lang="en-US" sz="3200" b="1" dirty="0">
                <a:latin typeface="Aril"/>
              </a:rPr>
              <a:t>Life Skills </a:t>
            </a:r>
          </a:p>
          <a:p>
            <a:r>
              <a:rPr lang="en-US" dirty="0">
                <a:latin typeface="Aril"/>
              </a:rPr>
              <a:t>Life Skills are psychological competencies or abilities that enable an individual to cope effectively with daily life challenges. </a:t>
            </a:r>
          </a:p>
          <a:p>
            <a:r>
              <a:rPr lang="en-US" dirty="0">
                <a:latin typeface="Aril"/>
              </a:rPr>
              <a:t>The abilities help the young people identify personal goals and build good and healthy future. </a:t>
            </a:r>
          </a:p>
          <a:p>
            <a:r>
              <a:rPr lang="en-US" dirty="0">
                <a:latin typeface="Aril"/>
              </a:rPr>
              <a:t>The competencies should be practiced, mastered and perfected to achieve the skills. </a:t>
            </a:r>
          </a:p>
          <a:p>
            <a:r>
              <a:rPr lang="en-US" dirty="0">
                <a:latin typeface="Aril"/>
              </a:rPr>
              <a:t>These life skills are grouped into the following three categories;  </a:t>
            </a:r>
          </a:p>
          <a:p>
            <a:r>
              <a:rPr lang="en-US" dirty="0" err="1">
                <a:latin typeface="Aril"/>
              </a:rPr>
              <a:t>i</a:t>
            </a:r>
            <a:r>
              <a:rPr lang="en-US" dirty="0">
                <a:latin typeface="Aril"/>
              </a:rPr>
              <a:t>. Deal and cope with one </a:t>
            </a:r>
          </a:p>
          <a:p>
            <a:r>
              <a:rPr lang="en-US" dirty="0">
                <a:latin typeface="Aril"/>
              </a:rPr>
              <a:t>ii. Deal and cope with others </a:t>
            </a:r>
          </a:p>
          <a:p>
            <a:r>
              <a:rPr lang="en-US" dirty="0">
                <a:latin typeface="Aril"/>
              </a:rPr>
              <a:t>iii. Make effective decisions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28</a:t>
            </a:fld>
            <a:endParaRPr lang="en-US"/>
          </a:p>
        </p:txBody>
      </p:sp>
      <p:sp>
        <p:nvSpPr>
          <p:cNvPr id="2" name="Content Placeholder 1"/>
          <p:cNvSpPr>
            <a:spLocks noGrp="1"/>
          </p:cNvSpPr>
          <p:nvPr>
            <p:ph idx="4294967295"/>
          </p:nvPr>
        </p:nvSpPr>
        <p:spPr>
          <a:xfrm>
            <a:off x="0" y="304800"/>
            <a:ext cx="8610600" cy="6248400"/>
          </a:xfrm>
        </p:spPr>
        <p:txBody>
          <a:bodyPr>
            <a:normAutofit fontScale="47500" lnSpcReduction="20000"/>
          </a:bodyPr>
          <a:lstStyle/>
          <a:p>
            <a:pPr>
              <a:buNone/>
            </a:pPr>
            <a:r>
              <a:rPr lang="en-US" b="1" dirty="0">
                <a:latin typeface="Aril"/>
              </a:rPr>
              <a:t>The Barriers to the Utilization of Existing RH Services by Adolescents/Youth </a:t>
            </a:r>
          </a:p>
          <a:p>
            <a:pPr marL="624078" indent="-514350">
              <a:buNone/>
            </a:pPr>
            <a:r>
              <a:rPr lang="en-US" b="1" dirty="0">
                <a:latin typeface="Aril"/>
              </a:rPr>
              <a:t>1. Staff barriers  </a:t>
            </a:r>
          </a:p>
          <a:p>
            <a:pPr marL="624078" indent="-514350">
              <a:buNone/>
            </a:pPr>
            <a:r>
              <a:rPr lang="en-US" dirty="0" err="1">
                <a:latin typeface="Aril"/>
              </a:rPr>
              <a:t>i</a:t>
            </a:r>
            <a:r>
              <a:rPr lang="en-US" dirty="0">
                <a:latin typeface="Aril"/>
              </a:rPr>
              <a:t>. Poor knowledge, skills and attitude of service providers to this group which is sensitive and requires competent and confident providers </a:t>
            </a:r>
          </a:p>
          <a:p>
            <a:pPr marL="624078" indent="-514350">
              <a:buNone/>
            </a:pPr>
            <a:r>
              <a:rPr lang="en-US" dirty="0">
                <a:latin typeface="Aril"/>
              </a:rPr>
              <a:t>ii. Negative attitude towards the young people when the service provider believes that the adolescents do not have the right to use the services as they are still young  </a:t>
            </a:r>
          </a:p>
          <a:p>
            <a:pPr marL="624078" indent="-514350">
              <a:buNone/>
            </a:pPr>
            <a:r>
              <a:rPr lang="en-US" dirty="0">
                <a:latin typeface="Aril"/>
              </a:rPr>
              <a:t>iii. Ignorance on policies that govern provision of ASRH services </a:t>
            </a:r>
          </a:p>
          <a:p>
            <a:pPr marL="624078" indent="-514350">
              <a:buNone/>
            </a:pPr>
            <a:r>
              <a:rPr lang="en-US" dirty="0">
                <a:latin typeface="Aril"/>
              </a:rPr>
              <a:t>iv. Lack of confidentiality if the service providers are unethical and discuss issues with those not concerned </a:t>
            </a:r>
          </a:p>
          <a:p>
            <a:pPr marL="624078" indent="-514350">
              <a:buNone/>
            </a:pPr>
            <a:r>
              <a:rPr lang="en-US" dirty="0">
                <a:latin typeface="Aril"/>
              </a:rPr>
              <a:t>v. Personal, religious and cultural biases among staff results into </a:t>
            </a:r>
            <a:r>
              <a:rPr lang="en-US" dirty="0" err="1">
                <a:latin typeface="Aril"/>
              </a:rPr>
              <a:t>stigmatisation</a:t>
            </a:r>
            <a:r>
              <a:rPr lang="en-US" dirty="0">
                <a:latin typeface="Aril"/>
              </a:rPr>
              <a:t>. </a:t>
            </a:r>
          </a:p>
          <a:p>
            <a:pPr marL="624078" indent="-514350">
              <a:buNone/>
            </a:pPr>
            <a:r>
              <a:rPr lang="en-US" dirty="0">
                <a:latin typeface="Aril"/>
              </a:rPr>
              <a:t>vi. Lack of privacy when the infrastructure is not well designed allowing exposure vii. Hostile service providers who do not welcome adolescents from the gate keepers  </a:t>
            </a:r>
          </a:p>
          <a:p>
            <a:pPr>
              <a:buNone/>
            </a:pPr>
            <a:endParaRPr lang="en-US" b="1" dirty="0">
              <a:latin typeface="Aril"/>
            </a:endParaRPr>
          </a:p>
          <a:p>
            <a:pPr>
              <a:buNone/>
            </a:pPr>
            <a:r>
              <a:rPr lang="en-US" b="1" dirty="0">
                <a:latin typeface="Aril"/>
              </a:rPr>
              <a:t>2. Facility barriers </a:t>
            </a:r>
          </a:p>
          <a:p>
            <a:pPr>
              <a:buNone/>
            </a:pPr>
            <a:r>
              <a:rPr lang="en-US" dirty="0" err="1">
                <a:latin typeface="Aril"/>
              </a:rPr>
              <a:t>i</a:t>
            </a:r>
            <a:r>
              <a:rPr lang="en-US" dirty="0">
                <a:latin typeface="Aril"/>
              </a:rPr>
              <a:t>. Poor timing with unfriendly opening hours and long waiting time </a:t>
            </a:r>
          </a:p>
          <a:p>
            <a:pPr>
              <a:buNone/>
            </a:pPr>
            <a:r>
              <a:rPr lang="en-US" dirty="0">
                <a:latin typeface="Aril"/>
              </a:rPr>
              <a:t>ii. Lack of privacy and not well designed for YFS </a:t>
            </a:r>
          </a:p>
          <a:p>
            <a:pPr>
              <a:buNone/>
            </a:pPr>
            <a:r>
              <a:rPr lang="en-US" dirty="0">
                <a:latin typeface="Aril"/>
              </a:rPr>
              <a:t>iii. Inappropriate training materials discourage the clients so do not use them  </a:t>
            </a:r>
          </a:p>
          <a:p>
            <a:pPr>
              <a:buNone/>
            </a:pPr>
            <a:endParaRPr lang="en-US" b="1" dirty="0">
              <a:latin typeface="Aril"/>
            </a:endParaRPr>
          </a:p>
          <a:p>
            <a:pPr>
              <a:buNone/>
            </a:pPr>
            <a:r>
              <a:rPr lang="en-US" b="1" dirty="0">
                <a:latin typeface="Aril"/>
              </a:rPr>
              <a:t>3. Socio-cultural Barriers  </a:t>
            </a:r>
          </a:p>
          <a:p>
            <a:pPr>
              <a:buNone/>
            </a:pPr>
            <a:r>
              <a:rPr lang="en-US" dirty="0" err="1">
                <a:latin typeface="Aril"/>
              </a:rPr>
              <a:t>i</a:t>
            </a:r>
            <a:r>
              <a:rPr lang="en-US" dirty="0">
                <a:latin typeface="Aril"/>
              </a:rPr>
              <a:t>. Inadequate information about youth friendly services among community members </a:t>
            </a:r>
          </a:p>
          <a:p>
            <a:pPr>
              <a:buNone/>
            </a:pPr>
            <a:r>
              <a:rPr lang="en-US" dirty="0">
                <a:latin typeface="Aril"/>
              </a:rPr>
              <a:t>ii. The community beliefs, attitudes and misconception which do not favor the youths instead discriminate against them. </a:t>
            </a:r>
          </a:p>
          <a:p>
            <a:pPr>
              <a:buNone/>
            </a:pPr>
            <a:r>
              <a:rPr lang="en-US" dirty="0">
                <a:latin typeface="Aril"/>
              </a:rPr>
              <a:t>iii. Community cultural and religious beliefs discourage the utilization  </a:t>
            </a:r>
          </a:p>
          <a:p>
            <a:pPr>
              <a:buNone/>
            </a:pPr>
            <a:r>
              <a:rPr lang="en-US" dirty="0">
                <a:latin typeface="Aril"/>
              </a:rPr>
              <a:t>iv. Level of education if low will further limit knowledge hence high level of ignorance in the community.  </a:t>
            </a:r>
          </a:p>
          <a:p>
            <a:pPr>
              <a:buNone/>
            </a:pPr>
            <a:r>
              <a:rPr lang="en-US" dirty="0">
                <a:latin typeface="Aril"/>
              </a:rPr>
              <a:t>v. Political leaders and environment that have misconception about services offered to the youths.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ASRH notes</a:t>
            </a:r>
          </a:p>
        </p:txBody>
      </p:sp>
      <p:sp>
        <p:nvSpPr>
          <p:cNvPr id="5" name="Slide Number Placeholder 4"/>
          <p:cNvSpPr>
            <a:spLocks noGrp="1"/>
          </p:cNvSpPr>
          <p:nvPr>
            <p:ph type="sldNum" sz="quarter" idx="12"/>
          </p:nvPr>
        </p:nvSpPr>
        <p:spPr/>
        <p:txBody>
          <a:bodyPr/>
          <a:lstStyle/>
          <a:p>
            <a:fld id="{84E7E921-762F-48A2-9977-68D611E0A15D}" type="slidenum">
              <a:rPr lang="en-US" smtClean="0"/>
              <a:pPr/>
              <a:t>29</a:t>
            </a:fld>
            <a:endParaRPr lang="en-US"/>
          </a:p>
        </p:txBody>
      </p:sp>
      <p:sp>
        <p:nvSpPr>
          <p:cNvPr id="2" name="Content Placeholder 1"/>
          <p:cNvSpPr>
            <a:spLocks noGrp="1"/>
          </p:cNvSpPr>
          <p:nvPr>
            <p:ph idx="4294967295"/>
          </p:nvPr>
        </p:nvSpPr>
        <p:spPr>
          <a:xfrm>
            <a:off x="0" y="457200"/>
            <a:ext cx="8382000" cy="6096000"/>
          </a:xfrm>
        </p:spPr>
        <p:txBody>
          <a:bodyPr>
            <a:normAutofit fontScale="85000" lnSpcReduction="20000"/>
          </a:bodyPr>
          <a:lstStyle/>
          <a:p>
            <a:pPr>
              <a:buNone/>
            </a:pPr>
            <a:r>
              <a:rPr lang="en-US" b="1" dirty="0"/>
              <a:t>4</a:t>
            </a:r>
            <a:r>
              <a:rPr lang="en-US" b="1" dirty="0">
                <a:latin typeface="Aril"/>
              </a:rPr>
              <a:t>. Adolescent barrier </a:t>
            </a:r>
          </a:p>
          <a:p>
            <a:r>
              <a:rPr lang="en-US" dirty="0">
                <a:latin typeface="Aril"/>
              </a:rPr>
              <a:t>Usually due to fear of </a:t>
            </a:r>
          </a:p>
          <a:p>
            <a:r>
              <a:rPr lang="en-US" dirty="0" err="1">
                <a:latin typeface="Aril"/>
              </a:rPr>
              <a:t>i</a:t>
            </a:r>
            <a:r>
              <a:rPr lang="en-US" dirty="0">
                <a:latin typeface="Aril"/>
              </a:rPr>
              <a:t>. Embarrassment from service providers and community so avoid services </a:t>
            </a:r>
          </a:p>
          <a:p>
            <a:r>
              <a:rPr lang="en-US" dirty="0">
                <a:latin typeface="Aril"/>
              </a:rPr>
              <a:t>ii. Some medical procedures like blood tests, and pelvic examination as scaring to youths  </a:t>
            </a:r>
          </a:p>
          <a:p>
            <a:r>
              <a:rPr lang="en-US" dirty="0">
                <a:latin typeface="Aril"/>
              </a:rPr>
              <a:t>iii. Discussing their issues with the adult service providers  </a:t>
            </a:r>
          </a:p>
          <a:p>
            <a:r>
              <a:rPr lang="en-US" dirty="0">
                <a:latin typeface="Aril"/>
              </a:rPr>
              <a:t>iv. Non friendly service providers are usually biased and turn them away  </a:t>
            </a:r>
          </a:p>
          <a:p>
            <a:r>
              <a:rPr lang="en-US" dirty="0">
                <a:latin typeface="Aril"/>
              </a:rPr>
              <a:t>v. Negative ideas towards service providers so are not open to them even when sick </a:t>
            </a:r>
          </a:p>
          <a:p>
            <a:r>
              <a:rPr lang="en-US" dirty="0">
                <a:latin typeface="Aril"/>
              </a:rPr>
              <a:t>vi. Service provider’s attitudes to ASRH problems if negative will not serve them with respect </a:t>
            </a:r>
          </a:p>
          <a:p>
            <a:r>
              <a:rPr lang="en-US" dirty="0">
                <a:latin typeface="Aril"/>
              </a:rPr>
              <a:t>vii. Stigma associated with sexual activities and sexual health problems puts the youths away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B34EA3A-8CED-47EB-9C31-10A89C0F73B8}" type="datetime1">
              <a:rPr lang="en-US" smtClean="0"/>
              <a:pPr/>
              <a:t>6/9/2021</a:t>
            </a:fld>
            <a:endParaRPr lang="en-US"/>
          </a:p>
        </p:txBody>
      </p:sp>
      <p:sp>
        <p:nvSpPr>
          <p:cNvPr id="5" name="Footer Placeholder 4"/>
          <p:cNvSpPr>
            <a:spLocks noGrp="1"/>
          </p:cNvSpPr>
          <p:nvPr>
            <p:ph type="ftr" sz="quarter" idx="11"/>
          </p:nvPr>
        </p:nvSpPr>
        <p:spPr/>
        <p:txBody>
          <a:bodyPr/>
          <a:lstStyle/>
          <a:p>
            <a:r>
              <a:rPr lang="en-US"/>
              <a:t>ASRH notes</a:t>
            </a:r>
          </a:p>
        </p:txBody>
      </p:sp>
      <p:sp>
        <p:nvSpPr>
          <p:cNvPr id="4" name="Slide Number Placeholder 3"/>
          <p:cNvSpPr>
            <a:spLocks noGrp="1"/>
          </p:cNvSpPr>
          <p:nvPr>
            <p:ph type="sldNum" sz="quarter" idx="12"/>
          </p:nvPr>
        </p:nvSpPr>
        <p:spPr/>
        <p:txBody>
          <a:bodyPr/>
          <a:lstStyle/>
          <a:p>
            <a:fld id="{84E7E921-762F-48A2-9977-68D611E0A15D}" type="slidenum">
              <a:rPr lang="en-US" smtClean="0"/>
              <a:pPr/>
              <a:t>3</a:t>
            </a:fld>
            <a:endParaRPr lang="en-US"/>
          </a:p>
        </p:txBody>
      </p:sp>
      <p:sp>
        <p:nvSpPr>
          <p:cNvPr id="2" name="Content Placeholder 1"/>
          <p:cNvSpPr>
            <a:spLocks noGrp="1"/>
          </p:cNvSpPr>
          <p:nvPr>
            <p:ph idx="4294967295"/>
          </p:nvPr>
        </p:nvSpPr>
        <p:spPr>
          <a:xfrm>
            <a:off x="0" y="381000"/>
            <a:ext cx="8534400" cy="6096000"/>
          </a:xfrm>
        </p:spPr>
        <p:txBody>
          <a:bodyPr>
            <a:normAutofit fontScale="92500" lnSpcReduction="20000"/>
          </a:bodyPr>
          <a:lstStyle/>
          <a:p>
            <a:r>
              <a:rPr lang="en-US" dirty="0">
                <a:latin typeface="Aril"/>
              </a:rPr>
              <a:t> </a:t>
            </a:r>
            <a:r>
              <a:rPr lang="en-US" sz="2600" dirty="0">
                <a:latin typeface="Aril"/>
              </a:rPr>
              <a:t>World Health Organization (WHO) classification: </a:t>
            </a:r>
          </a:p>
          <a:p>
            <a:r>
              <a:rPr lang="en-US" sz="2600" dirty="0">
                <a:latin typeface="Aril"/>
              </a:rPr>
              <a:t>Adolescence is between 10-19 years and has distinct divisions of this stage as follows; </a:t>
            </a:r>
          </a:p>
          <a:p>
            <a:r>
              <a:rPr lang="en-US" sz="2600" dirty="0">
                <a:latin typeface="Aril"/>
              </a:rPr>
              <a:t>  Early adolescence 10-13 </a:t>
            </a:r>
          </a:p>
          <a:p>
            <a:r>
              <a:rPr lang="en-US" sz="2600" dirty="0">
                <a:latin typeface="Aril"/>
              </a:rPr>
              <a:t> Mid adolescence 14-15  </a:t>
            </a:r>
          </a:p>
          <a:p>
            <a:r>
              <a:rPr lang="en-US" sz="2600" dirty="0">
                <a:latin typeface="Aril"/>
              </a:rPr>
              <a:t> Late adolescence 16-19.  </a:t>
            </a:r>
          </a:p>
          <a:p>
            <a:r>
              <a:rPr lang="en-US" sz="2600" dirty="0">
                <a:latin typeface="Aril"/>
              </a:rPr>
              <a:t> The young person is 10-24 </a:t>
            </a:r>
          </a:p>
          <a:p>
            <a:r>
              <a:rPr lang="en-US" sz="2600" dirty="0">
                <a:latin typeface="Aril"/>
              </a:rPr>
              <a:t>  Youth or young adults being between15-24 and </a:t>
            </a:r>
          </a:p>
          <a:p>
            <a:r>
              <a:rPr lang="en-US" sz="2600" dirty="0">
                <a:latin typeface="Aril"/>
              </a:rPr>
              <a:t> Teenagers 13-19.  </a:t>
            </a:r>
          </a:p>
          <a:p>
            <a:pPr>
              <a:buNone/>
            </a:pPr>
            <a:r>
              <a:rPr lang="en-US" sz="2600" dirty="0">
                <a:latin typeface="Aril"/>
              </a:rPr>
              <a:t>ii. Social definition: Social, categorization defines adolescence as a stage of human development from onset of puberty to full social integration of the individual as an adult. </a:t>
            </a:r>
          </a:p>
          <a:p>
            <a:pPr>
              <a:buNone/>
            </a:pPr>
            <a:r>
              <a:rPr lang="en-US" sz="2600" dirty="0">
                <a:latin typeface="Aril"/>
              </a:rPr>
              <a:t>iii. Biological definition: Biological aspect puts adolescence as a period when the individual goes through physical and psychological changes including sexual maturation and is capable of procreation.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84E7E921-762F-48A2-9977-68D611E0A15D}" type="slidenum">
              <a:rPr lang="en-US" smtClean="0"/>
              <a:pPr/>
              <a:t>30</a:t>
            </a:fld>
            <a:endParaRPr lang="en-US"/>
          </a:p>
        </p:txBody>
      </p:sp>
      <p:sp>
        <p:nvSpPr>
          <p:cNvPr id="2" name="Content Placeholder 1"/>
          <p:cNvSpPr>
            <a:spLocks noGrp="1"/>
          </p:cNvSpPr>
          <p:nvPr>
            <p:ph idx="4294967295"/>
          </p:nvPr>
        </p:nvSpPr>
        <p:spPr>
          <a:xfrm>
            <a:off x="0" y="533400"/>
            <a:ext cx="8610600" cy="5943600"/>
          </a:xfrm>
        </p:spPr>
        <p:txBody>
          <a:bodyPr>
            <a:normAutofit fontScale="62500" lnSpcReduction="20000"/>
          </a:bodyPr>
          <a:lstStyle/>
          <a:p>
            <a:pPr>
              <a:buNone/>
            </a:pPr>
            <a:r>
              <a:rPr lang="en-US" b="1" dirty="0">
                <a:latin typeface="Aril"/>
              </a:rPr>
              <a:t>5. Misconception and myths about </a:t>
            </a:r>
          </a:p>
          <a:p>
            <a:r>
              <a:rPr lang="en-US" dirty="0" err="1">
                <a:latin typeface="Aril"/>
              </a:rPr>
              <a:t>i</a:t>
            </a:r>
            <a:r>
              <a:rPr lang="en-US" dirty="0">
                <a:latin typeface="Aril"/>
              </a:rPr>
              <a:t>. The nature of services assumed to be for adults </a:t>
            </a:r>
          </a:p>
          <a:p>
            <a:r>
              <a:rPr lang="en-US" dirty="0">
                <a:latin typeface="Aril"/>
              </a:rPr>
              <a:t>ii. The providers are harsh and unfriendly </a:t>
            </a:r>
          </a:p>
          <a:p>
            <a:r>
              <a:rPr lang="en-US" dirty="0">
                <a:latin typeface="Aril"/>
              </a:rPr>
              <a:t>iii. The questions asked are intimidating </a:t>
            </a:r>
          </a:p>
          <a:p>
            <a:r>
              <a:rPr lang="en-US" dirty="0">
                <a:latin typeface="Aril"/>
              </a:rPr>
              <a:t>iv. Assume that some ARH conditions are normal and do not need medical attention  </a:t>
            </a:r>
          </a:p>
          <a:p>
            <a:pPr>
              <a:buNone/>
            </a:pPr>
            <a:r>
              <a:rPr lang="en-US" b="1" dirty="0">
                <a:latin typeface="Aril"/>
              </a:rPr>
              <a:t>6. Adolescent barriers to SRH Service seeking  </a:t>
            </a:r>
          </a:p>
          <a:p>
            <a:r>
              <a:rPr lang="en-US" dirty="0" err="1">
                <a:latin typeface="Aril"/>
              </a:rPr>
              <a:t>i</a:t>
            </a:r>
            <a:r>
              <a:rPr lang="en-US" dirty="0">
                <a:latin typeface="Aril"/>
              </a:rPr>
              <a:t>. They are ignorant on the symptoms and may seek for services late  </a:t>
            </a:r>
          </a:p>
          <a:p>
            <a:r>
              <a:rPr lang="en-US" dirty="0">
                <a:latin typeface="Aril"/>
              </a:rPr>
              <a:t>ii. Assume that SRH services are unaffordable and inaccessible </a:t>
            </a:r>
          </a:p>
          <a:p>
            <a:r>
              <a:rPr lang="en-US" dirty="0">
                <a:latin typeface="Aril"/>
              </a:rPr>
              <a:t>iii. Dislike seeking services within the locality especially those who know them </a:t>
            </a:r>
          </a:p>
          <a:p>
            <a:r>
              <a:rPr lang="en-US" dirty="0">
                <a:latin typeface="Aril"/>
              </a:rPr>
              <a:t>iv. Fear being discussed openly by adults and service providers </a:t>
            </a:r>
          </a:p>
          <a:p>
            <a:r>
              <a:rPr lang="en-US" dirty="0">
                <a:latin typeface="Aril"/>
              </a:rPr>
              <a:t>v. Language barrier which puts them off.  </a:t>
            </a:r>
          </a:p>
          <a:p>
            <a:pPr>
              <a:buNone/>
            </a:pPr>
            <a:endParaRPr lang="en-US" b="1" dirty="0">
              <a:latin typeface="Aril"/>
            </a:endParaRPr>
          </a:p>
          <a:p>
            <a:pPr>
              <a:buNone/>
            </a:pPr>
            <a:r>
              <a:rPr lang="en-US" b="1" dirty="0">
                <a:latin typeface="Aril"/>
              </a:rPr>
              <a:t>7. Health Service providers attitude towards adolescent </a:t>
            </a:r>
          </a:p>
          <a:p>
            <a:r>
              <a:rPr lang="en-US" dirty="0" err="1">
                <a:latin typeface="Aril"/>
              </a:rPr>
              <a:t>i</a:t>
            </a:r>
            <a:r>
              <a:rPr lang="en-US" dirty="0">
                <a:latin typeface="Aril"/>
              </a:rPr>
              <a:t>. Sexual and reproductive health service provision to adolescents prohibited  </a:t>
            </a:r>
          </a:p>
          <a:p>
            <a:r>
              <a:rPr lang="en-US" dirty="0">
                <a:latin typeface="Aril"/>
              </a:rPr>
              <a:t>ii. Quality of care concern not taken seriously </a:t>
            </a:r>
          </a:p>
          <a:p>
            <a:r>
              <a:rPr lang="en-US" dirty="0">
                <a:latin typeface="Aril"/>
              </a:rPr>
              <a:t>iii. Youth friendly services not within reach for the youths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31</a:t>
            </a:fld>
            <a:endParaRPr lang="en-US"/>
          </a:p>
        </p:txBody>
      </p:sp>
      <p:sp>
        <p:nvSpPr>
          <p:cNvPr id="2" name="Content Placeholder 1"/>
          <p:cNvSpPr>
            <a:spLocks noGrp="1"/>
          </p:cNvSpPr>
          <p:nvPr>
            <p:ph idx="4294967295"/>
          </p:nvPr>
        </p:nvSpPr>
        <p:spPr>
          <a:xfrm>
            <a:off x="0" y="381000"/>
            <a:ext cx="8610600" cy="6172200"/>
          </a:xfrm>
        </p:spPr>
        <p:txBody>
          <a:bodyPr>
            <a:normAutofit fontScale="62500" lnSpcReduction="20000"/>
          </a:bodyPr>
          <a:lstStyle/>
          <a:p>
            <a:pPr>
              <a:buNone/>
            </a:pPr>
            <a:r>
              <a:rPr lang="en-US" b="1" dirty="0">
                <a:latin typeface="Aril"/>
              </a:rPr>
              <a:t>The Networking and Collaboration in the Provision of ASRH Networking </a:t>
            </a:r>
          </a:p>
          <a:p>
            <a:pPr>
              <a:buNone/>
            </a:pPr>
            <a:r>
              <a:rPr lang="en-US" dirty="0">
                <a:latin typeface="Aril"/>
              </a:rPr>
              <a:t>This can be achieved through:  </a:t>
            </a:r>
          </a:p>
          <a:p>
            <a:pPr>
              <a:buNone/>
            </a:pPr>
            <a:r>
              <a:rPr lang="en-US" dirty="0" err="1">
                <a:latin typeface="Aril"/>
              </a:rPr>
              <a:t>i</a:t>
            </a:r>
            <a:r>
              <a:rPr lang="en-US" dirty="0">
                <a:latin typeface="Aril"/>
              </a:rPr>
              <a:t>. Formal meetings as Chief’s </a:t>
            </a:r>
            <a:r>
              <a:rPr lang="en-US" dirty="0" err="1">
                <a:latin typeface="Aril"/>
              </a:rPr>
              <a:t>barazas</a:t>
            </a:r>
            <a:r>
              <a:rPr lang="en-US" dirty="0">
                <a:latin typeface="Aril"/>
              </a:rPr>
              <a:t>, harambees and church meetings </a:t>
            </a:r>
          </a:p>
          <a:p>
            <a:pPr>
              <a:buNone/>
            </a:pPr>
            <a:r>
              <a:rPr lang="en-US" dirty="0">
                <a:latin typeface="Aril"/>
              </a:rPr>
              <a:t>ii. Informal meetings as women groups, market places, water collection points and even cultural ceremonies as during initiation into adulthood during circumcisions. </a:t>
            </a:r>
          </a:p>
          <a:p>
            <a:r>
              <a:rPr lang="en-US" dirty="0">
                <a:latin typeface="Aril"/>
              </a:rPr>
              <a:t>Collaboration is when two or more organizations support each other to achieve certain set goals. </a:t>
            </a:r>
          </a:p>
          <a:p>
            <a:r>
              <a:rPr lang="en-US" dirty="0">
                <a:latin typeface="Aril"/>
              </a:rPr>
              <a:t>However they have to be conversant with what each group does to avoid duplication of services to enable them effectively and efficiently utilize the funds. </a:t>
            </a:r>
          </a:p>
          <a:p>
            <a:r>
              <a:rPr lang="en-US" dirty="0">
                <a:latin typeface="Aril"/>
              </a:rPr>
              <a:t>Networking and collaboration can be effectively used to pull resources together for a particular service with the concept of team spirit. </a:t>
            </a:r>
          </a:p>
          <a:p>
            <a:r>
              <a:rPr lang="en-US" dirty="0">
                <a:latin typeface="Aril"/>
              </a:rPr>
              <a:t>As they pull resources together, particular goals like sharing materials in the form of videos, IEC and posters are achieved.  </a:t>
            </a:r>
          </a:p>
          <a:p>
            <a:r>
              <a:rPr lang="en-US" dirty="0">
                <a:latin typeface="Aril"/>
              </a:rPr>
              <a:t>The health professional should also ensure a functioning referral system so that the Adolescents are able to get services as appropriate. They should be well informed about the services available at all levels of the YFS so that they </a:t>
            </a:r>
            <a:r>
              <a:rPr lang="en-US" dirty="0" err="1">
                <a:latin typeface="Aril"/>
              </a:rPr>
              <a:t>utilise</a:t>
            </a:r>
            <a:endParaRPr lang="en-US" dirty="0">
              <a:latin typeface="Ari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THE END</a:t>
            </a:r>
          </a:p>
        </p:txBody>
      </p:sp>
      <p:sp>
        <p:nvSpPr>
          <p:cNvPr id="5" name="Subtitle 4"/>
          <p:cNvSpPr>
            <a:spLocks noGrp="1"/>
          </p:cNvSpPr>
          <p:nvPr>
            <p:ph type="subTitle" idx="1"/>
          </p:nvPr>
        </p:nvSpPr>
        <p:spPr/>
        <p:txBody>
          <a:bodyPr/>
          <a:lstStyle/>
          <a:p>
            <a:r>
              <a:rPr lang="en-US" dirty="0"/>
              <a:t>THANK YOU</a:t>
            </a:r>
          </a:p>
        </p:txBody>
      </p:sp>
      <p:sp>
        <p:nvSpPr>
          <p:cNvPr id="6" name="Date Placeholder 5"/>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056FE225-F1E9-49F5-862A-947B1B12D011}" type="slidenum">
              <a:rPr lang="en-US" smtClean="0"/>
              <a:pPr/>
              <a:t>32</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92162"/>
          </a:xfrm>
        </p:spPr>
        <p:txBody>
          <a:bodyPr>
            <a:normAutofit/>
          </a:bodyPr>
          <a:lstStyle/>
          <a:p>
            <a:r>
              <a:rPr lang="en-US" sz="3200" dirty="0"/>
              <a:t>Definition of terms cont..</a:t>
            </a:r>
          </a:p>
        </p:txBody>
      </p:sp>
      <p:sp>
        <p:nvSpPr>
          <p:cNvPr id="2" name="Content Placeholder 1"/>
          <p:cNvSpPr>
            <a:spLocks noGrp="1"/>
          </p:cNvSpPr>
          <p:nvPr>
            <p:ph idx="1"/>
          </p:nvPr>
        </p:nvSpPr>
        <p:spPr>
          <a:xfrm>
            <a:off x="457200" y="990600"/>
            <a:ext cx="8229600" cy="5016691"/>
          </a:xfrm>
        </p:spPr>
        <p:txBody>
          <a:bodyPr>
            <a:normAutofit/>
          </a:bodyPr>
          <a:lstStyle/>
          <a:p>
            <a:r>
              <a:rPr lang="en-US" b="1" dirty="0">
                <a:latin typeface="Aril"/>
              </a:rPr>
              <a:t>Sex</a:t>
            </a:r>
            <a:r>
              <a:rPr lang="en-US" dirty="0">
                <a:latin typeface="Aril"/>
              </a:rPr>
              <a:t> – Attribute of being male or female. Refers to the biological and physiological characteristics that define men and women.</a:t>
            </a:r>
          </a:p>
          <a:p>
            <a:r>
              <a:rPr lang="en-US" b="1" dirty="0">
                <a:latin typeface="Aril"/>
              </a:rPr>
              <a:t>Sexuality</a:t>
            </a:r>
            <a:r>
              <a:rPr lang="en-US" dirty="0">
                <a:latin typeface="Aril"/>
              </a:rPr>
              <a:t> – Capacity for sexual feelings</a:t>
            </a:r>
          </a:p>
          <a:p>
            <a:r>
              <a:rPr lang="en-US" b="1" dirty="0">
                <a:latin typeface="Aril"/>
              </a:rPr>
              <a:t>Gender -</a:t>
            </a:r>
            <a:r>
              <a:rPr lang="en-US" dirty="0">
                <a:latin typeface="Aril"/>
              </a:rPr>
              <a:t> refers to the socially constructed roles, behaviors, activities, and attributes that a given society considers appropriate for men and women.</a:t>
            </a:r>
          </a:p>
          <a:p>
            <a:endParaRPr lang="en-US" dirty="0"/>
          </a:p>
          <a:p>
            <a:endParaRPr lang="en-US" dirty="0"/>
          </a:p>
          <a:p>
            <a:endParaRPr lang="en-US" dirty="0"/>
          </a:p>
        </p:txBody>
      </p:sp>
      <p:sp>
        <p:nvSpPr>
          <p:cNvPr id="3" name="Date Placeholder 2"/>
          <p:cNvSpPr>
            <a:spLocks noGrp="1"/>
          </p:cNvSpPr>
          <p:nvPr>
            <p:ph type="dt" sz="half" idx="10"/>
          </p:nvPr>
        </p:nvSpPr>
        <p:spPr/>
        <p:txBody>
          <a:bodyPr/>
          <a:lstStyle/>
          <a:p>
            <a:fld id="{D1F30514-0231-4B2F-AE1E-004240113C61}" type="datetime1">
              <a:rPr lang="en-US" smtClean="0"/>
              <a:pPr/>
              <a:t>6/9/2021</a:t>
            </a:fld>
            <a:endParaRPr lang="en-US"/>
          </a:p>
        </p:txBody>
      </p:sp>
      <p:sp>
        <p:nvSpPr>
          <p:cNvPr id="4" name="Footer Placeholder 3"/>
          <p:cNvSpPr>
            <a:spLocks noGrp="1"/>
          </p:cNvSpPr>
          <p:nvPr>
            <p:ph type="ftr" sz="quarter" idx="11"/>
          </p:nvPr>
        </p:nvSpPr>
        <p:spPr/>
        <p:txBody>
          <a:bodyPr/>
          <a:lstStyle/>
          <a:p>
            <a:r>
              <a:rPr lang="en-US"/>
              <a:t>ASRH notes</a:t>
            </a:r>
          </a:p>
        </p:txBody>
      </p:sp>
      <p:sp>
        <p:nvSpPr>
          <p:cNvPr id="5" name="Slide Number Placeholder 4"/>
          <p:cNvSpPr>
            <a:spLocks noGrp="1"/>
          </p:cNvSpPr>
          <p:nvPr>
            <p:ph type="sldNum" sz="quarter" idx="12"/>
          </p:nvPr>
        </p:nvSpPr>
        <p:spPr/>
        <p:txBody>
          <a:bodyPr/>
          <a:lstStyle/>
          <a:p>
            <a:fld id="{3AED6D4C-AC93-4C86-B9C3-FBC5607E585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 Definition of terms</a:t>
            </a:r>
          </a:p>
        </p:txBody>
      </p:sp>
      <p:sp>
        <p:nvSpPr>
          <p:cNvPr id="2" name="Content Placeholder 1"/>
          <p:cNvSpPr>
            <a:spLocks noGrp="1"/>
          </p:cNvSpPr>
          <p:nvPr>
            <p:ph idx="1"/>
          </p:nvPr>
        </p:nvSpPr>
        <p:spPr/>
        <p:txBody>
          <a:bodyPr>
            <a:normAutofit/>
          </a:bodyPr>
          <a:lstStyle/>
          <a:p>
            <a:r>
              <a:rPr lang="en-US" b="1" dirty="0">
                <a:latin typeface="Aril"/>
              </a:rPr>
              <a:t>Health</a:t>
            </a:r>
            <a:r>
              <a:rPr lang="en-US" dirty="0">
                <a:latin typeface="Aril"/>
              </a:rPr>
              <a:t> – Health is a state of complete physical, mental and social well-being and not merely the absence of disease or infirmity.</a:t>
            </a:r>
          </a:p>
          <a:p>
            <a:r>
              <a:rPr lang="en-US" b="1" dirty="0">
                <a:latin typeface="Aril"/>
              </a:rPr>
              <a:t>Reproductive health </a:t>
            </a:r>
            <a:r>
              <a:rPr lang="en-US" dirty="0">
                <a:latin typeface="Aril"/>
              </a:rPr>
              <a:t>- as a state of physical, mental, and social well-being in all matters relating to the </a:t>
            </a:r>
            <a:r>
              <a:rPr lang="en-US" b="1" dirty="0">
                <a:latin typeface="Aril"/>
              </a:rPr>
              <a:t>reproductive</a:t>
            </a:r>
            <a:r>
              <a:rPr lang="en-US" dirty="0">
                <a:latin typeface="Aril"/>
              </a:rPr>
              <a:t> system, at all stages of life.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500042"/>
            <a:ext cx="8229600" cy="917596"/>
          </a:xfrm>
        </p:spPr>
        <p:txBody>
          <a:bodyPr>
            <a:normAutofit/>
          </a:bodyPr>
          <a:lstStyle/>
          <a:p>
            <a:pPr fontAlgn="auto">
              <a:spcAft>
                <a:spcPts val="0"/>
              </a:spcAft>
              <a:defRPr/>
            </a:pPr>
            <a:r>
              <a:rPr lang="en-GB" sz="4000" dirty="0"/>
              <a:t>Sexual Health </a:t>
            </a:r>
            <a:endParaRPr lang="en-GB" sz="3200" dirty="0"/>
          </a:p>
        </p:txBody>
      </p:sp>
      <p:sp>
        <p:nvSpPr>
          <p:cNvPr id="16387" name="Rectangle 3"/>
          <p:cNvSpPr>
            <a:spLocks noGrp="1" noChangeArrowheads="1"/>
          </p:cNvSpPr>
          <p:nvPr>
            <p:ph idx="1"/>
          </p:nvPr>
        </p:nvSpPr>
        <p:spPr>
          <a:xfrm>
            <a:off x="457200" y="1295400"/>
            <a:ext cx="8229600" cy="4835525"/>
          </a:xfrm>
        </p:spPr>
        <p:txBody>
          <a:bodyPr>
            <a:normAutofit lnSpcReduction="10000"/>
          </a:bodyPr>
          <a:lstStyle/>
          <a:p>
            <a:pPr marL="365760" indent="-256032" fontAlgn="auto">
              <a:spcAft>
                <a:spcPts val="0"/>
              </a:spcAft>
              <a:buFont typeface="Wingdings" pitchFamily="2" charset="2"/>
              <a:buNone/>
              <a:defRPr/>
            </a:pPr>
            <a:r>
              <a:rPr lang="en-GB" sz="2600" dirty="0"/>
              <a:t>	Sexual health is a state of complete physical, mental and social well being related to sexuality. It is not merely the absence of dysfunction, disease or infirmity.  Sexual health is evidenced in the free and responsible expression of sexuality that enhances life and personal relations. </a:t>
            </a:r>
          </a:p>
          <a:p>
            <a:pPr marL="365760" indent="-256032" fontAlgn="auto">
              <a:spcAft>
                <a:spcPts val="0"/>
              </a:spcAft>
              <a:buFont typeface="Wingdings" pitchFamily="2" charset="2"/>
              <a:buNone/>
              <a:defRPr/>
            </a:pPr>
            <a:r>
              <a:rPr lang="en-GB" sz="2600" dirty="0"/>
              <a:t>	For sexual health to be attained and maintained a socio-cultural milieu conducive to well being related to sexuality must be fostered and the sexual rights of all persons must be recognised and upheld. </a:t>
            </a:r>
          </a:p>
          <a:p>
            <a:pPr marL="365760" indent="-256032" fontAlgn="auto">
              <a:spcAft>
                <a:spcPts val="0"/>
              </a:spcAft>
              <a:buFont typeface="Wingdings" pitchFamily="2" charset="2"/>
              <a:buNone/>
              <a:defRPr/>
            </a:pPr>
            <a:r>
              <a:rPr lang="en-GB" sz="2800" dirty="0"/>
              <a:t>	</a:t>
            </a:r>
            <a:r>
              <a:rPr lang="en-GB" sz="2000" dirty="0">
                <a:solidFill>
                  <a:schemeClr val="tx2"/>
                </a:solidFill>
              </a:rPr>
              <a:t>Pan American Health Organization PAHO(2000)  </a:t>
            </a:r>
            <a:r>
              <a:rPr lang="en-GB" sz="2000" i="1" dirty="0">
                <a:solidFill>
                  <a:schemeClr val="tx2"/>
                </a:solidFill>
              </a:rPr>
              <a:t>Promoting Sexual Health</a:t>
            </a:r>
            <a:r>
              <a:rPr lang="en-GB" sz="2000" dirty="0">
                <a:solidFill>
                  <a:schemeClr val="tx2"/>
                </a:solidFill>
              </a:rPr>
              <a:t>.  Washington DC.</a:t>
            </a:r>
            <a:endParaRPr lang="en-GB" sz="2000" i="1" dirty="0">
              <a:solidFill>
                <a:schemeClr val="tx2"/>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pPr fontAlgn="auto">
              <a:spcAft>
                <a:spcPts val="0"/>
              </a:spcAft>
              <a:defRPr/>
            </a:pPr>
            <a:r>
              <a:rPr lang="en-GB" sz="4000"/>
              <a:t>Sexual Rights </a:t>
            </a:r>
            <a:r>
              <a:rPr lang="en-GB" sz="3200"/>
              <a:t>– WHO working definition</a:t>
            </a:r>
            <a:endParaRPr lang="en-US" sz="3200"/>
          </a:p>
        </p:txBody>
      </p:sp>
      <p:sp>
        <p:nvSpPr>
          <p:cNvPr id="13314" name="Rectangle 3"/>
          <p:cNvSpPr>
            <a:spLocks noGrp="1" noChangeArrowheads="1"/>
          </p:cNvSpPr>
          <p:nvPr>
            <p:ph idx="1"/>
          </p:nvPr>
        </p:nvSpPr>
        <p:spPr>
          <a:xfrm>
            <a:off x="457200" y="1557338"/>
            <a:ext cx="8229600" cy="4967287"/>
          </a:xfrm>
        </p:spPr>
        <p:txBody>
          <a:bodyPr>
            <a:normAutofit/>
          </a:bodyPr>
          <a:lstStyle/>
          <a:p>
            <a:pPr>
              <a:lnSpc>
                <a:spcPct val="80000"/>
              </a:lnSpc>
            </a:pPr>
            <a:r>
              <a:rPr lang="en-GB" sz="2200" dirty="0">
                <a:latin typeface="Arial" pitchFamily="34" charset="0"/>
                <a:cs typeface="Arial" pitchFamily="34" charset="0"/>
              </a:rPr>
              <a:t>Sexual rights include the right of all persons, free of coercion, discrimination and violence, to</a:t>
            </a:r>
          </a:p>
          <a:p>
            <a:pPr lvl="1">
              <a:lnSpc>
                <a:spcPct val="80000"/>
              </a:lnSpc>
            </a:pPr>
            <a:r>
              <a:rPr lang="en-GB" sz="2200" dirty="0">
                <a:latin typeface="Arial" pitchFamily="34" charset="0"/>
                <a:cs typeface="Arial" pitchFamily="34" charset="0"/>
              </a:rPr>
              <a:t>the highest attainable standard of sexual health, including access to sexual and reproductive health care services</a:t>
            </a:r>
          </a:p>
          <a:p>
            <a:pPr lvl="1">
              <a:lnSpc>
                <a:spcPct val="80000"/>
              </a:lnSpc>
            </a:pPr>
            <a:r>
              <a:rPr lang="en-GB" sz="2200" dirty="0">
                <a:latin typeface="Arial" pitchFamily="34" charset="0"/>
                <a:cs typeface="Arial" pitchFamily="34" charset="0"/>
              </a:rPr>
              <a:t>seek, receive and impart information related to sexuality</a:t>
            </a:r>
          </a:p>
          <a:p>
            <a:pPr lvl="1">
              <a:lnSpc>
                <a:spcPct val="80000"/>
              </a:lnSpc>
            </a:pPr>
            <a:r>
              <a:rPr lang="en-GB" sz="2200" dirty="0">
                <a:latin typeface="Arial" pitchFamily="34" charset="0"/>
                <a:cs typeface="Arial" pitchFamily="34" charset="0"/>
              </a:rPr>
              <a:t>sexuality education</a:t>
            </a:r>
          </a:p>
          <a:p>
            <a:pPr lvl="1">
              <a:lnSpc>
                <a:spcPct val="80000"/>
              </a:lnSpc>
            </a:pPr>
            <a:r>
              <a:rPr lang="en-GB" sz="2200" dirty="0">
                <a:latin typeface="Arial" pitchFamily="34" charset="0"/>
                <a:cs typeface="Arial" pitchFamily="34" charset="0"/>
              </a:rPr>
              <a:t>respect for bodily integrity</a:t>
            </a:r>
          </a:p>
          <a:p>
            <a:pPr lvl="1">
              <a:lnSpc>
                <a:spcPct val="80000"/>
              </a:lnSpc>
            </a:pPr>
            <a:r>
              <a:rPr lang="en-GB" sz="2200" dirty="0">
                <a:latin typeface="Arial" pitchFamily="34" charset="0"/>
                <a:cs typeface="Arial" pitchFamily="34" charset="0"/>
              </a:rPr>
              <a:t>choose their partner</a:t>
            </a:r>
          </a:p>
          <a:p>
            <a:pPr lvl="1">
              <a:lnSpc>
                <a:spcPct val="80000"/>
              </a:lnSpc>
            </a:pPr>
            <a:r>
              <a:rPr lang="en-GB" sz="2200" dirty="0">
                <a:latin typeface="Arial" pitchFamily="34" charset="0"/>
                <a:cs typeface="Arial" pitchFamily="34" charset="0"/>
              </a:rPr>
              <a:t>decide to be sexually active or not</a:t>
            </a:r>
          </a:p>
          <a:p>
            <a:pPr lvl="1">
              <a:lnSpc>
                <a:spcPct val="80000"/>
              </a:lnSpc>
            </a:pPr>
            <a:r>
              <a:rPr lang="en-GB" sz="2200" dirty="0">
                <a:latin typeface="Arial" pitchFamily="34" charset="0"/>
                <a:cs typeface="Arial" pitchFamily="34" charset="0"/>
              </a:rPr>
              <a:t>consensual sexual relations</a:t>
            </a:r>
          </a:p>
          <a:p>
            <a:pPr lvl="1">
              <a:lnSpc>
                <a:spcPct val="80000"/>
              </a:lnSpc>
            </a:pPr>
            <a:r>
              <a:rPr lang="en-GB" sz="2200" dirty="0">
                <a:latin typeface="Arial" pitchFamily="34" charset="0"/>
                <a:cs typeface="Arial" pitchFamily="34" charset="0"/>
              </a:rPr>
              <a:t>consensual marriage</a:t>
            </a:r>
          </a:p>
          <a:p>
            <a:pPr lvl="1">
              <a:lnSpc>
                <a:spcPct val="80000"/>
              </a:lnSpc>
            </a:pPr>
            <a:r>
              <a:rPr lang="en-GB" sz="2200" dirty="0">
                <a:latin typeface="Arial" pitchFamily="34" charset="0"/>
                <a:cs typeface="Arial" pitchFamily="34" charset="0"/>
              </a:rPr>
              <a:t>decide whether or not, and when, to have children</a:t>
            </a:r>
          </a:p>
          <a:p>
            <a:pPr lvl="1">
              <a:lnSpc>
                <a:spcPct val="80000"/>
              </a:lnSpc>
            </a:pPr>
            <a:r>
              <a:rPr lang="en-GB" sz="2200" dirty="0">
                <a:latin typeface="Arial" pitchFamily="34" charset="0"/>
                <a:cs typeface="Arial" pitchFamily="34" charset="0"/>
              </a:rPr>
              <a:t>pursue a satisfying, safe and pleasurable sexual life</a:t>
            </a:r>
          </a:p>
          <a:p>
            <a:pPr>
              <a:lnSpc>
                <a:spcPct val="80000"/>
              </a:lnSpc>
              <a:buFont typeface="Wingdings" pitchFamily="2" charset="2"/>
              <a:buNone/>
            </a:pPr>
            <a:r>
              <a:rPr lang="en-GB" sz="2200" dirty="0">
                <a:latin typeface="Arial" pitchFamily="34" charset="0"/>
                <a:cs typeface="Arial" pitchFamily="34" charset="0"/>
              </a:rPr>
              <a:t>	</a:t>
            </a:r>
          </a:p>
          <a:p>
            <a:pPr>
              <a:lnSpc>
                <a:spcPct val="80000"/>
              </a:lnSpc>
            </a:pPr>
            <a:endParaRPr lang="en-US" sz="12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8</a:t>
            </a:fld>
            <a:endParaRPr lang="en-US"/>
          </a:p>
        </p:txBody>
      </p:sp>
      <p:sp>
        <p:nvSpPr>
          <p:cNvPr id="2" name="Content Placeholder 1"/>
          <p:cNvSpPr>
            <a:spLocks noGrp="1"/>
          </p:cNvSpPr>
          <p:nvPr>
            <p:ph idx="4294967295"/>
          </p:nvPr>
        </p:nvSpPr>
        <p:spPr>
          <a:xfrm>
            <a:off x="0" y="381000"/>
            <a:ext cx="8382000" cy="6477000"/>
          </a:xfrm>
        </p:spPr>
        <p:txBody>
          <a:bodyPr>
            <a:noAutofit/>
          </a:bodyPr>
          <a:lstStyle/>
          <a:p>
            <a:pPr>
              <a:buNone/>
            </a:pPr>
            <a:r>
              <a:rPr lang="en-US" sz="2000" b="1" dirty="0">
                <a:latin typeface="Aril"/>
              </a:rPr>
              <a:t>Factors Associated With Early Initiation of Sexual Activities:</a:t>
            </a:r>
            <a:endParaRPr lang="en-US" sz="2000" dirty="0">
              <a:latin typeface="Aril"/>
            </a:endParaRPr>
          </a:p>
          <a:p>
            <a:pPr>
              <a:buNone/>
            </a:pPr>
            <a:r>
              <a:rPr lang="en-US" sz="2000" dirty="0" err="1">
                <a:latin typeface="Aril"/>
              </a:rPr>
              <a:t>i</a:t>
            </a:r>
            <a:r>
              <a:rPr lang="en-US" sz="2000" dirty="0">
                <a:latin typeface="Aril"/>
              </a:rPr>
              <a:t>. Influence from the environment through exposure to media as in Television presentations, peer pressure as they trust them, and places of entertainment. This occurs due to lack of proper information to counter wrong information </a:t>
            </a:r>
          </a:p>
          <a:p>
            <a:pPr>
              <a:buNone/>
            </a:pPr>
            <a:r>
              <a:rPr lang="en-US" sz="2000" dirty="0">
                <a:latin typeface="Aril"/>
              </a:rPr>
              <a:t>ii. Drug and substance abuse has destroyed a large number of the group. When under the influence of the drugs they indulge into activities they would not if they were in normal senses </a:t>
            </a:r>
          </a:p>
          <a:p>
            <a:pPr>
              <a:buNone/>
            </a:pPr>
            <a:r>
              <a:rPr lang="en-US" sz="2000" dirty="0">
                <a:latin typeface="Aril"/>
              </a:rPr>
              <a:t>iii. Inappropriate role modeling from those around them and from media </a:t>
            </a:r>
          </a:p>
          <a:p>
            <a:pPr>
              <a:buNone/>
            </a:pPr>
            <a:r>
              <a:rPr lang="en-US" sz="2000" dirty="0">
                <a:latin typeface="Aril"/>
              </a:rPr>
              <a:t>iv. Poverty drives the adolescents into involving in awkward activities and receiving gifts in cash or kind to improve socio economic status.  </a:t>
            </a:r>
          </a:p>
          <a:p>
            <a:pPr>
              <a:buNone/>
            </a:pPr>
            <a:r>
              <a:rPr lang="en-US" sz="2000" dirty="0">
                <a:latin typeface="Aril"/>
              </a:rPr>
              <a:t>v. Gender inequities/inequalities also plays a big role to the disadvantage of female gender which may force them into early marriage </a:t>
            </a:r>
          </a:p>
          <a:p>
            <a:pPr>
              <a:buNone/>
            </a:pPr>
            <a:r>
              <a:rPr lang="en-US" sz="2000" dirty="0">
                <a:latin typeface="Aril"/>
              </a:rPr>
              <a:t>vi. Sexual harassment/abuse has been reported on amongst those close to the young women to the extent of incest and rape cases. </a:t>
            </a:r>
          </a:p>
          <a:p>
            <a:pPr>
              <a:buNone/>
            </a:pPr>
            <a:r>
              <a:rPr lang="en-US" sz="2000" dirty="0">
                <a:latin typeface="Aril"/>
              </a:rPr>
              <a:t>vii. Prostitution is a common outcome of desperation to make ends meet especially from poor families </a:t>
            </a:r>
          </a:p>
          <a:p>
            <a:pPr>
              <a:buNone/>
            </a:pPr>
            <a:r>
              <a:rPr lang="en-US" sz="2000" dirty="0">
                <a:latin typeface="Aril"/>
              </a:rPr>
              <a:t>viii. Societal breakdown where there is no proper linkage between the youths and elderly to act as good role models in the community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E7E921-762F-48A2-9977-68D611E0A15D}" type="slidenum">
              <a:rPr lang="en-US" smtClean="0"/>
              <a:pPr/>
              <a:t>9</a:t>
            </a:fld>
            <a:endParaRPr lang="en-US"/>
          </a:p>
        </p:txBody>
      </p:sp>
      <p:sp>
        <p:nvSpPr>
          <p:cNvPr id="2" name="Content Placeholder 1"/>
          <p:cNvSpPr>
            <a:spLocks noGrp="1"/>
          </p:cNvSpPr>
          <p:nvPr>
            <p:ph idx="4294967295"/>
          </p:nvPr>
        </p:nvSpPr>
        <p:spPr>
          <a:xfrm>
            <a:off x="0" y="381000"/>
            <a:ext cx="8686800" cy="6248400"/>
          </a:xfrm>
        </p:spPr>
        <p:txBody>
          <a:bodyPr>
            <a:noAutofit/>
          </a:bodyPr>
          <a:lstStyle/>
          <a:p>
            <a:pPr>
              <a:buNone/>
            </a:pPr>
            <a:r>
              <a:rPr lang="en-US" sz="1700" b="1" dirty="0"/>
              <a:t>Risks Associated With Early Initiation of Adolescent Sexual Activities</a:t>
            </a:r>
            <a:endParaRPr lang="en-US" sz="1700" dirty="0"/>
          </a:p>
          <a:p>
            <a:pPr>
              <a:buNone/>
            </a:pPr>
            <a:r>
              <a:rPr lang="en-US" sz="1700" b="1" dirty="0"/>
              <a:t>STIs/HIV/AIDS: </a:t>
            </a:r>
            <a:r>
              <a:rPr lang="en-US" sz="1700" dirty="0"/>
              <a:t>If the individuals do not use precautions by using condoms for protection. It is estimated that 50% of new HIV infections occur in the age between 15- 24 years which is core in this unit.  </a:t>
            </a:r>
          </a:p>
          <a:p>
            <a:pPr>
              <a:buNone/>
            </a:pPr>
            <a:r>
              <a:rPr lang="en-US" sz="1700" b="1" dirty="0"/>
              <a:t>Pregnancy:</a:t>
            </a:r>
            <a:r>
              <a:rPr lang="en-US" sz="1700" dirty="0"/>
              <a:t>  with consequences of: </a:t>
            </a:r>
          </a:p>
          <a:p>
            <a:r>
              <a:rPr lang="en-US" sz="1700" dirty="0"/>
              <a:t> Unwanted pregnancy  </a:t>
            </a:r>
          </a:p>
          <a:p>
            <a:r>
              <a:rPr lang="en-US" sz="1700" dirty="0"/>
              <a:t> Abortion which could be illegal with its complications </a:t>
            </a:r>
          </a:p>
          <a:p>
            <a:r>
              <a:rPr lang="en-US" sz="1700" dirty="0"/>
              <a:t> Secondary infertility related to STI/septic abortion </a:t>
            </a:r>
          </a:p>
          <a:p>
            <a:r>
              <a:rPr lang="en-US" sz="1700" dirty="0"/>
              <a:t> Inadequate prenatal care in young women with a high risk of pre natal complications as PET and </a:t>
            </a:r>
            <a:r>
              <a:rPr lang="en-US" sz="1700" dirty="0" err="1"/>
              <a:t>anaemia</a:t>
            </a:r>
            <a:endParaRPr lang="en-US" sz="1700" dirty="0"/>
          </a:p>
          <a:p>
            <a:r>
              <a:rPr lang="en-US" sz="1700" dirty="0"/>
              <a:t> CPD as reproductive organs are not well developed  </a:t>
            </a:r>
          </a:p>
          <a:p>
            <a:pPr>
              <a:buNone/>
            </a:pPr>
            <a:r>
              <a:rPr lang="en-US" sz="1700" b="1" dirty="0"/>
              <a:t>Cervical and penile Cancer: </a:t>
            </a:r>
            <a:r>
              <a:rPr lang="en-US" sz="1700" dirty="0"/>
              <a:t>Early exposure to </a:t>
            </a:r>
            <a:r>
              <a:rPr lang="en-US" sz="1700" dirty="0" err="1"/>
              <a:t>papiloma</a:t>
            </a:r>
            <a:r>
              <a:rPr lang="en-US" sz="1700" dirty="0"/>
              <a:t> virus that causes cancer  </a:t>
            </a:r>
          </a:p>
          <a:p>
            <a:pPr>
              <a:buNone/>
            </a:pPr>
            <a:r>
              <a:rPr lang="en-US" sz="1700" b="1" dirty="0"/>
              <a:t>Psycho social factors </a:t>
            </a:r>
          </a:p>
          <a:p>
            <a:r>
              <a:rPr lang="en-US" sz="1700" dirty="0"/>
              <a:t> Early marriage  </a:t>
            </a:r>
          </a:p>
          <a:p>
            <a:r>
              <a:rPr lang="en-US" sz="1700" dirty="0"/>
              <a:t> Low self esteem when they compare themselves to the age mates  </a:t>
            </a:r>
          </a:p>
          <a:p>
            <a:r>
              <a:rPr lang="en-US" sz="1700" dirty="0"/>
              <a:t> Delinquent children and street families on the increase </a:t>
            </a:r>
          </a:p>
          <a:p>
            <a:r>
              <a:rPr lang="en-US" sz="1700" dirty="0"/>
              <a:t> Dependency if have no source of income to support themselves </a:t>
            </a:r>
          </a:p>
          <a:p>
            <a:r>
              <a:rPr lang="en-US" sz="1700" dirty="0"/>
              <a:t> School drop-out due to pregnancy or indiscipline while at school </a:t>
            </a:r>
          </a:p>
          <a:p>
            <a:r>
              <a:rPr lang="en-US" sz="1700" dirty="0"/>
              <a:t> Family/social rejection if they rebelled and not able to cope with family status/norms </a:t>
            </a:r>
          </a:p>
          <a:p>
            <a:r>
              <a:rPr lang="en-US" sz="1700" dirty="0"/>
              <a:t> Crime cases on the increase as they cannot make meaningful income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4507</TotalTime>
  <Words>4014</Words>
  <Application>Microsoft Office PowerPoint</Application>
  <PresentationFormat>On-screen Show (4:3)</PresentationFormat>
  <Paragraphs>331</Paragraphs>
  <Slides>32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Aril</vt:lpstr>
      <vt:lpstr>Calibri</vt:lpstr>
      <vt:lpstr>Wingdings</vt:lpstr>
      <vt:lpstr>Office Theme</vt:lpstr>
      <vt:lpstr>YOUTH FRIENDLY SERVICES</vt:lpstr>
      <vt:lpstr>Definition of terms</vt:lpstr>
      <vt:lpstr>PowerPoint Presentation</vt:lpstr>
      <vt:lpstr>Definition of terms cont..</vt:lpstr>
      <vt:lpstr> Definition of terms</vt:lpstr>
      <vt:lpstr>Sexual Health </vt:lpstr>
      <vt:lpstr>Sexual Rights – WHO working definition</vt:lpstr>
      <vt:lpstr>PowerPoint Presentation</vt:lpstr>
      <vt:lpstr>PowerPoint Presentation</vt:lpstr>
      <vt:lpstr>PowerPoint Presentation</vt:lpstr>
      <vt:lpstr>SECTION 2</vt:lpstr>
      <vt:lpstr>Objectives </vt:lpstr>
      <vt:lpstr>Role of the health service provider in creating awareness on the available SRH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Stella</dc:creator>
  <cp:lastModifiedBy>Mercy</cp:lastModifiedBy>
  <cp:revision>133</cp:revision>
  <dcterms:created xsi:type="dcterms:W3CDTF">1601-01-01T00:00:00Z</dcterms:created>
  <dcterms:modified xsi:type="dcterms:W3CDTF">2021-06-09T07:55:31Z</dcterms:modified>
</cp:coreProperties>
</file>